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05" r:id="rId1"/>
    <p:sldMasterId id="2147483706" r:id="rId2"/>
  </p:sldMasterIdLst>
  <p:notesMasterIdLst>
    <p:notesMasterId r:id="rId36"/>
  </p:notesMasterIdLst>
  <p:sldIdLst>
    <p:sldId id="256" r:id="rId3"/>
    <p:sldId id="257" r:id="rId4"/>
    <p:sldId id="258" r:id="rId5"/>
    <p:sldId id="259" r:id="rId6"/>
    <p:sldId id="260" r:id="rId7"/>
    <p:sldId id="289" r:id="rId8"/>
    <p:sldId id="262" r:id="rId9"/>
    <p:sldId id="263" r:id="rId10"/>
    <p:sldId id="290" r:id="rId11"/>
    <p:sldId id="266" r:id="rId12"/>
    <p:sldId id="265" r:id="rId13"/>
    <p:sldId id="267" r:id="rId14"/>
    <p:sldId id="268" r:id="rId15"/>
    <p:sldId id="269" r:id="rId16"/>
    <p:sldId id="295" r:id="rId17"/>
    <p:sldId id="264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92" r:id="rId28"/>
    <p:sldId id="281" r:id="rId29"/>
    <p:sldId id="283" r:id="rId30"/>
    <p:sldId id="293" r:id="rId31"/>
    <p:sldId id="294" r:id="rId32"/>
    <p:sldId id="285" r:id="rId33"/>
    <p:sldId id="286" r:id="rId34"/>
    <p:sldId id="287" r:id="rId35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41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1D7BC4-DE82-62E4-E19C-E84ED7D5D56C}" name="Jane Sexton" initials="JS" userId="S::jane.sexton@icann.org::74f5318d-4b03-4508-9132-a81a58a7f58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B49"/>
    <a:srgbClr val="F3A41E"/>
    <a:srgbClr val="F1633E"/>
    <a:srgbClr val="178288"/>
    <a:srgbClr val="F1EF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27"/>
    <p:restoredTop sz="68571"/>
  </p:normalViewPr>
  <p:slideViewPr>
    <p:cSldViewPr snapToGrid="0">
      <p:cViewPr varScale="1">
        <p:scale>
          <a:sx n="85" d="100"/>
          <a:sy n="85" d="100"/>
        </p:scale>
        <p:origin x="2320" y="184"/>
      </p:cViewPr>
      <p:guideLst>
        <p:guide orient="horz" pos="14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ewgtldprogram.icann.org/en/application-rounds/round2/asp/handbook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gtldprogram.icann.org/en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852" name="Google Shape;8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Привет и добро пожаловать! Меня зовут ______, я ______ в ICANN, Интернет-корпорации по присвоению имен и номеров.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Сегодня мы поговорим о том, как сделать интернет более инклюзивным и гостеприимным для следующего миллиарда людей, которые придут в сеть, и о следующем раунде подачи заявок на новые домены общего пользования верхнего уровня.</a:t>
            </a:r>
          </a:p>
        </p:txBody>
      </p:sp>
      <p:sp>
        <p:nvSpPr>
          <p:cNvPr id="853" name="Google Shape;85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Google Shape;1078;g2efa0715a14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9" name="Google Shape;1079;g2efa0715a14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Новые gTLD расширяют потребительский выбор и могут представлять различные культуры, бренды, географию, сообщества, специальные интересы и многое другое (например, .community, .london, .sport).</a:t>
            </a:r>
          </a:p>
        </p:txBody>
      </p:sp>
      <p:sp>
        <p:nvSpPr>
          <p:cNvPr id="1080" name="Google Shape;1080;g2efa0715a14_0_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" name="Google Shape;965;g2efa0715a14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6" name="Google Shape;966;g2efa0715a14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B181B"/>
                </a:solidFill>
              </a:rPr>
              <a:t>Для бизнеса gTLD — это возможность брендинга.</a:t>
            </a:r>
            <a:r>
              <a:rPr lang="ru-RU" b="1" dirty="0">
                <a:solidFill>
                  <a:srgbClr val="0B181B"/>
                </a:solidFill>
              </a:rPr>
              <a:t> </a:t>
            </a:r>
            <a:r>
              <a:rPr lang="ru-RU" dirty="0">
                <a:solidFill>
                  <a:srgbClr val="0B181B"/>
                </a:solidFill>
              </a:rPr>
              <a:t>И эта возможность практически безгранична; она позволяет компаниям, коммерческим организациям или целым отраслям создавать свой уникальный бренд в интернете.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B181B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B181B"/>
                </a:solidFill>
              </a:rPr>
              <a:t>Новые gTLD принесут пользу людям, компаниям и сообществам — от коренных, религиозных и языковых общин до компаний и правительств, которые хотят общаться с клиентами и группами интересов на местном языке, и до сообществ, объединенных общей страстью или общностью, но разбросанных по всему миру. У этих групп и организаций появится возможность представлять свое сообщество, ценности, географические или культурные ниши с помощью нового </a:t>
            </a:r>
            <a:r>
              <a:rPr lang="en-US" dirty="0">
                <a:solidFill>
                  <a:srgbClr val="0B181B"/>
                </a:solidFill>
              </a:rPr>
              <a:t>gTLD</a:t>
            </a:r>
            <a:r>
              <a:rPr lang="ru-RU" dirty="0">
                <a:solidFill>
                  <a:srgbClr val="0B181B"/>
                </a:solidFill>
              </a:rPr>
              <a:t>.</a:t>
            </a:r>
          </a:p>
        </p:txBody>
      </p:sp>
      <p:sp>
        <p:nvSpPr>
          <p:cNvPr id="967" name="Google Shape;967;g2efa0715a14_0_1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g2efa0715a14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6" name="Google Shape;1116;g2efa0715a14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Организация, управляющая </a:t>
            </a:r>
            <a:r>
              <a:rPr lang="en-US" dirty="0"/>
              <a:t>gTLD, </a:t>
            </a:r>
            <a:r>
              <a:rPr lang="ru-RU" dirty="0"/>
              <a:t>может проверять компании, желающие зарегистрировать доменные имена, чтобы сохранить доверие к бренду, связанному с </a:t>
            </a:r>
            <a:r>
              <a:rPr lang="en-US" dirty="0"/>
              <a:t>gTLD, </a:t>
            </a:r>
            <a:r>
              <a:rPr lang="ru-RU" dirty="0"/>
              <a:t>или чтобы защитить его.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Некоторые gTLD управляются в интересах определенного сообщества — эти TLD позволяют людям со схожими интересами или ценностями общаться друг с другом, обмениваться информацией и идеями.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При правильной организации деятельности </a:t>
            </a:r>
            <a:r>
              <a:rPr lang="en-US" dirty="0"/>
              <a:t>gTLD </a:t>
            </a:r>
            <a:r>
              <a:rPr lang="ru-RU" dirty="0"/>
              <a:t>может стать источником значительного дохода от управления регистрацией и продления регистрации доменных имен.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117" name="Google Shape;1117;g2efa0715a14_0_3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g2efa0715a14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9" name="Google Shape;1219;g2efa0715a14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Помимо целей, которые организация может преследовать при подаче заявки на gTLD, существуют и технические и финансовые соображения. Ваша организация, как кандидат, подает заявку на управление регистратурой, которая представляет собой часть инфраструктуры интернета. </a:t>
            </a:r>
          </a:p>
        </p:txBody>
      </p:sp>
      <p:sp>
        <p:nvSpPr>
          <p:cNvPr id="1220" name="Google Shape;1220;g2efa0715a14_0_48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2efa0715a14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1" name="Google Shape;1251;g2efa0715a14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Процесс подачи заявки на эксплуатацию регистратуры гораздо сложнее, чем регистрация доменного имени, которую может осуществить любой человек или организация, и к нему не следует относиться легкомысленно.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Все кандидаты на новые gTLD должны быть в состоянии продемонстрировать операционные, технические и финансовые возможности, необходимые для управления регистратурой. Некоторые из этих операционных и технических возможностей, например бэкенд, могут быть переданы третьим лицам, так называемым провайдерам услуг регистратур.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При этом подача заявки на новый gTLD требует финансовых и технических ресурсов, включая персонал и оборудование, которые многим не по карману.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Плата за рассмотрение заявки предположительно составит 208 000</a:t>
            </a:r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—</a:t>
            </a:r>
            <a:r>
              <a:rPr lang="ru-RU" dirty="0"/>
              <a:t>293 000 долларов США. Ожидается, что окончательный размер платы будет утвержден в сентябре этого года.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g2efa0715a14_0_5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2efa0715a14_0_5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1" name="Google Shape;1251;g2efa0715a14_0_5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Процесс подачи заявки на эксплуатацию регистратуры гораздо сложнее, чем регистрация доменного имени, которую может осуществить любой человек или организация, и к нему не следует относиться легкомысленно.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Все кандидаты на новые gTLD должны быть в состоянии продемонстрировать операционные, технические и финансовые возможности, необходимые для управления регистратурой. Некоторые из этих операционных и технических возможностей, например бэкенд, могут быть переданы третьим лицам, так называемым провайдерам услуг регистратур.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При этом подача заявки на новый gTLD требует финансовых и технических ресурсов, включая персонал и оборудование, которые многим не по карману.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Плата за рассмотрение заявки предположительно составит 208 000–293 000  долларов США. Ожидается, что окончательный размер платы будет утвержден в сентябре этого года.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g2efa0715a14_0_5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46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8" name="Google Shape;9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Следующий раунд расширения DNS — это инициатива, которую ICANN реализует по рекомендации сообщества. Ее задача — проследить за тем, что это расширение обеспечит безопасность, стабильность и глобальную функциональную совместимость интернета.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Впервые за более чем десять лет у компаний, сообществ, правительств и других организаций появилась возможность подать заявку на новые gTLD, отвечающие потребностям и интересам организаций, предприятий, сообществ, культуры и клиентов.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959" name="Google Shape;95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2efa0715a14_0_9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1" name="Google Shape;1271;g2efa0715a14_0_9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Программа поддержки кандидатов (ASP) делает подачу заявки на новый gTLD более доступной для организаций, которые заинтересованы в управлении gTLD, но нуждаются в финансовых или учебных ресурсах для этого. Полные инструкции по процессу подачи заявки на участие в ASP можно найти в </a:t>
            </a:r>
            <a:r>
              <a:rPr lang="ru-RU" u="sng" dirty="0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Руководстве по ASP</a:t>
            </a:r>
            <a:r>
              <a:rPr lang="ru-RU" dirty="0"/>
              <a:t>, где также приведены критерии отбора. В частности: 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 dirty="0"/>
              <a:t>Комплексная проверка организации: проверка полноты поданных заявок; проверка соблюдения законодательства, проверка биографических данных.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 dirty="0"/>
              <a:t>Комплексная проверка ответственности перед общественностью: что кандидат не занимается производством, торговлей или продвижением отрасли/строки, которая противоречит общепринятым правовым нормам морали и общественного порядка, признанным в соответствии с принципами международного права.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 dirty="0"/>
              <a:t>Потребность в финансовой помощи: рассматривается вопрос о том, будет ли оплата полной стоимости заявки на gTLD финансово затруднительна для организации-кандидата 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 dirty="0"/>
              <a:t>Финансовая стабильность: изучение того, как кандидат намерен оплатить неоплачиваемую часть сборов за подачу и рассмотрение заявки на gTLD, и того, сможет ли кандидат, получив право на поддержку, оплатить депозит.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 dirty="0"/>
              <a:t>Статус организации, соответствующей критериям отбора: проверка соответствия типа организации или предприятия требованиям; об этом я расскажу подробнее далее.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highlight>
                <a:srgbClr val="FFFF00"/>
              </a:highlight>
            </a:endParaRPr>
          </a:p>
        </p:txBody>
      </p:sp>
      <p:sp>
        <p:nvSpPr>
          <p:cNvPr id="1272" name="Google Shape;1272;g2efa0715a14_0_9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3" name="Google Shape;1293;g2efa0715a14_0_10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4" name="Google Shape;1294;g2efa0715a14_0_10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Чтобы подать заявку на участие в Программе поддержки кандидатов, кандидаты должны представлять собой одну из следующих типов организаций: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некоммерческая, неправительственная или благотворительная организация;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межправительственная организация;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организация коренных народов/племен;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или малый бизнес социальной направленности или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B3458"/>
                </a:solidFill>
              </a:rPr>
              <a:t>или действующий в условиях менее развитой экономики</a:t>
            </a:r>
            <a:r>
              <a:rPr lang="ru-RU" dirty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Кандидаты должны подпадать под определение только одной организации из этого списка.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295" name="Google Shape;1295;g2efa0715a14_0_100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8" name="Google Shape;1358;g2efa0715a14_0_10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9" name="Google Shape;1359;g2efa0715a14_0_10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Кандидатам, получившим право на поддержку, в рамках программы предоставляется ряд финансовых и нефинансовых услуг, призванных помочь им подать заявку на gTLD.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Финансовая помощь включает в себя снижение размера сборов (от 75 до 85%) в зависимости от имеющихся средств и количества кандидатов, претендующих на поддержку. 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 dirty="0"/>
              <a:t>75% — минимальный размер снижения платы для поддерживаемых кандидатов; 85% — максимальный размер снижения платы для поддерживаемых кандидатов. 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 dirty="0"/>
              <a:t>Просим отметить, что плата снижается только применительно к одной заявке на gTLD от одного поддерживаемого кандидата.</a:t>
            </a: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○"/>
            </a:pPr>
            <a:r>
              <a:rPr lang="ru-RU" dirty="0">
                <a:solidFill>
                  <a:srgbClr val="0B3458"/>
                </a:solidFill>
              </a:rPr>
              <a:t>Прошедшие отбор кандидаты на ASP, которые будут участвовать в процедурах разрешения споров в рамках Программы New gTLD, также будут иметь право на кредит в размере платы за участие.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Нефинансовая помощь включает в себя доступ к профессиональным услугам волонтеров, обучению и ресурсам. </a:t>
            </a:r>
          </a:p>
        </p:txBody>
      </p:sp>
      <p:sp>
        <p:nvSpPr>
          <p:cNvPr id="1360" name="Google Shape;1360;g2efa0715a14_0_107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9" name="Google Shape;8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dirty="0"/>
              <a:t>В этой презентации я опишу в общих чертах интернет и систему доменных имен — или </a:t>
            </a:r>
            <a:r>
              <a:rPr lang="en-US" dirty="0"/>
              <a:t>DNS — </a:t>
            </a:r>
            <a:r>
              <a:rPr lang="ru-RU" dirty="0"/>
              <a:t>благодаря которой нам так легко пользоваться интернетом. Я также расскажу, как ICANN работает над тем, чтобы сделать интернет более многоязычным, содействуя универсальному принятию интернационализированных доменных имен, а затем с большим удовольствием поделюсь новой редкой возможностью помочь создать цифровую инклюзивность с помощью новых доменов общего пользования верхнего уровня.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dirty="0"/>
              <a:t>В следующем раунде программы новых доменов верхнего уровня ICANN вновь предоставит финансовую и нефинансовую помощь соответствующим квалификационным требованиям кандидатам на новые gTLD в рамках Программы поддержки кандидатов, а также упростит весь процесс подачи заявок на новые gTLD за счет оценки провайдеров услуг регистратур в рамках Программы проверки RSP.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ru-RU" dirty="0"/>
              <a:t>После презентации у нас будет достаточно времени, чтобы ответить на вопросы.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860" name="Google Shape;860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1" name="Google Shape;1391;g2efa0715a14_0_1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2" name="Google Shape;1392;g2efa0715a14_0_1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dirty="0"/>
              <a:t>Заявки на ASP будут рассматриваться в два этапа.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dirty="0"/>
              <a:t>На первом этапе ICANN проведет общую комплексную проверку организации. Это включает проверку соответствия кандидата требованиям законодательства, предоставления всех обязательных документов, получения кандидатом права на участие в Программе </a:t>
            </a:r>
            <a:r>
              <a:rPr lang="en-US" dirty="0"/>
              <a:t>New gTLD, </a:t>
            </a:r>
            <a:r>
              <a:rPr lang="ru-RU" dirty="0"/>
              <a:t>а также проведение проверки биографических данных.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dirty="0"/>
              <a:t>Кандидаты, не прошедшие первый этап оценки, на второй этап не переводятся.</a:t>
            </a:r>
          </a:p>
        </p:txBody>
      </p:sp>
      <p:sp>
        <p:nvSpPr>
          <p:cNvPr id="1393" name="Google Shape;1393;g2efa0715a14_0_110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g2efa0715a14_0_1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5" name="Google Shape;1415;g2efa0715a14_0_1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dirty="0"/>
              <a:t>Вторая часть процесса оценки будет проводиться Контрольной комиссией по заявкам на поддержку претендентов. Члены комиссии подойдут к процессам оценки кандидатов справедливым, независимым, эффективным, последовательным и надежным образом.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dirty="0"/>
              <a:t>Комиссия рассмотрит остальные аспекты критериев оценки: ответственность перед обществом, потребность в финансовой помощи, финансовая устойчивость и подтверждение того, что кандидат является одной из организаций, отвечающих установленным требованиям, представленным ранее.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sp>
        <p:nvSpPr>
          <p:cNvPr id="1416" name="Google Shape;1416;g2efa0715a14_0_11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6" name="Google Shape;1436;g2efa0715a14_0_1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37" name="Google Shape;1437;g2efa0715a14_0_1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Просим отметить, что все кандидаты, желающие подать заявку на новый </a:t>
            </a:r>
            <a:r>
              <a:rPr lang="en-US" dirty="0"/>
              <a:t>gTLD, </a:t>
            </a:r>
            <a:r>
              <a:rPr lang="ru-RU" dirty="0"/>
              <a:t>должны подать заявку на участие в Программе </a:t>
            </a:r>
            <a:r>
              <a:rPr lang="en-US" dirty="0"/>
              <a:t>New gTLD.</a:t>
            </a:r>
            <a:r>
              <a:rPr lang="ru-RU" dirty="0"/>
              <a:t> Подача заявок на участие в Программе New gTLD начнется в начале 2026 года. Кандидаты, подавшие заявку, но не получившие право на поддержку, все равно могут подать заявку на </a:t>
            </a:r>
            <a:r>
              <a:rPr lang="en-US" dirty="0"/>
              <a:t>gTLD </a:t>
            </a:r>
            <a:r>
              <a:rPr lang="ru-RU" dirty="0"/>
              <a:t>и оплатить сборы в полном размере. Для успешной подачи заявки на </a:t>
            </a:r>
            <a:r>
              <a:rPr lang="en-US" dirty="0"/>
              <a:t>gTLD </a:t>
            </a:r>
            <a:r>
              <a:rPr lang="ru-RU" dirty="0"/>
              <a:t>кандидаты должны соответствовать критериям отбора, установленным Программой </a:t>
            </a:r>
            <a:r>
              <a:rPr lang="en-US" dirty="0"/>
              <a:t>gTLD.</a:t>
            </a:r>
            <a:r>
              <a:rPr lang="ru-RU" dirty="0"/>
              <a:t> Более подробную информацию о Программе New gTLD можно найти на сайте </a:t>
            </a:r>
            <a:r>
              <a:rPr lang="ru-RU" u="sng" dirty="0">
                <a:solidFill>
                  <a:schemeClr val="hlink"/>
                </a:solidFill>
                <a:hlinkClick r:id="rId3"/>
              </a:rPr>
              <a:t>https://newgtldprogram.icann.org/en</a:t>
            </a:r>
            <a:r>
              <a:rPr lang="ru-RU" dirty="0"/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g2efa0715a14_0_11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2efa0715a14_0_11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0" name="Google Shape;1450;g2efa0715a14_0_11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На верхней полосе отображены </a:t>
            </a:r>
            <a:r>
              <a:rPr lang="ru-RU" b="1" dirty="0"/>
              <a:t>стадии</a:t>
            </a:r>
            <a:r>
              <a:rPr lang="ru-RU" dirty="0"/>
              <a:t>, через которые проходят люди при принятии важных решений — например, о подаче заявки на </a:t>
            </a:r>
            <a:r>
              <a:rPr lang="en-US" dirty="0"/>
              <a:t>gTLD.</a:t>
            </a:r>
            <a:r>
              <a:rPr lang="ru-RU" dirty="0"/>
              <a:t> На нижней полосе отображена </a:t>
            </a:r>
            <a:r>
              <a:rPr lang="ru-RU" b="1" dirty="0"/>
              <a:t>поддержка</a:t>
            </a:r>
            <a:r>
              <a:rPr lang="ru-RU" dirty="0"/>
              <a:t>, оказываемая </a:t>
            </a:r>
            <a:r>
              <a:rPr lang="en-US" dirty="0"/>
              <a:t>ICANN </a:t>
            </a:r>
            <a:r>
              <a:rPr lang="ru-RU" dirty="0"/>
              <a:t>на каждой из этих стадий. В середине мы приводим пример </a:t>
            </a:r>
            <a:r>
              <a:rPr lang="ru-RU" b="1" dirty="0"/>
              <a:t>прохождения</a:t>
            </a:r>
            <a:r>
              <a:rPr lang="ru-RU" dirty="0"/>
              <a:t> кандидатом этих этапов с соответствующей поддержкой. Итак, здесь мы видим кандидата, который пользуется поддержкой по наращиванию потенциала, задает вопросы консультанту по подаче заявок или использует профессиональные услуги волонтеров. Продолжение этого пути — на следующем слайде.</a:t>
            </a:r>
          </a:p>
        </p:txBody>
      </p:sp>
      <p:sp>
        <p:nvSpPr>
          <p:cNvPr id="1451" name="Google Shape;1451;g2efa0715a14_0_11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g2efa0715a14_0_1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2" name="Google Shape;1502;g2efa0715a14_0_1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На этом слайде показаны дальнейшие этапы пути, на который выходит кандидат, приняв </a:t>
            </a:r>
            <a:r>
              <a:rPr lang="ru-RU" b="1" dirty="0"/>
              <a:t>решение</a:t>
            </a:r>
            <a:r>
              <a:rPr lang="ru-RU" dirty="0"/>
              <a:t> подать заявку (верхняя полоса), и поддержка, доступная ему во время и после процесса подачи заявки на </a:t>
            </a:r>
            <a:r>
              <a:rPr lang="en-US" dirty="0"/>
              <a:t>gTLD (</a:t>
            </a:r>
            <a:r>
              <a:rPr lang="ru-RU" dirty="0"/>
              <a:t>нижняя полоса). На рисунке показан путь кандидата вплоть до заключения договора и делегирования </a:t>
            </a:r>
            <a:r>
              <a:rPr lang="en-US" dirty="0"/>
              <a:t>gTLD, </a:t>
            </a:r>
            <a:r>
              <a:rPr lang="ru-RU" dirty="0"/>
              <a:t>а также поддержка, доступная в долгосрочной перспективе, когда кандидат становится оператором регистратуры.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3" name="Google Shape;1503;g2efa0715a14_0_12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2" name="Google Shape;1552;g2efa0715a14_0_1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3" name="Google Shape;1553;g2efa0715a14_0_12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И, наконец, вот некоторые из важных дат, на которые вам стоит обратить внимание. Прием заявок на Программу поддержки кандидатов начнется 19 ноября этого года. Руководство кандидата на участие в Программе New gTLD будет готово предположительно в мае 2025 года, а окончательная, утвержденная Правлением версия — до декабря 2025 года. Ожидается, что прием заявок на участие в Программе New gTLD начнется в апреле 2026 года. </a:t>
            </a:r>
            <a:endParaRPr lang="en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ru-RU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T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554" name="Google Shape;1554;g2efa0715a14_0_12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8" name="Google Shape;9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Следующий раунд расширения </a:t>
            </a:r>
            <a:r>
              <a:rPr lang="en-US" dirty="0"/>
              <a:t>DNS — </a:t>
            </a:r>
            <a:r>
              <a:rPr lang="ru-RU" dirty="0"/>
              <a:t>это инициатива, которую </a:t>
            </a:r>
            <a:r>
              <a:rPr lang="en-US" dirty="0"/>
              <a:t>ICANN </a:t>
            </a:r>
            <a:r>
              <a:rPr lang="ru-RU" dirty="0"/>
              <a:t>реализует по рекомендации сообщества. Ее задача — проследить за тем, что это расширение обеспечит безопасность, стабильность и глобальную функциональную совместимость интернета.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Впервые за более чем десять лет у компаний, сообществ, правительств и других организаций появилась возможность подать заявку на новые gTLD, отвечающие потребностям и интересам организаций, предприятий, сообществ, культуры и клиентов.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959" name="Google Shape;95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1897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1" name="Google Shape;159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2" name="Google Shape;1592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RSP выполняют критически важные функции от имени оператора регистратуры — например, RDAP, EPP и DNSSEC.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Программа проверки RSP была разработана с целью сокращения затрат и времени на оценку новых gTLD путем  отделения процедуры оценки технических аспектов эксплуатации gTLD от процедуры рассмотрения заявки на gTLD.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Это важное направление деятельности ICANN для обеспечения стабильного и безопасного интернета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1593" name="Google Shape;1593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27</a:t>
            </a:fld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6" name="Google Shape;160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9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A1F24"/>
              </a:buClr>
              <a:buSzPts val="2100"/>
              <a:buChar char="●"/>
            </a:pPr>
            <a:r>
              <a:rPr lang="ru-RU" sz="2100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Будет использоваться в рамках Программы проверки </a:t>
            </a:r>
            <a:r>
              <a:rPr lang="en-US" sz="2100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RSP </a:t>
            </a:r>
            <a:r>
              <a:rPr lang="ru-RU" sz="2100" dirty="0">
                <a:solidFill>
                  <a:srgbClr val="0A1F24"/>
                </a:solidFill>
                <a:latin typeface="Arial"/>
                <a:ea typeface="Arial"/>
                <a:cs typeface="Arial"/>
                <a:sym typeface="Arial"/>
              </a:rPr>
              <a:t>и в следующем раунде, в ходе тестирования функциональности перед делегированием.</a:t>
            </a:r>
          </a:p>
        </p:txBody>
      </p:sp>
      <p:sp>
        <p:nvSpPr>
          <p:cNvPr id="1607" name="Google Shape;1607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8" name="Google Shape;9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Следующий раунд расширения DNS — это инициатива, которую ICANN реализует по рекомендации сообщества. Ее задача — проследить за тем, что это расширение обеспечит безопасность, стабильность и глобальную функциональную совместимость интернета.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Впервые за более чем десять лет у компаний, сообществ, правительств и других организаций появилась возможность подать заявку на новые gTLD, отвечающие потребностям и интересам организаций, предприятий, сообществ, культуры и клиентов.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959" name="Google Shape;95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54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6" name="Google Shape;86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Интернет — это огромная сеть взаимосвязанных сетей. Сегодня более 5,4 миллиарда человек ежедневно выходят в сеть и, по данным Statista, к концу этого года (2024) к интернету будет подключено более 24 миллиардов устройств. Каждое из этих устройств имеет IP-адрес, который представляет собой длинный ряд цифр.</a:t>
            </a:r>
          </a:p>
        </p:txBody>
      </p:sp>
      <p:sp>
        <p:nvSpPr>
          <p:cNvPr id="867" name="Google Shape;867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3" name="Google Shape;161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Думаете подать заявку на новый gTLD?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Чтобы начать готовиться на этом слайде приведены примерные сроки подачи заявок по программам ASP и RSP, а также сроки общего периода подачи заявок на новые gTLD.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4" name="Google Shape;161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34025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1" name="Google Shape;165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На сайте Программы New gTLD: следующий раунд размещена самая свежая информация о следующем раунде приема заявок на новые gTLD.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Там вы найдете ссылки на следующие ресурсы: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ru-RU" dirty="0"/>
              <a:t>История программы New gTLD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●"/>
            </a:pPr>
            <a:r>
              <a:rPr lang="ru-RU" dirty="0"/>
              <a:t>Ресурсы, в том числе:</a:t>
            </a: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ru-RU" dirty="0"/>
              <a:t>Новости и объявления</a:t>
            </a: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ru-RU" dirty="0"/>
              <a:t>Часто задаваемые вопросы</a:t>
            </a: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ru-RU" dirty="0"/>
              <a:t>Руководства по ASP и RSP</a:t>
            </a: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ru-RU" dirty="0"/>
              <a:t>Руководство кандидата</a:t>
            </a: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Char char="○"/>
            </a:pPr>
            <a:r>
              <a:rPr lang="ru-RU" dirty="0"/>
              <a:t>и многое другое.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Не медлите! Зайдите на сайт и подпишитесь на новости ICANN, чтобы быть в курсе последних событий следующего раунда Программы New gTLD — непосредственно на почту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.   </a:t>
            </a:r>
          </a:p>
        </p:txBody>
      </p:sp>
      <p:sp>
        <p:nvSpPr>
          <p:cNvPr id="1652" name="Google Shape;165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g2efa0715a14_0_1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8" name="Google Shape;1658;g2efa0715a14_0_1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" name="Google Shape;166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На этом я завершу презентацию. С удовольствием отвечу на любые ваши вопросы.</a:t>
            </a:r>
          </a:p>
        </p:txBody>
      </p:sp>
      <p:sp>
        <p:nvSpPr>
          <p:cNvPr id="1665" name="Google Shape;166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6" name="Google Shape;8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dirty="0"/>
              <a:t>IP-адрес подобен почтовому адресу. Он позволяет отправлять с устройства сообщения, видео и другие пакеты данных, а также принимать данные от других подключенных устройств.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ru-RU" dirty="0"/>
              <a:t>Но длинный ряд цифр трудно запомнить. Система доменных имен, или DNS, позволяет ввести доменное имя вместо IP-адреса, чтобы зайти на сайт. </a:t>
            </a:r>
            <a:r>
              <a:rPr lang="ru-RU" dirty="0">
                <a:solidFill>
                  <a:srgbClr val="333333"/>
                </a:solidFill>
              </a:rPr>
              <a:t>Например, чтобы попасть на наш сайт, вам достаточно набрать в браузере «www.icann.org», а не использовать IP-адрес.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Calibri"/>
              <a:buNone/>
            </a:pPr>
            <a:r>
              <a:rPr lang="ru-RU" dirty="0">
                <a:solidFill>
                  <a:srgbClr val="333333"/>
                </a:solidFill>
              </a:rPr>
              <a:t>ICANN занимается координацией работы этих уникальных идентификаторов во всем мире.</a:t>
            </a:r>
          </a:p>
        </p:txBody>
      </p:sp>
      <p:sp>
        <p:nvSpPr>
          <p:cNvPr id="877" name="Google Shape;877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0" name="Google Shape;890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Доменное имя — это URL, или адрес сайта. Как правило, он состоит из трех частей, каждая из которых отделена точкой. 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Первым указан поддомен или домен третьего уровня, например www.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Затем домен второго уровня — имя сайта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Затем домен верхнего уровня, например .org или .com.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solidFill>
                  <a:srgbClr val="333333"/>
                </a:solidFill>
              </a:rPr>
              <a:t>В доменном имени TLD</a:t>
            </a:r>
            <a:r>
              <a:rPr lang="ru-RU" b="1" dirty="0">
                <a:solidFill>
                  <a:srgbClr val="333333"/>
                </a:solidFill>
              </a:rPr>
              <a:t> </a:t>
            </a:r>
            <a:r>
              <a:rPr lang="ru-RU" dirty="0">
                <a:solidFill>
                  <a:srgbClr val="333333"/>
                </a:solidFill>
              </a:rPr>
              <a:t>указывается после второй точки. Например, TLD в доменном имени </a:t>
            </a:r>
            <a:r>
              <a:rPr lang="ru-RU" b="1" dirty="0">
                <a:solidFill>
                  <a:srgbClr val="333333"/>
                </a:solidFill>
              </a:rPr>
              <a:t>icann.org</a:t>
            </a:r>
            <a:r>
              <a:rPr lang="ru-RU" dirty="0">
                <a:solidFill>
                  <a:srgbClr val="333333"/>
                </a:solidFill>
              </a:rPr>
              <a:t> — это «org».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33333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	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891" name="Google Shape;89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3" name="Google Shape;90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DNS начиналась всего с семи доменов верхнего уровня </a:t>
            </a:r>
            <a:r>
              <a:rPr lang="ru-RU" dirty="0">
                <a:solidFill>
                  <a:srgbClr val="1D1C1D"/>
                </a:solidFill>
                <a:highlight>
                  <a:schemeClr val="lt1"/>
                </a:highlight>
              </a:rPr>
              <a:t>общего назначения</a:t>
            </a:r>
            <a:r>
              <a:rPr lang="ru-RU" dirty="0"/>
              <a:t>, включая .org, .com и .net.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ICANN запустила Программу New gTLD в 2012 году, что привело к крупнейшему расширению DNS. Были введены домены общего пользования верхнего уровня — короткие и длинные gTLD, а также gTLD на различных алфавитах; они включают в себя интернационализированные доменные имена, которые вы видите здесь.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60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7" name="Google Shape;91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Сегодня существует более 1200 доменов общего пользования верхнего уровня.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333333"/>
              </a:solidFill>
              <a:highlight>
                <a:srgbClr val="FEFEFE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333333"/>
              </a:solidFill>
              <a:highlight>
                <a:srgbClr val="FEFEFE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rgbClr val="333333"/>
              </a:solidFill>
              <a:highlight>
                <a:srgbClr val="FEFEFE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При создании DNS в качестве рабочего языка использовался английский, поскольку ее основатели в основном говорили по-английски.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Хотя сегодня большинство доменов создаются на основе латиницы, например, на английском языке, лишь один из 20 человек в мире говорит на английском как на родном. Мы должны продолжать работать над устранением этого дисбаланса. </a:t>
            </a:r>
            <a:br>
              <a:rPr lang="ru-RU" dirty="0">
                <a:latin typeface="Arial"/>
                <a:ea typeface="Arial"/>
                <a:cs typeface="Arial"/>
                <a:sym typeface="Arial"/>
              </a:rPr>
            </a:br>
            <a:endParaRPr lang="ru-RU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>
                <a:latin typeface="Arial"/>
                <a:ea typeface="Arial"/>
                <a:cs typeface="Arial"/>
                <a:sym typeface="Arial"/>
              </a:rPr>
              <a:t>Сообщество ICANN возглавило ряд проектов, цель которых — лучше адаптировать интернет к различным языкам и культурам мира. Сюда входят такие направления деятельности, как универсальное принятие (UA) и интернационализированные доменные имена (IDN), которые будут способствовать развитию более инклюзивного и многоязычного интернета.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" name="Google Shape;95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1" name="Google Shape;95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ICANN работает над созданием многоязычного интернета двумя способами: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Посредством введения интернационализированных доменных имен, которые позволяют использовать больше алфавитов со всего мира.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С этой целью мы направили свои усилия на обеспечение универсального принятия всех доменных имен. Универсальное принятие — это техническое требование, направленное на то, чтобы все доменные имена и адреса электронной почты можно было использовать во всех приложениях, устройствах и системах, подключенных к интернету.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Главная цель — дать каждому возможность пользоваться интернетом с помощью доменного имени и адреса электронной почты, которые соответствуют его языку, направлению деятельности и культуре.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ru-RU" dirty="0"/>
              <a:t>Это одна из главных причин, по которой ICANN запускает очередной раунд приема заявок на новые домены общего пользования верхнего уровня.</a:t>
            </a:r>
          </a:p>
        </p:txBody>
      </p:sp>
      <p:sp>
        <p:nvSpPr>
          <p:cNvPr id="952" name="Google Shape;952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8" name="Google Shape;95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Следующий раунд расширения DNS — это инициатива, которую ICANN реализует по рекомендации сообщества. Ее задача — проследить за тем, что это расширение обеспечит безопасность, стабильность и глобальную функциональную совместимость интернета.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-RU" dirty="0"/>
              <a:t>Впервые за более чем десять лет у компаний, сообществ, правительств и других организаций появилась возможность подать заявку на новые gTLD, отвечающие потребностям и интересам организаций, предприятий, сообществ, культуры и клиентов.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/>
          </a:p>
        </p:txBody>
      </p:sp>
      <p:sp>
        <p:nvSpPr>
          <p:cNvPr id="959" name="Google Shape;959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fld id="{00000000-1234-1234-1234-123412341234}" type="slidenum">
              <a:rPr lang="en-US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374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hyperlink" Target="http://youtube.com/user/ICANNnews" TargetMode="External"/><Relationship Id="rId18" Type="http://schemas.openxmlformats.org/officeDocument/2006/relationships/hyperlink" Target="https://www.instagram.com/icannorg" TargetMode="External"/><Relationship Id="rId3" Type="http://schemas.openxmlformats.org/officeDocument/2006/relationships/hyperlink" Target="https://www.flickr.com/photos/icann" TargetMode="External"/><Relationship Id="rId7" Type="http://schemas.openxmlformats.org/officeDocument/2006/relationships/hyperlink" Target="http://linkedin.com/company/icann" TargetMode="External"/><Relationship Id="rId12" Type="http://schemas.openxmlformats.org/officeDocument/2006/relationships/image" Target="../media/image28.png"/><Relationship Id="rId17" Type="http://schemas.openxmlformats.org/officeDocument/2006/relationships/image" Target="../media/image30.png"/><Relationship Id="rId2" Type="http://schemas.openxmlformats.org/officeDocument/2006/relationships/image" Target="../media/image25.png"/><Relationship Id="rId16" Type="http://schemas.openxmlformats.org/officeDocument/2006/relationships/hyperlink" Target="https://soundcloud.com/icann" TargetMode="External"/><Relationship Id="rId20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hyperlink" Target="http://facebook.com/icannorg" TargetMode="External"/><Relationship Id="rId5" Type="http://schemas.openxmlformats.org/officeDocument/2006/relationships/image" Target="../media/image26.png"/><Relationship Id="rId15" Type="http://schemas.openxmlformats.org/officeDocument/2006/relationships/hyperlink" Target="https://www.youtube.com/user/ICANNnews" TargetMode="External"/><Relationship Id="rId10" Type="http://schemas.openxmlformats.org/officeDocument/2006/relationships/hyperlink" Target="https://www.facebook.com/icannorg" TargetMode="External"/><Relationship Id="rId19" Type="http://schemas.openxmlformats.org/officeDocument/2006/relationships/image" Target="../media/image31.png"/><Relationship Id="rId4" Type="http://schemas.openxmlformats.org/officeDocument/2006/relationships/hyperlink" Target="http://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9.png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4.png"/><Relationship Id="rId4" Type="http://schemas.openxmlformats.org/officeDocument/2006/relationships/image" Target="../media/image39.png"/><Relationship Id="rId9" Type="http://schemas.openxmlformats.org/officeDocument/2006/relationships/image" Target="../media/image35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2 Decorative">
  <p:cSld name="Cover 2 Decorativ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2228479" y="4617720"/>
            <a:ext cx="9295500" cy="57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body" idx="2"/>
          </p:nvPr>
        </p:nvSpPr>
        <p:spPr>
          <a:xfrm>
            <a:off x="2228479" y="5199656"/>
            <a:ext cx="9295500" cy="39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body" idx="3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5" name="Google Shape;2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044" y="4878445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2"/>
          <p:cNvSpPr/>
          <p:nvPr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27;p2"/>
          <p:cNvCxnSpPr/>
          <p:nvPr/>
        </p:nvCxnSpPr>
        <p:spPr>
          <a:xfrm rot="10800000">
            <a:off x="0" y="6124669"/>
            <a:ext cx="1793872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2"/>
          <p:cNvCxnSpPr/>
          <p:nvPr/>
        </p:nvCxnSpPr>
        <p:spPr>
          <a:xfrm rot="10800000">
            <a:off x="1892734" y="6124511"/>
            <a:ext cx="9720781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2"/>
          <p:cNvSpPr/>
          <p:nvPr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2"/>
          <p:cNvSpPr/>
          <p:nvPr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2"/>
          <p:cNvCxnSpPr/>
          <p:nvPr/>
        </p:nvCxnSpPr>
        <p:spPr>
          <a:xfrm rot="10800000">
            <a:off x="1849172" y="3552825"/>
            <a:ext cx="0" cy="2529959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2"/>
          <p:cNvSpPr/>
          <p:nvPr/>
        </p:nvSpPr>
        <p:spPr>
          <a:xfrm rot="-5400000">
            <a:off x="1847726" y="3495590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3" name="Google Shape;33;p2"/>
          <p:cNvCxnSpPr/>
          <p:nvPr/>
        </p:nvCxnSpPr>
        <p:spPr>
          <a:xfrm rot="10800000">
            <a:off x="1899083" y="3494144"/>
            <a:ext cx="9714432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34;p2"/>
          <p:cNvSpPr txBox="1">
            <a:spLocks noGrp="1"/>
          </p:cNvSpPr>
          <p:nvPr>
            <p:ph type="title"/>
          </p:nvPr>
        </p:nvSpPr>
        <p:spPr>
          <a:xfrm>
            <a:off x="2228479" y="2020824"/>
            <a:ext cx="9295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5" name="Google Shape;35;p2"/>
          <p:cNvSpPr txBox="1">
            <a:spLocks noGrp="1"/>
          </p:cNvSpPr>
          <p:nvPr>
            <p:ph type="body" idx="4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 (No Header/Footer)">
  <p:cSld name="Blank (No Header/Footer)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2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18" name="Google Shape;118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half page image">
  <p:cSld name="Title half page image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"/>
          <p:cNvSpPr/>
          <p:nvPr/>
        </p:nvSpPr>
        <p:spPr>
          <a:xfrm>
            <a:off x="0" y="6329943"/>
            <a:ext cx="12192000" cy="5280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2" name="Google Shape;122;p13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3" name="Google Shape;123;p13"/>
          <p:cNvSpPr>
            <a:spLocks noGrp="1"/>
          </p:cNvSpPr>
          <p:nvPr>
            <p:ph type="pic" idx="2"/>
          </p:nvPr>
        </p:nvSpPr>
        <p:spPr>
          <a:xfrm>
            <a:off x="8965" y="614512"/>
            <a:ext cx="4655184" cy="5696712"/>
          </a:xfrm>
          <a:prstGeom prst="rect">
            <a:avLst/>
          </a:prstGeom>
          <a:noFill/>
          <a:ln>
            <a:noFill/>
          </a:ln>
        </p:spPr>
      </p:sp>
      <p:pic>
        <p:nvPicPr>
          <p:cNvPr id="124" name="Google Shape;12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26" name="Google Shape;126;p13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" name="Google Shape;127;p1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Background 1">
  <p:cSld name="Alternate Background 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4"/>
          <p:cNvPicPr preferRelativeResize="0"/>
          <p:nvPr/>
        </p:nvPicPr>
        <p:blipFill rotWithShape="1">
          <a:blip r:embed="rId2">
            <a:alphaModFix/>
          </a:blip>
          <a:srcRect t="10075" b="8780"/>
          <a:stretch/>
        </p:blipFill>
        <p:spPr>
          <a:xfrm>
            <a:off x="0" y="683491"/>
            <a:ext cx="12192000" cy="556490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4"/>
          <p:cNvSpPr/>
          <p:nvPr/>
        </p:nvSpPr>
        <p:spPr>
          <a:xfrm>
            <a:off x="0" y="790814"/>
            <a:ext cx="12192000" cy="5346700"/>
          </a:xfrm>
          <a:prstGeom prst="rect">
            <a:avLst/>
          </a:prstGeom>
          <a:gradFill>
            <a:gsLst>
              <a:gs pos="0">
                <a:srgbClr val="FFFFFF">
                  <a:alpha val="74901"/>
                </a:srgbClr>
              </a:gs>
              <a:gs pos="24000">
                <a:srgbClr val="CCE8F8">
                  <a:alpha val="44705"/>
                </a:srgbClr>
              </a:gs>
              <a:gs pos="69000">
                <a:srgbClr val="CCE8F8">
                  <a:alpha val="61960"/>
                </a:srgbClr>
              </a:gs>
              <a:gs pos="100000">
                <a:schemeClr val="lt1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14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ternate Background 2">
  <p:cSld name="Alternate Background 2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5"/>
          <p:cNvPicPr preferRelativeResize="0"/>
          <p:nvPr/>
        </p:nvPicPr>
        <p:blipFill rotWithShape="1">
          <a:blip r:embed="rId2">
            <a:alphaModFix/>
          </a:blip>
          <a:srcRect t="8972" b="7825"/>
          <a:stretch/>
        </p:blipFill>
        <p:spPr>
          <a:xfrm>
            <a:off x="0" y="654425"/>
            <a:ext cx="12192000" cy="5620869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5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lternate Background 3">
  <p:cSld name="Alternate Background 3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Google Shape;13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613037"/>
            <a:ext cx="12192000" cy="56968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16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8" name="Google Shape;138;p16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9" name="Google Shape;139;p16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208224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0" name="Google Shape;140;p1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1">
  <p:cSld name="Agenda 1.1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"/>
            <a:ext cx="1219200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145" name="Google Shape;145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7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17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" name="Google Shape;148;p1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" name="Google Shape;149;p1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0" name="Google Shape;150;p1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" name="Google Shape;151;p17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2" name="Google Shape;152;p17"/>
          <p:cNvCxnSpPr>
            <a:endCxn id="153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3" name="Google Shape;153;p17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17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5" name="Google Shape;155;p17"/>
          <p:cNvSpPr txBox="1">
            <a:spLocks noGrp="1"/>
          </p:cNvSpPr>
          <p:nvPr>
            <p:ph type="body" idx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1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2">
  <p:cSld name="Agenda 1.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Google Shape;158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21638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8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8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62" name="Google Shape;162;p1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3" name="Google Shape;163;p1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Google Shape;164;p1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" name="Google Shape;165;p18"/>
          <p:cNvCxnSpPr>
            <a:endCxn id="166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6" name="Google Shape;166;p18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7" name="Google Shape;167;p18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8" name="Google Shape;168;p18"/>
          <p:cNvSpPr txBox="1">
            <a:spLocks noGrp="1"/>
          </p:cNvSpPr>
          <p:nvPr>
            <p:ph type="body" idx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18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8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8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3">
  <p:cSld name="Agenda 1.3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4" name="Google Shape;174;p1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" name="Google Shape;175;p1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6" name="Google Shape;176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9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9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79" name="Google Shape;179;p1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0" name="Google Shape;180;p1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1" name="Google Shape;181;p1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" name="Google Shape;182;p19"/>
          <p:cNvCxnSpPr>
            <a:endCxn id="183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3" name="Google Shape;183;p19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4" name="Google Shape;184;p19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5" name="Google Shape;185;p19"/>
          <p:cNvSpPr txBox="1">
            <a:spLocks noGrp="1"/>
          </p:cNvSpPr>
          <p:nvPr>
            <p:ph type="body" idx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6" name="Google Shape;186;p19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9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9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4">
  <p:cSld name="Agenda 1.4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0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94" name="Google Shape;194;p2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5" name="Google Shape;195;p2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6" name="Google Shape;196;p2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97" name="Google Shape;197;p20"/>
          <p:cNvCxnSpPr>
            <a:endCxn id="198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8" name="Google Shape;198;p20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p20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0" name="Google Shape;200;p20"/>
          <p:cNvSpPr txBox="1">
            <a:spLocks noGrp="1"/>
          </p:cNvSpPr>
          <p:nvPr>
            <p:ph type="body" idx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20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0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0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5">
  <p:cSld name="Agenda 1.5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1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1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09" name="Google Shape;209;p2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0" name="Google Shape;210;p2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1" name="Google Shape;211;p2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2" name="Google Shape;212;p21"/>
          <p:cNvCxnSpPr>
            <a:endCxn id="213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3" name="Google Shape;213;p21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p21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5" name="Google Shape;215;p21"/>
          <p:cNvSpPr txBox="1">
            <a:spLocks noGrp="1"/>
          </p:cNvSpPr>
          <p:nvPr>
            <p:ph type="body" idx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21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21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p21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ackground Slide">
  <p:cSld name="Blank Background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47122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 1.6">
  <p:cSld name="Agenda 1.6"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2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2"/>
          <p:cNvSpPr txBox="1">
            <a:spLocks noGrp="1"/>
          </p:cNvSpPr>
          <p:nvPr>
            <p:ph type="title"/>
          </p:nvPr>
        </p:nvSpPr>
        <p:spPr>
          <a:xfrm>
            <a:off x="779917" y="824754"/>
            <a:ext cx="10576000" cy="1768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24" name="Google Shape;224;p2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5" name="Google Shape;225;p2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6" name="Google Shape;226;p2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7" name="Google Shape;227;p22"/>
          <p:cNvCxnSpPr>
            <a:endCxn id="228" idx="0"/>
          </p:cNvCxnSpPr>
          <p:nvPr/>
        </p:nvCxnSpPr>
        <p:spPr>
          <a:xfrm rot="10800000">
            <a:off x="557799" y="2734410"/>
            <a:ext cx="0" cy="3544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p22"/>
          <p:cNvSpPr/>
          <p:nvPr/>
        </p:nvSpPr>
        <p:spPr>
          <a:xfrm rot="-5400000">
            <a:off x="556353" y="2674974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9" name="Google Shape;229;p22"/>
          <p:cNvCxnSpPr/>
          <p:nvPr/>
        </p:nvCxnSpPr>
        <p:spPr>
          <a:xfrm rot="10800000">
            <a:off x="616655" y="2673528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0" name="Google Shape;230;p22"/>
          <p:cNvSpPr txBox="1">
            <a:spLocks noGrp="1"/>
          </p:cNvSpPr>
          <p:nvPr>
            <p:ph type="body" idx="1"/>
          </p:nvPr>
        </p:nvSpPr>
        <p:spPr>
          <a:xfrm>
            <a:off x="800099" y="2765533"/>
            <a:ext cx="10543117" cy="927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22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22"/>
          <p:cNvSpPr/>
          <p:nvPr/>
        </p:nvSpPr>
        <p:spPr>
          <a:xfrm flipH="1">
            <a:off x="11619649" y="264975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2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Divider 2">
  <p:cSld name="Agenda Divider 2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3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7" name="Google Shape;237;p23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8" name="Google Shape;238;p23"/>
          <p:cNvSpPr txBox="1">
            <a:spLocks noGrp="1"/>
          </p:cNvSpPr>
          <p:nvPr>
            <p:ph type="body" idx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9" name="Google Shape;239;p23"/>
          <p:cNvSpPr txBox="1">
            <a:spLocks noGrp="1"/>
          </p:cNvSpPr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40" name="Google Shape;24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Google Shape;241;p2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Divider 3">
  <p:cSld name="Agenda Divider 3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7257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4"/>
          <p:cNvSpPr/>
          <p:nvPr/>
        </p:nvSpPr>
        <p:spPr>
          <a:xfrm>
            <a:off x="0" y="6320548"/>
            <a:ext cx="12192000" cy="5374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p24"/>
          <p:cNvCxnSpPr/>
          <p:nvPr/>
        </p:nvCxnSpPr>
        <p:spPr>
          <a:xfrm>
            <a:off x="0" y="6320547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6" name="Google Shape;246;p24"/>
          <p:cNvSpPr txBox="1">
            <a:spLocks noGrp="1"/>
          </p:cNvSpPr>
          <p:nvPr>
            <p:ph type="body" idx="1"/>
          </p:nvPr>
        </p:nvSpPr>
        <p:spPr>
          <a:xfrm>
            <a:off x="764987" y="3030399"/>
            <a:ext cx="8329645" cy="178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560"/>
              </a:spcBef>
              <a:spcAft>
                <a:spcPts val="0"/>
              </a:spcAft>
              <a:buClr>
                <a:srgbClr val="DDD9C3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rgbClr val="DDD9C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rgbClr val="DDD9C3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DDD9C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7" name="Google Shape;247;p24"/>
          <p:cNvSpPr txBox="1">
            <a:spLocks noGrp="1"/>
          </p:cNvSpPr>
          <p:nvPr>
            <p:ph type="title"/>
          </p:nvPr>
        </p:nvSpPr>
        <p:spPr>
          <a:xfrm>
            <a:off x="752850" y="1308848"/>
            <a:ext cx="8341783" cy="1701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48" name="Google Shape;24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1">
  <p:cSld name="Presenters Divider 1.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5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483281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53" name="Google Shape;253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p25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6" name="Google Shape;256;p2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57" name="Google Shape;257;p2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8" name="Google Shape;258;p25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9" name="Google Shape;259;p2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0" name="Google Shape;260;p2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1" name="Google Shape;261;p25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2" name="Google Shape;262;p2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63" name="Google Shape;263;p25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25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5" name="Google Shape;265;p25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6" name="Google Shape;266;p25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7" name="Google Shape;267;p25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8" name="Google Shape;268;p25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9" name="Google Shape;269;p25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0" name="Google Shape;270;p25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1" name="Google Shape;271;p25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2">
  <p:cSld name="Presenters Divider 1.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26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75" name="Google Shape;27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p26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8" name="Google Shape;278;p26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9" name="Google Shape;279;p26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0" name="Google Shape;280;p2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1" name="Google Shape;281;p2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2" name="Google Shape;282;p2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3" name="Google Shape;283;p26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4" name="Google Shape;284;p2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85" name="Google Shape;285;p26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6" name="Google Shape;286;p26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26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8" name="Google Shape;288;p26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9" name="Google Shape;289;p26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0" name="Google Shape;290;p26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1" name="Google Shape;291;p26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26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3" name="Google Shape;293;p26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3">
  <p:cSld name="Presenters Divider 1.3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7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297" name="Google Shape;297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4808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2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27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0" name="Google Shape;300;p27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1" name="Google Shape;301;p27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2" name="Google Shape;302;p27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3" name="Google Shape;303;p2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4" name="Google Shape;304;p2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5" name="Google Shape;305;p27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6" name="Google Shape;306;p2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7" name="Google Shape;307;p27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8" name="Google Shape;308;p27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27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0" name="Google Shape;310;p27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1" name="Google Shape;311;p27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2" name="Google Shape;312;p27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3" name="Google Shape;313;p27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4" name="Google Shape;314;p27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5" name="Google Shape;315;p27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4">
  <p:cSld name="Presenters Divider 1.4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8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19" name="Google Shape;319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2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2" name="Google Shape;322;p2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3" name="Google Shape;323;p2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4" name="Google Shape;324;p2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5" name="Google Shape;325;p2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26" name="Google Shape;326;p2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7" name="Google Shape;327;p2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8" name="Google Shape;328;p2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9" name="Google Shape;329;p28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0" name="Google Shape;330;p28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p28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2" name="Google Shape;332;p28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3" name="Google Shape;333;p28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4" name="Google Shape;334;p28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28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p28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7" name="Google Shape;337;p28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 1.5">
  <p:cSld name="Presenters Divider  1.5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29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41" name="Google Shape;34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9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29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4" name="Google Shape;344;p29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5" name="Google Shape;345;p29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6" name="Google Shape;346;p29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7" name="Google Shape;347;p2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8" name="Google Shape;348;p2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9" name="Google Shape;349;p29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0" name="Google Shape;350;p2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51" name="Google Shape;351;p29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29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3" name="Google Shape;353;p29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4" name="Google Shape;354;p29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5" name="Google Shape;355;p29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6" name="Google Shape;356;p29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7" name="Google Shape;357;p29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8" name="Google Shape;358;p29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9" name="Google Shape;359;p29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6">
  <p:cSld name="Presenters Divider 1.6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30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63" name="Google Shape;36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0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0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6" name="Google Shape;366;p30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67" name="Google Shape;367;p30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8" name="Google Shape;368;p30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69" name="Google Shape;369;p3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70" name="Google Shape;370;p3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1" name="Google Shape;371;p30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2" name="Google Shape;372;p3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73" name="Google Shape;373;p30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30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p30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6" name="Google Shape;376;p30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7" name="Google Shape;377;p30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8" name="Google Shape;378;p30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9" name="Google Shape;379;p30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0" name="Google Shape;380;p30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1" name="Google Shape;381;p30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7">
  <p:cSld name="Presenters Divider 1.7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1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385" name="Google Shape;385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31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8" name="Google Shape;388;p31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9" name="Google Shape;389;p31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0" name="Google Shape;390;p31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1" name="Google Shape;391;p3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2" name="Google Shape;392;p3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3" name="Google Shape;393;p31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94" name="Google Shape;394;p3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5" name="Google Shape;395;p31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6" name="Google Shape;396;p31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7" name="Google Shape;397;p31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8" name="Google Shape;398;p31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9" name="Google Shape;399;p31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0" name="Google Shape;400;p31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1" name="Google Shape;401;p31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p31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3" name="Google Shape;403;p31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1_Bulle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body" idx="1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19087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9087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lnSpc>
                <a:spcPct val="100000"/>
              </a:lnSpc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1.8">
  <p:cSld name="Presenters Divider 1.8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32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07" name="Google Shape;40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3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2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0" name="Google Shape;410;p32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1" name="Google Shape;411;p32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2" name="Google Shape;412;p32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3" name="Google Shape;413;p3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14" name="Google Shape;414;p3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5" name="Google Shape;415;p32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16" name="Google Shape;416;p3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7" name="Google Shape;417;p32"/>
          <p:cNvSpPr>
            <a:spLocks noGrp="1"/>
          </p:cNvSpPr>
          <p:nvPr>
            <p:ph type="pic" idx="2"/>
          </p:nvPr>
        </p:nvSpPr>
        <p:spPr>
          <a:xfrm>
            <a:off x="884520" y="95350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32"/>
          <p:cNvSpPr>
            <a:spLocks noGrp="1"/>
          </p:cNvSpPr>
          <p:nvPr>
            <p:ph type="pic" idx="3"/>
          </p:nvPr>
        </p:nvSpPr>
        <p:spPr>
          <a:xfrm>
            <a:off x="884520" y="2764377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9" name="Google Shape;419;p32"/>
          <p:cNvSpPr txBox="1">
            <a:spLocks noGrp="1"/>
          </p:cNvSpPr>
          <p:nvPr>
            <p:ph type="body" idx="1"/>
          </p:nvPr>
        </p:nvSpPr>
        <p:spPr>
          <a:xfrm>
            <a:off x="2496847" y="976835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0" name="Google Shape;420;p32"/>
          <p:cNvSpPr txBox="1">
            <a:spLocks noGrp="1"/>
          </p:cNvSpPr>
          <p:nvPr>
            <p:ph type="body" idx="4"/>
          </p:nvPr>
        </p:nvSpPr>
        <p:spPr>
          <a:xfrm>
            <a:off x="2496847" y="278770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1" name="Google Shape;421;p32"/>
          <p:cNvSpPr txBox="1">
            <a:spLocks noGrp="1"/>
          </p:cNvSpPr>
          <p:nvPr>
            <p:ph type="body" idx="5"/>
          </p:nvPr>
        </p:nvSpPr>
        <p:spPr>
          <a:xfrm>
            <a:off x="2496847" y="1390295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2" name="Google Shape;422;p32"/>
          <p:cNvSpPr txBox="1">
            <a:spLocks noGrp="1"/>
          </p:cNvSpPr>
          <p:nvPr>
            <p:ph type="body" idx="6"/>
          </p:nvPr>
        </p:nvSpPr>
        <p:spPr>
          <a:xfrm>
            <a:off x="2496847" y="3192198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3" name="Google Shape;423;p32"/>
          <p:cNvSpPr>
            <a:spLocks noGrp="1"/>
          </p:cNvSpPr>
          <p:nvPr>
            <p:ph type="pic" idx="7"/>
          </p:nvPr>
        </p:nvSpPr>
        <p:spPr>
          <a:xfrm>
            <a:off x="884520" y="4580278"/>
            <a:ext cx="1289304" cy="1289304"/>
          </a:xfrm>
          <a:prstGeom prst="flowChartConnector">
            <a:avLst/>
          </a:prstGeom>
          <a:noFill/>
          <a:ln w="571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4" name="Google Shape;424;p32"/>
          <p:cNvSpPr txBox="1">
            <a:spLocks noGrp="1"/>
          </p:cNvSpPr>
          <p:nvPr>
            <p:ph type="body" idx="8"/>
          </p:nvPr>
        </p:nvSpPr>
        <p:spPr>
          <a:xfrm>
            <a:off x="2496847" y="4603614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5" name="Google Shape;425;p32"/>
          <p:cNvSpPr txBox="1">
            <a:spLocks noGrp="1"/>
          </p:cNvSpPr>
          <p:nvPr>
            <p:ph type="body" idx="9"/>
          </p:nvPr>
        </p:nvSpPr>
        <p:spPr>
          <a:xfrm>
            <a:off x="2496847" y="5008110"/>
            <a:ext cx="7122563" cy="82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1">
  <p:cSld name="Presenters Divider 2.1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7" name="Google Shape;427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3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29" name="Google Shape;429;p33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0" name="Google Shape;430;p33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1" name="Google Shape;431;p33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33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3" name="Google Shape;433;p33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4" name="Google Shape;434;p33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5" name="Google Shape;435;p33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6" name="Google Shape;436;p33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7" name="Google Shape;437;p33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" name="Google Shape;438;p33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9" name="Google Shape;439;p33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40" name="Google Shape;44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41" name="Google Shape;441;p33"/>
          <p:cNvSpPr txBox="1"/>
          <p:nvPr/>
        </p:nvSpPr>
        <p:spPr>
          <a:xfrm>
            <a:off x="1149013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2" name="Google Shape;442;p33"/>
          <p:cNvCxnSpPr>
            <a:endCxn id="428" idx="0"/>
          </p:cNvCxnSpPr>
          <p:nvPr/>
        </p:nvCxnSpPr>
        <p:spPr>
          <a:xfrm rot="10800000">
            <a:off x="557799" y="1936549"/>
            <a:ext cx="0" cy="43422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3" name="Google Shape;443;p3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4" name="Google Shape;444;p3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45" name="Google Shape;445;p3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46" name="Google Shape;446;p33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33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3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2">
  <p:cSld name="Presenters Divider 2.2"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" name="Google Shape;450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13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4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52" name="Google Shape;45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34"/>
          <p:cNvSpPr txBox="1"/>
          <p:nvPr/>
        </p:nvSpPr>
        <p:spPr>
          <a:xfrm>
            <a:off x="11490366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34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5" name="Google Shape;455;p34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6" name="Google Shape;456;p34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7" name="Google Shape;457;p34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p34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9" name="Google Shape;459;p34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0" name="Google Shape;460;p34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1" name="Google Shape;461;p34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2" name="Google Shape;462;p34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3" name="Google Shape;463;p34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4" name="Google Shape;464;p34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65" name="Google Shape;465;p3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6" name="Google Shape;466;p3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7" name="Google Shape;467;p3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8" name="Google Shape;468;p34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9" name="Google Shape;469;p34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34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34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3">
  <p:cSld name="Presenters Divider 2.3"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Google Shape;47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35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75" name="Google Shape;47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5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35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78" name="Google Shape;478;p35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79" name="Google Shape;479;p35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p35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1" name="Google Shape;481;p35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2" name="Google Shape;482;p35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3" name="Google Shape;483;p35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4" name="Google Shape;484;p35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5" name="Google Shape;485;p35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p35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7" name="Google Shape;487;p35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488" name="Google Shape;488;p3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89" name="Google Shape;489;p3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0" name="Google Shape;490;p3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91" name="Google Shape;491;p35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2" name="Google Shape;492;p35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35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35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4">
  <p:cSld name="Presenters Divider 2.4"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Google Shape;49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7" name="Google Shape;497;p36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498" name="Google Shape;49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36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36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01" name="Google Shape;501;p36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2" name="Google Shape;502;p36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3" name="Google Shape;503;p36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4" name="Google Shape;504;p36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5" name="Google Shape;505;p36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6" name="Google Shape;506;p36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7" name="Google Shape;507;p36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8" name="Google Shape;508;p36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9" name="Google Shape;509;p36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0" name="Google Shape;510;p36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11" name="Google Shape;511;p3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2" name="Google Shape;512;p3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3" name="Google Shape;513;p3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14" name="Google Shape;514;p36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5" name="Google Shape;515;p36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36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36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5">
  <p:cSld name="Presenters Divider 2.5"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Google Shape;519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Google Shape;520;p37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21" name="Google Shape;52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22" name="Google Shape;522;p37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37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24" name="Google Shape;524;p37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25" name="Google Shape;525;p37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6" name="Google Shape;526;p37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p37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8" name="Google Shape;528;p37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9" name="Google Shape;529;p37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0" name="Google Shape;530;p37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1" name="Google Shape;531;p37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2" name="Google Shape;532;p37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3" name="Google Shape;533;p37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34" name="Google Shape;534;p3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5" name="Google Shape;535;p3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6" name="Google Shape;536;p3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37" name="Google Shape;537;p37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38" name="Google Shape;538;p37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37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37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6">
  <p:cSld name="Presenters Divider 2.6"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" name="Google Shape;54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38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44" name="Google Shape;544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38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38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47" name="Google Shape;547;p38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8" name="Google Shape;548;p38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9" name="Google Shape;549;p38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0" name="Google Shape;550;p38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1" name="Google Shape;551;p38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2" name="Google Shape;552;p38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3" name="Google Shape;553;p38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4" name="Google Shape;554;p38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5" name="Google Shape;555;p38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6" name="Google Shape;556;p38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57" name="Google Shape;557;p3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8" name="Google Shape;558;p3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59" name="Google Shape;559;p3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0" name="Google Shape;560;p38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61" name="Google Shape;561;p38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38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38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7">
  <p:cSld name="Presenters Divider 2.7"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5" name="Google Shape;565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p39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67" name="Google Shape;567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68" name="Google Shape;568;p39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39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0" name="Google Shape;570;p39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71" name="Google Shape;571;p39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2" name="Google Shape;572;p39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3" name="Google Shape;573;p39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4" name="Google Shape;574;p39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5" name="Google Shape;575;p39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6" name="Google Shape;576;p39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7" name="Google Shape;577;p39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8" name="Google Shape;578;p39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9" name="Google Shape;579;p39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580" name="Google Shape;580;p39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1" name="Google Shape;581;p39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2" name="Google Shape;582;p39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83" name="Google Shape;583;p39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4" name="Google Shape;584;p39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39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39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2.8">
  <p:cSld name="Presenters Divider 2.8"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588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40"/>
          <p:cNvSpPr txBox="1">
            <a:spLocks noGrp="1"/>
          </p:cNvSpPr>
          <p:nvPr>
            <p:ph type="title"/>
          </p:nvPr>
        </p:nvSpPr>
        <p:spPr>
          <a:xfrm>
            <a:off x="790387" y="49063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590" name="Google Shape;590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40"/>
          <p:cNvSpPr txBox="1"/>
          <p:nvPr/>
        </p:nvSpPr>
        <p:spPr>
          <a:xfrm>
            <a:off x="1149774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40"/>
          <p:cNvSpPr/>
          <p:nvPr/>
        </p:nvSpPr>
        <p:spPr>
          <a:xfrm rot="-5400000">
            <a:off x="556353" y="1877113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3" name="Google Shape;593;p40"/>
          <p:cNvCxnSpPr/>
          <p:nvPr/>
        </p:nvCxnSpPr>
        <p:spPr>
          <a:xfrm rot="10800000">
            <a:off x="616655" y="187566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94" name="Google Shape;594;p40"/>
          <p:cNvSpPr>
            <a:spLocks noGrp="1"/>
          </p:cNvSpPr>
          <p:nvPr>
            <p:ph type="pic" idx="2"/>
          </p:nvPr>
        </p:nvSpPr>
        <p:spPr>
          <a:xfrm>
            <a:off x="913739" y="2088493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40"/>
          <p:cNvSpPr>
            <a:spLocks noGrp="1"/>
          </p:cNvSpPr>
          <p:nvPr>
            <p:ph type="pic" idx="3"/>
          </p:nvPr>
        </p:nvSpPr>
        <p:spPr>
          <a:xfrm>
            <a:off x="914404" y="3514162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6" name="Google Shape;596;p40"/>
          <p:cNvSpPr txBox="1">
            <a:spLocks noGrp="1"/>
          </p:cNvSpPr>
          <p:nvPr>
            <p:ph type="body" idx="1"/>
          </p:nvPr>
        </p:nvSpPr>
        <p:spPr>
          <a:xfrm>
            <a:off x="2210778" y="1951273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7" name="Google Shape;597;p40"/>
          <p:cNvSpPr txBox="1">
            <a:spLocks noGrp="1"/>
          </p:cNvSpPr>
          <p:nvPr>
            <p:ph type="body" idx="4"/>
          </p:nvPr>
        </p:nvSpPr>
        <p:spPr>
          <a:xfrm>
            <a:off x="2210778" y="3385622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8" name="Google Shape;598;p40"/>
          <p:cNvSpPr txBox="1">
            <a:spLocks noGrp="1"/>
          </p:cNvSpPr>
          <p:nvPr>
            <p:ph type="body" idx="5"/>
          </p:nvPr>
        </p:nvSpPr>
        <p:spPr>
          <a:xfrm>
            <a:off x="2210778" y="2364733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9" name="Google Shape;599;p40"/>
          <p:cNvSpPr txBox="1">
            <a:spLocks noGrp="1"/>
          </p:cNvSpPr>
          <p:nvPr>
            <p:ph type="body" idx="6"/>
          </p:nvPr>
        </p:nvSpPr>
        <p:spPr>
          <a:xfrm>
            <a:off x="2210778" y="3790119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0" name="Google Shape;600;p40"/>
          <p:cNvSpPr>
            <a:spLocks noGrp="1"/>
          </p:cNvSpPr>
          <p:nvPr>
            <p:ph type="pic" idx="7"/>
          </p:nvPr>
        </p:nvSpPr>
        <p:spPr>
          <a:xfrm>
            <a:off x="914404" y="4948515"/>
            <a:ext cx="950976" cy="950976"/>
          </a:xfrm>
          <a:prstGeom prst="flowChartConnector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1" name="Google Shape;601;p40"/>
          <p:cNvSpPr txBox="1">
            <a:spLocks noGrp="1"/>
          </p:cNvSpPr>
          <p:nvPr>
            <p:ph type="body" idx="8"/>
          </p:nvPr>
        </p:nvSpPr>
        <p:spPr>
          <a:xfrm>
            <a:off x="2210778" y="4819976"/>
            <a:ext cx="7122563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2" name="Google Shape;602;p40"/>
          <p:cNvSpPr txBox="1">
            <a:spLocks noGrp="1"/>
          </p:cNvSpPr>
          <p:nvPr>
            <p:ph type="body" idx="9"/>
          </p:nvPr>
        </p:nvSpPr>
        <p:spPr>
          <a:xfrm>
            <a:off x="2210778" y="5224472"/>
            <a:ext cx="7122563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603" name="Google Shape;603;p40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4" name="Google Shape;604;p40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5" name="Google Shape;605;p40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06" name="Google Shape;606;p40"/>
          <p:cNvCxnSpPr/>
          <p:nvPr/>
        </p:nvCxnSpPr>
        <p:spPr>
          <a:xfrm rot="10800000">
            <a:off x="557799" y="1936549"/>
            <a:ext cx="0" cy="4342271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7" name="Google Shape;607;p40"/>
          <p:cNvSpPr/>
          <p:nvPr/>
        </p:nvSpPr>
        <p:spPr>
          <a:xfrm>
            <a:off x="536845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40"/>
          <p:cNvSpPr/>
          <p:nvPr/>
        </p:nvSpPr>
        <p:spPr>
          <a:xfrm flipH="1">
            <a:off x="11619649" y="1852832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40"/>
          <p:cNvSpPr/>
          <p:nvPr/>
        </p:nvSpPr>
        <p:spPr>
          <a:xfrm flipH="1">
            <a:off x="11614601" y="6297687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1">
  <p:cSld name="Presenters Divider 3.1"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1" name="Google Shape;611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12" name="Google Shape;612;p41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13" name="Google Shape;613;p41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4" name="Google Shape;614;p41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5" name="Google Shape;615;p41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6" name="Google Shape;616;p41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7" name="Google Shape;617;p41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8" name="Google Shape;618;p41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619" name="Google Shape;619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4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41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2" name="Google Shape;622;p41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3" name="Google Shape;623;p41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4" name="Google Shape;624;p41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5" name="Google Shape;625;p4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6" name="Google Shape;626;p4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7" name="Google Shape;627;p41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28" name="Google Shape;628;p4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gage with ICANN Blue">
  <p:cSld name="Engage with ICANN Blu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6"/>
          <p:cNvSpPr txBox="1"/>
          <p:nvPr/>
        </p:nvSpPr>
        <p:spPr>
          <a:xfrm>
            <a:off x="498950" y="862602"/>
            <a:ext cx="9870957" cy="393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7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6"/>
          <p:cNvSpPr/>
          <p:nvPr/>
        </p:nvSpPr>
        <p:spPr>
          <a:xfrm>
            <a:off x="527320" y="58522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3" name="Google Shape;53;p6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4" name="Google Shape;54;p6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6"/>
          <p:cNvSpPr/>
          <p:nvPr/>
        </p:nvSpPr>
        <p:spPr>
          <a:xfrm>
            <a:off x="2421943" y="629759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6" name="Google Shape;56;p6"/>
          <p:cNvCxnSpPr/>
          <p:nvPr/>
        </p:nvCxnSpPr>
        <p:spPr>
          <a:xfrm rot="10800000">
            <a:off x="1" y="6320453"/>
            <a:ext cx="2387223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6"/>
          <p:cNvCxnSpPr/>
          <p:nvPr/>
        </p:nvCxnSpPr>
        <p:spPr>
          <a:xfrm rot="10800000">
            <a:off x="2504929" y="6320453"/>
            <a:ext cx="9065823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6"/>
          <p:cNvSpPr/>
          <p:nvPr/>
        </p:nvSpPr>
        <p:spPr>
          <a:xfrm flipH="1">
            <a:off x="11615191" y="6297593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9" name="Google Shape;59;p6"/>
          <p:cNvCxnSpPr>
            <a:endCxn id="60" idx="0"/>
          </p:cNvCxnSpPr>
          <p:nvPr/>
        </p:nvCxnSpPr>
        <p:spPr>
          <a:xfrm rot="10800000">
            <a:off x="2446072" y="2281331"/>
            <a:ext cx="0" cy="397650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0" name="Google Shape;60;p6"/>
          <p:cNvSpPr/>
          <p:nvPr/>
        </p:nvSpPr>
        <p:spPr>
          <a:xfrm rot="-5400000">
            <a:off x="2444626" y="2221895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1" name="Google Shape;61;p6"/>
          <p:cNvCxnSpPr/>
          <p:nvPr/>
        </p:nvCxnSpPr>
        <p:spPr>
          <a:xfrm rot="10800000">
            <a:off x="2504929" y="2220449"/>
            <a:ext cx="9065823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6"/>
          <p:cNvCxnSpPr/>
          <p:nvPr/>
        </p:nvCxnSpPr>
        <p:spPr>
          <a:xfrm rot="10800000">
            <a:off x="11700996" y="6320453"/>
            <a:ext cx="4941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420624" y="42394"/>
            <a:ext cx="11808013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4" name="Google Shape;64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826932" y="1039938"/>
            <a:ext cx="4287549" cy="76069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6"/>
          <p:cNvSpPr/>
          <p:nvPr/>
        </p:nvSpPr>
        <p:spPr>
          <a:xfrm flipH="1">
            <a:off x="11615191" y="2196678"/>
            <a:ext cx="45720" cy="4572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" name="Google Shape;67;p6"/>
          <p:cNvCxnSpPr/>
          <p:nvPr/>
        </p:nvCxnSpPr>
        <p:spPr>
          <a:xfrm rot="10800000">
            <a:off x="11700996" y="2219538"/>
            <a:ext cx="4941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" name="Google Shape;68;p6"/>
          <p:cNvSpPr txBox="1"/>
          <p:nvPr/>
        </p:nvSpPr>
        <p:spPr>
          <a:xfrm>
            <a:off x="4034931" y="2425013"/>
            <a:ext cx="3079550" cy="34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lang="en-US" sz="15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sz="15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8232" y="5799972"/>
            <a:ext cx="2735473" cy="4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08232" y="4792811"/>
            <a:ext cx="30784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8232" y="5296392"/>
            <a:ext cx="2570481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08232" y="3279809"/>
            <a:ext cx="2649759" cy="4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08232" y="3784143"/>
            <a:ext cx="2710983" cy="4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08232" y="4288477"/>
            <a:ext cx="1986096" cy="4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09183" y="2775475"/>
            <a:ext cx="1322975" cy="457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2">
  <p:cSld name="Presenters Divider 3.2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Google Shape;630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414"/>
            <a:ext cx="122163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42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32" name="Google Shape;63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33" name="Google Shape;633;p42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4" name="Google Shape;634;p42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5" name="Google Shape;635;p42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6" name="Google Shape;636;p42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7" name="Google Shape;637;p42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8" name="Google Shape;638;p42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9" name="Google Shape;639;p42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0" name="Google Shape;640;p42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1" name="Google Shape;641;p42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2" name="Google Shape;642;p42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3" name="Google Shape;643;p42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4" name="Google Shape;644;p42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45" name="Google Shape;645;p42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46" name="Google Shape;646;p42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47" name="Google Shape;647;p42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3">
  <p:cSld name="Presenters Divider 3.3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43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1" name="Google Shape;651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52" name="Google Shape;652;p43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43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4" name="Google Shape;654;p43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5" name="Google Shape;655;p43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6" name="Google Shape;656;p43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7" name="Google Shape;657;p43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8" name="Google Shape;658;p43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9" name="Google Shape;659;p43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0" name="Google Shape;660;p43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1" name="Google Shape;661;p43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2" name="Google Shape;662;p43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3" name="Google Shape;663;p43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4" name="Google Shape;664;p43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65" name="Google Shape;665;p43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66" name="Google Shape;666;p43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4">
  <p:cSld name="Presenters Divider 3.4"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8" name="Google Shape;66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69" name="Google Shape;669;p44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70" name="Google Shape;670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44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44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3" name="Google Shape;673;p44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4" name="Google Shape;674;p44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5" name="Google Shape;675;p44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6" name="Google Shape;676;p44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7" name="Google Shape;677;p44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8" name="Google Shape;678;p44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79" name="Google Shape;679;p44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0" name="Google Shape;680;p44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1" name="Google Shape;681;p44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2" name="Google Shape;682;p44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83" name="Google Shape;683;p44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84" name="Google Shape;684;p44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85" name="Google Shape;685;p44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5">
  <p:cSld name="Presenters Divider 3.5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45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89" name="Google Shape;689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45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45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2" name="Google Shape;692;p45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3" name="Google Shape;693;p45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4" name="Google Shape;694;p45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5" name="Google Shape;695;p45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6" name="Google Shape;696;p45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7" name="Google Shape;697;p45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698" name="Google Shape;698;p45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99" name="Google Shape;699;p45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0" name="Google Shape;700;p45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1" name="Google Shape;701;p45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02" name="Google Shape;702;p45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03" name="Google Shape;703;p45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4" name="Google Shape;704;p45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6">
  <p:cSld name="Presenters Divider 3.6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" name="Google Shape;706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46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08" name="Google Shape;70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09" name="Google Shape;709;p46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p46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1" name="Google Shape;711;p46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2" name="Google Shape;712;p46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3" name="Google Shape;713;p46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4" name="Google Shape;714;p46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5" name="Google Shape;715;p46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6" name="Google Shape;716;p46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7" name="Google Shape;717;p46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8" name="Google Shape;718;p46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19" name="Google Shape;719;p46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0" name="Google Shape;720;p46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1" name="Google Shape;721;p46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2" name="Google Shape;722;p46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3" name="Google Shape;723;p46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7">
  <p:cSld name="Presenters Divider 3.7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5" name="Google Shape;725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26" name="Google Shape;726;p47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27" name="Google Shape;727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25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47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47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0" name="Google Shape;730;p47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1" name="Google Shape;731;p47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2" name="Google Shape;732;p47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3" name="Google Shape;733;p47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4" name="Google Shape;734;p47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5" name="Google Shape;735;p47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6" name="Google Shape;736;p47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37" name="Google Shape;737;p47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38" name="Google Shape;738;p47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39" name="Google Shape;739;p47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40" name="Google Shape;740;p47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41" name="Google Shape;741;p47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42" name="Google Shape;742;p47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ers Divider 3.8">
  <p:cSld name="Presenters Divider 3.8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4" name="Google Shape;744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3" y="-1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745" name="Google Shape;745;p48"/>
          <p:cNvSpPr txBox="1">
            <a:spLocks noGrp="1"/>
          </p:cNvSpPr>
          <p:nvPr>
            <p:ph type="title"/>
          </p:nvPr>
        </p:nvSpPr>
        <p:spPr>
          <a:xfrm>
            <a:off x="416306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46" name="Google Shape;746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" y="6462763"/>
            <a:ext cx="365760" cy="291830"/>
          </a:xfrm>
          <a:prstGeom prst="rect">
            <a:avLst/>
          </a:prstGeom>
          <a:noFill/>
          <a:ln>
            <a:noFill/>
          </a:ln>
        </p:spPr>
      </p:pic>
      <p:sp>
        <p:nvSpPr>
          <p:cNvPr id="747" name="Google Shape;747;p48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8" name="Google Shape;748;p48"/>
          <p:cNvSpPr txBox="1">
            <a:spLocks noGrp="1"/>
          </p:cNvSpPr>
          <p:nvPr>
            <p:ph type="body" idx="1"/>
          </p:nvPr>
        </p:nvSpPr>
        <p:spPr>
          <a:xfrm>
            <a:off x="556890" y="131478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9" name="Google Shape;749;p48"/>
          <p:cNvSpPr txBox="1">
            <a:spLocks noGrp="1"/>
          </p:cNvSpPr>
          <p:nvPr>
            <p:ph type="body" idx="2"/>
          </p:nvPr>
        </p:nvSpPr>
        <p:spPr>
          <a:xfrm>
            <a:off x="556890" y="2784995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0" name="Google Shape;750;p48"/>
          <p:cNvSpPr txBox="1">
            <a:spLocks noGrp="1"/>
          </p:cNvSpPr>
          <p:nvPr>
            <p:ph type="body" idx="3"/>
          </p:nvPr>
        </p:nvSpPr>
        <p:spPr>
          <a:xfrm>
            <a:off x="556890" y="1728243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1" name="Google Shape;751;p48"/>
          <p:cNvSpPr txBox="1">
            <a:spLocks noGrp="1"/>
          </p:cNvSpPr>
          <p:nvPr>
            <p:ph type="body" idx="4"/>
          </p:nvPr>
        </p:nvSpPr>
        <p:spPr>
          <a:xfrm>
            <a:off x="556890" y="3189491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2" name="Google Shape;752;p48"/>
          <p:cNvSpPr txBox="1">
            <a:spLocks noGrp="1"/>
          </p:cNvSpPr>
          <p:nvPr>
            <p:ph type="body" idx="5"/>
          </p:nvPr>
        </p:nvSpPr>
        <p:spPr>
          <a:xfrm>
            <a:off x="556890" y="4228313"/>
            <a:ext cx="9399909" cy="394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3" name="Google Shape;753;p48"/>
          <p:cNvSpPr txBox="1">
            <a:spLocks noGrp="1"/>
          </p:cNvSpPr>
          <p:nvPr>
            <p:ph type="body" idx="6"/>
          </p:nvPr>
        </p:nvSpPr>
        <p:spPr>
          <a:xfrm>
            <a:off x="556890" y="4632809"/>
            <a:ext cx="9399909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4" name="Google Shape;754;p48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5" name="Google Shape;755;p48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6" name="Google Shape;756;p48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57" name="Google Shape;757;p48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58" name="Google Shape;758;p48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59" name="Google Shape;759;p48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60" name="Google Shape;760;p48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61" name="Google Shape;761;p48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gage with ICANN White">
  <p:cSld name="Engage with ICANN White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49"/>
          <p:cNvSpPr/>
          <p:nvPr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49"/>
          <p:cNvSpPr txBox="1"/>
          <p:nvPr/>
        </p:nvSpPr>
        <p:spPr>
          <a:xfrm>
            <a:off x="3391319" y="1552703"/>
            <a:ext cx="8800679" cy="329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Visit us at </a:t>
            </a:r>
            <a:r>
              <a:rPr lang="en-US" sz="20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icann.org</a:t>
            </a:r>
            <a:endParaRPr sz="20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49"/>
          <p:cNvSpPr txBox="1"/>
          <p:nvPr/>
        </p:nvSpPr>
        <p:spPr>
          <a:xfrm>
            <a:off x="3391319" y="1049145"/>
            <a:ext cx="6974253" cy="325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 You and Questions</a:t>
            </a:r>
            <a:endParaRPr dirty="0"/>
          </a:p>
        </p:txBody>
      </p:sp>
      <p:sp>
        <p:nvSpPr>
          <p:cNvPr id="766" name="Google Shape;766;p49"/>
          <p:cNvSpPr/>
          <p:nvPr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49"/>
          <p:cNvSpPr txBox="1">
            <a:spLocks noGrp="1"/>
          </p:cNvSpPr>
          <p:nvPr>
            <p:ph type="body" idx="1"/>
          </p:nvPr>
        </p:nvSpPr>
        <p:spPr>
          <a:xfrm>
            <a:off x="3391319" y="1865312"/>
            <a:ext cx="7964599" cy="3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8" name="Google Shape;768;p49"/>
          <p:cNvSpPr txBox="1">
            <a:spLocks noGrp="1"/>
          </p:cNvSpPr>
          <p:nvPr>
            <p:ph type="title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69" name="Google Shape;769;p49" descr="ICANN_Logo_W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7392" y="856105"/>
            <a:ext cx="1962493" cy="15231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70" name="Google Shape;770;p49"/>
          <p:cNvGrpSpPr/>
          <p:nvPr/>
        </p:nvGrpSpPr>
        <p:grpSpPr>
          <a:xfrm>
            <a:off x="3380163" y="2747142"/>
            <a:ext cx="3730320" cy="3442072"/>
            <a:chOff x="3380163" y="2747142"/>
            <a:chExt cx="3730320" cy="3442072"/>
          </a:xfrm>
        </p:grpSpPr>
        <p:grpSp>
          <p:nvGrpSpPr>
            <p:cNvPr id="771" name="Google Shape;771;p49"/>
            <p:cNvGrpSpPr/>
            <p:nvPr/>
          </p:nvGrpSpPr>
          <p:grpSpPr>
            <a:xfrm>
              <a:off x="3380163" y="2761140"/>
              <a:ext cx="3730320" cy="3428074"/>
              <a:chOff x="3380163" y="2761140"/>
              <a:chExt cx="3730320" cy="3428074"/>
            </a:xfrm>
          </p:grpSpPr>
          <p:grpSp>
            <p:nvGrpSpPr>
              <p:cNvPr id="772" name="Google Shape;772;p49"/>
              <p:cNvGrpSpPr/>
              <p:nvPr/>
            </p:nvGrpSpPr>
            <p:grpSpPr>
              <a:xfrm>
                <a:off x="3380163" y="4285658"/>
                <a:ext cx="3416667" cy="365760"/>
                <a:chOff x="5325979" y="4715893"/>
                <a:chExt cx="3416667" cy="365760"/>
              </a:xfrm>
            </p:grpSpPr>
            <p:sp>
              <p:nvSpPr>
                <p:cNvPr id="773" name="Google Shape;773;p49"/>
                <p:cNvSpPr txBox="1"/>
                <p:nvPr/>
              </p:nvSpPr>
              <p:spPr>
                <a:xfrm>
                  <a:off x="5793339" y="4734885"/>
                  <a:ext cx="2949307" cy="3397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rm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A304B"/>
                    </a:buClr>
                    <a:buSzPts val="1400"/>
                    <a:buFont typeface="Arial"/>
                    <a:buNone/>
                  </a:pPr>
                  <a:r>
                    <a:rPr lang="en-US" sz="1400" b="0" i="0" u="sng" strike="noStrike" cap="none" dirty="0">
                      <a:solidFill>
                        <a:schemeClr val="hlink"/>
                      </a:solidFill>
                      <a:latin typeface="Arial"/>
                      <a:ea typeface="Arial"/>
                      <a:cs typeface="Arial"/>
                      <a:sym typeface="Arial"/>
                      <a:hlinkClick r:id="rId3"/>
                    </a:rPr>
                    <a:t>flickr.com/icann</a:t>
                  </a:r>
                  <a:endParaRPr sz="1400" b="0" i="0" u="none" strike="noStrike" cap="none" dirty="0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774" name="Google Shape;774;p49" descr="1420947842_social_style_3_flikr-128.png">
                  <a:hlinkClick r:id="rId4"/>
                </p:cNvPr>
                <p:cNvPicPr preferRelativeResize="0"/>
                <p:nvPr/>
              </p:nvPicPr>
              <p:blipFill rotWithShape="1">
                <a:blip r:embed="rId5">
                  <a:alphaModFix/>
                </a:blip>
                <a:srcRect/>
                <a:stretch/>
              </p:blipFill>
              <p:spPr>
                <a:xfrm>
                  <a:off x="5325979" y="4715893"/>
                  <a:ext cx="365760" cy="36576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75" name="Google Shape;775;p49"/>
              <p:cNvGrpSpPr/>
              <p:nvPr/>
            </p:nvGrpSpPr>
            <p:grpSpPr>
              <a:xfrm>
                <a:off x="3380163" y="4800604"/>
                <a:ext cx="3636602" cy="365760"/>
                <a:chOff x="1235726" y="5571713"/>
                <a:chExt cx="3636602" cy="365760"/>
              </a:xfrm>
            </p:grpSpPr>
            <p:sp>
              <p:nvSpPr>
                <p:cNvPr id="776" name="Google Shape;776;p49"/>
                <p:cNvSpPr txBox="1"/>
                <p:nvPr/>
              </p:nvSpPr>
              <p:spPr>
                <a:xfrm>
                  <a:off x="1703086" y="5592033"/>
                  <a:ext cx="3169242" cy="3397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rm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A304B"/>
                    </a:buClr>
                    <a:buSzPts val="1400"/>
                    <a:buFont typeface="Arial"/>
                    <a:buNone/>
                  </a:pPr>
                  <a:r>
                    <a:rPr lang="en-US" sz="1400" b="0" i="0" u="sng" strike="noStrike" cap="none" dirty="0">
                      <a:solidFill>
                        <a:schemeClr val="hlink"/>
                      </a:solidFill>
                      <a:latin typeface="Arial"/>
                      <a:ea typeface="Arial"/>
                      <a:cs typeface="Arial"/>
                      <a:sym typeface="Arial"/>
                      <a:hlinkClick r:id="rId6"/>
                    </a:rPr>
                    <a:t>linkedin.com/company/icann</a:t>
                  </a:r>
                  <a:endParaRPr sz="1400" b="0" i="0" u="none" strike="noStrike" cap="none" dirty="0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777" name="Google Shape;777;p49" descr="1420948164_social_style_3_in-128.png">
                  <a:hlinkClick r:id="rId7"/>
                </p:cNvPr>
                <p:cNvPicPr preferRelativeResize="0"/>
                <p:nvPr/>
              </p:nvPicPr>
              <p:blipFill rotWithShape="1">
                <a:blip r:embed="rId8">
                  <a:alphaModFix/>
                </a:blip>
                <a:srcRect/>
                <a:stretch/>
              </p:blipFill>
              <p:spPr>
                <a:xfrm>
                  <a:off x="1235726" y="5571713"/>
                  <a:ext cx="365760" cy="36576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778" name="Google Shape;778;p49"/>
              <p:cNvSpPr txBox="1"/>
              <p:nvPr/>
            </p:nvSpPr>
            <p:spPr>
              <a:xfrm>
                <a:off x="3847524" y="2761140"/>
                <a:ext cx="2342226" cy="3397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ctr" anchorCtr="0">
                <a:norm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A304B"/>
                  </a:buClr>
                  <a:buSzPts val="1400"/>
                  <a:buFont typeface="Arial"/>
                  <a:buNone/>
                </a:pPr>
                <a:r>
                  <a:rPr lang="en-US" sz="1400" b="0" i="0" u="sng" strike="noStrike" cap="none" dirty="0">
                    <a:solidFill>
                      <a:schemeClr val="hlink"/>
                    </a:solidFill>
                    <a:latin typeface="Arial"/>
                    <a:ea typeface="Arial"/>
                    <a:cs typeface="Arial"/>
                    <a:sym typeface="Arial"/>
                    <a:hlinkClick r:id="rId9"/>
                  </a:rPr>
                  <a:t>@icann</a:t>
                </a:r>
                <a:endParaRPr sz="1400" b="0" i="0" u="none" strike="noStrike" cap="none" dirty="0">
                  <a:solidFill>
                    <a:srgbClr val="0A304B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79" name="Google Shape;779;p49"/>
              <p:cNvGrpSpPr/>
              <p:nvPr/>
            </p:nvGrpSpPr>
            <p:grpSpPr>
              <a:xfrm>
                <a:off x="3380163" y="3255766"/>
                <a:ext cx="3730320" cy="365760"/>
                <a:chOff x="1235727" y="3892739"/>
                <a:chExt cx="3730320" cy="365760"/>
              </a:xfrm>
            </p:grpSpPr>
            <p:sp>
              <p:nvSpPr>
                <p:cNvPr id="780" name="Google Shape;780;p49"/>
                <p:cNvSpPr txBox="1"/>
                <p:nvPr/>
              </p:nvSpPr>
              <p:spPr>
                <a:xfrm>
                  <a:off x="1703086" y="3913059"/>
                  <a:ext cx="3262961" cy="3397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rm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A304B"/>
                    </a:buClr>
                    <a:buSzPts val="1400"/>
                    <a:buFont typeface="Arial"/>
                    <a:buNone/>
                  </a:pPr>
                  <a:r>
                    <a:rPr lang="en-US" sz="1400" b="0" i="0" u="sng" strike="noStrike" cap="none" dirty="0">
                      <a:solidFill>
                        <a:schemeClr val="hlink"/>
                      </a:solidFill>
                      <a:latin typeface="Arial"/>
                      <a:ea typeface="Arial"/>
                      <a:cs typeface="Arial"/>
                      <a:sym typeface="Arial"/>
                      <a:hlinkClick r:id="rId10"/>
                    </a:rPr>
                    <a:t>facebook.com/icannorg </a:t>
                  </a:r>
                  <a:endParaRPr sz="1400" b="0" i="0" u="none" strike="noStrike" cap="none" dirty="0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781" name="Google Shape;781;p49" descr="1420948141_social_style_3_facebook-128.png">
                  <a:hlinkClick r:id="rId11"/>
                </p:cNvPr>
                <p:cNvPicPr preferRelativeResize="0"/>
                <p:nvPr/>
              </p:nvPicPr>
              <p:blipFill rotWithShape="1">
                <a:blip r:embed="rId12">
                  <a:alphaModFix/>
                </a:blip>
                <a:srcRect/>
                <a:stretch/>
              </p:blipFill>
              <p:spPr>
                <a:xfrm>
                  <a:off x="1235727" y="3892739"/>
                  <a:ext cx="365760" cy="36576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82" name="Google Shape;782;p49"/>
              <p:cNvGrpSpPr/>
              <p:nvPr/>
            </p:nvGrpSpPr>
            <p:grpSpPr>
              <a:xfrm>
                <a:off x="3380163" y="3770712"/>
                <a:ext cx="3636602" cy="365760"/>
                <a:chOff x="1235726" y="4721075"/>
                <a:chExt cx="3636602" cy="365760"/>
              </a:xfrm>
            </p:grpSpPr>
            <p:pic>
              <p:nvPicPr>
                <p:cNvPr id="783" name="Google Shape;783;p49" descr="1420948149_social_style_3_youtube-128.png">
                  <a:hlinkClick r:id="rId13"/>
                </p:cNvPr>
                <p:cNvPicPr preferRelativeResize="0"/>
                <p:nvPr/>
              </p:nvPicPr>
              <p:blipFill rotWithShape="1">
                <a:blip r:embed="rId14">
                  <a:alphaModFix/>
                </a:blip>
                <a:srcRect/>
                <a:stretch/>
              </p:blipFill>
              <p:spPr>
                <a:xfrm>
                  <a:off x="1235726" y="4721075"/>
                  <a:ext cx="365760" cy="36576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sp>
              <p:nvSpPr>
                <p:cNvPr id="784" name="Google Shape;784;p49"/>
                <p:cNvSpPr txBox="1"/>
                <p:nvPr/>
              </p:nvSpPr>
              <p:spPr>
                <a:xfrm>
                  <a:off x="1703086" y="4734885"/>
                  <a:ext cx="3169242" cy="3397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rm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A304B"/>
                    </a:buClr>
                    <a:buSzPts val="1400"/>
                    <a:buFont typeface="Arial"/>
                    <a:buNone/>
                  </a:pPr>
                  <a:r>
                    <a:rPr lang="en-US" sz="1400" b="0" i="0" u="sng" strike="noStrike" cap="none" dirty="0">
                      <a:solidFill>
                        <a:schemeClr val="hlink"/>
                      </a:solidFill>
                      <a:latin typeface="Arial"/>
                      <a:ea typeface="Arial"/>
                      <a:cs typeface="Arial"/>
                      <a:sym typeface="Arial"/>
                      <a:hlinkClick r:id="rId15"/>
                    </a:rPr>
                    <a:t>youtube.com/icannnews</a:t>
                  </a:r>
                  <a:endParaRPr sz="1400" b="0" i="0" u="none" strike="noStrike" cap="none" dirty="0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85" name="Google Shape;785;p49"/>
              <p:cNvGrpSpPr/>
              <p:nvPr/>
            </p:nvGrpSpPr>
            <p:grpSpPr>
              <a:xfrm>
                <a:off x="3380163" y="5315550"/>
                <a:ext cx="2586167" cy="365760"/>
                <a:chOff x="5325979" y="3073176"/>
                <a:chExt cx="2586167" cy="365760"/>
              </a:xfrm>
            </p:grpSpPr>
            <p:sp>
              <p:nvSpPr>
                <p:cNvPr id="786" name="Google Shape;786;p49"/>
                <p:cNvSpPr txBox="1"/>
                <p:nvPr/>
              </p:nvSpPr>
              <p:spPr>
                <a:xfrm>
                  <a:off x="5793339" y="3093496"/>
                  <a:ext cx="2118807" cy="3397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rm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A304B"/>
                    </a:buClr>
                    <a:buSzPts val="1400"/>
                    <a:buFont typeface="Arial"/>
                    <a:buNone/>
                  </a:pPr>
                  <a:r>
                    <a:rPr lang="en-US" sz="1400" b="0" i="0" u="sng" strike="noStrike" cap="none" dirty="0">
                      <a:solidFill>
                        <a:schemeClr val="hlink"/>
                      </a:solidFill>
                      <a:latin typeface="Arial"/>
                      <a:ea typeface="Arial"/>
                      <a:cs typeface="Arial"/>
                      <a:sym typeface="Arial"/>
                      <a:hlinkClick r:id="rId16"/>
                    </a:rPr>
                    <a:t>soundcloud.com/icann</a:t>
                  </a:r>
                  <a:endParaRPr sz="1400" b="0" i="0" u="none" strike="noStrike" cap="none" dirty="0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787" name="Google Shape;787;p49"/>
                <p:cNvPicPr preferRelativeResize="0"/>
                <p:nvPr/>
              </p:nvPicPr>
              <p:blipFill rotWithShape="1">
                <a:blip r:embed="rId17">
                  <a:alphaModFix/>
                </a:blip>
                <a:srcRect/>
                <a:stretch/>
              </p:blipFill>
              <p:spPr>
                <a:xfrm>
                  <a:off x="5325979" y="3073176"/>
                  <a:ext cx="365760" cy="36576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grpSp>
            <p:nvGrpSpPr>
              <p:cNvPr id="788" name="Google Shape;788;p49"/>
              <p:cNvGrpSpPr/>
              <p:nvPr/>
            </p:nvGrpSpPr>
            <p:grpSpPr>
              <a:xfrm>
                <a:off x="3380163" y="5830497"/>
                <a:ext cx="3416667" cy="358717"/>
                <a:chOff x="6434703" y="4228306"/>
                <a:chExt cx="3416667" cy="358717"/>
              </a:xfrm>
            </p:grpSpPr>
            <p:sp>
              <p:nvSpPr>
                <p:cNvPr id="789" name="Google Shape;789;p49"/>
                <p:cNvSpPr txBox="1"/>
                <p:nvPr/>
              </p:nvSpPr>
              <p:spPr>
                <a:xfrm>
                  <a:off x="6902063" y="4247298"/>
                  <a:ext cx="2949307" cy="339725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ctr" anchorCtr="0">
                  <a:normAutofit/>
                </a:bodyPr>
                <a:lstStyle/>
                <a:p>
                  <a:pPr marL="0" marR="0" lvl="0" indent="0" algn="l" rtl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A304B"/>
                    </a:buClr>
                    <a:buSzPts val="1400"/>
                    <a:buFont typeface="Arial"/>
                    <a:buNone/>
                  </a:pPr>
                  <a:r>
                    <a:rPr lang="en-US" sz="1400" b="0" i="0" u="sng" strike="noStrike" cap="none" dirty="0">
                      <a:solidFill>
                        <a:schemeClr val="hlink"/>
                      </a:solidFill>
                      <a:latin typeface="Arial"/>
                      <a:ea typeface="Arial"/>
                      <a:cs typeface="Arial"/>
                      <a:sym typeface="Arial"/>
                      <a:hlinkClick r:id="rId18"/>
                    </a:rPr>
                    <a:t>instagram.com/icannorg</a:t>
                  </a:r>
                  <a:endParaRPr sz="1400" b="0" i="0" u="none" strike="noStrike" cap="none" dirty="0">
                    <a:solidFill>
                      <a:srgbClr val="0A304B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790" name="Google Shape;790;p49"/>
                <p:cNvPicPr preferRelativeResize="0"/>
                <p:nvPr/>
              </p:nvPicPr>
              <p:blipFill rotWithShape="1">
                <a:blip r:embed="rId19">
                  <a:alphaModFix/>
                </a:blip>
                <a:srcRect/>
                <a:stretch/>
              </p:blipFill>
              <p:spPr>
                <a:xfrm>
                  <a:off x="6434703" y="4228306"/>
                  <a:ext cx="358717" cy="358717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pic>
          <p:nvPicPr>
            <p:cNvPr id="791" name="Google Shape;791;p49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3387205" y="2747142"/>
              <a:ext cx="358718" cy="35871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gage with ICANN White">
  <p:cSld name="1_Engage with ICANN White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50"/>
          <p:cNvSpPr/>
          <p:nvPr/>
        </p:nvSpPr>
        <p:spPr>
          <a:xfrm>
            <a:off x="3084875" y="685225"/>
            <a:ext cx="9107124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50"/>
          <p:cNvSpPr/>
          <p:nvPr/>
        </p:nvSpPr>
        <p:spPr>
          <a:xfrm>
            <a:off x="2" y="685225"/>
            <a:ext cx="2977273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5" name="Google Shape;795;p50"/>
          <p:cNvSpPr txBox="1">
            <a:spLocks noGrp="1"/>
          </p:cNvSpPr>
          <p:nvPr>
            <p:ph type="title"/>
          </p:nvPr>
        </p:nvSpPr>
        <p:spPr>
          <a:xfrm>
            <a:off x="420624" y="42394"/>
            <a:ext cx="10547350" cy="531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796" name="Google Shape;796;p50" descr="ICANN_Logo_W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7392" y="856105"/>
            <a:ext cx="1962493" cy="15231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tern slide">
  <p:cSld name="pattern slide">
    <p:bg>
      <p:bgPr>
        <a:solidFill>
          <a:srgbClr val="F1EFEA"/>
        </a:solidFill>
        <a:effectLst/>
      </p:bgPr>
    </p:bg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51"/>
          <p:cNvSpPr txBox="1">
            <a:spLocks noGrp="1"/>
          </p:cNvSpPr>
          <p:nvPr>
            <p:ph type="title"/>
          </p:nvPr>
        </p:nvSpPr>
        <p:spPr>
          <a:xfrm>
            <a:off x="575999" y="900001"/>
            <a:ext cx="79731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9" name="Google Shape;799;p51"/>
          <p:cNvSpPr/>
          <p:nvPr/>
        </p:nvSpPr>
        <p:spPr>
          <a:xfrm rot="8587839">
            <a:off x="2970275" y="5603633"/>
            <a:ext cx="6251580" cy="6251580"/>
          </a:xfrm>
          <a:prstGeom prst="chord">
            <a:avLst>
              <a:gd name="adj1" fmla="val 5375274"/>
              <a:gd name="adj2" fmla="val 10821329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51"/>
          <p:cNvSpPr/>
          <p:nvPr/>
        </p:nvSpPr>
        <p:spPr>
          <a:xfrm>
            <a:off x="11232001" y="287999"/>
            <a:ext cx="384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420624" y="46180"/>
            <a:ext cx="10805055" cy="45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812800" y="1470213"/>
            <a:ext cx="10543117" cy="4571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19087" algn="l" rtl="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◉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9087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425"/>
              <a:buFont typeface="Noto Sans Symbols"/>
              <a:buChar char="⚪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9250" algn="l" rtl="0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•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1 White">
  <p:cSld name="Cover 1 White">
    <p:bg>
      <p:bgPr>
        <a:solidFill>
          <a:srgbClr val="002A49"/>
        </a:solidFill>
        <a:effectLst/>
      </p:bgPr>
    </p:bg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53"/>
          <p:cNvSpPr txBox="1">
            <a:spLocks noGrp="1"/>
          </p:cNvSpPr>
          <p:nvPr>
            <p:ph type="title"/>
          </p:nvPr>
        </p:nvSpPr>
        <p:spPr>
          <a:xfrm>
            <a:off x="720000" y="2049472"/>
            <a:ext cx="5672700" cy="205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5" name="Google Shape;805;p53"/>
          <p:cNvSpPr txBox="1">
            <a:spLocks noGrp="1"/>
          </p:cNvSpPr>
          <p:nvPr>
            <p:ph type="body" idx="1"/>
          </p:nvPr>
        </p:nvSpPr>
        <p:spPr>
          <a:xfrm>
            <a:off x="720000" y="4344247"/>
            <a:ext cx="5683200" cy="71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15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06" name="Google Shape;806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000" y="5375868"/>
            <a:ext cx="1186519" cy="943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0000" y="611558"/>
            <a:ext cx="6054631" cy="19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ttern slide">
  <p:cSld name="pattern slide">
    <p:bg>
      <p:bgPr>
        <a:solidFill>
          <a:srgbClr val="F1EFEA"/>
        </a:solid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54"/>
          <p:cNvSpPr txBox="1">
            <a:spLocks noGrp="1"/>
          </p:cNvSpPr>
          <p:nvPr>
            <p:ph type="title"/>
          </p:nvPr>
        </p:nvSpPr>
        <p:spPr>
          <a:xfrm>
            <a:off x="575999" y="900001"/>
            <a:ext cx="79731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0" name="Google Shape;810;p54"/>
          <p:cNvSpPr/>
          <p:nvPr/>
        </p:nvSpPr>
        <p:spPr>
          <a:xfrm rot="8587839">
            <a:off x="2970275" y="5603633"/>
            <a:ext cx="6251580" cy="6251580"/>
          </a:xfrm>
          <a:prstGeom prst="chord">
            <a:avLst>
              <a:gd name="adj1" fmla="val 5375274"/>
              <a:gd name="adj2" fmla="val 10821329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1" name="Google Shape;811;p54"/>
          <p:cNvSpPr/>
          <p:nvPr/>
        </p:nvSpPr>
        <p:spPr>
          <a:xfrm>
            <a:off x="11232001" y="287999"/>
            <a:ext cx="384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vider slide">
  <p:cSld name="Divider slide">
    <p:bg>
      <p:bgPr>
        <a:solidFill>
          <a:srgbClr val="F1633E"/>
        </a:solidFill>
        <a:effectLst/>
      </p:bgPr>
    </p:bg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5"/>
          <p:cNvSpPr txBox="1">
            <a:spLocks noGrp="1"/>
          </p:cNvSpPr>
          <p:nvPr>
            <p:ph type="body" idx="1"/>
          </p:nvPr>
        </p:nvSpPr>
        <p:spPr>
          <a:xfrm>
            <a:off x="575999" y="1736256"/>
            <a:ext cx="6638840" cy="89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5400"/>
              <a:buFont typeface="Arial"/>
              <a:buNone/>
              <a:defRPr sz="5400" b="0" i="0" u="none" strike="noStrike" cap="non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814" name="Google Shape;814;p55"/>
          <p:cNvSpPr txBox="1">
            <a:spLocks noGrp="1"/>
          </p:cNvSpPr>
          <p:nvPr>
            <p:ph type="title"/>
          </p:nvPr>
        </p:nvSpPr>
        <p:spPr>
          <a:xfrm>
            <a:off x="576000" y="2785561"/>
            <a:ext cx="7767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02A49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815" name="Google Shape;815;p55"/>
          <p:cNvPicPr preferRelativeResize="0"/>
          <p:nvPr/>
        </p:nvPicPr>
        <p:blipFill rotWithShape="1">
          <a:blip r:embed="rId2">
            <a:alphaModFix/>
          </a:blip>
          <a:srcRect r="24075"/>
          <a:stretch/>
        </p:blipFill>
        <p:spPr>
          <a:xfrm>
            <a:off x="8456488" y="-3637"/>
            <a:ext cx="2378930" cy="686751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49CB659-2BF5-E2AF-0946-11F0AA0F5A0B}"/>
              </a:ext>
            </a:extLst>
          </p:cNvPr>
          <p:cNvSpPr/>
          <p:nvPr userDrawn="1"/>
        </p:nvSpPr>
        <p:spPr>
          <a:xfrm>
            <a:off x="10582506" y="0"/>
            <a:ext cx="1609493" cy="6858000"/>
          </a:xfrm>
          <a:prstGeom prst="rect">
            <a:avLst/>
          </a:prstGeom>
          <a:solidFill>
            <a:srgbClr val="002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gular slide">
  <p:cSld name="Regular slide">
    <p:bg>
      <p:bgPr>
        <a:solidFill>
          <a:srgbClr val="F1EFEA"/>
        </a:solidFill>
        <a:effectLst/>
      </p:bgPr>
    </p:bg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56"/>
          <p:cNvSpPr txBox="1">
            <a:spLocks noGrp="1"/>
          </p:cNvSpPr>
          <p:nvPr>
            <p:ph type="title"/>
          </p:nvPr>
        </p:nvSpPr>
        <p:spPr>
          <a:xfrm>
            <a:off x="576000" y="900001"/>
            <a:ext cx="7150500" cy="57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8" name="Google Shape;818;p56"/>
          <p:cNvSpPr/>
          <p:nvPr/>
        </p:nvSpPr>
        <p:spPr>
          <a:xfrm>
            <a:off x="11232001" y="287999"/>
            <a:ext cx="384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gage with ICANN">
  <p:cSld name="Engage with ICANN">
    <p:bg>
      <p:bgPr>
        <a:solidFill>
          <a:srgbClr val="002A49"/>
        </a:solidFill>
        <a:effectLst/>
      </p:bgPr>
    </p:bg>
    <p:spTree>
      <p:nvGrpSpPr>
        <p:cNvPr id="1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0" name="Google Shape;820;p57"/>
          <p:cNvCxnSpPr/>
          <p:nvPr/>
        </p:nvCxnSpPr>
        <p:spPr>
          <a:xfrm>
            <a:off x="5039179" y="3198304"/>
            <a:ext cx="3600" cy="3659700"/>
          </a:xfrm>
          <a:prstGeom prst="straightConnector1">
            <a:avLst/>
          </a:prstGeom>
          <a:noFill/>
          <a:ln w="15875" cap="flat" cmpd="sng">
            <a:solidFill>
              <a:srgbClr val="36BEC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21" name="Google Shape;821;p57"/>
          <p:cNvCxnSpPr/>
          <p:nvPr/>
        </p:nvCxnSpPr>
        <p:spPr>
          <a:xfrm>
            <a:off x="1008305" y="3198304"/>
            <a:ext cx="0" cy="3659700"/>
          </a:xfrm>
          <a:prstGeom prst="straightConnector1">
            <a:avLst/>
          </a:prstGeom>
          <a:noFill/>
          <a:ln w="15875" cap="flat" cmpd="sng">
            <a:solidFill>
              <a:srgbClr val="36BEC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822" name="Google Shape;822;p57"/>
          <p:cNvSpPr txBox="1"/>
          <p:nvPr/>
        </p:nvSpPr>
        <p:spPr>
          <a:xfrm>
            <a:off x="5482687" y="3141058"/>
            <a:ext cx="3559200" cy="1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BCDD5"/>
                </a:solidFill>
                <a:latin typeface="Arial"/>
                <a:ea typeface="Arial"/>
                <a:cs typeface="Arial"/>
                <a:sym typeface="Arial"/>
              </a:rPr>
              <a:t>flickr.com/icann</a:t>
            </a:r>
            <a:endParaRPr sz="1600" dirty="0">
              <a:solidFill>
                <a:srgbClr val="4BCD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BCDD5"/>
                </a:solidFill>
                <a:latin typeface="Arial"/>
                <a:ea typeface="Arial"/>
                <a:cs typeface="Arial"/>
                <a:sym typeface="Arial"/>
              </a:rPr>
              <a:t>linkedin.com/company/icann</a:t>
            </a:r>
            <a:endParaRPr sz="1600" dirty="0">
              <a:solidFill>
                <a:srgbClr val="4BCD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BCDD5"/>
                </a:solidFill>
                <a:latin typeface="Arial"/>
                <a:ea typeface="Arial"/>
                <a:cs typeface="Arial"/>
                <a:sym typeface="Arial"/>
              </a:rPr>
              <a:t>instagram.com/icannorg</a:t>
            </a:r>
            <a:endParaRPr sz="1600" dirty="0">
              <a:solidFill>
                <a:srgbClr val="4BCD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3" name="Google Shape;823;p57"/>
          <p:cNvSpPr/>
          <p:nvPr/>
        </p:nvSpPr>
        <p:spPr>
          <a:xfrm>
            <a:off x="4755149" y="3064681"/>
            <a:ext cx="576000" cy="432000"/>
          </a:xfrm>
          <a:prstGeom prst="ellipse">
            <a:avLst/>
          </a:prstGeom>
          <a:solidFill>
            <a:srgbClr val="36BE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4" name="Google Shape;824;p57"/>
          <p:cNvSpPr/>
          <p:nvPr/>
        </p:nvSpPr>
        <p:spPr>
          <a:xfrm>
            <a:off x="4755149" y="3814930"/>
            <a:ext cx="576000" cy="432000"/>
          </a:xfrm>
          <a:prstGeom prst="ellipse">
            <a:avLst/>
          </a:prstGeom>
          <a:solidFill>
            <a:srgbClr val="36BE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57"/>
          <p:cNvSpPr/>
          <p:nvPr/>
        </p:nvSpPr>
        <p:spPr>
          <a:xfrm>
            <a:off x="4755149" y="4565473"/>
            <a:ext cx="576000" cy="432000"/>
          </a:xfrm>
          <a:prstGeom prst="ellipse">
            <a:avLst/>
          </a:prstGeom>
          <a:solidFill>
            <a:srgbClr val="36BE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6" name="Google Shape;826;p57"/>
          <p:cNvSpPr/>
          <p:nvPr/>
        </p:nvSpPr>
        <p:spPr>
          <a:xfrm>
            <a:off x="720000" y="3064681"/>
            <a:ext cx="576000" cy="432000"/>
          </a:xfrm>
          <a:prstGeom prst="ellipse">
            <a:avLst/>
          </a:prstGeom>
          <a:solidFill>
            <a:srgbClr val="36BE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7" name="Google Shape;827;p57"/>
          <p:cNvSpPr/>
          <p:nvPr/>
        </p:nvSpPr>
        <p:spPr>
          <a:xfrm>
            <a:off x="720000" y="3814930"/>
            <a:ext cx="576000" cy="432000"/>
          </a:xfrm>
          <a:prstGeom prst="ellipse">
            <a:avLst/>
          </a:prstGeom>
          <a:solidFill>
            <a:srgbClr val="36BE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8" name="Google Shape;828;p57"/>
          <p:cNvSpPr/>
          <p:nvPr/>
        </p:nvSpPr>
        <p:spPr>
          <a:xfrm>
            <a:off x="720000" y="4565472"/>
            <a:ext cx="576000" cy="432000"/>
          </a:xfrm>
          <a:prstGeom prst="ellipse">
            <a:avLst/>
          </a:prstGeom>
          <a:solidFill>
            <a:srgbClr val="36BEC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9" name="Google Shape;82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17915" y="4698193"/>
            <a:ext cx="184206" cy="177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23571" y="3860920"/>
            <a:ext cx="340338" cy="340338"/>
          </a:xfrm>
          <a:prstGeom prst="rect">
            <a:avLst/>
          </a:prstGeom>
          <a:noFill/>
          <a:ln>
            <a:noFill/>
          </a:ln>
        </p:spPr>
      </p:pic>
      <p:sp>
        <p:nvSpPr>
          <p:cNvPr id="831" name="Google Shape;831;p57"/>
          <p:cNvSpPr/>
          <p:nvPr/>
        </p:nvSpPr>
        <p:spPr>
          <a:xfrm>
            <a:off x="4892484" y="3234580"/>
            <a:ext cx="144000" cy="108000"/>
          </a:xfrm>
          <a:prstGeom prst="ellipse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2" name="Google Shape;832;p57"/>
          <p:cNvSpPr/>
          <p:nvPr/>
        </p:nvSpPr>
        <p:spPr>
          <a:xfrm>
            <a:off x="5059023" y="3234580"/>
            <a:ext cx="144000" cy="108000"/>
          </a:xfrm>
          <a:prstGeom prst="ellipse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3" name="Google Shape;833;p57"/>
          <p:cNvSpPr txBox="1">
            <a:spLocks noGrp="1"/>
          </p:cNvSpPr>
          <p:nvPr>
            <p:ph type="body" idx="1"/>
          </p:nvPr>
        </p:nvSpPr>
        <p:spPr>
          <a:xfrm>
            <a:off x="720000" y="1718062"/>
            <a:ext cx="5744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54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1950" algn="l" rtl="0">
              <a:spcBef>
                <a:spcPts val="420"/>
              </a:spcBef>
              <a:spcAft>
                <a:spcPts val="0"/>
              </a:spcAft>
              <a:buClr>
                <a:srgbClr val="0B3458"/>
              </a:buClr>
              <a:buSzPts val="2100"/>
              <a:buFont typeface="Arial"/>
              <a:buChar char="–"/>
              <a:defRPr sz="21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23850" algn="l" rtl="0">
              <a:spcBef>
                <a:spcPts val="300"/>
              </a:spcBef>
              <a:spcAft>
                <a:spcPts val="0"/>
              </a:spcAft>
              <a:buClr>
                <a:srgbClr val="0B3458"/>
              </a:buClr>
              <a:buSzPts val="1500"/>
              <a:buFont typeface="Arial"/>
              <a:buChar char="–"/>
              <a:defRPr sz="15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23850" algn="l" rtl="0">
              <a:spcBef>
                <a:spcPts val="300"/>
              </a:spcBef>
              <a:spcAft>
                <a:spcPts val="0"/>
              </a:spcAft>
              <a:buClr>
                <a:srgbClr val="0B3458"/>
              </a:buClr>
              <a:buSzPts val="1500"/>
              <a:buFont typeface="Arial"/>
              <a:buChar char="»"/>
              <a:defRPr sz="15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2385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4" name="Google Shape;834;p57"/>
          <p:cNvSpPr txBox="1"/>
          <p:nvPr/>
        </p:nvSpPr>
        <p:spPr>
          <a:xfrm>
            <a:off x="1450339" y="3145187"/>
            <a:ext cx="2891700" cy="173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BCDD5"/>
                </a:solidFill>
                <a:latin typeface="Arial"/>
                <a:ea typeface="Arial"/>
                <a:cs typeface="Arial"/>
                <a:sym typeface="Arial"/>
              </a:rPr>
              <a:t>@icann</a:t>
            </a:r>
            <a:endParaRPr sz="1600" dirty="0">
              <a:solidFill>
                <a:srgbClr val="4BCD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BCDD5"/>
                </a:solidFill>
                <a:latin typeface="Arial"/>
                <a:ea typeface="Arial"/>
                <a:cs typeface="Arial"/>
                <a:sym typeface="Arial"/>
              </a:rPr>
              <a:t>facebook.com/icannorg</a:t>
            </a:r>
            <a:endParaRPr sz="1600" dirty="0">
              <a:solidFill>
                <a:srgbClr val="4BCDD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3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4BCDD5"/>
                </a:solidFill>
                <a:latin typeface="Arial"/>
                <a:ea typeface="Arial"/>
                <a:cs typeface="Arial"/>
                <a:sym typeface="Arial"/>
              </a:rPr>
              <a:t>youtube.com/icannnews</a:t>
            </a:r>
            <a:endParaRPr sz="1600" dirty="0">
              <a:solidFill>
                <a:srgbClr val="4BCDD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5" name="Google Shape;835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1524" y="4718555"/>
            <a:ext cx="193406" cy="131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0825" y="3199155"/>
            <a:ext cx="189759" cy="171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5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1407" y="3876167"/>
            <a:ext cx="320919" cy="320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5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02821" y="4446953"/>
            <a:ext cx="3666885" cy="2414222"/>
          </a:xfrm>
          <a:prstGeom prst="rect">
            <a:avLst/>
          </a:prstGeom>
          <a:noFill/>
          <a:ln>
            <a:noFill/>
          </a:ln>
        </p:spPr>
      </p:pic>
      <p:sp>
        <p:nvSpPr>
          <p:cNvPr id="839" name="Google Shape;839;p57"/>
          <p:cNvSpPr/>
          <p:nvPr/>
        </p:nvSpPr>
        <p:spPr>
          <a:xfrm>
            <a:off x="6683928" y="6005456"/>
            <a:ext cx="960000" cy="720000"/>
          </a:xfrm>
          <a:prstGeom prst="ellipse">
            <a:avLst/>
          </a:prstGeom>
          <a:solidFill>
            <a:srgbClr val="4BCD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0" name="Google Shape;840;p57"/>
          <p:cNvSpPr/>
          <p:nvPr/>
        </p:nvSpPr>
        <p:spPr>
          <a:xfrm>
            <a:off x="11550961" y="3577348"/>
            <a:ext cx="240000" cy="180000"/>
          </a:xfrm>
          <a:prstGeom prst="ellipse">
            <a:avLst/>
          </a:prstGeom>
          <a:solidFill>
            <a:srgbClr val="4BCD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1" name="Google Shape;841;p57"/>
          <p:cNvSpPr/>
          <p:nvPr/>
        </p:nvSpPr>
        <p:spPr>
          <a:xfrm>
            <a:off x="9096917" y="2108508"/>
            <a:ext cx="576000" cy="432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2" name="Google Shape;842;p5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50233" y="5410158"/>
            <a:ext cx="1186519" cy="943970"/>
          </a:xfrm>
          <a:prstGeom prst="rect">
            <a:avLst/>
          </a:prstGeom>
          <a:noFill/>
          <a:ln>
            <a:noFill/>
          </a:ln>
        </p:spPr>
      </p:pic>
      <p:sp>
        <p:nvSpPr>
          <p:cNvPr id="843" name="Google Shape;843;p57"/>
          <p:cNvSpPr/>
          <p:nvPr/>
        </p:nvSpPr>
        <p:spPr>
          <a:xfrm rot="-5400000">
            <a:off x="10169222" y="-1075798"/>
            <a:ext cx="1613700" cy="2151600"/>
          </a:xfrm>
          <a:prstGeom prst="chord">
            <a:avLst>
              <a:gd name="adj1" fmla="val 540382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4" name="Google Shape;844;p5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20000" y="611558"/>
            <a:ext cx="6054631" cy="19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5" name="Google Shape;845;p5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517663" y="294969"/>
            <a:ext cx="800100" cy="80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>
  <p:cSld name="Blank slide">
    <p:bg>
      <p:bgPr>
        <a:solidFill>
          <a:srgbClr val="F1EFEA"/>
        </a:solidFill>
        <a:effectLst/>
      </p:bgPr>
    </p:bg>
    <p:spTree>
      <p:nvGrpSpPr>
        <p:cNvPr id="1" name="Shape 8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" name="Google Shape;847;p58"/>
          <p:cNvSpPr txBox="1">
            <a:spLocks noGrp="1"/>
          </p:cNvSpPr>
          <p:nvPr>
            <p:ph type="title"/>
          </p:nvPr>
        </p:nvSpPr>
        <p:spPr>
          <a:xfrm>
            <a:off x="576000" y="900000"/>
            <a:ext cx="72093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ackground Slide">
  <p:cSld name="Blank Background Slide"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59"/>
          <p:cNvSpPr txBox="1">
            <a:spLocks noGrp="1"/>
          </p:cNvSpPr>
          <p:nvPr>
            <p:ph type="title"/>
          </p:nvPr>
        </p:nvSpPr>
        <p:spPr>
          <a:xfrm>
            <a:off x="499872" y="46179"/>
            <a:ext cx="106839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1 White">
  <p:cSld name="Cover 1 Whit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 txBox="1">
            <a:spLocks noGrp="1"/>
          </p:cNvSpPr>
          <p:nvPr>
            <p:ph type="title"/>
          </p:nvPr>
        </p:nvSpPr>
        <p:spPr>
          <a:xfrm>
            <a:off x="553082" y="0"/>
            <a:ext cx="10788321" cy="253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body" idx="1"/>
          </p:nvPr>
        </p:nvSpPr>
        <p:spPr>
          <a:xfrm>
            <a:off x="566928" y="3553576"/>
            <a:ext cx="10788321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body" idx="2"/>
          </p:nvPr>
        </p:nvSpPr>
        <p:spPr>
          <a:xfrm>
            <a:off x="566928" y="4279392"/>
            <a:ext cx="10788321" cy="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body" idx="3"/>
          </p:nvPr>
        </p:nvSpPr>
        <p:spPr>
          <a:xfrm>
            <a:off x="566928" y="4553712"/>
            <a:ext cx="10788321" cy="4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4" name="Google Shape;84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7596" y="5193792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8"/>
          <p:cNvSpPr txBox="1">
            <a:spLocks noGrp="1"/>
          </p:cNvSpPr>
          <p:nvPr>
            <p:ph type="body" idx="4"/>
          </p:nvPr>
        </p:nvSpPr>
        <p:spPr>
          <a:xfrm>
            <a:off x="548639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1 Blue">
  <p:cSld name="Cover 1 Blu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"/>
          <p:cNvSpPr txBox="1">
            <a:spLocks noGrp="1"/>
          </p:cNvSpPr>
          <p:nvPr>
            <p:ph type="title"/>
          </p:nvPr>
        </p:nvSpPr>
        <p:spPr>
          <a:xfrm>
            <a:off x="550863" y="1"/>
            <a:ext cx="10805054" cy="25333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9" name="Google Shape;89;p9"/>
          <p:cNvSpPr txBox="1">
            <a:spLocks noGrp="1"/>
          </p:cNvSpPr>
          <p:nvPr>
            <p:ph type="body" idx="1"/>
          </p:nvPr>
        </p:nvSpPr>
        <p:spPr>
          <a:xfrm>
            <a:off x="550863" y="3553574"/>
            <a:ext cx="10805054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2"/>
          </p:nvPr>
        </p:nvSpPr>
        <p:spPr>
          <a:xfrm>
            <a:off x="550863" y="4279392"/>
            <a:ext cx="10805054" cy="273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3"/>
          </p:nvPr>
        </p:nvSpPr>
        <p:spPr>
          <a:xfrm>
            <a:off x="550863" y="4553415"/>
            <a:ext cx="10805054" cy="4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2" name="Google Shape;92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67217" y="5193792"/>
            <a:ext cx="1193800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9"/>
          <p:cNvSpPr txBox="1">
            <a:spLocks noGrp="1"/>
          </p:cNvSpPr>
          <p:nvPr>
            <p:ph type="body" idx="4"/>
          </p:nvPr>
        </p:nvSpPr>
        <p:spPr>
          <a:xfrm>
            <a:off x="548640" y="2837138"/>
            <a:ext cx="10808208" cy="716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2 White">
  <p:cSld name="Cover 2 White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>
            <a:spLocks noGrp="1"/>
          </p:cNvSpPr>
          <p:nvPr>
            <p:ph type="title"/>
          </p:nvPr>
        </p:nvSpPr>
        <p:spPr>
          <a:xfrm>
            <a:off x="2228479" y="2020824"/>
            <a:ext cx="9299448" cy="132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6" name="Google Shape;96;p10"/>
          <p:cNvSpPr txBox="1">
            <a:spLocks noGrp="1"/>
          </p:cNvSpPr>
          <p:nvPr>
            <p:ph type="body" idx="1"/>
          </p:nvPr>
        </p:nvSpPr>
        <p:spPr>
          <a:xfrm>
            <a:off x="2228479" y="4617720"/>
            <a:ext cx="9299448" cy="57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2"/>
          </p:nvPr>
        </p:nvSpPr>
        <p:spPr>
          <a:xfrm>
            <a:off x="2228479" y="5199656"/>
            <a:ext cx="9299448" cy="390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body" idx="3"/>
          </p:nvPr>
        </p:nvSpPr>
        <p:spPr>
          <a:xfrm>
            <a:off x="2228479" y="5602567"/>
            <a:ext cx="9299448" cy="403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9" name="Google Shape;99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395" y="4874480"/>
            <a:ext cx="1189829" cy="951863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0"/>
          <p:cNvSpPr/>
          <p:nvPr/>
        </p:nvSpPr>
        <p:spPr>
          <a:xfrm>
            <a:off x="1825043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10"/>
          <p:cNvCxnSpPr/>
          <p:nvPr/>
        </p:nvCxnSpPr>
        <p:spPr>
          <a:xfrm rot="10800000">
            <a:off x="0" y="6124669"/>
            <a:ext cx="1793872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02" name="Google Shape;102;p10"/>
          <p:cNvCxnSpPr/>
          <p:nvPr/>
        </p:nvCxnSpPr>
        <p:spPr>
          <a:xfrm rot="10800000">
            <a:off x="1892734" y="6124511"/>
            <a:ext cx="9720781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3" name="Google Shape;103;p10"/>
          <p:cNvSpPr/>
          <p:nvPr/>
        </p:nvSpPr>
        <p:spPr>
          <a:xfrm flipH="1">
            <a:off x="11642081" y="6101651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0"/>
          <p:cNvSpPr/>
          <p:nvPr/>
        </p:nvSpPr>
        <p:spPr>
          <a:xfrm flipH="1">
            <a:off x="11642081" y="347037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5" name="Google Shape;105;p10"/>
          <p:cNvCxnSpPr/>
          <p:nvPr/>
        </p:nvCxnSpPr>
        <p:spPr>
          <a:xfrm rot="10800000">
            <a:off x="1849172" y="3552825"/>
            <a:ext cx="0" cy="2529959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6" name="Google Shape;106;p10"/>
          <p:cNvSpPr/>
          <p:nvPr/>
        </p:nvSpPr>
        <p:spPr>
          <a:xfrm rot="-5400000">
            <a:off x="1847726" y="3495590"/>
            <a:ext cx="121764" cy="118872"/>
          </a:xfrm>
          <a:prstGeom prst="arc">
            <a:avLst>
              <a:gd name="adj1" fmla="val 16200000"/>
              <a:gd name="adj2" fmla="val 0"/>
            </a:avLst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7" name="Google Shape;107;p10"/>
          <p:cNvCxnSpPr/>
          <p:nvPr/>
        </p:nvCxnSpPr>
        <p:spPr>
          <a:xfrm rot="10800000">
            <a:off x="1899083" y="3494144"/>
            <a:ext cx="9714432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8" name="Google Shape;108;p10"/>
          <p:cNvSpPr txBox="1">
            <a:spLocks noGrp="1"/>
          </p:cNvSpPr>
          <p:nvPr>
            <p:ph type="body" idx="4"/>
          </p:nvPr>
        </p:nvSpPr>
        <p:spPr>
          <a:xfrm>
            <a:off x="2228478" y="3666744"/>
            <a:ext cx="9299448" cy="576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ull-Width Photo">
  <p:cSld name="Full-Width Photo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1"/>
          <p:cNvSpPr>
            <a:spLocks noGrp="1"/>
          </p:cNvSpPr>
          <p:nvPr>
            <p:ph type="pic" idx="2"/>
          </p:nvPr>
        </p:nvSpPr>
        <p:spPr>
          <a:xfrm>
            <a:off x="0" y="616645"/>
            <a:ext cx="12192000" cy="5696712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11"/>
          <p:cNvSpPr txBox="1">
            <a:spLocks noGrp="1"/>
          </p:cNvSpPr>
          <p:nvPr>
            <p:ph type="title"/>
          </p:nvPr>
        </p:nvSpPr>
        <p:spPr>
          <a:xfrm>
            <a:off x="420624" y="48278"/>
            <a:ext cx="10847121" cy="434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112" name="Google Shape;112;p11"/>
          <p:cNvCxnSpPr/>
          <p:nvPr/>
        </p:nvCxnSpPr>
        <p:spPr>
          <a:xfrm rot="10800000">
            <a:off x="0" y="608083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" name="Google Shape;113;p11"/>
          <p:cNvCxnSpPr/>
          <p:nvPr/>
        </p:nvCxnSpPr>
        <p:spPr>
          <a:xfrm rot="10800000">
            <a:off x="0" y="6320547"/>
            <a:ext cx="12192000" cy="0"/>
          </a:xfrm>
          <a:prstGeom prst="straightConnector1">
            <a:avLst/>
          </a:prstGeom>
          <a:noFill/>
          <a:ln w="1905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14" name="Google Shape;114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Relationship Id="rId9" Type="http://schemas.openxmlformats.org/officeDocument/2006/relationships/image" Target="../media/image3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/>
        </p:nvSpPr>
        <p:spPr>
          <a:xfrm>
            <a:off x="11483788" y="6445466"/>
            <a:ext cx="70821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  | </a:t>
            </a:r>
            <a:fld id="{00000000-1234-1234-1234-123412341234}" type="slidenum">
              <a:rPr lang="en-US" sz="1200" b="0" i="0" u="none" strike="noStrike" cap="none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51">
            <a:alphaModFix/>
          </a:blip>
          <a:srcRect/>
          <a:stretch/>
        </p:blipFill>
        <p:spPr>
          <a:xfrm>
            <a:off x="365760" y="6464808"/>
            <a:ext cx="390801" cy="312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/>
          <p:nvPr/>
        </p:nvSpPr>
        <p:spPr>
          <a:xfrm>
            <a:off x="533670" y="585223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" name="Google Shape;13;p1"/>
          <p:cNvCxnSpPr/>
          <p:nvPr/>
        </p:nvCxnSpPr>
        <p:spPr>
          <a:xfrm rot="10800000">
            <a:off x="3230" y="608083"/>
            <a:ext cx="49571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" name="Google Shape;14;p1"/>
          <p:cNvCxnSpPr/>
          <p:nvPr/>
        </p:nvCxnSpPr>
        <p:spPr>
          <a:xfrm rot="10800000">
            <a:off x="616656" y="608083"/>
            <a:ext cx="11575344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" name="Google Shape;15;p1"/>
          <p:cNvSpPr/>
          <p:nvPr/>
        </p:nvSpPr>
        <p:spPr>
          <a:xfrm>
            <a:off x="533670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" name="Google Shape;16;p1"/>
          <p:cNvCxnSpPr/>
          <p:nvPr/>
        </p:nvCxnSpPr>
        <p:spPr>
          <a:xfrm rot="10800000">
            <a:off x="3230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;p1"/>
          <p:cNvCxnSpPr/>
          <p:nvPr/>
        </p:nvCxnSpPr>
        <p:spPr>
          <a:xfrm rot="10800000">
            <a:off x="616655" y="6320547"/>
            <a:ext cx="1095727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8;p1"/>
          <p:cNvSpPr/>
          <p:nvPr/>
        </p:nvSpPr>
        <p:spPr>
          <a:xfrm flipH="1">
            <a:off x="11606949" y="6297687"/>
            <a:ext cx="45720" cy="4572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" name="Google Shape;19;p1"/>
          <p:cNvCxnSpPr/>
          <p:nvPr/>
        </p:nvCxnSpPr>
        <p:spPr>
          <a:xfrm>
            <a:off x="11696282" y="6320547"/>
            <a:ext cx="495719" cy="0"/>
          </a:xfrm>
          <a:prstGeom prst="straightConnector1">
            <a:avLst/>
          </a:prstGeom>
          <a:noFill/>
          <a:ln w="12700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3">
          <p15:clr>
            <a:srgbClr val="F26B43"/>
          </p15:clr>
        </p15:guide>
        <p15:guide id="4" pos="512">
          <p15:clr>
            <a:srgbClr val="F26B43"/>
          </p15:clr>
        </p15:guide>
        <p15:guide id="5" pos="347">
          <p15:clr>
            <a:srgbClr val="F26B43"/>
          </p15:clr>
        </p15:guide>
        <p15:guide id="6" pos="7324">
          <p15:clr>
            <a:srgbClr val="F26B43"/>
          </p15:clr>
        </p15:guide>
        <p15:guide id="7" orient="horz" pos="4105">
          <p15:clr>
            <a:srgbClr val="F26B43"/>
          </p15:clr>
        </p15:guide>
        <p15:guide id="8" orient="horz" pos="384">
          <p15:clr>
            <a:srgbClr val="F26B43"/>
          </p15:clr>
        </p15:guide>
        <p15:guide id="9" orient="horz" pos="398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A"/>
        </a:solidFill>
        <a:effectLst/>
      </p:bgPr>
    </p:bg>
    <p:spTree>
      <p:nvGrpSpPr>
        <p:cNvPr id="1" name="Shape 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4C9904A-23B7-DA6D-C237-62E86999D47F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576000" y="288001"/>
            <a:ext cx="3092486" cy="28992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153">
          <p15:clr>
            <a:srgbClr val="F26B43"/>
          </p15:clr>
        </p15:guide>
        <p15:guide id="4" pos="512">
          <p15:clr>
            <a:srgbClr val="F26B43"/>
          </p15:clr>
        </p15:guide>
        <p15:guide id="5" pos="347">
          <p15:clr>
            <a:srgbClr val="F26B43"/>
          </p15:clr>
        </p15:guide>
        <p15:guide id="6" pos="7324">
          <p15:clr>
            <a:srgbClr val="F26B43"/>
          </p15:clr>
        </p15:guide>
        <p15:guide id="7" orient="horz" pos="4105">
          <p15:clr>
            <a:srgbClr val="F26B43"/>
          </p15:clr>
        </p15:guide>
        <p15:guide id="8" orient="horz" pos="384">
          <p15:clr>
            <a:srgbClr val="F26B43"/>
          </p15:clr>
        </p15:guide>
        <p15:guide id="9" orient="horz" pos="39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3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3.png"/><Relationship Id="rId4" Type="http://schemas.openxmlformats.org/officeDocument/2006/relationships/image" Target="../media/image4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ana.org/domains/root/db/xn--ngbc5azd.htm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7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hyperlink" Target="https://newgtldprogram.icann.org/" TargetMode="External"/><Relationship Id="rId7" Type="http://schemas.openxmlformats.org/officeDocument/2006/relationships/hyperlink" Target="https://subscribe.icann.org/unauthenticated?requestedPath=%2Fsubscription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icann.org/en/engagement-calendar" TargetMode="External"/><Relationship Id="rId5" Type="http://schemas.openxmlformats.org/officeDocument/2006/relationships/hyperlink" Target="https://newgtldprogram.icann.org/en/news/2024" TargetMode="External"/><Relationship Id="rId4" Type="http://schemas.openxmlformats.org/officeDocument/2006/relationships/hyperlink" Target="https://newgtldprogram.icann.org/en/resources/faqs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6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10.png"/><Relationship Id="rId10" Type="http://schemas.openxmlformats.org/officeDocument/2006/relationships/image" Target="../media/image61.png"/><Relationship Id="rId4" Type="http://schemas.openxmlformats.org/officeDocument/2006/relationships/image" Target="../media/image6.png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cann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50.emf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emf"/><Relationship Id="rId9" Type="http://schemas.openxmlformats.org/officeDocument/2006/relationships/image" Target="../media/image3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4A29FAE-2782-A033-2DDA-A584B24E9CE3}"/>
              </a:ext>
            </a:extLst>
          </p:cNvPr>
          <p:cNvSpPr/>
          <p:nvPr/>
        </p:nvSpPr>
        <p:spPr>
          <a:xfrm>
            <a:off x="0" y="1048"/>
            <a:ext cx="12192000" cy="6858000"/>
          </a:xfrm>
          <a:prstGeom prst="rect">
            <a:avLst/>
          </a:prstGeom>
          <a:solidFill>
            <a:srgbClr val="002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5" name="Google Shape;855;p60"/>
          <p:cNvSpPr txBox="1">
            <a:spLocks noGrp="1"/>
          </p:cNvSpPr>
          <p:nvPr>
            <p:ph type="body" idx="1"/>
          </p:nvPr>
        </p:nvSpPr>
        <p:spPr>
          <a:xfrm>
            <a:off x="517622" y="3476881"/>
            <a:ext cx="9295500" cy="575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dirty="0"/>
              <a:t>август 2024 года</a:t>
            </a:r>
          </a:p>
        </p:txBody>
      </p:sp>
      <p:sp>
        <p:nvSpPr>
          <p:cNvPr id="856" name="Google Shape;856;p60"/>
          <p:cNvSpPr txBox="1">
            <a:spLocks noGrp="1"/>
          </p:cNvSpPr>
          <p:nvPr>
            <p:ph type="title"/>
          </p:nvPr>
        </p:nvSpPr>
        <p:spPr>
          <a:xfrm>
            <a:off x="517622" y="1506474"/>
            <a:ext cx="92955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dirty="0"/>
              <a:t>Повысить инклюзивность интернета: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ru-RU" dirty="0"/>
              <a:t>новые домены общего пользования верхнего уровня</a:t>
            </a:r>
          </a:p>
        </p:txBody>
      </p:sp>
      <p:sp>
        <p:nvSpPr>
          <p:cNvPr id="2" name="Google Shape;71;p1">
            <a:extLst>
              <a:ext uri="{FF2B5EF4-FFF2-40B4-BE49-F238E27FC236}">
                <a16:creationId xmlns:a16="http://schemas.microsoft.com/office/drawing/2014/main" id="{7B996594-33FB-7E7E-E358-9E2ED9D98B6A}"/>
              </a:ext>
            </a:extLst>
          </p:cNvPr>
          <p:cNvSpPr/>
          <p:nvPr/>
        </p:nvSpPr>
        <p:spPr>
          <a:xfrm rot="-5400000">
            <a:off x="9987296" y="-820579"/>
            <a:ext cx="1613705" cy="1613705"/>
          </a:xfrm>
          <a:prstGeom prst="chord">
            <a:avLst>
              <a:gd name="adj1" fmla="val 540382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oogle Shape;72;p1">
            <a:extLst>
              <a:ext uri="{FF2B5EF4-FFF2-40B4-BE49-F238E27FC236}">
                <a16:creationId xmlns:a16="http://schemas.microsoft.com/office/drawing/2014/main" id="{3176C77B-11C0-A559-B421-D5D27776F3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28094" y="4111033"/>
            <a:ext cx="4172281" cy="27469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73;p1">
            <a:extLst>
              <a:ext uri="{FF2B5EF4-FFF2-40B4-BE49-F238E27FC236}">
                <a16:creationId xmlns:a16="http://schemas.microsoft.com/office/drawing/2014/main" id="{2E5A4E48-2411-54FD-DEEF-82EF55579E26}"/>
              </a:ext>
            </a:extLst>
          </p:cNvPr>
          <p:cNvSpPr/>
          <p:nvPr/>
        </p:nvSpPr>
        <p:spPr>
          <a:xfrm>
            <a:off x="10976882" y="3151425"/>
            <a:ext cx="650913" cy="650913"/>
          </a:xfrm>
          <a:prstGeom prst="ellipse">
            <a:avLst/>
          </a:prstGeom>
          <a:solidFill>
            <a:srgbClr val="4BCD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74;p1">
            <a:extLst>
              <a:ext uri="{FF2B5EF4-FFF2-40B4-BE49-F238E27FC236}">
                <a16:creationId xmlns:a16="http://schemas.microsoft.com/office/drawing/2014/main" id="{0404C250-21B5-0CAE-D9D5-370C73D42C10}"/>
              </a:ext>
            </a:extLst>
          </p:cNvPr>
          <p:cNvSpPr/>
          <p:nvPr/>
        </p:nvSpPr>
        <p:spPr>
          <a:xfrm>
            <a:off x="11537507" y="1556107"/>
            <a:ext cx="180576" cy="180576"/>
          </a:xfrm>
          <a:prstGeom prst="ellipse">
            <a:avLst/>
          </a:prstGeom>
          <a:solidFill>
            <a:srgbClr val="4BCD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75;p1">
            <a:extLst>
              <a:ext uri="{FF2B5EF4-FFF2-40B4-BE49-F238E27FC236}">
                <a16:creationId xmlns:a16="http://schemas.microsoft.com/office/drawing/2014/main" id="{66BCBFB5-FAEC-1B33-155F-8215D65E91D3}"/>
              </a:ext>
            </a:extLst>
          </p:cNvPr>
          <p:cNvSpPr/>
          <p:nvPr/>
        </p:nvSpPr>
        <p:spPr>
          <a:xfrm>
            <a:off x="10653813" y="2543268"/>
            <a:ext cx="280673" cy="2806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7;p1">
            <a:extLst>
              <a:ext uri="{FF2B5EF4-FFF2-40B4-BE49-F238E27FC236}">
                <a16:creationId xmlns:a16="http://schemas.microsoft.com/office/drawing/2014/main" id="{E4E5145F-2747-C1F3-1342-3BEE5E8C56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14184" y="294969"/>
            <a:ext cx="80010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5;p2">
            <a:extLst>
              <a:ext uri="{FF2B5EF4-FFF2-40B4-BE49-F238E27FC236}">
                <a16:creationId xmlns:a16="http://schemas.microsoft.com/office/drawing/2014/main" id="{F09AA956-D648-F82A-6453-02E7D849D5ED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6044" y="4878445"/>
            <a:ext cx="1193800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70A8DD-7B65-5577-899E-5A2728008A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7051" y="297826"/>
            <a:ext cx="846758" cy="8467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E3D0AB-81D6-834E-AA1D-AF4C106014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044" y="519637"/>
            <a:ext cx="4634873" cy="4345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p70"/>
          <p:cNvSpPr txBox="1">
            <a:spLocks noGrp="1"/>
          </p:cNvSpPr>
          <p:nvPr>
            <p:ph type="title"/>
          </p:nvPr>
        </p:nvSpPr>
        <p:spPr>
          <a:xfrm>
            <a:off x="575733" y="846322"/>
            <a:ext cx="7018500" cy="5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ts val="296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Новые доменные имена, новые возможности использования</a:t>
            </a:r>
          </a:p>
        </p:txBody>
      </p:sp>
      <p:sp>
        <p:nvSpPr>
          <p:cNvPr id="1083" name="Google Shape;1083;p70"/>
          <p:cNvSpPr/>
          <p:nvPr/>
        </p:nvSpPr>
        <p:spPr>
          <a:xfrm>
            <a:off x="3251616" y="4011509"/>
            <a:ext cx="2400000" cy="20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144000" rIns="180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Управление и обеспечение безопасности вашего присутствия в интернете.</a:t>
            </a:r>
          </a:p>
        </p:txBody>
      </p:sp>
      <p:sp>
        <p:nvSpPr>
          <p:cNvPr id="1084" name="Google Shape;1084;p70"/>
          <p:cNvSpPr/>
          <p:nvPr/>
        </p:nvSpPr>
        <p:spPr>
          <a:xfrm>
            <a:off x="576000" y="1734669"/>
            <a:ext cx="2400000" cy="20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144000" rIns="216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Обслуживание различных культурных, географических, языковых и профессиональных сообществ.</a:t>
            </a:r>
          </a:p>
        </p:txBody>
      </p:sp>
      <p:sp>
        <p:nvSpPr>
          <p:cNvPr id="1085" name="Google Shape;1085;p70"/>
          <p:cNvSpPr/>
          <p:nvPr/>
        </p:nvSpPr>
        <p:spPr>
          <a:xfrm>
            <a:off x="575733" y="4011509"/>
            <a:ext cx="2400000" cy="20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144000" rIns="360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Укрепление доверия к бренду и повышение осведомленности о нем.</a:t>
            </a:r>
          </a:p>
        </p:txBody>
      </p:sp>
      <p:sp>
        <p:nvSpPr>
          <p:cNvPr id="1086" name="Google Shape;1086;p70"/>
          <p:cNvSpPr/>
          <p:nvPr/>
        </p:nvSpPr>
        <p:spPr>
          <a:xfrm>
            <a:off x="3251616" y="1734669"/>
            <a:ext cx="2400000" cy="208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144000" rIns="180000" bIns="180000" anchor="t" anchorCtr="0">
            <a:noAutofit/>
          </a:bodyPr>
          <a:lstStyle/>
          <a:p>
            <a:pPr marL="0" marR="0" lvl="0" indent="0" algn="l" rtl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ru-RU" sz="16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Предоставление </a:t>
            </a:r>
            <a:r>
              <a:rPr lang="ru-RU" sz="1600" dirty="0">
                <a:solidFill>
                  <a:srgbClr val="0B3458"/>
                </a:solidFill>
              </a:rPr>
              <a:t>сообществам и организациям </a:t>
            </a:r>
            <a:r>
              <a:rPr lang="ru-RU" sz="16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возможности создать собственное пространство в интернете.</a:t>
            </a:r>
          </a:p>
        </p:txBody>
      </p:sp>
      <p:sp>
        <p:nvSpPr>
          <p:cNvPr id="1087" name="Google Shape;1087;p70"/>
          <p:cNvSpPr/>
          <p:nvPr/>
        </p:nvSpPr>
        <p:spPr>
          <a:xfrm>
            <a:off x="8700613" y="4618524"/>
            <a:ext cx="1160700" cy="399300"/>
          </a:xfrm>
          <a:prstGeom prst="roundRect">
            <a:avLst>
              <a:gd name="adj" fmla="val 17932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.网址</a:t>
            </a:r>
          </a:p>
        </p:txBody>
      </p:sp>
      <p:sp>
        <p:nvSpPr>
          <p:cNvPr id="1088" name="Google Shape;1088;p70"/>
          <p:cNvSpPr/>
          <p:nvPr/>
        </p:nvSpPr>
        <p:spPr>
          <a:xfrm>
            <a:off x="10056403" y="4615946"/>
            <a:ext cx="1160700" cy="399300"/>
          </a:xfrm>
          <a:prstGeom prst="roundRect">
            <a:avLst>
              <a:gd name="adj" fmla="val 17932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B3458"/>
                </a:solidFill>
                <a:uFill>
                  <a:noFill/>
                </a:u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شبكة</a:t>
            </a:r>
            <a:r>
              <a:rPr lang="ru-RU" sz="1800" b="1" dirty="0">
                <a:solidFill>
                  <a:srgbClr val="0B3458"/>
                </a:solidFill>
              </a:rPr>
              <a:t>.</a:t>
            </a:r>
          </a:p>
        </p:txBody>
      </p:sp>
      <p:sp>
        <p:nvSpPr>
          <p:cNvPr id="1089" name="Google Shape;1089;p70"/>
          <p:cNvSpPr txBox="1"/>
          <p:nvPr/>
        </p:nvSpPr>
        <p:spPr>
          <a:xfrm>
            <a:off x="5651616" y="4702422"/>
            <a:ext cx="2853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На основе алфавита:</a:t>
            </a:r>
          </a:p>
        </p:txBody>
      </p:sp>
      <p:sp>
        <p:nvSpPr>
          <p:cNvPr id="1090" name="Google Shape;1090;p70"/>
          <p:cNvSpPr txBox="1"/>
          <p:nvPr/>
        </p:nvSpPr>
        <p:spPr>
          <a:xfrm>
            <a:off x="5651616" y="4133254"/>
            <a:ext cx="2853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На основе местоположения:</a:t>
            </a:r>
          </a:p>
        </p:txBody>
      </p:sp>
      <p:sp>
        <p:nvSpPr>
          <p:cNvPr id="1091" name="Google Shape;1091;p70"/>
          <p:cNvSpPr/>
          <p:nvPr/>
        </p:nvSpPr>
        <p:spPr>
          <a:xfrm>
            <a:off x="10284669" y="4052027"/>
            <a:ext cx="960900" cy="399300"/>
          </a:xfrm>
          <a:prstGeom prst="roundRect">
            <a:avLst>
              <a:gd name="adj" fmla="val 1793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.nyc</a:t>
            </a:r>
          </a:p>
        </p:txBody>
      </p:sp>
      <p:sp>
        <p:nvSpPr>
          <p:cNvPr id="1092" name="Google Shape;1092;p70"/>
          <p:cNvSpPr/>
          <p:nvPr/>
        </p:nvSpPr>
        <p:spPr>
          <a:xfrm>
            <a:off x="8700600" y="4052025"/>
            <a:ext cx="1428300" cy="399300"/>
          </a:xfrm>
          <a:prstGeom prst="roundRect">
            <a:avLst>
              <a:gd name="adj" fmla="val 1793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-RU" sz="1800" b="1" dirty="0">
                <a:solidFill>
                  <a:schemeClr val="lt1"/>
                </a:solidFill>
              </a:rPr>
              <a:t>durban</a:t>
            </a:r>
          </a:p>
        </p:txBody>
      </p:sp>
      <p:sp>
        <p:nvSpPr>
          <p:cNvPr id="1093" name="Google Shape;1093;p70"/>
          <p:cNvSpPr txBox="1"/>
          <p:nvPr/>
        </p:nvSpPr>
        <p:spPr>
          <a:xfrm>
            <a:off x="5651617" y="5825758"/>
            <a:ext cx="2859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Онлайн-идентичность:</a:t>
            </a:r>
          </a:p>
        </p:txBody>
      </p:sp>
      <p:sp>
        <p:nvSpPr>
          <p:cNvPr id="1094" name="Google Shape;1094;p70"/>
          <p:cNvSpPr/>
          <p:nvPr/>
        </p:nvSpPr>
        <p:spPr>
          <a:xfrm>
            <a:off x="8700613" y="5751518"/>
            <a:ext cx="1160700" cy="399300"/>
          </a:xfrm>
          <a:prstGeom prst="roundRect">
            <a:avLst>
              <a:gd name="adj" fmla="val 17932"/>
            </a:avLst>
          </a:prstGeom>
          <a:solidFill>
            <a:srgbClr val="114E8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.blog</a:t>
            </a:r>
          </a:p>
        </p:txBody>
      </p:sp>
      <p:sp>
        <p:nvSpPr>
          <p:cNvPr id="1095" name="Google Shape;1095;p70"/>
          <p:cNvSpPr txBox="1"/>
          <p:nvPr/>
        </p:nvSpPr>
        <p:spPr>
          <a:xfrm>
            <a:off x="5642176" y="3312725"/>
            <a:ext cx="28668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Творческие инструменты:</a:t>
            </a:r>
          </a:p>
        </p:txBody>
      </p:sp>
      <p:sp>
        <p:nvSpPr>
          <p:cNvPr id="1096" name="Google Shape;1096;p70"/>
          <p:cNvSpPr/>
          <p:nvPr/>
        </p:nvSpPr>
        <p:spPr>
          <a:xfrm>
            <a:off x="8700613" y="3001225"/>
            <a:ext cx="2199600" cy="399300"/>
          </a:xfrm>
          <a:prstGeom prst="roundRect">
            <a:avLst>
              <a:gd name="adj" fmla="val 17932"/>
            </a:avLst>
          </a:prstGeom>
          <a:solidFill>
            <a:srgbClr val="114E8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playlist.new</a:t>
            </a:r>
          </a:p>
        </p:txBody>
      </p:sp>
      <p:sp>
        <p:nvSpPr>
          <p:cNvPr id="1097" name="Google Shape;1097;p70"/>
          <p:cNvSpPr/>
          <p:nvPr/>
        </p:nvSpPr>
        <p:spPr>
          <a:xfrm>
            <a:off x="8700613" y="3485530"/>
            <a:ext cx="1787100" cy="399300"/>
          </a:xfrm>
          <a:prstGeom prst="roundRect">
            <a:avLst>
              <a:gd name="adj" fmla="val 17932"/>
            </a:avLst>
          </a:prstGeom>
          <a:solidFill>
            <a:srgbClr val="114E84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doc.new</a:t>
            </a:r>
          </a:p>
        </p:txBody>
      </p:sp>
      <p:sp>
        <p:nvSpPr>
          <p:cNvPr id="1098" name="Google Shape;1098;p70"/>
          <p:cNvSpPr txBox="1"/>
          <p:nvPr/>
        </p:nvSpPr>
        <p:spPr>
          <a:xfrm>
            <a:off x="5642177" y="5268742"/>
            <a:ext cx="2859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Бренды:</a:t>
            </a:r>
          </a:p>
        </p:txBody>
      </p:sp>
      <p:sp>
        <p:nvSpPr>
          <p:cNvPr id="1099" name="Google Shape;1099;p70"/>
          <p:cNvSpPr txBox="1"/>
          <p:nvPr/>
        </p:nvSpPr>
        <p:spPr>
          <a:xfrm>
            <a:off x="5651616" y="2262507"/>
            <a:ext cx="28572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Профильные:</a:t>
            </a:r>
          </a:p>
        </p:txBody>
      </p:sp>
      <p:sp>
        <p:nvSpPr>
          <p:cNvPr id="1100" name="Google Shape;1100;p70"/>
          <p:cNvSpPr/>
          <p:nvPr/>
        </p:nvSpPr>
        <p:spPr>
          <a:xfrm>
            <a:off x="8700613" y="1950423"/>
            <a:ext cx="2480700" cy="399300"/>
          </a:xfrm>
          <a:prstGeom prst="roundRect">
            <a:avLst>
              <a:gd name="adj" fmla="val 17932"/>
            </a:avLst>
          </a:prstGeom>
          <a:solidFill>
            <a:srgbClr val="4BCDD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.photography</a:t>
            </a:r>
          </a:p>
        </p:txBody>
      </p:sp>
      <p:sp>
        <p:nvSpPr>
          <p:cNvPr id="1101" name="Google Shape;1101;p70"/>
          <p:cNvSpPr/>
          <p:nvPr/>
        </p:nvSpPr>
        <p:spPr>
          <a:xfrm>
            <a:off x="8700601" y="2434725"/>
            <a:ext cx="1428300" cy="399300"/>
          </a:xfrm>
          <a:prstGeom prst="roundRect">
            <a:avLst>
              <a:gd name="adj" fmla="val 17932"/>
            </a:avLst>
          </a:prstGeom>
          <a:solidFill>
            <a:srgbClr val="4BCDD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r>
              <a:rPr lang="ru-RU" sz="1800" b="1" dirty="0">
                <a:solidFill>
                  <a:srgbClr val="0B3458"/>
                </a:solidFill>
              </a:rPr>
              <a:t>rugby</a:t>
            </a:r>
          </a:p>
        </p:txBody>
      </p:sp>
      <p:sp>
        <p:nvSpPr>
          <p:cNvPr id="1102" name="Google Shape;1102;p70"/>
          <p:cNvSpPr/>
          <p:nvPr/>
        </p:nvSpPr>
        <p:spPr>
          <a:xfrm>
            <a:off x="10293619" y="2433179"/>
            <a:ext cx="1207200" cy="399300"/>
          </a:xfrm>
          <a:prstGeom prst="roundRect">
            <a:avLst>
              <a:gd name="adj" fmla="val 17932"/>
            </a:avLst>
          </a:prstGeom>
          <a:solidFill>
            <a:srgbClr val="4BCDD5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.bank</a:t>
            </a:r>
          </a:p>
        </p:txBody>
      </p:sp>
      <p:sp>
        <p:nvSpPr>
          <p:cNvPr id="1103" name="Google Shape;1103;p70"/>
          <p:cNvSpPr/>
          <p:nvPr/>
        </p:nvSpPr>
        <p:spPr>
          <a:xfrm>
            <a:off x="10255016" y="5179855"/>
            <a:ext cx="1285500" cy="399300"/>
          </a:xfrm>
          <a:prstGeom prst="roundRect">
            <a:avLst>
              <a:gd name="adj" fmla="val 17932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.apple</a:t>
            </a:r>
          </a:p>
        </p:txBody>
      </p:sp>
      <p:sp>
        <p:nvSpPr>
          <p:cNvPr id="1104" name="Google Shape;1104;p70"/>
          <p:cNvSpPr/>
          <p:nvPr/>
        </p:nvSpPr>
        <p:spPr>
          <a:xfrm>
            <a:off x="8700613" y="5185021"/>
            <a:ext cx="1428300" cy="399300"/>
          </a:xfrm>
          <a:prstGeom prst="roundRect">
            <a:avLst>
              <a:gd name="adj" fmla="val 17932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.google</a:t>
            </a:r>
          </a:p>
        </p:txBody>
      </p:sp>
      <p:sp>
        <p:nvSpPr>
          <p:cNvPr id="1105" name="Google Shape;1105;p70"/>
          <p:cNvSpPr/>
          <p:nvPr/>
        </p:nvSpPr>
        <p:spPr>
          <a:xfrm rot="5400000">
            <a:off x="672755" y="1902500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6" name="Google Shape;1106;p70"/>
          <p:cNvSpPr/>
          <p:nvPr/>
        </p:nvSpPr>
        <p:spPr>
          <a:xfrm rot="5400000">
            <a:off x="3335086" y="1902500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7" name="Google Shape;1107;p70"/>
          <p:cNvSpPr/>
          <p:nvPr/>
        </p:nvSpPr>
        <p:spPr>
          <a:xfrm rot="5400000">
            <a:off x="672755" y="4179340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70"/>
          <p:cNvSpPr/>
          <p:nvPr/>
        </p:nvSpPr>
        <p:spPr>
          <a:xfrm rot="5400000">
            <a:off x="3320798" y="4179340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70"/>
          <p:cNvSpPr txBox="1"/>
          <p:nvPr/>
        </p:nvSpPr>
        <p:spPr>
          <a:xfrm>
            <a:off x="8700613" y="1562451"/>
            <a:ext cx="3003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ПРИМЕРЫ:</a:t>
            </a:r>
          </a:p>
        </p:txBody>
      </p:sp>
      <p:cxnSp>
        <p:nvCxnSpPr>
          <p:cNvPr id="1110" name="Google Shape;1110;p70"/>
          <p:cNvCxnSpPr/>
          <p:nvPr/>
        </p:nvCxnSpPr>
        <p:spPr>
          <a:xfrm>
            <a:off x="575733" y="1734669"/>
            <a:ext cx="0" cy="2088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1" name="Google Shape;1111;p70"/>
          <p:cNvCxnSpPr/>
          <p:nvPr/>
        </p:nvCxnSpPr>
        <p:spPr>
          <a:xfrm>
            <a:off x="3245140" y="1734669"/>
            <a:ext cx="0" cy="2088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2" name="Google Shape;1112;p70"/>
          <p:cNvCxnSpPr/>
          <p:nvPr/>
        </p:nvCxnSpPr>
        <p:spPr>
          <a:xfrm>
            <a:off x="575733" y="4004839"/>
            <a:ext cx="0" cy="2088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3" name="Google Shape;1113;p70"/>
          <p:cNvCxnSpPr/>
          <p:nvPr/>
        </p:nvCxnSpPr>
        <p:spPr>
          <a:xfrm>
            <a:off x="3245140" y="4004839"/>
            <a:ext cx="0" cy="2088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69"/>
          <p:cNvSpPr txBox="1">
            <a:spLocks noGrp="1"/>
          </p:cNvSpPr>
          <p:nvPr>
            <p:ph type="title"/>
          </p:nvPr>
        </p:nvSpPr>
        <p:spPr>
          <a:xfrm>
            <a:off x="575733" y="900112"/>
            <a:ext cx="4771200" cy="8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Возможности gTLD</a:t>
            </a:r>
          </a:p>
        </p:txBody>
      </p:sp>
      <p:sp>
        <p:nvSpPr>
          <p:cNvPr id="970" name="Google Shape;970;p69"/>
          <p:cNvSpPr txBox="1"/>
          <p:nvPr/>
        </p:nvSpPr>
        <p:spPr>
          <a:xfrm>
            <a:off x="6096001" y="890487"/>
            <a:ext cx="4238412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gTLD могут быть адаптированы для разных аудиторий:</a:t>
            </a:r>
          </a:p>
        </p:txBody>
      </p:sp>
      <p:cxnSp>
        <p:nvCxnSpPr>
          <p:cNvPr id="971" name="Google Shape;971;p69"/>
          <p:cNvCxnSpPr/>
          <p:nvPr/>
        </p:nvCxnSpPr>
        <p:spPr>
          <a:xfrm>
            <a:off x="5752149" y="900113"/>
            <a:ext cx="0" cy="504000"/>
          </a:xfrm>
          <a:prstGeom prst="straightConnector1">
            <a:avLst/>
          </a:prstGeom>
          <a:noFill/>
          <a:ln w="15875" cap="flat" cmpd="sng">
            <a:solidFill>
              <a:srgbClr val="6D99B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3" name="Google Shape;973;p69"/>
          <p:cNvSpPr txBox="1"/>
          <p:nvPr/>
        </p:nvSpPr>
        <p:spPr>
          <a:xfrm>
            <a:off x="1150420" y="3309052"/>
            <a:ext cx="22068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Компании</a:t>
            </a:r>
            <a:r>
              <a:rPr lang="ru-RU" sz="1800" dirty="0">
                <a:solidFill>
                  <a:srgbClr val="0B3458"/>
                </a:solidFill>
              </a:rPr>
              <a:t> и бренды</a:t>
            </a:r>
          </a:p>
        </p:txBody>
      </p:sp>
      <p:sp>
        <p:nvSpPr>
          <p:cNvPr id="974" name="Google Shape;974;p69"/>
          <p:cNvSpPr txBox="1"/>
          <p:nvPr/>
        </p:nvSpPr>
        <p:spPr>
          <a:xfrm>
            <a:off x="4834098" y="3272809"/>
            <a:ext cx="2568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Сообщества и культуры</a:t>
            </a:r>
          </a:p>
        </p:txBody>
      </p:sp>
      <p:sp>
        <p:nvSpPr>
          <p:cNvPr id="975" name="Google Shape;975;p69"/>
          <p:cNvSpPr txBox="1"/>
          <p:nvPr/>
        </p:nvSpPr>
        <p:spPr>
          <a:xfrm>
            <a:off x="8398412" y="3272800"/>
            <a:ext cx="3502856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География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</a:rPr>
              <a:t>(например, города и регионы)</a:t>
            </a:r>
          </a:p>
        </p:txBody>
      </p:sp>
      <p:sp>
        <p:nvSpPr>
          <p:cNvPr id="976" name="Google Shape;976;p69"/>
          <p:cNvSpPr txBox="1"/>
          <p:nvPr/>
        </p:nvSpPr>
        <p:spPr>
          <a:xfrm>
            <a:off x="483820" y="5531612"/>
            <a:ext cx="35400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Правительства — </a:t>
            </a:r>
            <a:r>
              <a:rPr lang="ru-RU" sz="1800" dirty="0">
                <a:solidFill>
                  <a:srgbClr val="0B3458"/>
                </a:solidFill>
              </a:rPr>
              <a:t>местные и национальные — и МПО</a:t>
            </a:r>
          </a:p>
        </p:txBody>
      </p:sp>
      <p:sp>
        <p:nvSpPr>
          <p:cNvPr id="977" name="Google Shape;977;p69"/>
          <p:cNvSpPr txBox="1"/>
          <p:nvPr/>
        </p:nvSpPr>
        <p:spPr>
          <a:xfrm>
            <a:off x="8989255" y="5529538"/>
            <a:ext cx="256032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</a:rPr>
              <a:t>Пользователи различных а</a:t>
            </a: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лфавитов</a:t>
            </a:r>
          </a:p>
        </p:txBody>
      </p:sp>
      <p:sp>
        <p:nvSpPr>
          <p:cNvPr id="978" name="Google Shape;978;p69"/>
          <p:cNvSpPr txBox="1"/>
          <p:nvPr/>
        </p:nvSpPr>
        <p:spPr>
          <a:xfrm>
            <a:off x="5128398" y="5531612"/>
            <a:ext cx="19797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Целевые </a:t>
            </a:r>
            <a:r>
              <a:rPr lang="ru-RU" sz="1800" dirty="0">
                <a:solidFill>
                  <a:srgbClr val="0B3458"/>
                </a:solidFill>
              </a:rPr>
              <a:t>к</a:t>
            </a: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лиенты или участники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10F6472-BA38-4A2B-6D95-C2542C6801E9}"/>
              </a:ext>
            </a:extLst>
          </p:cNvPr>
          <p:cNvGrpSpPr/>
          <p:nvPr/>
        </p:nvGrpSpPr>
        <p:grpSpPr>
          <a:xfrm>
            <a:off x="5578248" y="4343653"/>
            <a:ext cx="1080000" cy="1080000"/>
            <a:chOff x="5575156" y="4343653"/>
            <a:chExt cx="1442100" cy="1081500"/>
          </a:xfrm>
        </p:grpSpPr>
        <p:sp>
          <p:nvSpPr>
            <p:cNvPr id="983" name="Google Shape;983;p69"/>
            <p:cNvSpPr/>
            <p:nvPr/>
          </p:nvSpPr>
          <p:spPr>
            <a:xfrm>
              <a:off x="5575156" y="4343653"/>
              <a:ext cx="1442100" cy="10815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984" name="Google Shape;984;p69"/>
            <p:cNvGrpSpPr/>
            <p:nvPr/>
          </p:nvGrpSpPr>
          <p:grpSpPr>
            <a:xfrm>
              <a:off x="5957980" y="4619951"/>
              <a:ext cx="675694" cy="528848"/>
              <a:chOff x="5791593" y="1926808"/>
              <a:chExt cx="599604" cy="625708"/>
            </a:xfrm>
          </p:grpSpPr>
          <p:sp>
            <p:nvSpPr>
              <p:cNvPr id="985" name="Google Shape;985;p69"/>
              <p:cNvSpPr/>
              <p:nvPr/>
            </p:nvSpPr>
            <p:spPr>
              <a:xfrm>
                <a:off x="6025774" y="1975148"/>
                <a:ext cx="130986" cy="131932"/>
              </a:xfrm>
              <a:custGeom>
                <a:avLst/>
                <a:gdLst/>
                <a:ahLst/>
                <a:cxnLst/>
                <a:rect l="l" t="t" r="r" b="b"/>
                <a:pathLst>
                  <a:path w="130986" h="131932" extrusionOk="0">
                    <a:moveTo>
                      <a:pt x="130987" y="65966"/>
                    </a:moveTo>
                    <a:cubicBezTo>
                      <a:pt x="130987" y="102384"/>
                      <a:pt x="101650" y="131933"/>
                      <a:pt x="65493" y="131933"/>
                    </a:cubicBezTo>
                    <a:cubicBezTo>
                      <a:pt x="29337" y="131933"/>
                      <a:pt x="0" y="102384"/>
                      <a:pt x="0" y="65966"/>
                    </a:cubicBezTo>
                    <a:cubicBezTo>
                      <a:pt x="0" y="29549"/>
                      <a:pt x="29337" y="0"/>
                      <a:pt x="65493" y="0"/>
                    </a:cubicBezTo>
                    <a:cubicBezTo>
                      <a:pt x="101650" y="0"/>
                      <a:pt x="130987" y="29549"/>
                      <a:pt x="130987" y="65966"/>
                    </a:cubicBezTo>
                  </a:path>
                </a:pathLst>
              </a:custGeom>
              <a:noFill/>
              <a:ln w="2222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69"/>
              <p:cNvSpPr/>
              <p:nvPr/>
            </p:nvSpPr>
            <p:spPr>
              <a:xfrm>
                <a:off x="6028476" y="2205836"/>
                <a:ext cx="12867" cy="346680"/>
              </a:xfrm>
              <a:custGeom>
                <a:avLst/>
                <a:gdLst/>
                <a:ahLst/>
                <a:cxnLst/>
                <a:rect l="l" t="t" r="r" b="b"/>
                <a:pathLst>
                  <a:path w="12867" h="346680" extrusionOk="0">
                    <a:moveTo>
                      <a:pt x="0" y="34668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69"/>
              <p:cNvSpPr/>
              <p:nvPr/>
            </p:nvSpPr>
            <p:spPr>
              <a:xfrm>
                <a:off x="6091396" y="2389091"/>
                <a:ext cx="12867" cy="160315"/>
              </a:xfrm>
              <a:custGeom>
                <a:avLst/>
                <a:gdLst/>
                <a:ahLst/>
                <a:cxnLst/>
                <a:rect l="l" t="t" r="r" b="b"/>
                <a:pathLst>
                  <a:path w="12867" h="160315" extrusionOk="0">
                    <a:moveTo>
                      <a:pt x="0" y="0"/>
                    </a:moveTo>
                    <a:lnTo>
                      <a:pt x="0" y="160315"/>
                    </a:lnTo>
                  </a:path>
                </a:pathLst>
              </a:custGeom>
              <a:noFill/>
              <a:ln w="2222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69"/>
              <p:cNvSpPr/>
              <p:nvPr/>
            </p:nvSpPr>
            <p:spPr>
              <a:xfrm>
                <a:off x="6207199" y="1926808"/>
                <a:ext cx="130986" cy="131932"/>
              </a:xfrm>
              <a:custGeom>
                <a:avLst/>
                <a:gdLst/>
                <a:ahLst/>
                <a:cxnLst/>
                <a:rect l="l" t="t" r="r" b="b"/>
                <a:pathLst>
                  <a:path w="130986" h="131932" extrusionOk="0">
                    <a:moveTo>
                      <a:pt x="130987" y="65966"/>
                    </a:moveTo>
                    <a:cubicBezTo>
                      <a:pt x="130987" y="102384"/>
                      <a:pt x="101650" y="131933"/>
                      <a:pt x="65493" y="131933"/>
                    </a:cubicBezTo>
                    <a:cubicBezTo>
                      <a:pt x="29337" y="131933"/>
                      <a:pt x="0" y="102384"/>
                      <a:pt x="0" y="65966"/>
                    </a:cubicBezTo>
                    <a:cubicBezTo>
                      <a:pt x="0" y="29549"/>
                      <a:pt x="29337" y="0"/>
                      <a:pt x="65493" y="0"/>
                    </a:cubicBezTo>
                    <a:cubicBezTo>
                      <a:pt x="101650" y="0"/>
                      <a:pt x="130987" y="29549"/>
                      <a:pt x="130987" y="65966"/>
                    </a:cubicBez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69"/>
              <p:cNvSpPr/>
              <p:nvPr/>
            </p:nvSpPr>
            <p:spPr>
              <a:xfrm>
                <a:off x="6155216" y="2088678"/>
                <a:ext cx="235981" cy="241833"/>
              </a:xfrm>
              <a:custGeom>
                <a:avLst/>
                <a:gdLst/>
                <a:ahLst/>
                <a:cxnLst/>
                <a:rect l="l" t="t" r="r" b="b"/>
                <a:pathLst>
                  <a:path w="235981" h="241833" extrusionOk="0">
                    <a:moveTo>
                      <a:pt x="180396" y="241834"/>
                    </a:moveTo>
                    <a:lnTo>
                      <a:pt x="206388" y="225245"/>
                    </a:lnTo>
                    <a:cubicBezTo>
                      <a:pt x="224788" y="213581"/>
                      <a:pt x="235982" y="193234"/>
                      <a:pt x="235982" y="171202"/>
                    </a:cubicBezTo>
                    <a:lnTo>
                      <a:pt x="235982" y="60264"/>
                    </a:lnTo>
                    <a:cubicBezTo>
                      <a:pt x="235982" y="26957"/>
                      <a:pt x="209218" y="0"/>
                      <a:pt x="176150" y="0"/>
                    </a:cubicBezTo>
                    <a:lnTo>
                      <a:pt x="58674" y="0"/>
                    </a:lnTo>
                    <a:cubicBezTo>
                      <a:pt x="29594" y="0"/>
                      <a:pt x="5275" y="20866"/>
                      <a:pt x="0" y="48600"/>
                    </a:cubicBez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69"/>
              <p:cNvSpPr/>
              <p:nvPr/>
            </p:nvSpPr>
            <p:spPr>
              <a:xfrm>
                <a:off x="6335613" y="2157366"/>
                <a:ext cx="12867" cy="346809"/>
              </a:xfrm>
              <a:custGeom>
                <a:avLst/>
                <a:gdLst/>
                <a:ahLst/>
                <a:cxnLst/>
                <a:rect l="l" t="t" r="r" b="b"/>
                <a:pathLst>
                  <a:path w="12867" h="346809" extrusionOk="0">
                    <a:moveTo>
                      <a:pt x="0" y="0"/>
                    </a:moveTo>
                    <a:lnTo>
                      <a:pt x="0" y="346810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69"/>
              <p:cNvSpPr/>
              <p:nvPr/>
            </p:nvSpPr>
            <p:spPr>
              <a:xfrm>
                <a:off x="6209901" y="2308350"/>
                <a:ext cx="12867" cy="195825"/>
              </a:xfrm>
              <a:custGeom>
                <a:avLst/>
                <a:gdLst/>
                <a:ahLst/>
                <a:cxnLst/>
                <a:rect l="l" t="t" r="r" b="b"/>
                <a:pathLst>
                  <a:path w="12867" h="195825" extrusionOk="0">
                    <a:moveTo>
                      <a:pt x="0" y="195826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69"/>
              <p:cNvSpPr/>
              <p:nvPr/>
            </p:nvSpPr>
            <p:spPr>
              <a:xfrm>
                <a:off x="6272821" y="2340620"/>
                <a:ext cx="12867" cy="160444"/>
              </a:xfrm>
              <a:custGeom>
                <a:avLst/>
                <a:gdLst/>
                <a:ahLst/>
                <a:cxnLst/>
                <a:rect l="l" t="t" r="r" b="b"/>
                <a:pathLst>
                  <a:path w="12867" h="160444" extrusionOk="0">
                    <a:moveTo>
                      <a:pt x="0" y="0"/>
                    </a:moveTo>
                    <a:lnTo>
                      <a:pt x="0" y="160445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69"/>
              <p:cNvSpPr/>
              <p:nvPr/>
            </p:nvSpPr>
            <p:spPr>
              <a:xfrm>
                <a:off x="5844477" y="1926808"/>
                <a:ext cx="131115" cy="131932"/>
              </a:xfrm>
              <a:custGeom>
                <a:avLst/>
                <a:gdLst/>
                <a:ahLst/>
                <a:cxnLst/>
                <a:rect l="l" t="t" r="r" b="b"/>
                <a:pathLst>
                  <a:path w="131115" h="131932" extrusionOk="0">
                    <a:moveTo>
                      <a:pt x="129" y="65966"/>
                    </a:moveTo>
                    <a:cubicBezTo>
                      <a:pt x="129" y="102384"/>
                      <a:pt x="29466" y="131933"/>
                      <a:pt x="65622" y="131933"/>
                    </a:cubicBezTo>
                    <a:cubicBezTo>
                      <a:pt x="101778" y="131933"/>
                      <a:pt x="131115" y="102384"/>
                      <a:pt x="131115" y="65966"/>
                    </a:cubicBezTo>
                    <a:cubicBezTo>
                      <a:pt x="131115" y="29549"/>
                      <a:pt x="101650" y="0"/>
                      <a:pt x="65493" y="0"/>
                    </a:cubicBezTo>
                    <a:cubicBezTo>
                      <a:pt x="29337" y="0"/>
                      <a:pt x="0" y="29549"/>
                      <a:pt x="0" y="65966"/>
                    </a:cubicBez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69"/>
              <p:cNvSpPr/>
              <p:nvPr/>
            </p:nvSpPr>
            <p:spPr>
              <a:xfrm>
                <a:off x="5791593" y="2088678"/>
                <a:ext cx="235981" cy="241833"/>
              </a:xfrm>
              <a:custGeom>
                <a:avLst/>
                <a:gdLst/>
                <a:ahLst/>
                <a:cxnLst/>
                <a:rect l="l" t="t" r="r" b="b"/>
                <a:pathLst>
                  <a:path w="235981" h="241833" extrusionOk="0">
                    <a:moveTo>
                      <a:pt x="55586" y="241834"/>
                    </a:moveTo>
                    <a:lnTo>
                      <a:pt x="29594" y="225245"/>
                    </a:lnTo>
                    <a:cubicBezTo>
                      <a:pt x="11194" y="213581"/>
                      <a:pt x="0" y="193234"/>
                      <a:pt x="0" y="171202"/>
                    </a:cubicBezTo>
                    <a:lnTo>
                      <a:pt x="0" y="60264"/>
                    </a:lnTo>
                    <a:cubicBezTo>
                      <a:pt x="0" y="26957"/>
                      <a:pt x="26763" y="0"/>
                      <a:pt x="59832" y="0"/>
                    </a:cubicBezTo>
                    <a:lnTo>
                      <a:pt x="177308" y="0"/>
                    </a:lnTo>
                    <a:cubicBezTo>
                      <a:pt x="206388" y="0"/>
                      <a:pt x="230706" y="20866"/>
                      <a:pt x="235982" y="48600"/>
                    </a:cubicBez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69"/>
              <p:cNvSpPr/>
              <p:nvPr/>
            </p:nvSpPr>
            <p:spPr>
              <a:xfrm>
                <a:off x="5847179" y="2157366"/>
                <a:ext cx="12867" cy="346809"/>
              </a:xfrm>
              <a:custGeom>
                <a:avLst/>
                <a:gdLst/>
                <a:ahLst/>
                <a:cxnLst/>
                <a:rect l="l" t="t" r="r" b="b"/>
                <a:pathLst>
                  <a:path w="12867" h="346809" extrusionOk="0">
                    <a:moveTo>
                      <a:pt x="0" y="0"/>
                    </a:moveTo>
                    <a:lnTo>
                      <a:pt x="0" y="346810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69"/>
              <p:cNvSpPr/>
              <p:nvPr/>
            </p:nvSpPr>
            <p:spPr>
              <a:xfrm>
                <a:off x="5972890" y="2308350"/>
                <a:ext cx="12867" cy="195825"/>
              </a:xfrm>
              <a:custGeom>
                <a:avLst/>
                <a:gdLst/>
                <a:ahLst/>
                <a:cxnLst/>
                <a:rect l="l" t="t" r="r" b="b"/>
                <a:pathLst>
                  <a:path w="12867" h="195825" extrusionOk="0">
                    <a:moveTo>
                      <a:pt x="0" y="195826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69"/>
              <p:cNvSpPr/>
              <p:nvPr/>
            </p:nvSpPr>
            <p:spPr>
              <a:xfrm>
                <a:off x="5909970" y="2340620"/>
                <a:ext cx="12867" cy="160444"/>
              </a:xfrm>
              <a:custGeom>
                <a:avLst/>
                <a:gdLst/>
                <a:ahLst/>
                <a:cxnLst/>
                <a:rect l="l" t="t" r="r" b="b"/>
                <a:pathLst>
                  <a:path w="12867" h="160444" extrusionOk="0">
                    <a:moveTo>
                      <a:pt x="0" y="0"/>
                    </a:moveTo>
                    <a:lnTo>
                      <a:pt x="0" y="160445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8" name="Google Shape;998;p69"/>
              <p:cNvSpPr/>
              <p:nvPr/>
            </p:nvSpPr>
            <p:spPr>
              <a:xfrm>
                <a:off x="5972761" y="2136889"/>
                <a:ext cx="237139" cy="241963"/>
              </a:xfrm>
              <a:custGeom>
                <a:avLst/>
                <a:gdLst/>
                <a:ahLst/>
                <a:cxnLst/>
                <a:rect l="l" t="t" r="r" b="b"/>
                <a:pathLst>
                  <a:path w="237139" h="241963" extrusionOk="0">
                    <a:moveTo>
                      <a:pt x="181426" y="241963"/>
                    </a:moveTo>
                    <a:lnTo>
                      <a:pt x="207546" y="225374"/>
                    </a:lnTo>
                    <a:cubicBezTo>
                      <a:pt x="225946" y="213710"/>
                      <a:pt x="237140" y="193234"/>
                      <a:pt x="237140" y="171331"/>
                    </a:cubicBezTo>
                    <a:lnTo>
                      <a:pt x="237140" y="60264"/>
                    </a:lnTo>
                    <a:cubicBezTo>
                      <a:pt x="237140" y="27086"/>
                      <a:pt x="210376" y="0"/>
                      <a:pt x="177308" y="0"/>
                    </a:cubicBezTo>
                    <a:lnTo>
                      <a:pt x="59832" y="0"/>
                    </a:lnTo>
                    <a:cubicBezTo>
                      <a:pt x="26763" y="0"/>
                      <a:pt x="0" y="26957"/>
                      <a:pt x="0" y="60264"/>
                    </a:cubicBezTo>
                    <a:lnTo>
                      <a:pt x="0" y="171331"/>
                    </a:lnTo>
                    <a:cubicBezTo>
                      <a:pt x="0" y="193234"/>
                      <a:pt x="11194" y="213581"/>
                      <a:pt x="29594" y="225374"/>
                    </a:cubicBezTo>
                    <a:lnTo>
                      <a:pt x="55714" y="241963"/>
                    </a:lnTo>
                  </a:path>
                </a:pathLst>
              </a:custGeom>
              <a:noFill/>
              <a:ln w="2222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9" name="Google Shape;999;p69"/>
              <p:cNvSpPr/>
              <p:nvPr/>
            </p:nvSpPr>
            <p:spPr>
              <a:xfrm>
                <a:off x="6154187" y="2205836"/>
                <a:ext cx="12867" cy="346680"/>
              </a:xfrm>
              <a:custGeom>
                <a:avLst/>
                <a:gdLst/>
                <a:ahLst/>
                <a:cxnLst/>
                <a:rect l="l" t="t" r="r" b="b"/>
                <a:pathLst>
                  <a:path w="12867" h="346680" extrusionOk="0">
                    <a:moveTo>
                      <a:pt x="0" y="0"/>
                    </a:moveTo>
                    <a:lnTo>
                      <a:pt x="0" y="346680"/>
                    </a:lnTo>
                  </a:path>
                </a:pathLst>
              </a:custGeom>
              <a:noFill/>
              <a:ln w="2222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C7BEB5E7-082B-66D1-5798-A5C68B2BEA72}"/>
              </a:ext>
            </a:extLst>
          </p:cNvPr>
          <p:cNvGrpSpPr/>
          <p:nvPr/>
        </p:nvGrpSpPr>
        <p:grpSpPr>
          <a:xfrm>
            <a:off x="9711317" y="2078140"/>
            <a:ext cx="1080000" cy="1080000"/>
            <a:chOff x="9452495" y="2078140"/>
            <a:chExt cx="1452300" cy="1089300"/>
          </a:xfrm>
        </p:grpSpPr>
        <p:sp>
          <p:nvSpPr>
            <p:cNvPr id="980" name="Google Shape;980;p69"/>
            <p:cNvSpPr/>
            <p:nvPr/>
          </p:nvSpPr>
          <p:spPr>
            <a:xfrm>
              <a:off x="9452495" y="2078140"/>
              <a:ext cx="1452300" cy="10893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00" name="Google Shape;1000;p69"/>
            <p:cNvGrpSpPr/>
            <p:nvPr/>
          </p:nvGrpSpPr>
          <p:grpSpPr>
            <a:xfrm>
              <a:off x="9806628" y="2348782"/>
              <a:ext cx="751506" cy="563513"/>
              <a:chOff x="3500745" y="1936798"/>
              <a:chExt cx="625838" cy="625708"/>
            </a:xfrm>
          </p:grpSpPr>
          <p:sp>
            <p:nvSpPr>
              <p:cNvPr id="1001" name="Google Shape;1001;p69"/>
              <p:cNvSpPr/>
              <p:nvPr/>
            </p:nvSpPr>
            <p:spPr>
              <a:xfrm>
                <a:off x="3566970" y="2407375"/>
                <a:ext cx="106401" cy="34732"/>
              </a:xfrm>
              <a:custGeom>
                <a:avLst/>
                <a:gdLst/>
                <a:ahLst/>
                <a:cxnLst/>
                <a:rect l="l" t="t" r="r" b="b"/>
                <a:pathLst>
                  <a:path w="106401" h="34732" extrusionOk="0">
                    <a:moveTo>
                      <a:pt x="0" y="34733"/>
                    </a:moveTo>
                    <a:cubicBezTo>
                      <a:pt x="33955" y="20088"/>
                      <a:pt x="69595" y="8554"/>
                      <a:pt x="106402" y="0"/>
                    </a:cubicBezTo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69"/>
              <p:cNvSpPr/>
              <p:nvPr/>
            </p:nvSpPr>
            <p:spPr>
              <a:xfrm>
                <a:off x="3953826" y="2407505"/>
                <a:ext cx="106401" cy="34603"/>
              </a:xfrm>
              <a:custGeom>
                <a:avLst/>
                <a:gdLst/>
                <a:ahLst/>
                <a:cxnLst/>
                <a:rect l="l" t="t" r="r" b="b"/>
                <a:pathLst>
                  <a:path w="106401" h="34603" extrusionOk="0">
                    <a:moveTo>
                      <a:pt x="106402" y="34603"/>
                    </a:moveTo>
                    <a:cubicBezTo>
                      <a:pt x="72446" y="19958"/>
                      <a:pt x="36806" y="8424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69"/>
              <p:cNvSpPr/>
              <p:nvPr/>
            </p:nvSpPr>
            <p:spPr>
              <a:xfrm>
                <a:off x="3657172" y="1936927"/>
                <a:ext cx="313113" cy="465263"/>
              </a:xfrm>
              <a:custGeom>
                <a:avLst/>
                <a:gdLst/>
                <a:ahLst/>
                <a:cxnLst/>
                <a:rect l="l" t="t" r="r" b="b"/>
                <a:pathLst>
                  <a:path w="313113" h="465263" extrusionOk="0">
                    <a:moveTo>
                      <a:pt x="19829" y="465264"/>
                    </a:moveTo>
                    <a:cubicBezTo>
                      <a:pt x="7128" y="420163"/>
                      <a:pt x="0" y="368194"/>
                      <a:pt x="0" y="312854"/>
                    </a:cubicBezTo>
                    <a:cubicBezTo>
                      <a:pt x="0" y="257515"/>
                      <a:pt x="7387" y="203731"/>
                      <a:pt x="20477" y="157982"/>
                    </a:cubicBezTo>
                    <a:cubicBezTo>
                      <a:pt x="47174" y="64670"/>
                      <a:pt x="97070" y="1426"/>
                      <a:pt x="154483" y="0"/>
                    </a:cubicBezTo>
                    <a:cubicBezTo>
                      <a:pt x="155131" y="0"/>
                      <a:pt x="155779" y="0"/>
                      <a:pt x="156557" y="0"/>
                    </a:cubicBezTo>
                    <a:cubicBezTo>
                      <a:pt x="157334" y="0"/>
                      <a:pt x="157853" y="0"/>
                      <a:pt x="158630" y="0"/>
                    </a:cubicBezTo>
                    <a:cubicBezTo>
                      <a:pt x="216043" y="1426"/>
                      <a:pt x="265939" y="64670"/>
                      <a:pt x="292637" y="157982"/>
                    </a:cubicBezTo>
                    <a:cubicBezTo>
                      <a:pt x="305597" y="203602"/>
                      <a:pt x="313114" y="256478"/>
                      <a:pt x="313114" y="312854"/>
                    </a:cubicBezTo>
                    <a:cubicBezTo>
                      <a:pt x="313114" y="369230"/>
                      <a:pt x="305986" y="420163"/>
                      <a:pt x="293285" y="465264"/>
                    </a:cubicBezTo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69"/>
              <p:cNvSpPr/>
              <p:nvPr/>
            </p:nvSpPr>
            <p:spPr>
              <a:xfrm>
                <a:off x="3661837" y="2371476"/>
                <a:ext cx="303393" cy="151891"/>
              </a:xfrm>
              <a:custGeom>
                <a:avLst/>
                <a:gdLst/>
                <a:ahLst/>
                <a:cxnLst/>
                <a:rect l="l" t="t" r="r" b="b"/>
                <a:pathLst>
                  <a:path w="303393" h="151891" extrusionOk="0">
                    <a:moveTo>
                      <a:pt x="0" y="151762"/>
                    </a:moveTo>
                    <a:lnTo>
                      <a:pt x="0" y="76464"/>
                    </a:lnTo>
                    <a:cubicBezTo>
                      <a:pt x="0" y="61560"/>
                      <a:pt x="4277" y="47693"/>
                      <a:pt x="11534" y="36029"/>
                    </a:cubicBezTo>
                    <a:cubicBezTo>
                      <a:pt x="12701" y="34214"/>
                      <a:pt x="13867" y="32400"/>
                      <a:pt x="15163" y="30715"/>
                    </a:cubicBezTo>
                    <a:cubicBezTo>
                      <a:pt x="29160" y="12053"/>
                      <a:pt x="51451" y="0"/>
                      <a:pt x="76464" y="0"/>
                    </a:cubicBezTo>
                    <a:lnTo>
                      <a:pt x="226930" y="0"/>
                    </a:lnTo>
                    <a:cubicBezTo>
                      <a:pt x="252072" y="0"/>
                      <a:pt x="274363" y="12053"/>
                      <a:pt x="288230" y="30715"/>
                    </a:cubicBezTo>
                    <a:cubicBezTo>
                      <a:pt x="289526" y="32400"/>
                      <a:pt x="290693" y="34214"/>
                      <a:pt x="291859" y="36158"/>
                    </a:cubicBezTo>
                    <a:lnTo>
                      <a:pt x="291859" y="36158"/>
                    </a:lnTo>
                    <a:cubicBezTo>
                      <a:pt x="299246" y="47952"/>
                      <a:pt x="303394" y="61819"/>
                      <a:pt x="303394" y="76594"/>
                    </a:cubicBezTo>
                    <a:lnTo>
                      <a:pt x="303394" y="151891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69"/>
              <p:cNvSpPr/>
              <p:nvPr/>
            </p:nvSpPr>
            <p:spPr>
              <a:xfrm>
                <a:off x="3894210" y="2458826"/>
                <a:ext cx="12960" cy="93182"/>
              </a:xfrm>
              <a:custGeom>
                <a:avLst/>
                <a:gdLst/>
                <a:ahLst/>
                <a:cxnLst/>
                <a:rect l="l" t="t" r="r" b="b"/>
                <a:pathLst>
                  <a:path w="12960" h="93182" extrusionOk="0">
                    <a:moveTo>
                      <a:pt x="0" y="93182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69"/>
              <p:cNvSpPr/>
              <p:nvPr/>
            </p:nvSpPr>
            <p:spPr>
              <a:xfrm>
                <a:off x="3733117" y="2458826"/>
                <a:ext cx="12960" cy="93182"/>
              </a:xfrm>
              <a:custGeom>
                <a:avLst/>
                <a:gdLst/>
                <a:ahLst/>
                <a:cxnLst/>
                <a:rect l="l" t="t" r="r" b="b"/>
                <a:pathLst>
                  <a:path w="12960" h="93182" extrusionOk="0">
                    <a:moveTo>
                      <a:pt x="0" y="93182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69"/>
              <p:cNvSpPr/>
              <p:nvPr/>
            </p:nvSpPr>
            <p:spPr>
              <a:xfrm>
                <a:off x="3500745" y="1936798"/>
                <a:ext cx="625838" cy="625708"/>
              </a:xfrm>
              <a:custGeom>
                <a:avLst/>
                <a:gdLst/>
                <a:ahLst/>
                <a:cxnLst/>
                <a:rect l="l" t="t" r="r" b="b"/>
                <a:pathLst>
                  <a:path w="625838" h="625708" extrusionOk="0">
                    <a:moveTo>
                      <a:pt x="625709" y="312854"/>
                    </a:moveTo>
                    <a:cubicBezTo>
                      <a:pt x="625709" y="407203"/>
                      <a:pt x="583848" y="491832"/>
                      <a:pt x="517752" y="549245"/>
                    </a:cubicBezTo>
                    <a:cubicBezTo>
                      <a:pt x="462802" y="596938"/>
                      <a:pt x="391133" y="625709"/>
                      <a:pt x="312725" y="625709"/>
                    </a:cubicBezTo>
                    <a:cubicBezTo>
                      <a:pt x="234317" y="625709"/>
                      <a:pt x="162648" y="596938"/>
                      <a:pt x="107698" y="549245"/>
                    </a:cubicBezTo>
                    <a:cubicBezTo>
                      <a:pt x="41861" y="491832"/>
                      <a:pt x="0" y="407333"/>
                      <a:pt x="0" y="312854"/>
                    </a:cubicBezTo>
                    <a:cubicBezTo>
                      <a:pt x="0" y="227966"/>
                      <a:pt x="33826" y="150854"/>
                      <a:pt x="88776" y="94478"/>
                    </a:cubicBezTo>
                    <a:cubicBezTo>
                      <a:pt x="145152" y="36677"/>
                      <a:pt x="223819" y="518"/>
                      <a:pt x="310910" y="0"/>
                    </a:cubicBezTo>
                    <a:cubicBezTo>
                      <a:pt x="311558" y="0"/>
                      <a:pt x="312206" y="0"/>
                      <a:pt x="312984" y="0"/>
                    </a:cubicBezTo>
                    <a:cubicBezTo>
                      <a:pt x="313762" y="0"/>
                      <a:pt x="314280" y="0"/>
                      <a:pt x="315058" y="0"/>
                    </a:cubicBezTo>
                    <a:cubicBezTo>
                      <a:pt x="402149" y="518"/>
                      <a:pt x="480686" y="36677"/>
                      <a:pt x="537062" y="94478"/>
                    </a:cubicBezTo>
                    <a:cubicBezTo>
                      <a:pt x="592013" y="150854"/>
                      <a:pt x="625838" y="227837"/>
                      <a:pt x="625838" y="312854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69"/>
              <p:cNvSpPr/>
              <p:nvPr/>
            </p:nvSpPr>
            <p:spPr>
              <a:xfrm>
                <a:off x="3566970" y="2057196"/>
                <a:ext cx="493257" cy="50543"/>
              </a:xfrm>
              <a:custGeom>
                <a:avLst/>
                <a:gdLst/>
                <a:ahLst/>
                <a:cxnLst/>
                <a:rect l="l" t="t" r="r" b="b"/>
                <a:pathLst>
                  <a:path w="493257" h="50543" extrusionOk="0">
                    <a:moveTo>
                      <a:pt x="0" y="0"/>
                    </a:moveTo>
                    <a:cubicBezTo>
                      <a:pt x="75686" y="32530"/>
                      <a:pt x="159019" y="50544"/>
                      <a:pt x="246629" y="50544"/>
                    </a:cubicBezTo>
                    <a:cubicBezTo>
                      <a:pt x="334238" y="50544"/>
                      <a:pt x="417571" y="32530"/>
                      <a:pt x="493258" y="0"/>
                    </a:cubicBezTo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69"/>
              <p:cNvSpPr/>
              <p:nvPr/>
            </p:nvSpPr>
            <p:spPr>
              <a:xfrm>
                <a:off x="3897450" y="2249652"/>
                <a:ext cx="229003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29003" h="12960" extrusionOk="0">
                    <a:moveTo>
                      <a:pt x="229003" y="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69"/>
              <p:cNvSpPr/>
              <p:nvPr/>
            </p:nvSpPr>
            <p:spPr>
              <a:xfrm>
                <a:off x="3500745" y="2249652"/>
                <a:ext cx="229003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29003" h="12960" extrusionOk="0">
                    <a:moveTo>
                      <a:pt x="229003" y="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69"/>
              <p:cNvSpPr/>
              <p:nvPr/>
            </p:nvSpPr>
            <p:spPr>
              <a:xfrm>
                <a:off x="3729748" y="2165412"/>
                <a:ext cx="167702" cy="167702"/>
              </a:xfrm>
              <a:custGeom>
                <a:avLst/>
                <a:gdLst/>
                <a:ahLst/>
                <a:cxnLst/>
                <a:rect l="l" t="t" r="r" b="b"/>
                <a:pathLst>
                  <a:path w="167702" h="167702" extrusionOk="0">
                    <a:moveTo>
                      <a:pt x="167702" y="83851"/>
                    </a:moveTo>
                    <a:cubicBezTo>
                      <a:pt x="167702" y="130118"/>
                      <a:pt x="130118" y="167702"/>
                      <a:pt x="83851" y="167702"/>
                    </a:cubicBezTo>
                    <a:cubicBezTo>
                      <a:pt x="37584" y="167702"/>
                      <a:pt x="0" y="130118"/>
                      <a:pt x="0" y="83851"/>
                    </a:cubicBezTo>
                    <a:cubicBezTo>
                      <a:pt x="0" y="37584"/>
                      <a:pt x="37584" y="0"/>
                      <a:pt x="83851" y="0"/>
                    </a:cubicBezTo>
                    <a:cubicBezTo>
                      <a:pt x="130118" y="0"/>
                      <a:pt x="167702" y="37584"/>
                      <a:pt x="167702" y="83851"/>
                    </a:cubicBez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4EBFA5E-BCC3-649E-FD63-D8F806AAE419}"/>
              </a:ext>
            </a:extLst>
          </p:cNvPr>
          <p:cNvGrpSpPr/>
          <p:nvPr/>
        </p:nvGrpSpPr>
        <p:grpSpPr>
          <a:xfrm>
            <a:off x="1713820" y="2082759"/>
            <a:ext cx="1080000" cy="1080300"/>
            <a:chOff x="1533239" y="2082759"/>
            <a:chExt cx="1440300" cy="1080300"/>
          </a:xfrm>
        </p:grpSpPr>
        <p:sp>
          <p:nvSpPr>
            <p:cNvPr id="972" name="Google Shape;972;p69"/>
            <p:cNvSpPr/>
            <p:nvPr/>
          </p:nvSpPr>
          <p:spPr>
            <a:xfrm>
              <a:off x="1533239" y="2082759"/>
              <a:ext cx="1440300" cy="10803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12" name="Google Shape;1012;p69"/>
            <p:cNvGrpSpPr/>
            <p:nvPr/>
          </p:nvGrpSpPr>
          <p:grpSpPr>
            <a:xfrm>
              <a:off x="1902613" y="2360905"/>
              <a:ext cx="714304" cy="511208"/>
              <a:chOff x="4240905" y="5424892"/>
              <a:chExt cx="627518" cy="598814"/>
            </a:xfrm>
          </p:grpSpPr>
          <p:sp>
            <p:nvSpPr>
              <p:cNvPr id="1013" name="Google Shape;1013;p69"/>
              <p:cNvSpPr/>
              <p:nvPr/>
            </p:nvSpPr>
            <p:spPr>
              <a:xfrm>
                <a:off x="4687067" y="5523272"/>
                <a:ext cx="131135" cy="491056"/>
              </a:xfrm>
              <a:custGeom>
                <a:avLst/>
                <a:gdLst/>
                <a:ahLst/>
                <a:cxnLst/>
                <a:rect l="l" t="t" r="r" b="b"/>
                <a:pathLst>
                  <a:path w="131135" h="491056" extrusionOk="0">
                    <a:moveTo>
                      <a:pt x="0" y="0"/>
                    </a:moveTo>
                    <a:lnTo>
                      <a:pt x="131136" y="0"/>
                    </a:lnTo>
                    <a:lnTo>
                      <a:pt x="131136" y="491056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69"/>
              <p:cNvSpPr/>
              <p:nvPr/>
            </p:nvSpPr>
            <p:spPr>
              <a:xfrm>
                <a:off x="4240905" y="6014328"/>
                <a:ext cx="627518" cy="9378"/>
              </a:xfrm>
              <a:custGeom>
                <a:avLst/>
                <a:gdLst/>
                <a:ahLst/>
                <a:cxnLst/>
                <a:rect l="l" t="t" r="r" b="b"/>
                <a:pathLst>
                  <a:path w="627518" h="9378" extrusionOk="0">
                    <a:moveTo>
                      <a:pt x="0" y="0"/>
                    </a:moveTo>
                    <a:lnTo>
                      <a:pt x="627518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69"/>
              <p:cNvSpPr/>
              <p:nvPr/>
            </p:nvSpPr>
            <p:spPr>
              <a:xfrm>
                <a:off x="4300513" y="5424892"/>
                <a:ext cx="378575" cy="589436"/>
              </a:xfrm>
              <a:custGeom>
                <a:avLst/>
                <a:gdLst/>
                <a:ahLst/>
                <a:cxnLst/>
                <a:rect l="l" t="t" r="r" b="b"/>
                <a:pathLst>
                  <a:path w="378575" h="589436" extrusionOk="0">
                    <a:moveTo>
                      <a:pt x="0" y="589436"/>
                    </a:moveTo>
                    <a:lnTo>
                      <a:pt x="0" y="0"/>
                    </a:lnTo>
                    <a:lnTo>
                      <a:pt x="378576" y="0"/>
                    </a:lnTo>
                    <a:lnTo>
                      <a:pt x="378576" y="589436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69"/>
              <p:cNvSpPr/>
              <p:nvPr/>
            </p:nvSpPr>
            <p:spPr>
              <a:xfrm>
                <a:off x="4456618" y="5895597"/>
                <a:ext cx="66365" cy="111322"/>
              </a:xfrm>
              <a:custGeom>
                <a:avLst/>
                <a:gdLst/>
                <a:ahLst/>
                <a:cxnLst/>
                <a:rect l="l" t="t" r="r" b="b"/>
                <a:pathLst>
                  <a:path w="66365" h="111322" extrusionOk="0">
                    <a:moveTo>
                      <a:pt x="0" y="111322"/>
                    </a:moveTo>
                    <a:lnTo>
                      <a:pt x="0" y="0"/>
                    </a:lnTo>
                    <a:lnTo>
                      <a:pt x="66366" y="0"/>
                    </a:lnTo>
                    <a:lnTo>
                      <a:pt x="66366" y="111322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69"/>
              <p:cNvSpPr/>
              <p:nvPr/>
            </p:nvSpPr>
            <p:spPr>
              <a:xfrm>
                <a:off x="4741700" y="5597174"/>
                <a:ext cx="9386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9386" h="30480" extrusionOk="0">
                    <a:moveTo>
                      <a:pt x="0" y="3048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69"/>
              <p:cNvSpPr/>
              <p:nvPr/>
            </p:nvSpPr>
            <p:spPr>
              <a:xfrm>
                <a:off x="4741700" y="5699962"/>
                <a:ext cx="9386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9386" h="30480" extrusionOk="0">
                    <a:moveTo>
                      <a:pt x="0" y="3048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69"/>
              <p:cNvSpPr/>
              <p:nvPr/>
            </p:nvSpPr>
            <p:spPr>
              <a:xfrm>
                <a:off x="4741700" y="5802750"/>
                <a:ext cx="9386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9386" h="30480" extrusionOk="0">
                    <a:moveTo>
                      <a:pt x="0" y="3048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69"/>
              <p:cNvSpPr/>
              <p:nvPr/>
            </p:nvSpPr>
            <p:spPr>
              <a:xfrm>
                <a:off x="4741700" y="5905444"/>
                <a:ext cx="9386" cy="30480"/>
              </a:xfrm>
              <a:custGeom>
                <a:avLst/>
                <a:gdLst/>
                <a:ahLst/>
                <a:cxnLst/>
                <a:rect l="l" t="t" r="r" b="b"/>
                <a:pathLst>
                  <a:path w="9386" h="30480" extrusionOk="0">
                    <a:moveTo>
                      <a:pt x="0" y="3048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69"/>
              <p:cNvSpPr/>
              <p:nvPr/>
            </p:nvSpPr>
            <p:spPr>
              <a:xfrm>
                <a:off x="4363781" y="5765049"/>
                <a:ext cx="60452" cy="60397"/>
              </a:xfrm>
              <a:custGeom>
                <a:avLst/>
                <a:gdLst/>
                <a:ahLst/>
                <a:cxnLst/>
                <a:rect l="l" t="t" r="r" b="b"/>
                <a:pathLst>
                  <a:path w="60452" h="60397" extrusionOk="0">
                    <a:moveTo>
                      <a:pt x="0" y="0"/>
                    </a:moveTo>
                    <a:lnTo>
                      <a:pt x="60452" y="0"/>
                    </a:lnTo>
                    <a:lnTo>
                      <a:pt x="60452" y="60397"/>
                    </a:lnTo>
                    <a:lnTo>
                      <a:pt x="0" y="60397"/>
                    </a:ln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69"/>
              <p:cNvSpPr/>
              <p:nvPr/>
            </p:nvSpPr>
            <p:spPr>
              <a:xfrm>
                <a:off x="4555462" y="5765049"/>
                <a:ext cx="60451" cy="60397"/>
              </a:xfrm>
              <a:custGeom>
                <a:avLst/>
                <a:gdLst/>
                <a:ahLst/>
                <a:cxnLst/>
                <a:rect l="l" t="t" r="r" b="b"/>
                <a:pathLst>
                  <a:path w="60451" h="60397" extrusionOk="0">
                    <a:moveTo>
                      <a:pt x="0" y="0"/>
                    </a:moveTo>
                    <a:lnTo>
                      <a:pt x="60452" y="0"/>
                    </a:lnTo>
                    <a:lnTo>
                      <a:pt x="60452" y="60397"/>
                    </a:lnTo>
                    <a:lnTo>
                      <a:pt x="0" y="60397"/>
                    </a:ln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69"/>
              <p:cNvSpPr/>
              <p:nvPr/>
            </p:nvSpPr>
            <p:spPr>
              <a:xfrm>
                <a:off x="4363781" y="5627654"/>
                <a:ext cx="60452" cy="60397"/>
              </a:xfrm>
              <a:custGeom>
                <a:avLst/>
                <a:gdLst/>
                <a:ahLst/>
                <a:cxnLst/>
                <a:rect l="l" t="t" r="r" b="b"/>
                <a:pathLst>
                  <a:path w="60452" h="60397" extrusionOk="0">
                    <a:moveTo>
                      <a:pt x="0" y="0"/>
                    </a:moveTo>
                    <a:lnTo>
                      <a:pt x="60452" y="0"/>
                    </a:lnTo>
                    <a:lnTo>
                      <a:pt x="60452" y="60397"/>
                    </a:lnTo>
                    <a:lnTo>
                      <a:pt x="0" y="60397"/>
                    </a:ln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69"/>
              <p:cNvSpPr/>
              <p:nvPr/>
            </p:nvSpPr>
            <p:spPr>
              <a:xfrm>
                <a:off x="4555462" y="5627654"/>
                <a:ext cx="60451" cy="60397"/>
              </a:xfrm>
              <a:custGeom>
                <a:avLst/>
                <a:gdLst/>
                <a:ahLst/>
                <a:cxnLst/>
                <a:rect l="l" t="t" r="r" b="b"/>
                <a:pathLst>
                  <a:path w="60451" h="60397" extrusionOk="0">
                    <a:moveTo>
                      <a:pt x="0" y="0"/>
                    </a:moveTo>
                    <a:lnTo>
                      <a:pt x="60452" y="0"/>
                    </a:lnTo>
                    <a:lnTo>
                      <a:pt x="60452" y="60397"/>
                    </a:lnTo>
                    <a:lnTo>
                      <a:pt x="0" y="60397"/>
                    </a:ln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69"/>
              <p:cNvSpPr/>
              <p:nvPr/>
            </p:nvSpPr>
            <p:spPr>
              <a:xfrm>
                <a:off x="4363781" y="5490354"/>
                <a:ext cx="60452" cy="60397"/>
              </a:xfrm>
              <a:custGeom>
                <a:avLst/>
                <a:gdLst/>
                <a:ahLst/>
                <a:cxnLst/>
                <a:rect l="l" t="t" r="r" b="b"/>
                <a:pathLst>
                  <a:path w="60452" h="60397" extrusionOk="0">
                    <a:moveTo>
                      <a:pt x="0" y="0"/>
                    </a:moveTo>
                    <a:lnTo>
                      <a:pt x="60452" y="0"/>
                    </a:lnTo>
                    <a:lnTo>
                      <a:pt x="60452" y="60397"/>
                    </a:lnTo>
                    <a:lnTo>
                      <a:pt x="0" y="60397"/>
                    </a:ln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69"/>
              <p:cNvSpPr/>
              <p:nvPr/>
            </p:nvSpPr>
            <p:spPr>
              <a:xfrm>
                <a:off x="4555462" y="5490354"/>
                <a:ext cx="60451" cy="60397"/>
              </a:xfrm>
              <a:custGeom>
                <a:avLst/>
                <a:gdLst/>
                <a:ahLst/>
                <a:cxnLst/>
                <a:rect l="l" t="t" r="r" b="b"/>
                <a:pathLst>
                  <a:path w="60451" h="60397" extrusionOk="0">
                    <a:moveTo>
                      <a:pt x="0" y="0"/>
                    </a:moveTo>
                    <a:lnTo>
                      <a:pt x="60452" y="0"/>
                    </a:lnTo>
                    <a:lnTo>
                      <a:pt x="60452" y="60397"/>
                    </a:lnTo>
                    <a:lnTo>
                      <a:pt x="0" y="60397"/>
                    </a:ln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E31DA1A-AA1C-06AA-BB63-4B2DBA15C9A7}"/>
              </a:ext>
            </a:extLst>
          </p:cNvPr>
          <p:cNvGrpSpPr/>
          <p:nvPr/>
        </p:nvGrpSpPr>
        <p:grpSpPr>
          <a:xfrm>
            <a:off x="9711317" y="4339505"/>
            <a:ext cx="1080000" cy="1080000"/>
            <a:chOff x="9485608" y="4339505"/>
            <a:chExt cx="1447500" cy="1085700"/>
          </a:xfrm>
        </p:grpSpPr>
        <p:sp>
          <p:nvSpPr>
            <p:cNvPr id="982" name="Google Shape;982;p69"/>
            <p:cNvSpPr/>
            <p:nvPr/>
          </p:nvSpPr>
          <p:spPr>
            <a:xfrm>
              <a:off x="9485608" y="4339505"/>
              <a:ext cx="1447500" cy="10857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27" name="Google Shape;1027;p69"/>
            <p:cNvGrpSpPr/>
            <p:nvPr/>
          </p:nvGrpSpPr>
          <p:grpSpPr>
            <a:xfrm>
              <a:off x="9876672" y="4633456"/>
              <a:ext cx="654496" cy="473577"/>
              <a:chOff x="4328387" y="4620861"/>
              <a:chExt cx="490884" cy="473577"/>
            </a:xfrm>
          </p:grpSpPr>
          <p:grpSp>
            <p:nvGrpSpPr>
              <p:cNvPr id="1028" name="Google Shape;1028;p69"/>
              <p:cNvGrpSpPr/>
              <p:nvPr/>
            </p:nvGrpSpPr>
            <p:grpSpPr>
              <a:xfrm>
                <a:off x="4328387" y="4796248"/>
                <a:ext cx="296360" cy="298190"/>
                <a:chOff x="4328387" y="4796248"/>
                <a:chExt cx="296360" cy="298190"/>
              </a:xfrm>
            </p:grpSpPr>
            <p:sp>
              <p:nvSpPr>
                <p:cNvPr id="1029" name="Google Shape;1029;p69"/>
                <p:cNvSpPr/>
                <p:nvPr/>
              </p:nvSpPr>
              <p:spPr>
                <a:xfrm>
                  <a:off x="4328387" y="4796248"/>
                  <a:ext cx="296360" cy="298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360" h="298190" extrusionOk="0">
                      <a:moveTo>
                        <a:pt x="176635" y="2579"/>
                      </a:moveTo>
                      <a:cubicBezTo>
                        <a:pt x="167732" y="915"/>
                        <a:pt x="158497" y="0"/>
                        <a:pt x="149012" y="0"/>
                      </a:cubicBezTo>
                      <a:cubicBezTo>
                        <a:pt x="146350" y="0"/>
                        <a:pt x="143687" y="0"/>
                        <a:pt x="141108" y="250"/>
                      </a:cubicBezTo>
                      <a:cubicBezTo>
                        <a:pt x="62484" y="4410"/>
                        <a:pt x="0" y="69389"/>
                        <a:pt x="0" y="149095"/>
                      </a:cubicBezTo>
                      <a:cubicBezTo>
                        <a:pt x="0" y="190197"/>
                        <a:pt x="16640" y="227470"/>
                        <a:pt x="43680" y="254511"/>
                      </a:cubicBezTo>
                      <a:lnTo>
                        <a:pt x="0" y="298191"/>
                      </a:lnTo>
                      <a:lnTo>
                        <a:pt x="149012" y="298191"/>
                      </a:lnTo>
                      <a:cubicBezTo>
                        <a:pt x="223560" y="298191"/>
                        <a:pt x="285378" y="243445"/>
                        <a:pt x="296361" y="171892"/>
                      </a:cubicBezTo>
                    </a:path>
                  </a:pathLst>
                </a:custGeom>
                <a:noFill/>
                <a:ln w="222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30" name="Google Shape;1030;p69"/>
                <p:cNvGrpSpPr/>
                <p:nvPr/>
              </p:nvGrpSpPr>
              <p:grpSpPr>
                <a:xfrm>
                  <a:off x="4433553" y="4892677"/>
                  <a:ext cx="87693" cy="105248"/>
                  <a:chOff x="4433553" y="4892677"/>
                  <a:chExt cx="87693" cy="105248"/>
                </a:xfrm>
              </p:grpSpPr>
              <p:sp>
                <p:nvSpPr>
                  <p:cNvPr id="1031" name="Google Shape;1031;p69"/>
                  <p:cNvSpPr/>
                  <p:nvPr/>
                </p:nvSpPr>
                <p:spPr>
                  <a:xfrm>
                    <a:off x="4433553" y="4892677"/>
                    <a:ext cx="87693" cy="105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693" h="105248" extrusionOk="0">
                        <a:moveTo>
                          <a:pt x="0" y="105249"/>
                        </a:moveTo>
                        <a:lnTo>
                          <a:pt x="43847" y="0"/>
                        </a:lnTo>
                        <a:lnTo>
                          <a:pt x="87693" y="105249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2" name="Google Shape;1032;p69"/>
                  <p:cNvSpPr/>
                  <p:nvPr/>
                </p:nvSpPr>
                <p:spPr>
                  <a:xfrm>
                    <a:off x="4444535" y="4971635"/>
                    <a:ext cx="65728" cy="8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28" h="8320" extrusionOk="0">
                        <a:moveTo>
                          <a:pt x="65728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033" name="Google Shape;1033;p69"/>
              <p:cNvGrpSpPr/>
              <p:nvPr/>
            </p:nvGrpSpPr>
            <p:grpSpPr>
              <a:xfrm>
                <a:off x="4503608" y="4620861"/>
                <a:ext cx="315663" cy="315663"/>
                <a:chOff x="4503608" y="4620861"/>
                <a:chExt cx="315663" cy="315663"/>
              </a:xfrm>
            </p:grpSpPr>
            <p:sp>
              <p:nvSpPr>
                <p:cNvPr id="1034" name="Google Shape;1034;p69"/>
                <p:cNvSpPr/>
                <p:nvPr/>
              </p:nvSpPr>
              <p:spPr>
                <a:xfrm>
                  <a:off x="4503608" y="4620861"/>
                  <a:ext cx="315663" cy="315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63" h="315663" extrusionOk="0">
                      <a:moveTo>
                        <a:pt x="315663" y="157832"/>
                      </a:moveTo>
                      <a:cubicBezTo>
                        <a:pt x="315663" y="70721"/>
                        <a:pt x="245026" y="0"/>
                        <a:pt x="157832" y="0"/>
                      </a:cubicBezTo>
                      <a:cubicBezTo>
                        <a:pt x="70637" y="0"/>
                        <a:pt x="0" y="70637"/>
                        <a:pt x="0" y="157832"/>
                      </a:cubicBezTo>
                      <a:cubicBezTo>
                        <a:pt x="0" y="245026"/>
                        <a:pt x="70637" y="315663"/>
                        <a:pt x="157832" y="315663"/>
                      </a:cubicBezTo>
                      <a:lnTo>
                        <a:pt x="315663" y="315663"/>
                      </a:lnTo>
                      <a:lnTo>
                        <a:pt x="269404" y="269404"/>
                      </a:lnTo>
                      <a:cubicBezTo>
                        <a:pt x="297941" y="240866"/>
                        <a:pt x="315663" y="201429"/>
                        <a:pt x="315663" y="157832"/>
                      </a:cubicBezTo>
                      <a:close/>
                    </a:path>
                  </a:pathLst>
                </a:custGeom>
                <a:noFill/>
                <a:ln w="22225" cap="rnd" cmpd="sng">
                  <a:solidFill>
                    <a:srgbClr val="0B345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35" name="Google Shape;1035;p69"/>
                <p:cNvGrpSpPr/>
                <p:nvPr/>
              </p:nvGrpSpPr>
              <p:grpSpPr>
                <a:xfrm>
                  <a:off x="4608856" y="4699818"/>
                  <a:ext cx="105248" cy="131540"/>
                  <a:chOff x="4608856" y="4699818"/>
                  <a:chExt cx="105248" cy="131540"/>
                </a:xfrm>
              </p:grpSpPr>
              <p:sp>
                <p:nvSpPr>
                  <p:cNvPr id="1036" name="Google Shape;1036;p69"/>
                  <p:cNvSpPr/>
                  <p:nvPr/>
                </p:nvSpPr>
                <p:spPr>
                  <a:xfrm>
                    <a:off x="4608856" y="4726110"/>
                    <a:ext cx="105248" cy="8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248" h="8320" extrusionOk="0">
                        <a:moveTo>
                          <a:pt x="0" y="0"/>
                        </a:moveTo>
                        <a:lnTo>
                          <a:pt x="105249" y="0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rgbClr val="0B3458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7" name="Google Shape;1037;p69"/>
                  <p:cNvSpPr/>
                  <p:nvPr/>
                </p:nvSpPr>
                <p:spPr>
                  <a:xfrm>
                    <a:off x="4661439" y="4699818"/>
                    <a:ext cx="8320" cy="262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20" h="26291" extrusionOk="0">
                        <a:moveTo>
                          <a:pt x="0" y="0"/>
                        </a:moveTo>
                        <a:lnTo>
                          <a:pt x="0" y="26291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rgbClr val="0B3458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8" name="Google Shape;1038;p69"/>
                  <p:cNvSpPr/>
                  <p:nvPr/>
                </p:nvSpPr>
                <p:spPr>
                  <a:xfrm>
                    <a:off x="4626412" y="4726110"/>
                    <a:ext cx="78874" cy="1051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74" h="105165" extrusionOk="0">
                        <a:moveTo>
                          <a:pt x="78874" y="0"/>
                        </a:moveTo>
                        <a:cubicBezTo>
                          <a:pt x="70138" y="43847"/>
                          <a:pt x="35027" y="87693"/>
                          <a:pt x="0" y="105166"/>
                        </a:cubicBezTo>
                      </a:path>
                    </a:pathLst>
                  </a:custGeom>
                  <a:noFill/>
                  <a:ln w="22225" cap="rnd" cmpd="sng">
                    <a:solidFill>
                      <a:srgbClr val="0B3458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9" name="Google Shape;1039;p69"/>
                  <p:cNvSpPr/>
                  <p:nvPr/>
                </p:nvSpPr>
                <p:spPr>
                  <a:xfrm>
                    <a:off x="4629989" y="4761220"/>
                    <a:ext cx="66560" cy="7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560" h="70138" extrusionOk="0">
                        <a:moveTo>
                          <a:pt x="0" y="0"/>
                        </a:moveTo>
                        <a:cubicBezTo>
                          <a:pt x="15392" y="30535"/>
                          <a:pt x="40935" y="57325"/>
                          <a:pt x="66560" y="70138"/>
                        </a:cubicBezTo>
                      </a:path>
                    </a:pathLst>
                  </a:custGeom>
                  <a:noFill/>
                  <a:ln w="22225" cap="rnd" cmpd="sng">
                    <a:solidFill>
                      <a:srgbClr val="0B3458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16BD759-F27A-E7E7-73EB-DF13F6085338}"/>
              </a:ext>
            </a:extLst>
          </p:cNvPr>
          <p:cNvGrpSpPr/>
          <p:nvPr/>
        </p:nvGrpSpPr>
        <p:grpSpPr>
          <a:xfrm>
            <a:off x="5578248" y="2077833"/>
            <a:ext cx="1080000" cy="1080000"/>
            <a:chOff x="5557009" y="2077833"/>
            <a:chExt cx="1453200" cy="1089900"/>
          </a:xfrm>
        </p:grpSpPr>
        <p:sp>
          <p:nvSpPr>
            <p:cNvPr id="979" name="Google Shape;979;p69"/>
            <p:cNvSpPr/>
            <p:nvPr/>
          </p:nvSpPr>
          <p:spPr>
            <a:xfrm>
              <a:off x="5557009" y="2077833"/>
              <a:ext cx="1453200" cy="10899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40" name="Google Shape;1040;p69"/>
            <p:cNvGrpSpPr/>
            <p:nvPr/>
          </p:nvGrpSpPr>
          <p:grpSpPr>
            <a:xfrm>
              <a:off x="5898395" y="2316890"/>
              <a:ext cx="738652" cy="612100"/>
              <a:chOff x="5399755" y="2316890"/>
              <a:chExt cx="554003" cy="612100"/>
            </a:xfrm>
          </p:grpSpPr>
          <p:sp>
            <p:nvSpPr>
              <p:cNvPr id="1041" name="Google Shape;1041;p69"/>
              <p:cNvSpPr/>
              <p:nvPr/>
            </p:nvSpPr>
            <p:spPr>
              <a:xfrm rot="-240851">
                <a:off x="5539024" y="2490713"/>
                <a:ext cx="275998" cy="276471"/>
              </a:xfrm>
              <a:custGeom>
                <a:avLst/>
                <a:gdLst/>
                <a:ahLst/>
                <a:cxnLst/>
                <a:rect l="l" t="t" r="r" b="b"/>
                <a:pathLst>
                  <a:path w="276011" h="276484" extrusionOk="0">
                    <a:moveTo>
                      <a:pt x="276012" y="138242"/>
                    </a:moveTo>
                    <a:cubicBezTo>
                      <a:pt x="276012" y="214592"/>
                      <a:pt x="214224" y="276485"/>
                      <a:pt x="138006" y="276485"/>
                    </a:cubicBezTo>
                    <a:cubicBezTo>
                      <a:pt x="61787" y="276485"/>
                      <a:pt x="0" y="214592"/>
                      <a:pt x="0" y="138242"/>
                    </a:cubicBezTo>
                    <a:cubicBezTo>
                      <a:pt x="0" y="61893"/>
                      <a:pt x="61787" y="0"/>
                      <a:pt x="138006" y="0"/>
                    </a:cubicBezTo>
                    <a:cubicBezTo>
                      <a:pt x="214224" y="0"/>
                      <a:pt x="276012" y="61893"/>
                      <a:pt x="276012" y="138242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69"/>
              <p:cNvSpPr/>
              <p:nvPr/>
            </p:nvSpPr>
            <p:spPr>
              <a:xfrm>
                <a:off x="5625194" y="2490576"/>
                <a:ext cx="104011" cy="276484"/>
              </a:xfrm>
              <a:custGeom>
                <a:avLst/>
                <a:gdLst/>
                <a:ahLst/>
                <a:cxnLst/>
                <a:rect l="l" t="t" r="r" b="b"/>
                <a:pathLst>
                  <a:path w="104011" h="276484" extrusionOk="0">
                    <a:moveTo>
                      <a:pt x="104012" y="138242"/>
                    </a:moveTo>
                    <a:cubicBezTo>
                      <a:pt x="104012" y="214592"/>
                      <a:pt x="80728" y="276485"/>
                      <a:pt x="52006" y="276485"/>
                    </a:cubicBezTo>
                    <a:cubicBezTo>
                      <a:pt x="23284" y="276485"/>
                      <a:pt x="0" y="214592"/>
                      <a:pt x="0" y="138242"/>
                    </a:cubicBezTo>
                    <a:cubicBezTo>
                      <a:pt x="0" y="61893"/>
                      <a:pt x="23284" y="0"/>
                      <a:pt x="52006" y="0"/>
                    </a:cubicBezTo>
                    <a:cubicBezTo>
                      <a:pt x="80728" y="0"/>
                      <a:pt x="104012" y="61893"/>
                      <a:pt x="104012" y="138242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69"/>
              <p:cNvSpPr/>
              <p:nvPr/>
            </p:nvSpPr>
            <p:spPr>
              <a:xfrm>
                <a:off x="5563633" y="2677017"/>
                <a:ext cx="227303" cy="30240"/>
              </a:xfrm>
              <a:custGeom>
                <a:avLst/>
                <a:gdLst/>
                <a:ahLst/>
                <a:cxnLst/>
                <a:rect l="l" t="t" r="r" b="b"/>
                <a:pathLst>
                  <a:path w="227303" h="30240" extrusionOk="0">
                    <a:moveTo>
                      <a:pt x="0" y="30241"/>
                    </a:moveTo>
                    <a:cubicBezTo>
                      <a:pt x="15306" y="18974"/>
                      <a:pt x="36869" y="10165"/>
                      <a:pt x="62153" y="4998"/>
                    </a:cubicBezTo>
                    <a:cubicBezTo>
                      <a:pt x="62238" y="4998"/>
                      <a:pt x="62407" y="4998"/>
                      <a:pt x="62576" y="4998"/>
                    </a:cubicBezTo>
                    <a:cubicBezTo>
                      <a:pt x="63084" y="4913"/>
                      <a:pt x="63506" y="4828"/>
                      <a:pt x="63929" y="4744"/>
                    </a:cubicBezTo>
                    <a:cubicBezTo>
                      <a:pt x="64437" y="4659"/>
                      <a:pt x="64944" y="4574"/>
                      <a:pt x="65536" y="4405"/>
                    </a:cubicBezTo>
                    <a:cubicBezTo>
                      <a:pt x="80503" y="1525"/>
                      <a:pt x="96739" y="0"/>
                      <a:pt x="113652" y="0"/>
                    </a:cubicBezTo>
                    <a:cubicBezTo>
                      <a:pt x="130564" y="0"/>
                      <a:pt x="146800" y="1525"/>
                      <a:pt x="161768" y="4405"/>
                    </a:cubicBezTo>
                    <a:cubicBezTo>
                      <a:pt x="162275" y="4489"/>
                      <a:pt x="162867" y="4574"/>
                      <a:pt x="163375" y="4744"/>
                    </a:cubicBezTo>
                    <a:cubicBezTo>
                      <a:pt x="163882" y="4744"/>
                      <a:pt x="164305" y="4913"/>
                      <a:pt x="164728" y="4998"/>
                    </a:cubicBezTo>
                    <a:cubicBezTo>
                      <a:pt x="164812" y="4998"/>
                      <a:pt x="164981" y="4998"/>
                      <a:pt x="165151" y="4998"/>
                    </a:cubicBezTo>
                    <a:cubicBezTo>
                      <a:pt x="190435" y="10165"/>
                      <a:pt x="211998" y="18974"/>
                      <a:pt x="227304" y="30241"/>
                    </a:cubicBez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69"/>
              <p:cNvSpPr/>
              <p:nvPr/>
            </p:nvSpPr>
            <p:spPr>
              <a:xfrm>
                <a:off x="5565240" y="2547923"/>
                <a:ext cx="223836" cy="29054"/>
              </a:xfrm>
              <a:custGeom>
                <a:avLst/>
                <a:gdLst/>
                <a:ahLst/>
                <a:cxnLst/>
                <a:rect l="l" t="t" r="r" b="b"/>
                <a:pathLst>
                  <a:path w="223836" h="29054" extrusionOk="0">
                    <a:moveTo>
                      <a:pt x="223837" y="0"/>
                    </a:moveTo>
                    <a:cubicBezTo>
                      <a:pt x="208700" y="10673"/>
                      <a:pt x="187729" y="19059"/>
                      <a:pt x="163459" y="23972"/>
                    </a:cubicBezTo>
                    <a:cubicBezTo>
                      <a:pt x="163290" y="23972"/>
                      <a:pt x="163121" y="23972"/>
                      <a:pt x="162952" y="24057"/>
                    </a:cubicBezTo>
                    <a:cubicBezTo>
                      <a:pt x="162360" y="24142"/>
                      <a:pt x="161768" y="24311"/>
                      <a:pt x="161176" y="24396"/>
                    </a:cubicBezTo>
                    <a:cubicBezTo>
                      <a:pt x="160584" y="24480"/>
                      <a:pt x="160077" y="24650"/>
                      <a:pt x="159485" y="24735"/>
                    </a:cubicBezTo>
                    <a:cubicBezTo>
                      <a:pt x="144686" y="27530"/>
                      <a:pt x="128704" y="29055"/>
                      <a:pt x="111961" y="29055"/>
                    </a:cubicBezTo>
                    <a:cubicBezTo>
                      <a:pt x="95217" y="29055"/>
                      <a:pt x="79235" y="27530"/>
                      <a:pt x="64437" y="24735"/>
                    </a:cubicBezTo>
                    <a:cubicBezTo>
                      <a:pt x="63845" y="24650"/>
                      <a:pt x="63337" y="24480"/>
                      <a:pt x="62745" y="24396"/>
                    </a:cubicBezTo>
                    <a:cubicBezTo>
                      <a:pt x="62153" y="24396"/>
                      <a:pt x="61561" y="24142"/>
                      <a:pt x="60885" y="24057"/>
                    </a:cubicBezTo>
                    <a:cubicBezTo>
                      <a:pt x="60716" y="24057"/>
                      <a:pt x="60631" y="24057"/>
                      <a:pt x="60462" y="23972"/>
                    </a:cubicBezTo>
                    <a:cubicBezTo>
                      <a:pt x="36108" y="19059"/>
                      <a:pt x="15137" y="10588"/>
                      <a:pt x="0" y="0"/>
                    </a:cubicBez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5" name="Google Shape;1045;p69"/>
              <p:cNvSpPr/>
              <p:nvPr/>
            </p:nvSpPr>
            <p:spPr>
              <a:xfrm>
                <a:off x="5900022" y="2569777"/>
                <a:ext cx="8456" cy="115625"/>
              </a:xfrm>
              <a:custGeom>
                <a:avLst/>
                <a:gdLst/>
                <a:ahLst/>
                <a:cxnLst/>
                <a:rect l="l" t="t" r="r" b="b"/>
                <a:pathLst>
                  <a:path w="8456" h="115625" extrusionOk="0">
                    <a:moveTo>
                      <a:pt x="0" y="115626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6" name="Google Shape;1046;p69"/>
              <p:cNvSpPr/>
              <p:nvPr/>
            </p:nvSpPr>
            <p:spPr>
              <a:xfrm>
                <a:off x="5737493" y="2793151"/>
                <a:ext cx="101474" cy="58702"/>
              </a:xfrm>
              <a:custGeom>
                <a:avLst/>
                <a:gdLst/>
                <a:ahLst/>
                <a:cxnLst/>
                <a:rect l="l" t="t" r="r" b="b"/>
                <a:pathLst>
                  <a:path w="101474" h="58702" extrusionOk="0">
                    <a:moveTo>
                      <a:pt x="101475" y="0"/>
                    </a:moveTo>
                    <a:lnTo>
                      <a:pt x="0" y="58702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7" name="Google Shape;1047;p69"/>
              <p:cNvSpPr/>
              <p:nvPr/>
            </p:nvSpPr>
            <p:spPr>
              <a:xfrm>
                <a:off x="5518646" y="2795438"/>
                <a:ext cx="93103" cy="53873"/>
              </a:xfrm>
              <a:custGeom>
                <a:avLst/>
                <a:gdLst/>
                <a:ahLst/>
                <a:cxnLst/>
                <a:rect l="l" t="t" r="r" b="b"/>
                <a:pathLst>
                  <a:path w="93103" h="53873" extrusionOk="0">
                    <a:moveTo>
                      <a:pt x="93103" y="53874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69"/>
              <p:cNvSpPr/>
              <p:nvPr/>
            </p:nvSpPr>
            <p:spPr>
              <a:xfrm>
                <a:off x="5453617" y="2570285"/>
                <a:ext cx="8456" cy="117319"/>
              </a:xfrm>
              <a:custGeom>
                <a:avLst/>
                <a:gdLst/>
                <a:ahLst/>
                <a:cxnLst/>
                <a:rect l="l" t="t" r="r" b="b"/>
                <a:pathLst>
                  <a:path w="8456" h="117319" extrusionOk="0">
                    <a:moveTo>
                      <a:pt x="0" y="11732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69"/>
              <p:cNvSpPr/>
              <p:nvPr/>
            </p:nvSpPr>
            <p:spPr>
              <a:xfrm>
                <a:off x="5516193" y="2405614"/>
                <a:ext cx="99952" cy="57770"/>
              </a:xfrm>
              <a:custGeom>
                <a:avLst/>
                <a:gdLst/>
                <a:ahLst/>
                <a:cxnLst/>
                <a:rect l="l" t="t" r="r" b="b"/>
                <a:pathLst>
                  <a:path w="99952" h="57770" extrusionOk="0">
                    <a:moveTo>
                      <a:pt x="99953" y="0"/>
                    </a:moveTo>
                    <a:lnTo>
                      <a:pt x="0" y="5777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69"/>
              <p:cNvSpPr/>
              <p:nvPr/>
            </p:nvSpPr>
            <p:spPr>
              <a:xfrm>
                <a:off x="5741891" y="2408155"/>
                <a:ext cx="93103" cy="53873"/>
              </a:xfrm>
              <a:custGeom>
                <a:avLst/>
                <a:gdLst/>
                <a:ahLst/>
                <a:cxnLst/>
                <a:rect l="l" t="t" r="r" b="b"/>
                <a:pathLst>
                  <a:path w="93103" h="53873" extrusionOk="0">
                    <a:moveTo>
                      <a:pt x="93103" y="53874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69"/>
              <p:cNvSpPr/>
              <p:nvPr/>
            </p:nvSpPr>
            <p:spPr>
              <a:xfrm rot="-4187783">
                <a:off x="5634935" y="2328711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69"/>
              <p:cNvSpPr/>
              <p:nvPr/>
            </p:nvSpPr>
            <p:spPr>
              <a:xfrm>
                <a:off x="5858871" y="2458079"/>
                <a:ext cx="83740" cy="83883"/>
              </a:xfrm>
              <a:custGeom>
                <a:avLst/>
                <a:gdLst/>
                <a:ahLst/>
                <a:cxnLst/>
                <a:rect l="l" t="t" r="r" b="b"/>
                <a:pathLst>
                  <a:path w="83740" h="83883" extrusionOk="0">
                    <a:moveTo>
                      <a:pt x="78105" y="62907"/>
                    </a:moveTo>
                    <a:cubicBezTo>
                      <a:pt x="66520" y="82983"/>
                      <a:pt x="40982" y="89844"/>
                      <a:pt x="20941" y="78239"/>
                    </a:cubicBezTo>
                    <a:cubicBezTo>
                      <a:pt x="900" y="66634"/>
                      <a:pt x="-5950" y="41052"/>
                      <a:pt x="5635" y="20977"/>
                    </a:cubicBezTo>
                    <a:cubicBezTo>
                      <a:pt x="17220" y="901"/>
                      <a:pt x="42758" y="-5960"/>
                      <a:pt x="62799" y="5645"/>
                    </a:cubicBezTo>
                    <a:cubicBezTo>
                      <a:pt x="82841" y="17250"/>
                      <a:pt x="89690" y="42831"/>
                      <a:pt x="78105" y="62907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69"/>
              <p:cNvSpPr/>
              <p:nvPr/>
            </p:nvSpPr>
            <p:spPr>
              <a:xfrm rot="-4187783">
                <a:off x="5858193" y="2715961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69"/>
              <p:cNvSpPr/>
              <p:nvPr/>
            </p:nvSpPr>
            <p:spPr>
              <a:xfrm rot="-4187783">
                <a:off x="5411724" y="2457751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69"/>
              <p:cNvSpPr/>
              <p:nvPr/>
            </p:nvSpPr>
            <p:spPr>
              <a:xfrm rot="-4187783">
                <a:off x="5411691" y="2715936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69"/>
              <p:cNvSpPr/>
              <p:nvPr/>
            </p:nvSpPr>
            <p:spPr>
              <a:xfrm>
                <a:off x="5635203" y="2845107"/>
                <a:ext cx="83740" cy="83883"/>
              </a:xfrm>
              <a:custGeom>
                <a:avLst/>
                <a:gdLst/>
                <a:ahLst/>
                <a:cxnLst/>
                <a:rect l="l" t="t" r="r" b="b"/>
                <a:pathLst>
                  <a:path w="83740" h="83883" extrusionOk="0">
                    <a:moveTo>
                      <a:pt x="78105" y="62907"/>
                    </a:moveTo>
                    <a:cubicBezTo>
                      <a:pt x="66520" y="82983"/>
                      <a:pt x="40982" y="89844"/>
                      <a:pt x="20941" y="78239"/>
                    </a:cubicBezTo>
                    <a:cubicBezTo>
                      <a:pt x="900" y="66634"/>
                      <a:pt x="-5950" y="41052"/>
                      <a:pt x="5635" y="20977"/>
                    </a:cubicBezTo>
                    <a:cubicBezTo>
                      <a:pt x="17220" y="901"/>
                      <a:pt x="42758" y="-5960"/>
                      <a:pt x="62799" y="5645"/>
                    </a:cubicBezTo>
                    <a:cubicBezTo>
                      <a:pt x="82841" y="17250"/>
                      <a:pt x="89690" y="42831"/>
                      <a:pt x="78105" y="62907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FCB07C7-E81F-3983-4981-05DB9FDF95E3}"/>
              </a:ext>
            </a:extLst>
          </p:cNvPr>
          <p:cNvGrpSpPr/>
          <p:nvPr/>
        </p:nvGrpSpPr>
        <p:grpSpPr>
          <a:xfrm>
            <a:off x="1713820" y="4339507"/>
            <a:ext cx="1080000" cy="1089900"/>
            <a:chOff x="1527193" y="4339507"/>
            <a:chExt cx="1453200" cy="1089900"/>
          </a:xfrm>
        </p:grpSpPr>
        <p:sp>
          <p:nvSpPr>
            <p:cNvPr id="981" name="Google Shape;981;p69"/>
            <p:cNvSpPr/>
            <p:nvPr/>
          </p:nvSpPr>
          <p:spPr>
            <a:xfrm>
              <a:off x="1527193" y="4339507"/>
              <a:ext cx="1453200" cy="10899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057" name="Google Shape;1057;p69"/>
            <p:cNvGrpSpPr/>
            <p:nvPr/>
          </p:nvGrpSpPr>
          <p:grpSpPr>
            <a:xfrm>
              <a:off x="1910755" y="4629506"/>
              <a:ext cx="682354" cy="511777"/>
              <a:chOff x="2195121" y="4629506"/>
              <a:chExt cx="511778" cy="511777"/>
            </a:xfrm>
          </p:grpSpPr>
          <p:grpSp>
            <p:nvGrpSpPr>
              <p:cNvPr id="1058" name="Google Shape;1058;p69"/>
              <p:cNvGrpSpPr/>
              <p:nvPr/>
            </p:nvGrpSpPr>
            <p:grpSpPr>
              <a:xfrm>
                <a:off x="2195121" y="5075275"/>
                <a:ext cx="511777" cy="66008"/>
                <a:chOff x="2195121" y="5075275"/>
                <a:chExt cx="511777" cy="66008"/>
              </a:xfrm>
            </p:grpSpPr>
            <p:sp>
              <p:nvSpPr>
                <p:cNvPr id="1059" name="Google Shape;1059;p69"/>
                <p:cNvSpPr/>
                <p:nvPr/>
              </p:nvSpPr>
              <p:spPr>
                <a:xfrm>
                  <a:off x="2393240" y="5116519"/>
                  <a:ext cx="313658" cy="24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658" h="24764" extrusionOk="0">
                      <a:moveTo>
                        <a:pt x="0" y="0"/>
                      </a:moveTo>
                      <a:lnTo>
                        <a:pt x="313658" y="0"/>
                      </a:lnTo>
                      <a:lnTo>
                        <a:pt x="313658" y="24765"/>
                      </a:lnTo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0" name="Google Shape;1060;p69"/>
                <p:cNvSpPr/>
                <p:nvPr/>
              </p:nvSpPr>
              <p:spPr>
                <a:xfrm>
                  <a:off x="2195121" y="5116519"/>
                  <a:ext cx="90773" cy="247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773" h="24764" extrusionOk="0">
                      <a:moveTo>
                        <a:pt x="0" y="24765"/>
                      </a:moveTo>
                      <a:lnTo>
                        <a:pt x="0" y="0"/>
                      </a:lnTo>
                      <a:lnTo>
                        <a:pt x="90773" y="0"/>
                      </a:lnTo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1" name="Google Shape;1061;p69"/>
                <p:cNvSpPr/>
                <p:nvPr/>
              </p:nvSpPr>
              <p:spPr>
                <a:xfrm>
                  <a:off x="2219885" y="5075275"/>
                  <a:ext cx="462248" cy="41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248" h="41243" extrusionOk="0">
                      <a:moveTo>
                        <a:pt x="0" y="41243"/>
                      </a:moveTo>
                      <a:lnTo>
                        <a:pt x="0" y="0"/>
                      </a:lnTo>
                      <a:lnTo>
                        <a:pt x="462248" y="0"/>
                      </a:lnTo>
                      <a:lnTo>
                        <a:pt x="462248" y="41243"/>
                      </a:lnTo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062" name="Google Shape;1062;p69"/>
              <p:cNvSpPr/>
              <p:nvPr/>
            </p:nvSpPr>
            <p:spPr>
              <a:xfrm>
                <a:off x="2393240" y="4860582"/>
                <a:ext cx="115633" cy="165163"/>
              </a:xfrm>
              <a:custGeom>
                <a:avLst/>
                <a:gdLst/>
                <a:ahLst/>
                <a:cxnLst/>
                <a:rect l="l" t="t" r="r" b="b"/>
                <a:pathLst>
                  <a:path w="115633" h="165163" extrusionOk="0">
                    <a:moveTo>
                      <a:pt x="0" y="165163"/>
                    </a:moveTo>
                    <a:lnTo>
                      <a:pt x="0" y="57817"/>
                    </a:lnTo>
                    <a:cubicBezTo>
                      <a:pt x="0" y="25908"/>
                      <a:pt x="25908" y="0"/>
                      <a:pt x="57817" y="0"/>
                    </a:cubicBezTo>
                    <a:lnTo>
                      <a:pt x="57817" y="0"/>
                    </a:lnTo>
                    <a:cubicBezTo>
                      <a:pt x="89726" y="0"/>
                      <a:pt x="115633" y="25908"/>
                      <a:pt x="115633" y="57817"/>
                    </a:cubicBezTo>
                    <a:lnTo>
                      <a:pt x="115633" y="165163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063" name="Google Shape;1063;p69"/>
              <p:cNvGrpSpPr/>
              <p:nvPr/>
            </p:nvGrpSpPr>
            <p:grpSpPr>
              <a:xfrm>
                <a:off x="2244650" y="4811147"/>
                <a:ext cx="412718" cy="264128"/>
                <a:chOff x="2244650" y="4811147"/>
                <a:chExt cx="412718" cy="264128"/>
              </a:xfrm>
            </p:grpSpPr>
            <p:grpSp>
              <p:nvGrpSpPr>
                <p:cNvPr id="1064" name="Google Shape;1064;p69"/>
                <p:cNvGrpSpPr/>
                <p:nvPr/>
              </p:nvGrpSpPr>
              <p:grpSpPr>
                <a:xfrm>
                  <a:off x="2244650" y="4811147"/>
                  <a:ext cx="98965" cy="264128"/>
                  <a:chOff x="2244650" y="4811147"/>
                  <a:chExt cx="98965" cy="264128"/>
                </a:xfrm>
              </p:grpSpPr>
              <p:sp>
                <p:nvSpPr>
                  <p:cNvPr id="1065" name="Google Shape;1065;p69"/>
                  <p:cNvSpPr/>
                  <p:nvPr/>
                </p:nvSpPr>
                <p:spPr>
                  <a:xfrm>
                    <a:off x="2327232" y="4852390"/>
                    <a:ext cx="9048" cy="1816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48" h="181641" extrusionOk="0">
                        <a:moveTo>
                          <a:pt x="0" y="0"/>
                        </a:moveTo>
                        <a:cubicBezTo>
                          <a:pt x="0" y="0"/>
                          <a:pt x="9049" y="61341"/>
                          <a:pt x="9049" y="99060"/>
                        </a:cubicBezTo>
                        <a:cubicBezTo>
                          <a:pt x="9049" y="136779"/>
                          <a:pt x="0" y="181642"/>
                          <a:pt x="0" y="181642"/>
                        </a:cubicBezTo>
                      </a:path>
                    </a:pathLst>
                  </a:custGeom>
                  <a:noFill/>
                  <a:ln w="2222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6" name="Google Shape;1066;p69"/>
                  <p:cNvSpPr/>
                  <p:nvPr/>
                </p:nvSpPr>
                <p:spPr>
                  <a:xfrm>
                    <a:off x="2310659" y="4811147"/>
                    <a:ext cx="32956" cy="41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56" h="41243" extrusionOk="0">
                        <a:moveTo>
                          <a:pt x="0" y="41243"/>
                        </a:moveTo>
                        <a:lnTo>
                          <a:pt x="16478" y="41243"/>
                        </a:lnTo>
                        <a:cubicBezTo>
                          <a:pt x="25622" y="41243"/>
                          <a:pt x="32957" y="33814"/>
                          <a:pt x="32957" y="24765"/>
                        </a:cubicBezTo>
                        <a:lnTo>
                          <a:pt x="32957" y="0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7" name="Google Shape;1067;p69"/>
                  <p:cNvSpPr/>
                  <p:nvPr/>
                </p:nvSpPr>
                <p:spPr>
                  <a:xfrm>
                    <a:off x="2310659" y="5034032"/>
                    <a:ext cx="32956" cy="41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56" h="41243" extrusionOk="0">
                        <a:moveTo>
                          <a:pt x="0" y="0"/>
                        </a:moveTo>
                        <a:lnTo>
                          <a:pt x="16478" y="0"/>
                        </a:lnTo>
                        <a:cubicBezTo>
                          <a:pt x="25622" y="0"/>
                          <a:pt x="32957" y="7429"/>
                          <a:pt x="32957" y="16478"/>
                        </a:cubicBezTo>
                        <a:lnTo>
                          <a:pt x="32957" y="41243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8" name="Google Shape;1068;p69"/>
                  <p:cNvSpPr/>
                  <p:nvPr/>
                </p:nvSpPr>
                <p:spPr>
                  <a:xfrm>
                    <a:off x="2244650" y="4811147"/>
                    <a:ext cx="16478" cy="264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78" h="264128" extrusionOk="0">
                        <a:moveTo>
                          <a:pt x="0" y="264128"/>
                        </a:moveTo>
                        <a:lnTo>
                          <a:pt x="0" y="239363"/>
                        </a:lnTo>
                        <a:cubicBezTo>
                          <a:pt x="0" y="230219"/>
                          <a:pt x="7430" y="222885"/>
                          <a:pt x="16478" y="222885"/>
                        </a:cubicBezTo>
                        <a:cubicBezTo>
                          <a:pt x="16478" y="222885"/>
                          <a:pt x="7430" y="178118"/>
                          <a:pt x="7430" y="140303"/>
                        </a:cubicBezTo>
                        <a:cubicBezTo>
                          <a:pt x="7430" y="102489"/>
                          <a:pt x="16478" y="41243"/>
                          <a:pt x="16478" y="41243"/>
                        </a:cubicBezTo>
                        <a:cubicBezTo>
                          <a:pt x="7334" y="41243"/>
                          <a:pt x="0" y="33814"/>
                          <a:pt x="0" y="2476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069" name="Google Shape;1069;p69"/>
                <p:cNvGrpSpPr/>
                <p:nvPr/>
              </p:nvGrpSpPr>
              <p:grpSpPr>
                <a:xfrm>
                  <a:off x="2558309" y="4811147"/>
                  <a:ext cx="99059" cy="264128"/>
                  <a:chOff x="2558309" y="4811147"/>
                  <a:chExt cx="99059" cy="264128"/>
                </a:xfrm>
              </p:grpSpPr>
              <p:sp>
                <p:nvSpPr>
                  <p:cNvPr id="1070" name="Google Shape;1070;p69"/>
                  <p:cNvSpPr/>
                  <p:nvPr/>
                </p:nvSpPr>
                <p:spPr>
                  <a:xfrm>
                    <a:off x="2640890" y="4852390"/>
                    <a:ext cx="9048" cy="18164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048" h="181641" extrusionOk="0">
                        <a:moveTo>
                          <a:pt x="0" y="0"/>
                        </a:moveTo>
                        <a:cubicBezTo>
                          <a:pt x="0" y="0"/>
                          <a:pt x="9049" y="61341"/>
                          <a:pt x="9049" y="99060"/>
                        </a:cubicBezTo>
                        <a:cubicBezTo>
                          <a:pt x="9049" y="136779"/>
                          <a:pt x="0" y="181642"/>
                          <a:pt x="0" y="181642"/>
                        </a:cubicBezTo>
                      </a:path>
                    </a:pathLst>
                  </a:custGeom>
                  <a:noFill/>
                  <a:ln w="2222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1" name="Google Shape;1071;p69"/>
                  <p:cNvSpPr/>
                  <p:nvPr/>
                </p:nvSpPr>
                <p:spPr>
                  <a:xfrm>
                    <a:off x="2624412" y="4811147"/>
                    <a:ext cx="32956" cy="41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56" h="41243" extrusionOk="0">
                        <a:moveTo>
                          <a:pt x="0" y="41243"/>
                        </a:moveTo>
                        <a:lnTo>
                          <a:pt x="16478" y="41243"/>
                        </a:lnTo>
                        <a:cubicBezTo>
                          <a:pt x="25622" y="41243"/>
                          <a:pt x="32956" y="33814"/>
                          <a:pt x="32956" y="24765"/>
                        </a:cubicBezTo>
                        <a:lnTo>
                          <a:pt x="32956" y="0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2" name="Google Shape;1072;p69"/>
                  <p:cNvSpPr/>
                  <p:nvPr/>
                </p:nvSpPr>
                <p:spPr>
                  <a:xfrm>
                    <a:off x="2624412" y="5034032"/>
                    <a:ext cx="32956" cy="4124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956" h="41243" extrusionOk="0">
                        <a:moveTo>
                          <a:pt x="0" y="0"/>
                        </a:moveTo>
                        <a:lnTo>
                          <a:pt x="16478" y="0"/>
                        </a:lnTo>
                        <a:cubicBezTo>
                          <a:pt x="25622" y="0"/>
                          <a:pt x="32956" y="7429"/>
                          <a:pt x="32956" y="16478"/>
                        </a:cubicBezTo>
                        <a:lnTo>
                          <a:pt x="32956" y="41243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3" name="Google Shape;1073;p69"/>
                  <p:cNvSpPr/>
                  <p:nvPr/>
                </p:nvSpPr>
                <p:spPr>
                  <a:xfrm>
                    <a:off x="2558309" y="4811147"/>
                    <a:ext cx="16478" cy="2641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6478" h="264128" extrusionOk="0">
                        <a:moveTo>
                          <a:pt x="0" y="264128"/>
                        </a:moveTo>
                        <a:lnTo>
                          <a:pt x="0" y="239363"/>
                        </a:lnTo>
                        <a:cubicBezTo>
                          <a:pt x="0" y="230219"/>
                          <a:pt x="7429" y="222885"/>
                          <a:pt x="16478" y="222885"/>
                        </a:cubicBezTo>
                        <a:cubicBezTo>
                          <a:pt x="16478" y="222885"/>
                          <a:pt x="7429" y="178118"/>
                          <a:pt x="7429" y="140303"/>
                        </a:cubicBezTo>
                        <a:cubicBezTo>
                          <a:pt x="7429" y="102489"/>
                          <a:pt x="16478" y="41243"/>
                          <a:pt x="16478" y="41243"/>
                        </a:cubicBezTo>
                        <a:cubicBezTo>
                          <a:pt x="7334" y="41243"/>
                          <a:pt x="0" y="33814"/>
                          <a:pt x="0" y="24765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074" name="Google Shape;1074;p69"/>
              <p:cNvGrpSpPr/>
              <p:nvPr/>
            </p:nvGrpSpPr>
            <p:grpSpPr>
              <a:xfrm>
                <a:off x="2195121" y="4629506"/>
                <a:ext cx="511778" cy="181641"/>
                <a:chOff x="2195121" y="4629506"/>
                <a:chExt cx="511778" cy="181641"/>
              </a:xfrm>
            </p:grpSpPr>
            <p:sp>
              <p:nvSpPr>
                <p:cNvPr id="1075" name="Google Shape;1075;p69"/>
                <p:cNvSpPr/>
                <p:nvPr/>
              </p:nvSpPr>
              <p:spPr>
                <a:xfrm>
                  <a:off x="2302467" y="4687322"/>
                  <a:ext cx="305371" cy="74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371" h="74294" extrusionOk="0">
                      <a:moveTo>
                        <a:pt x="148590" y="0"/>
                      </a:moveTo>
                      <a:lnTo>
                        <a:pt x="0" y="74295"/>
                      </a:lnTo>
                      <a:lnTo>
                        <a:pt x="305372" y="74295"/>
                      </a:lnTo>
                      <a:lnTo>
                        <a:pt x="148590" y="0"/>
                      </a:lnTo>
                      <a:close/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6" name="Google Shape;1076;p69"/>
                <p:cNvSpPr/>
                <p:nvPr/>
              </p:nvSpPr>
              <p:spPr>
                <a:xfrm>
                  <a:off x="2195121" y="4629506"/>
                  <a:ext cx="511778" cy="1816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778" h="181641" extrusionOk="0">
                      <a:moveTo>
                        <a:pt x="487013" y="181642"/>
                      </a:moveTo>
                      <a:lnTo>
                        <a:pt x="24765" y="181642"/>
                      </a:lnTo>
                      <a:lnTo>
                        <a:pt x="24765" y="148590"/>
                      </a:lnTo>
                      <a:lnTo>
                        <a:pt x="0" y="132112"/>
                      </a:lnTo>
                      <a:lnTo>
                        <a:pt x="255937" y="0"/>
                      </a:lnTo>
                      <a:lnTo>
                        <a:pt x="511778" y="132112"/>
                      </a:lnTo>
                      <a:lnTo>
                        <a:pt x="487013" y="148590"/>
                      </a:lnTo>
                      <a:lnTo>
                        <a:pt x="487013" y="181642"/>
                      </a:lnTo>
                      <a:close/>
                    </a:path>
                  </a:pathLst>
                </a:custGeom>
                <a:noFill/>
                <a:ln w="2222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71"/>
          <p:cNvSpPr/>
          <p:nvPr/>
        </p:nvSpPr>
        <p:spPr>
          <a:xfrm rot="10800000">
            <a:off x="4135522" y="2294590"/>
            <a:ext cx="3877200" cy="3877200"/>
          </a:xfrm>
          <a:custGeom>
            <a:avLst/>
            <a:gdLst/>
            <a:ahLst/>
            <a:cxnLst/>
            <a:rect l="l" t="t" r="r" b="b"/>
            <a:pathLst>
              <a:path w="3864641" h="3872294" extrusionOk="0">
                <a:moveTo>
                  <a:pt x="3864641" y="1936147"/>
                </a:moveTo>
                <a:cubicBezTo>
                  <a:pt x="3864641" y="3005452"/>
                  <a:pt x="2999512" y="3872294"/>
                  <a:pt x="1932321" y="3872294"/>
                </a:cubicBezTo>
                <a:cubicBezTo>
                  <a:pt x="865129" y="3872294"/>
                  <a:pt x="0" y="3005452"/>
                  <a:pt x="0" y="1936147"/>
                </a:cubicBezTo>
                <a:cubicBezTo>
                  <a:pt x="0" y="866843"/>
                  <a:pt x="865129" y="0"/>
                  <a:pt x="1932321" y="0"/>
                </a:cubicBezTo>
                <a:cubicBezTo>
                  <a:pt x="2999512" y="0"/>
                  <a:pt x="3864641" y="866843"/>
                  <a:pt x="3864641" y="1936147"/>
                </a:cubicBezTo>
                <a:close/>
              </a:path>
            </a:pathLst>
          </a:custGeom>
          <a:noFill/>
          <a:ln w="15875" cap="rnd" cmpd="sng">
            <a:solidFill>
              <a:srgbClr val="002B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0" name="Google Shape;1120;p71"/>
          <p:cNvSpPr txBox="1">
            <a:spLocks noGrp="1"/>
          </p:cNvSpPr>
          <p:nvPr>
            <p:ph type="title"/>
          </p:nvPr>
        </p:nvSpPr>
        <p:spPr>
          <a:xfrm>
            <a:off x="575732" y="815704"/>
            <a:ext cx="6712500" cy="5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Преимущества управления gTLD</a:t>
            </a:r>
          </a:p>
        </p:txBody>
      </p:sp>
      <p:sp>
        <p:nvSpPr>
          <p:cNvPr id="1121" name="Google Shape;1121;p71"/>
          <p:cNvSpPr txBox="1"/>
          <p:nvPr/>
        </p:nvSpPr>
        <p:spPr>
          <a:xfrm>
            <a:off x="4437400" y="3576805"/>
            <a:ext cx="3170373" cy="1253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gTLD предоставляют</a:t>
            </a:r>
            <a:r>
              <a:rPr lang="ru-RU" sz="1800" b="1" dirty="0">
                <a:solidFill>
                  <a:srgbClr val="0B3458"/>
                </a:solidFill>
              </a:rPr>
              <a:t> организациям возможность добиваться результатов в глобальном масштабе.</a:t>
            </a:r>
          </a:p>
        </p:txBody>
      </p:sp>
      <p:sp>
        <p:nvSpPr>
          <p:cNvPr id="1122" name="Google Shape;1122;p71"/>
          <p:cNvSpPr/>
          <p:nvPr/>
        </p:nvSpPr>
        <p:spPr>
          <a:xfrm>
            <a:off x="1600399" y="4363659"/>
            <a:ext cx="20163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Возможности монетизации</a:t>
            </a:r>
          </a:p>
        </p:txBody>
      </p:sp>
      <p:sp>
        <p:nvSpPr>
          <p:cNvPr id="1123" name="Google Shape;1123;p71"/>
          <p:cNvSpPr/>
          <p:nvPr/>
        </p:nvSpPr>
        <p:spPr>
          <a:xfrm>
            <a:off x="1823494" y="5622536"/>
            <a:ext cx="2524500" cy="3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</a:rPr>
              <a:t>Повышенная безопасность</a:t>
            </a:r>
          </a:p>
        </p:txBody>
      </p:sp>
      <p:sp>
        <p:nvSpPr>
          <p:cNvPr id="1124" name="Google Shape;1124;p71"/>
          <p:cNvSpPr/>
          <p:nvPr/>
        </p:nvSpPr>
        <p:spPr>
          <a:xfrm>
            <a:off x="8395501" y="4363659"/>
            <a:ext cx="20163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Гибкость и креативность</a:t>
            </a:r>
          </a:p>
        </p:txBody>
      </p:sp>
      <p:sp>
        <p:nvSpPr>
          <p:cNvPr id="1125" name="Google Shape;1125;p71"/>
          <p:cNvSpPr/>
          <p:nvPr/>
        </p:nvSpPr>
        <p:spPr>
          <a:xfrm>
            <a:off x="7986170" y="2670157"/>
            <a:ext cx="2016300" cy="6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Контроль над политикой</a:t>
            </a:r>
          </a:p>
        </p:txBody>
      </p:sp>
      <p:sp>
        <p:nvSpPr>
          <p:cNvPr id="1126" name="Google Shape;1126;p71"/>
          <p:cNvSpPr/>
          <p:nvPr/>
        </p:nvSpPr>
        <p:spPr>
          <a:xfrm>
            <a:off x="5087724" y="1507299"/>
            <a:ext cx="2016300" cy="3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Управление брендом </a:t>
            </a:r>
          </a:p>
        </p:txBody>
      </p:sp>
      <p:sp>
        <p:nvSpPr>
          <p:cNvPr id="1127" name="Google Shape;1127;p71"/>
          <p:cNvSpPr/>
          <p:nvPr/>
        </p:nvSpPr>
        <p:spPr>
          <a:xfrm>
            <a:off x="2121605" y="2670157"/>
            <a:ext cx="2016300" cy="62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Повышение доверия</a:t>
            </a:r>
          </a:p>
        </p:txBody>
      </p:sp>
      <p:sp>
        <p:nvSpPr>
          <p:cNvPr id="1128" name="Google Shape;1128;p71"/>
          <p:cNvSpPr/>
          <p:nvPr/>
        </p:nvSpPr>
        <p:spPr>
          <a:xfrm>
            <a:off x="8010725" y="5740876"/>
            <a:ext cx="1668000" cy="3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Локализация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0F40EEF-6729-0056-DE00-7673C2C1AD00}"/>
              </a:ext>
            </a:extLst>
          </p:cNvPr>
          <p:cNvGrpSpPr>
            <a:grpSpLocks noChangeAspect="1"/>
          </p:cNvGrpSpPr>
          <p:nvPr/>
        </p:nvGrpSpPr>
        <p:grpSpPr>
          <a:xfrm>
            <a:off x="3796799" y="4368672"/>
            <a:ext cx="723600" cy="721899"/>
            <a:chOff x="3225001" y="4433092"/>
            <a:chExt cx="719191" cy="538730"/>
          </a:xfrm>
        </p:grpSpPr>
        <p:sp>
          <p:nvSpPr>
            <p:cNvPr id="1131" name="Google Shape;1131;p71"/>
            <p:cNvSpPr/>
            <p:nvPr/>
          </p:nvSpPr>
          <p:spPr>
            <a:xfrm>
              <a:off x="3225001" y="4433092"/>
              <a:ext cx="719191" cy="538730"/>
            </a:xfrm>
            <a:custGeom>
              <a:avLst/>
              <a:gdLst/>
              <a:ahLst/>
              <a:cxnLst/>
              <a:rect l="l" t="t" r="r" b="b"/>
              <a:pathLst>
                <a:path w="303456" h="303083" extrusionOk="0">
                  <a:moveTo>
                    <a:pt x="0" y="151542"/>
                  </a:moveTo>
                  <a:cubicBezTo>
                    <a:pt x="0" y="67891"/>
                    <a:pt x="67974" y="0"/>
                    <a:pt x="151728" y="0"/>
                  </a:cubicBezTo>
                  <a:cubicBezTo>
                    <a:pt x="235483" y="0"/>
                    <a:pt x="303457" y="67790"/>
                    <a:pt x="303457" y="151542"/>
                  </a:cubicBezTo>
                  <a:cubicBezTo>
                    <a:pt x="303457" y="235294"/>
                    <a:pt x="235483" y="303083"/>
                    <a:pt x="151728" y="303083"/>
                  </a:cubicBezTo>
                  <a:cubicBezTo>
                    <a:pt x="67974" y="303083"/>
                    <a:pt x="0" y="235193"/>
                    <a:pt x="0" y="151542"/>
                  </a:cubicBezTo>
                  <a:close/>
                </a:path>
              </a:pathLst>
            </a:custGeom>
            <a:solidFill>
              <a:srgbClr val="F2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36" name="Google Shape;1136;p71"/>
            <p:cNvGrpSpPr/>
            <p:nvPr/>
          </p:nvGrpSpPr>
          <p:grpSpPr>
            <a:xfrm>
              <a:off x="3396964" y="4582179"/>
              <a:ext cx="375572" cy="236621"/>
              <a:chOff x="4582472" y="2001793"/>
              <a:chExt cx="341181" cy="286605"/>
            </a:xfrm>
          </p:grpSpPr>
          <p:sp>
            <p:nvSpPr>
              <p:cNvPr id="1137" name="Google Shape;1137;p71"/>
              <p:cNvSpPr/>
              <p:nvPr/>
            </p:nvSpPr>
            <p:spPr>
              <a:xfrm>
                <a:off x="4582472" y="2075362"/>
                <a:ext cx="341181" cy="213036"/>
              </a:xfrm>
              <a:custGeom>
                <a:avLst/>
                <a:gdLst/>
                <a:ahLst/>
                <a:cxnLst/>
                <a:rect l="l" t="t" r="r" b="b"/>
                <a:pathLst>
                  <a:path w="341181" h="213036" extrusionOk="0">
                    <a:moveTo>
                      <a:pt x="0" y="0"/>
                    </a:moveTo>
                    <a:lnTo>
                      <a:pt x="341181" y="0"/>
                    </a:lnTo>
                    <a:lnTo>
                      <a:pt x="341181" y="213036"/>
                    </a:lnTo>
                    <a:lnTo>
                      <a:pt x="0" y="213036"/>
                    </a:lnTo>
                    <a:close/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71"/>
              <p:cNvSpPr/>
              <p:nvPr/>
            </p:nvSpPr>
            <p:spPr>
              <a:xfrm>
                <a:off x="4688451" y="2104824"/>
                <a:ext cx="129223" cy="154111"/>
              </a:xfrm>
              <a:custGeom>
                <a:avLst/>
                <a:gdLst/>
                <a:ahLst/>
                <a:cxnLst/>
                <a:rect l="l" t="t" r="r" b="b"/>
                <a:pathLst>
                  <a:path w="129223" h="154111" extrusionOk="0">
                    <a:moveTo>
                      <a:pt x="129223" y="77056"/>
                    </a:moveTo>
                    <a:cubicBezTo>
                      <a:pt x="129223" y="119612"/>
                      <a:pt x="100295" y="154111"/>
                      <a:pt x="64612" y="154111"/>
                    </a:cubicBezTo>
                    <a:cubicBezTo>
                      <a:pt x="28928" y="154111"/>
                      <a:pt x="0" y="119612"/>
                      <a:pt x="0" y="77056"/>
                    </a:cubicBezTo>
                    <a:cubicBezTo>
                      <a:pt x="0" y="34499"/>
                      <a:pt x="28928" y="0"/>
                      <a:pt x="64612" y="0"/>
                    </a:cubicBezTo>
                    <a:cubicBezTo>
                      <a:pt x="100295" y="0"/>
                      <a:pt x="129223" y="34499"/>
                      <a:pt x="129223" y="77056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71"/>
              <p:cNvSpPr/>
              <p:nvPr/>
            </p:nvSpPr>
            <p:spPr>
              <a:xfrm>
                <a:off x="4855935" y="2178277"/>
                <a:ext cx="7134" cy="7205"/>
              </a:xfrm>
              <a:custGeom>
                <a:avLst/>
                <a:gdLst/>
                <a:ahLst/>
                <a:cxnLst/>
                <a:rect l="l" t="t" r="r" b="b"/>
                <a:pathLst>
                  <a:path w="7134" h="7205" extrusionOk="0">
                    <a:moveTo>
                      <a:pt x="7134" y="3603"/>
                    </a:moveTo>
                    <a:cubicBezTo>
                      <a:pt x="7134" y="5579"/>
                      <a:pt x="5523" y="7206"/>
                      <a:pt x="3567" y="7206"/>
                    </a:cubicBezTo>
                    <a:cubicBezTo>
                      <a:pt x="1611" y="7206"/>
                      <a:pt x="0" y="5579"/>
                      <a:pt x="0" y="3603"/>
                    </a:cubicBezTo>
                    <a:cubicBezTo>
                      <a:pt x="0" y="1627"/>
                      <a:pt x="1611" y="0"/>
                      <a:pt x="3567" y="0"/>
                    </a:cubicBezTo>
                    <a:cubicBezTo>
                      <a:pt x="5523" y="0"/>
                      <a:pt x="7134" y="1627"/>
                      <a:pt x="7134" y="3603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0" name="Google Shape;1140;p71"/>
              <p:cNvSpPr/>
              <p:nvPr/>
            </p:nvSpPr>
            <p:spPr>
              <a:xfrm>
                <a:off x="4645127" y="2178277"/>
                <a:ext cx="7134" cy="7205"/>
              </a:xfrm>
              <a:custGeom>
                <a:avLst/>
                <a:gdLst/>
                <a:ahLst/>
                <a:cxnLst/>
                <a:rect l="l" t="t" r="r" b="b"/>
                <a:pathLst>
                  <a:path w="7134" h="7205" extrusionOk="0">
                    <a:moveTo>
                      <a:pt x="0" y="3603"/>
                    </a:moveTo>
                    <a:cubicBezTo>
                      <a:pt x="0" y="5579"/>
                      <a:pt x="1611" y="7206"/>
                      <a:pt x="3567" y="7206"/>
                    </a:cubicBezTo>
                    <a:cubicBezTo>
                      <a:pt x="5523" y="7206"/>
                      <a:pt x="7134" y="5579"/>
                      <a:pt x="7134" y="3603"/>
                    </a:cubicBezTo>
                    <a:cubicBezTo>
                      <a:pt x="7134" y="1627"/>
                      <a:pt x="5523" y="0"/>
                      <a:pt x="3567" y="0"/>
                    </a:cubicBezTo>
                    <a:cubicBezTo>
                      <a:pt x="1611" y="0"/>
                      <a:pt x="0" y="1627"/>
                      <a:pt x="0" y="3603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1" name="Google Shape;1141;p71"/>
              <p:cNvSpPr/>
              <p:nvPr/>
            </p:nvSpPr>
            <p:spPr>
              <a:xfrm>
                <a:off x="4859905" y="2099652"/>
                <a:ext cx="39641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39641" h="40038" extrusionOk="0">
                    <a:moveTo>
                      <a:pt x="39641" y="40039"/>
                    </a:moveTo>
                    <a:cubicBezTo>
                      <a:pt x="18526" y="38295"/>
                      <a:pt x="1726" y="21327"/>
                      <a:pt x="0" y="0"/>
                    </a:cubicBez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71"/>
              <p:cNvSpPr/>
              <p:nvPr/>
            </p:nvSpPr>
            <p:spPr>
              <a:xfrm>
                <a:off x="4859905" y="2224011"/>
                <a:ext cx="39641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39641" h="40038" extrusionOk="0">
                    <a:moveTo>
                      <a:pt x="39641" y="0"/>
                    </a:moveTo>
                    <a:cubicBezTo>
                      <a:pt x="18526" y="1743"/>
                      <a:pt x="1726" y="18712"/>
                      <a:pt x="0" y="40039"/>
                    </a:cubicBez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71"/>
              <p:cNvSpPr/>
              <p:nvPr/>
            </p:nvSpPr>
            <p:spPr>
              <a:xfrm>
                <a:off x="4606579" y="2099652"/>
                <a:ext cx="39641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39641" h="40038" extrusionOk="0">
                    <a:moveTo>
                      <a:pt x="0" y="40039"/>
                    </a:moveTo>
                    <a:cubicBezTo>
                      <a:pt x="21115" y="38295"/>
                      <a:pt x="37915" y="21327"/>
                      <a:pt x="39641" y="0"/>
                    </a:cubicBez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71"/>
              <p:cNvSpPr/>
              <p:nvPr/>
            </p:nvSpPr>
            <p:spPr>
              <a:xfrm>
                <a:off x="4606579" y="2224011"/>
                <a:ext cx="39641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39641" h="40038" extrusionOk="0">
                    <a:moveTo>
                      <a:pt x="0" y="0"/>
                    </a:moveTo>
                    <a:cubicBezTo>
                      <a:pt x="21115" y="1743"/>
                      <a:pt x="37915" y="18712"/>
                      <a:pt x="39641" y="40039"/>
                    </a:cubicBez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71"/>
              <p:cNvSpPr/>
              <p:nvPr/>
            </p:nvSpPr>
            <p:spPr>
              <a:xfrm>
                <a:off x="4614519" y="2039274"/>
                <a:ext cx="277029" cy="5811"/>
              </a:xfrm>
              <a:custGeom>
                <a:avLst/>
                <a:gdLst/>
                <a:ahLst/>
                <a:cxnLst/>
                <a:rect l="l" t="t" r="r" b="b"/>
                <a:pathLst>
                  <a:path w="277029" h="5811" extrusionOk="0">
                    <a:moveTo>
                      <a:pt x="277030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71"/>
              <p:cNvSpPr/>
              <p:nvPr/>
            </p:nvSpPr>
            <p:spPr>
              <a:xfrm>
                <a:off x="4608650" y="2039274"/>
                <a:ext cx="288824" cy="5811"/>
              </a:xfrm>
              <a:custGeom>
                <a:avLst/>
                <a:gdLst/>
                <a:ahLst/>
                <a:cxnLst/>
                <a:rect l="l" t="t" r="r" b="b"/>
                <a:pathLst>
                  <a:path w="288824" h="5811" extrusionOk="0">
                    <a:moveTo>
                      <a:pt x="288824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71"/>
              <p:cNvSpPr/>
              <p:nvPr/>
            </p:nvSpPr>
            <p:spPr>
              <a:xfrm>
                <a:off x="4634829" y="2001793"/>
                <a:ext cx="236467" cy="5811"/>
              </a:xfrm>
              <a:custGeom>
                <a:avLst/>
                <a:gdLst/>
                <a:ahLst/>
                <a:cxnLst/>
                <a:rect l="l" t="t" r="r" b="b"/>
                <a:pathLst>
                  <a:path w="236467" h="5811" extrusionOk="0">
                    <a:moveTo>
                      <a:pt x="0" y="0"/>
                    </a:moveTo>
                    <a:lnTo>
                      <a:pt x="236468" y="0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6E8BFB10-E6AD-5557-ED04-3C84001599C7}"/>
              </a:ext>
            </a:extLst>
          </p:cNvPr>
          <p:cNvGrpSpPr>
            <a:grpSpLocks noChangeAspect="1"/>
          </p:cNvGrpSpPr>
          <p:nvPr/>
        </p:nvGrpSpPr>
        <p:grpSpPr>
          <a:xfrm>
            <a:off x="7290725" y="2774957"/>
            <a:ext cx="720000" cy="720000"/>
            <a:chOff x="7790643" y="2774957"/>
            <a:chExt cx="720000" cy="540000"/>
          </a:xfrm>
        </p:grpSpPr>
        <p:sp>
          <p:nvSpPr>
            <p:cNvPr id="1132" name="Google Shape;1132;p71"/>
            <p:cNvSpPr/>
            <p:nvPr/>
          </p:nvSpPr>
          <p:spPr>
            <a:xfrm>
              <a:off x="7790643" y="2774957"/>
              <a:ext cx="720000" cy="540000"/>
            </a:xfrm>
            <a:custGeom>
              <a:avLst/>
              <a:gdLst/>
              <a:ahLst/>
              <a:cxnLst/>
              <a:rect l="l" t="t" r="r" b="b"/>
              <a:pathLst>
                <a:path w="303456" h="303083" extrusionOk="0">
                  <a:moveTo>
                    <a:pt x="0" y="151542"/>
                  </a:moveTo>
                  <a:cubicBezTo>
                    <a:pt x="0" y="67891"/>
                    <a:pt x="67974" y="0"/>
                    <a:pt x="151728" y="0"/>
                  </a:cubicBezTo>
                  <a:cubicBezTo>
                    <a:pt x="235483" y="0"/>
                    <a:pt x="303457" y="67790"/>
                    <a:pt x="303457" y="151542"/>
                  </a:cubicBezTo>
                  <a:cubicBezTo>
                    <a:pt x="303457" y="235294"/>
                    <a:pt x="235483" y="303083"/>
                    <a:pt x="151728" y="303083"/>
                  </a:cubicBezTo>
                  <a:cubicBezTo>
                    <a:pt x="67974" y="303083"/>
                    <a:pt x="0" y="235193"/>
                    <a:pt x="0" y="151542"/>
                  </a:cubicBezTo>
                  <a:close/>
                </a:path>
              </a:pathLst>
            </a:custGeom>
            <a:solidFill>
              <a:srgbClr val="F2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48" name="Google Shape;1148;p71"/>
            <p:cNvGrpSpPr/>
            <p:nvPr/>
          </p:nvGrpSpPr>
          <p:grpSpPr>
            <a:xfrm>
              <a:off x="8006154" y="2903010"/>
              <a:ext cx="301806" cy="256116"/>
              <a:chOff x="10334203" y="3610289"/>
              <a:chExt cx="589811" cy="667317"/>
            </a:xfrm>
          </p:grpSpPr>
          <p:sp>
            <p:nvSpPr>
              <p:cNvPr id="1149" name="Google Shape;1149;p71"/>
              <p:cNvSpPr/>
              <p:nvPr/>
            </p:nvSpPr>
            <p:spPr>
              <a:xfrm>
                <a:off x="10424879" y="3671015"/>
                <a:ext cx="408458" cy="288114"/>
              </a:xfrm>
              <a:custGeom>
                <a:avLst/>
                <a:gdLst/>
                <a:ahLst/>
                <a:cxnLst/>
                <a:rect l="l" t="t" r="r" b="b"/>
                <a:pathLst>
                  <a:path w="408458" h="288114" extrusionOk="0">
                    <a:moveTo>
                      <a:pt x="408459" y="288114"/>
                    </a:moveTo>
                    <a:lnTo>
                      <a:pt x="408459" y="0"/>
                    </a:lnTo>
                    <a:lnTo>
                      <a:pt x="0" y="0"/>
                    </a:lnTo>
                    <a:lnTo>
                      <a:pt x="0" y="288114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71"/>
              <p:cNvSpPr/>
              <p:nvPr/>
            </p:nvSpPr>
            <p:spPr>
              <a:xfrm>
                <a:off x="10455160" y="3610289"/>
                <a:ext cx="347897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347897" h="15181" extrusionOk="0">
                    <a:moveTo>
                      <a:pt x="347897" y="15181"/>
                    </a:moveTo>
                    <a:lnTo>
                      <a:pt x="347897" y="0"/>
                    </a:lnTo>
                    <a:lnTo>
                      <a:pt x="0" y="0"/>
                    </a:lnTo>
                    <a:lnTo>
                      <a:pt x="0" y="15181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71"/>
              <p:cNvSpPr/>
              <p:nvPr/>
            </p:nvSpPr>
            <p:spPr>
              <a:xfrm>
                <a:off x="10515722" y="3883222"/>
                <a:ext cx="226940" cy="16682"/>
              </a:xfrm>
              <a:custGeom>
                <a:avLst/>
                <a:gdLst/>
                <a:ahLst/>
                <a:cxnLst/>
                <a:rect l="l" t="t" r="r" b="b"/>
                <a:pathLst>
                  <a:path w="226940" h="16682" extrusionOk="0">
                    <a:moveTo>
                      <a:pt x="0" y="0"/>
                    </a:moveTo>
                    <a:lnTo>
                      <a:pt x="226940" y="0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71"/>
              <p:cNvSpPr/>
              <p:nvPr/>
            </p:nvSpPr>
            <p:spPr>
              <a:xfrm>
                <a:off x="10515722" y="3822663"/>
                <a:ext cx="226940" cy="16682"/>
              </a:xfrm>
              <a:custGeom>
                <a:avLst/>
                <a:gdLst/>
                <a:ahLst/>
                <a:cxnLst/>
                <a:rect l="l" t="t" r="r" b="b"/>
                <a:pathLst>
                  <a:path w="226940" h="16682" extrusionOk="0">
                    <a:moveTo>
                      <a:pt x="0" y="0"/>
                    </a:moveTo>
                    <a:lnTo>
                      <a:pt x="226940" y="0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71"/>
              <p:cNvSpPr/>
              <p:nvPr/>
            </p:nvSpPr>
            <p:spPr>
              <a:xfrm>
                <a:off x="10515722" y="3761937"/>
                <a:ext cx="151237" cy="16682"/>
              </a:xfrm>
              <a:custGeom>
                <a:avLst/>
                <a:gdLst/>
                <a:ahLst/>
                <a:cxnLst/>
                <a:rect l="l" t="t" r="r" b="b"/>
                <a:pathLst>
                  <a:path w="151237" h="16682" extrusionOk="0">
                    <a:moveTo>
                      <a:pt x="0" y="0"/>
                    </a:moveTo>
                    <a:lnTo>
                      <a:pt x="151238" y="0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71"/>
              <p:cNvSpPr/>
              <p:nvPr/>
            </p:nvSpPr>
            <p:spPr>
              <a:xfrm>
                <a:off x="10334203" y="4004674"/>
                <a:ext cx="589811" cy="272932"/>
              </a:xfrm>
              <a:custGeom>
                <a:avLst/>
                <a:gdLst/>
                <a:ahLst/>
                <a:cxnLst/>
                <a:rect l="l" t="t" r="r" b="b"/>
                <a:pathLst>
                  <a:path w="589811" h="272932" extrusionOk="0">
                    <a:moveTo>
                      <a:pt x="589811" y="272933"/>
                    </a:moveTo>
                    <a:lnTo>
                      <a:pt x="0" y="272933"/>
                    </a:lnTo>
                    <a:lnTo>
                      <a:pt x="0" y="0"/>
                    </a:lnTo>
                    <a:lnTo>
                      <a:pt x="181519" y="0"/>
                    </a:lnTo>
                    <a:lnTo>
                      <a:pt x="211800" y="45378"/>
                    </a:lnTo>
                    <a:lnTo>
                      <a:pt x="378178" y="45378"/>
                    </a:lnTo>
                    <a:lnTo>
                      <a:pt x="410955" y="0"/>
                    </a:lnTo>
                    <a:lnTo>
                      <a:pt x="589811" y="0"/>
                    </a:lnTo>
                    <a:lnTo>
                      <a:pt x="589811" y="272933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71"/>
              <p:cNvSpPr/>
              <p:nvPr/>
            </p:nvSpPr>
            <p:spPr>
              <a:xfrm>
                <a:off x="10334203" y="3928766"/>
                <a:ext cx="45421" cy="75907"/>
              </a:xfrm>
              <a:custGeom>
                <a:avLst/>
                <a:gdLst/>
                <a:ahLst/>
                <a:cxnLst/>
                <a:rect l="l" t="t" r="r" b="b"/>
                <a:pathLst>
                  <a:path w="45421" h="75907" extrusionOk="0">
                    <a:moveTo>
                      <a:pt x="45421" y="0"/>
                    </a:moveTo>
                    <a:lnTo>
                      <a:pt x="0" y="60726"/>
                    </a:lnTo>
                    <a:lnTo>
                      <a:pt x="0" y="75907"/>
                    </a:lnTo>
                  </a:path>
                </a:pathLst>
              </a:custGeom>
              <a:noFill/>
              <a:ln w="1587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71"/>
              <p:cNvSpPr/>
              <p:nvPr/>
            </p:nvSpPr>
            <p:spPr>
              <a:xfrm>
                <a:off x="10878760" y="3928766"/>
                <a:ext cx="45254" cy="75907"/>
              </a:xfrm>
              <a:custGeom>
                <a:avLst/>
                <a:gdLst/>
                <a:ahLst/>
                <a:cxnLst/>
                <a:rect l="l" t="t" r="r" b="b"/>
                <a:pathLst>
                  <a:path w="45254" h="75907" extrusionOk="0">
                    <a:moveTo>
                      <a:pt x="0" y="0"/>
                    </a:moveTo>
                    <a:lnTo>
                      <a:pt x="45255" y="60726"/>
                    </a:lnTo>
                    <a:lnTo>
                      <a:pt x="45255" y="75907"/>
                    </a:lnTo>
                  </a:path>
                </a:pathLst>
              </a:custGeom>
              <a:noFill/>
              <a:ln w="1587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71"/>
              <p:cNvSpPr/>
              <p:nvPr/>
            </p:nvSpPr>
            <p:spPr>
              <a:xfrm>
                <a:off x="10561143" y="4125959"/>
                <a:ext cx="136097" cy="75907"/>
              </a:xfrm>
              <a:custGeom>
                <a:avLst/>
                <a:gdLst/>
                <a:ahLst/>
                <a:cxnLst/>
                <a:rect l="l" t="t" r="r" b="b"/>
                <a:pathLst>
                  <a:path w="136097" h="75907" extrusionOk="0">
                    <a:moveTo>
                      <a:pt x="0" y="0"/>
                    </a:moveTo>
                    <a:lnTo>
                      <a:pt x="136098" y="0"/>
                    </a:lnTo>
                    <a:lnTo>
                      <a:pt x="136098" y="75907"/>
                    </a:lnTo>
                    <a:lnTo>
                      <a:pt x="0" y="75907"/>
                    </a:lnTo>
                    <a:close/>
                  </a:path>
                </a:pathLst>
              </a:custGeom>
              <a:noFill/>
              <a:ln w="1587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4C84FDCA-4833-8687-22E4-F1436E8D30EE}"/>
              </a:ext>
            </a:extLst>
          </p:cNvPr>
          <p:cNvGrpSpPr>
            <a:grpSpLocks noChangeAspect="1"/>
          </p:cNvGrpSpPr>
          <p:nvPr/>
        </p:nvGrpSpPr>
        <p:grpSpPr>
          <a:xfrm>
            <a:off x="4115192" y="2771870"/>
            <a:ext cx="720000" cy="720000"/>
            <a:chOff x="3661089" y="2771870"/>
            <a:chExt cx="726018" cy="544034"/>
          </a:xfrm>
        </p:grpSpPr>
        <p:sp>
          <p:nvSpPr>
            <p:cNvPr id="1133" name="Google Shape;1133;p71"/>
            <p:cNvSpPr/>
            <p:nvPr/>
          </p:nvSpPr>
          <p:spPr>
            <a:xfrm>
              <a:off x="3661089" y="2771870"/>
              <a:ext cx="726018" cy="544034"/>
            </a:xfrm>
            <a:custGeom>
              <a:avLst/>
              <a:gdLst/>
              <a:ahLst/>
              <a:cxnLst/>
              <a:rect l="l" t="t" r="r" b="b"/>
              <a:pathLst>
                <a:path w="303456" h="303083" extrusionOk="0">
                  <a:moveTo>
                    <a:pt x="0" y="151542"/>
                  </a:moveTo>
                  <a:cubicBezTo>
                    <a:pt x="0" y="67891"/>
                    <a:pt x="67974" y="0"/>
                    <a:pt x="151728" y="0"/>
                  </a:cubicBezTo>
                  <a:cubicBezTo>
                    <a:pt x="235483" y="0"/>
                    <a:pt x="303457" y="67790"/>
                    <a:pt x="303457" y="151542"/>
                  </a:cubicBezTo>
                  <a:cubicBezTo>
                    <a:pt x="303457" y="235294"/>
                    <a:pt x="235483" y="303083"/>
                    <a:pt x="151728" y="303083"/>
                  </a:cubicBezTo>
                  <a:cubicBezTo>
                    <a:pt x="67974" y="303083"/>
                    <a:pt x="0" y="235193"/>
                    <a:pt x="0" y="151542"/>
                  </a:cubicBezTo>
                  <a:close/>
                </a:path>
              </a:pathLst>
            </a:custGeom>
            <a:solidFill>
              <a:srgbClr val="F2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58" name="Google Shape;1158;p71"/>
            <p:cNvGrpSpPr/>
            <p:nvPr/>
          </p:nvGrpSpPr>
          <p:grpSpPr>
            <a:xfrm>
              <a:off x="3808650" y="2869295"/>
              <a:ext cx="411871" cy="313456"/>
              <a:chOff x="2856559" y="2869295"/>
              <a:chExt cx="308911" cy="313456"/>
            </a:xfrm>
          </p:grpSpPr>
          <p:grpSp>
            <p:nvGrpSpPr>
              <p:cNvPr id="1159" name="Google Shape;1159;p71"/>
              <p:cNvGrpSpPr/>
              <p:nvPr/>
            </p:nvGrpSpPr>
            <p:grpSpPr>
              <a:xfrm>
                <a:off x="2856559" y="3068804"/>
                <a:ext cx="308911" cy="113947"/>
                <a:chOff x="2856559" y="3068804"/>
                <a:chExt cx="308911" cy="113947"/>
              </a:xfrm>
            </p:grpSpPr>
            <p:grpSp>
              <p:nvGrpSpPr>
                <p:cNvPr id="1160" name="Google Shape;1160;p71"/>
                <p:cNvGrpSpPr/>
                <p:nvPr/>
              </p:nvGrpSpPr>
              <p:grpSpPr>
                <a:xfrm>
                  <a:off x="3062500" y="3074530"/>
                  <a:ext cx="102970" cy="108221"/>
                  <a:chOff x="3062500" y="3074530"/>
                  <a:chExt cx="102970" cy="108221"/>
                </a:xfrm>
              </p:grpSpPr>
              <p:sp>
                <p:nvSpPr>
                  <p:cNvPr id="1161" name="Google Shape;1161;p71"/>
                  <p:cNvSpPr/>
                  <p:nvPr/>
                </p:nvSpPr>
                <p:spPr>
                  <a:xfrm>
                    <a:off x="3085617" y="3074530"/>
                    <a:ext cx="56735" cy="56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35" h="56735" extrusionOk="0">
                        <a:moveTo>
                          <a:pt x="56735" y="28368"/>
                        </a:moveTo>
                        <a:cubicBezTo>
                          <a:pt x="56735" y="44035"/>
                          <a:pt x="44035" y="56735"/>
                          <a:pt x="28368" y="56735"/>
                        </a:cubicBezTo>
                        <a:cubicBezTo>
                          <a:pt x="12701" y="56735"/>
                          <a:pt x="0" y="44035"/>
                          <a:pt x="0" y="28368"/>
                        </a:cubicBezTo>
                        <a:cubicBezTo>
                          <a:pt x="0" y="12701"/>
                          <a:pt x="12701" y="0"/>
                          <a:pt x="28368" y="0"/>
                        </a:cubicBezTo>
                        <a:cubicBezTo>
                          <a:pt x="44035" y="0"/>
                          <a:pt x="56735" y="12701"/>
                          <a:pt x="56735" y="28368"/>
                        </a:cubicBezTo>
                        <a:close/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2" name="Google Shape;1162;p71"/>
                  <p:cNvSpPr/>
                  <p:nvPr/>
                </p:nvSpPr>
                <p:spPr>
                  <a:xfrm>
                    <a:off x="3062500" y="3131266"/>
                    <a:ext cx="102970" cy="514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970" h="51485" extrusionOk="0">
                        <a:moveTo>
                          <a:pt x="102970" y="51485"/>
                        </a:moveTo>
                        <a:cubicBezTo>
                          <a:pt x="102970" y="23039"/>
                          <a:pt x="79931" y="0"/>
                          <a:pt x="51485" y="0"/>
                        </a:cubicBezTo>
                        <a:cubicBezTo>
                          <a:pt x="23039" y="0"/>
                          <a:pt x="0" y="23039"/>
                          <a:pt x="0" y="51485"/>
                        </a:cubicBezTo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163" name="Google Shape;1163;p71"/>
                <p:cNvGrpSpPr/>
                <p:nvPr/>
              </p:nvGrpSpPr>
              <p:grpSpPr>
                <a:xfrm>
                  <a:off x="2959530" y="3068804"/>
                  <a:ext cx="102970" cy="113947"/>
                  <a:chOff x="2959530" y="3068804"/>
                  <a:chExt cx="102970" cy="113947"/>
                </a:xfrm>
              </p:grpSpPr>
              <p:sp>
                <p:nvSpPr>
                  <p:cNvPr id="1164" name="Google Shape;1164;p71"/>
                  <p:cNvSpPr/>
                  <p:nvPr/>
                </p:nvSpPr>
                <p:spPr>
                  <a:xfrm rot="-4601629">
                    <a:off x="2982592" y="3074568"/>
                    <a:ext cx="56697" cy="5669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35" h="56735" extrusionOk="0">
                        <a:moveTo>
                          <a:pt x="56735" y="28368"/>
                        </a:moveTo>
                        <a:cubicBezTo>
                          <a:pt x="56735" y="44035"/>
                          <a:pt x="44035" y="56735"/>
                          <a:pt x="28368" y="56735"/>
                        </a:cubicBezTo>
                        <a:cubicBezTo>
                          <a:pt x="12701" y="56735"/>
                          <a:pt x="0" y="44035"/>
                          <a:pt x="0" y="28368"/>
                        </a:cubicBezTo>
                        <a:cubicBezTo>
                          <a:pt x="0" y="12701"/>
                          <a:pt x="12701" y="0"/>
                          <a:pt x="28368" y="0"/>
                        </a:cubicBezTo>
                        <a:cubicBezTo>
                          <a:pt x="44035" y="0"/>
                          <a:pt x="56735" y="12701"/>
                          <a:pt x="56735" y="28368"/>
                        </a:cubicBezTo>
                        <a:close/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5" name="Google Shape;1165;p71"/>
                  <p:cNvSpPr/>
                  <p:nvPr/>
                </p:nvSpPr>
                <p:spPr>
                  <a:xfrm>
                    <a:off x="2959530" y="3131266"/>
                    <a:ext cx="102970" cy="514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970" h="51485" extrusionOk="0">
                        <a:moveTo>
                          <a:pt x="102970" y="51485"/>
                        </a:moveTo>
                        <a:cubicBezTo>
                          <a:pt x="102970" y="23039"/>
                          <a:pt x="79931" y="0"/>
                          <a:pt x="51485" y="0"/>
                        </a:cubicBezTo>
                        <a:cubicBezTo>
                          <a:pt x="23039" y="0"/>
                          <a:pt x="0" y="23039"/>
                          <a:pt x="0" y="51485"/>
                        </a:cubicBezTo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166" name="Google Shape;1166;p71"/>
                <p:cNvGrpSpPr/>
                <p:nvPr/>
              </p:nvGrpSpPr>
              <p:grpSpPr>
                <a:xfrm>
                  <a:off x="2856559" y="3074530"/>
                  <a:ext cx="102970" cy="108221"/>
                  <a:chOff x="2856559" y="3074530"/>
                  <a:chExt cx="102970" cy="108221"/>
                </a:xfrm>
              </p:grpSpPr>
              <p:sp>
                <p:nvSpPr>
                  <p:cNvPr id="1167" name="Google Shape;1167;p71"/>
                  <p:cNvSpPr/>
                  <p:nvPr/>
                </p:nvSpPr>
                <p:spPr>
                  <a:xfrm>
                    <a:off x="2879677" y="3074530"/>
                    <a:ext cx="56735" cy="567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735" h="56735" extrusionOk="0">
                        <a:moveTo>
                          <a:pt x="56735" y="28368"/>
                        </a:moveTo>
                        <a:cubicBezTo>
                          <a:pt x="56735" y="44035"/>
                          <a:pt x="44035" y="56735"/>
                          <a:pt x="28368" y="56735"/>
                        </a:cubicBezTo>
                        <a:cubicBezTo>
                          <a:pt x="12701" y="56735"/>
                          <a:pt x="0" y="44035"/>
                          <a:pt x="0" y="28368"/>
                        </a:cubicBezTo>
                        <a:cubicBezTo>
                          <a:pt x="0" y="12701"/>
                          <a:pt x="12701" y="0"/>
                          <a:pt x="28368" y="0"/>
                        </a:cubicBezTo>
                        <a:cubicBezTo>
                          <a:pt x="44035" y="0"/>
                          <a:pt x="56735" y="12701"/>
                          <a:pt x="56735" y="28368"/>
                        </a:cubicBezTo>
                        <a:close/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8" name="Google Shape;1168;p71"/>
                  <p:cNvSpPr/>
                  <p:nvPr/>
                </p:nvSpPr>
                <p:spPr>
                  <a:xfrm>
                    <a:off x="2856559" y="3131266"/>
                    <a:ext cx="102970" cy="5148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2970" h="51485" extrusionOk="0">
                        <a:moveTo>
                          <a:pt x="102970" y="51485"/>
                        </a:moveTo>
                        <a:cubicBezTo>
                          <a:pt x="102970" y="23039"/>
                          <a:pt x="79931" y="0"/>
                          <a:pt x="51485" y="0"/>
                        </a:cubicBezTo>
                        <a:cubicBezTo>
                          <a:pt x="23039" y="0"/>
                          <a:pt x="0" y="23039"/>
                          <a:pt x="0" y="51485"/>
                        </a:cubicBezTo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miter lim="8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169" name="Google Shape;1169;p71"/>
              <p:cNvGrpSpPr/>
              <p:nvPr/>
            </p:nvGrpSpPr>
            <p:grpSpPr>
              <a:xfrm>
                <a:off x="2908044" y="2869295"/>
                <a:ext cx="205862" cy="179061"/>
                <a:chOff x="2908044" y="2869295"/>
                <a:chExt cx="205862" cy="179061"/>
              </a:xfrm>
            </p:grpSpPr>
            <p:sp>
              <p:nvSpPr>
                <p:cNvPr id="1170" name="Google Shape;1170;p71"/>
                <p:cNvSpPr/>
                <p:nvPr/>
              </p:nvSpPr>
              <p:spPr>
                <a:xfrm>
                  <a:off x="2908044" y="2910985"/>
                  <a:ext cx="125303" cy="10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03" h="107436" extrusionOk="0">
                      <a:moveTo>
                        <a:pt x="116370" y="0"/>
                      </a:moveTo>
                      <a:lnTo>
                        <a:pt x="8933" y="0"/>
                      </a:lnTo>
                      <a:cubicBezTo>
                        <a:pt x="3997" y="0"/>
                        <a:pt x="0" y="3997"/>
                        <a:pt x="0" y="8933"/>
                      </a:cubicBezTo>
                      <a:lnTo>
                        <a:pt x="0" y="80558"/>
                      </a:lnTo>
                      <a:cubicBezTo>
                        <a:pt x="0" y="85495"/>
                        <a:pt x="3997" y="89492"/>
                        <a:pt x="8933" y="89492"/>
                      </a:cubicBezTo>
                      <a:lnTo>
                        <a:pt x="22334" y="89492"/>
                      </a:lnTo>
                      <a:lnTo>
                        <a:pt x="22334" y="107437"/>
                      </a:lnTo>
                      <a:lnTo>
                        <a:pt x="40279" y="89492"/>
                      </a:lnTo>
                      <a:lnTo>
                        <a:pt x="116370" y="89492"/>
                      </a:lnTo>
                      <a:cubicBezTo>
                        <a:pt x="121307" y="89492"/>
                        <a:pt x="125304" y="85495"/>
                        <a:pt x="125304" y="80558"/>
                      </a:cubicBezTo>
                      <a:lnTo>
                        <a:pt x="125304" y="9012"/>
                      </a:lnTo>
                      <a:cubicBezTo>
                        <a:pt x="125304" y="4075"/>
                        <a:pt x="121307" y="78"/>
                        <a:pt x="116370" y="78"/>
                      </a:cubicBezTo>
                      <a:close/>
                    </a:path>
                  </a:pathLst>
                </a:custGeom>
                <a:noFill/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1" name="Google Shape;1171;p71"/>
                <p:cNvSpPr/>
                <p:nvPr/>
              </p:nvSpPr>
              <p:spPr>
                <a:xfrm>
                  <a:off x="2988603" y="2940920"/>
                  <a:ext cx="125303" cy="107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03" h="107436" extrusionOk="0">
                      <a:moveTo>
                        <a:pt x="0" y="70057"/>
                      </a:moveTo>
                      <a:lnTo>
                        <a:pt x="0" y="80558"/>
                      </a:lnTo>
                      <a:cubicBezTo>
                        <a:pt x="0" y="85495"/>
                        <a:pt x="3997" y="89492"/>
                        <a:pt x="8933" y="89492"/>
                      </a:cubicBezTo>
                      <a:lnTo>
                        <a:pt x="85025" y="89492"/>
                      </a:lnTo>
                      <a:lnTo>
                        <a:pt x="102970" y="107437"/>
                      </a:lnTo>
                      <a:lnTo>
                        <a:pt x="102970" y="89492"/>
                      </a:lnTo>
                      <a:lnTo>
                        <a:pt x="116370" y="89492"/>
                      </a:lnTo>
                      <a:cubicBezTo>
                        <a:pt x="121307" y="89492"/>
                        <a:pt x="125304" y="85495"/>
                        <a:pt x="125304" y="80558"/>
                      </a:cubicBezTo>
                      <a:lnTo>
                        <a:pt x="125304" y="8933"/>
                      </a:lnTo>
                      <a:cubicBezTo>
                        <a:pt x="125304" y="3997"/>
                        <a:pt x="121307" y="0"/>
                        <a:pt x="116370" y="0"/>
                      </a:cubicBezTo>
                      <a:lnTo>
                        <a:pt x="58146" y="0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72" name="Google Shape;1172;p71"/>
                <p:cNvSpPr/>
                <p:nvPr/>
              </p:nvSpPr>
              <p:spPr>
                <a:xfrm>
                  <a:off x="2952790" y="2869295"/>
                  <a:ext cx="125303" cy="615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5303" h="61594" extrusionOk="0">
                      <a:moveTo>
                        <a:pt x="0" y="31346"/>
                      </a:moveTo>
                      <a:lnTo>
                        <a:pt x="0" y="8933"/>
                      </a:lnTo>
                      <a:cubicBezTo>
                        <a:pt x="0" y="3997"/>
                        <a:pt x="3997" y="0"/>
                        <a:pt x="8933" y="0"/>
                      </a:cubicBezTo>
                      <a:lnTo>
                        <a:pt x="116370" y="0"/>
                      </a:lnTo>
                      <a:cubicBezTo>
                        <a:pt x="121307" y="0"/>
                        <a:pt x="125304" y="3997"/>
                        <a:pt x="125304" y="8933"/>
                      </a:cubicBezTo>
                      <a:lnTo>
                        <a:pt x="125304" y="61594"/>
                      </a:lnTo>
                    </a:path>
                  </a:pathLst>
                </a:custGeom>
                <a:noFill/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D964439-56B4-34E5-1609-ABBEBF004E7F}"/>
              </a:ext>
            </a:extLst>
          </p:cNvPr>
          <p:cNvGrpSpPr>
            <a:grpSpLocks noChangeAspect="1"/>
          </p:cNvGrpSpPr>
          <p:nvPr/>
        </p:nvGrpSpPr>
        <p:grpSpPr>
          <a:xfrm>
            <a:off x="6965896" y="5478055"/>
            <a:ext cx="720000" cy="720000"/>
            <a:chOff x="6965896" y="5675776"/>
            <a:chExt cx="722225" cy="541003"/>
          </a:xfrm>
        </p:grpSpPr>
        <p:sp>
          <p:nvSpPr>
            <p:cNvPr id="1135" name="Google Shape;1135;p71"/>
            <p:cNvSpPr/>
            <p:nvPr/>
          </p:nvSpPr>
          <p:spPr>
            <a:xfrm>
              <a:off x="6965896" y="5675776"/>
              <a:ext cx="722225" cy="541003"/>
            </a:xfrm>
            <a:custGeom>
              <a:avLst/>
              <a:gdLst/>
              <a:ahLst/>
              <a:cxnLst/>
              <a:rect l="l" t="t" r="r" b="b"/>
              <a:pathLst>
                <a:path w="303456" h="303083" extrusionOk="0">
                  <a:moveTo>
                    <a:pt x="0" y="151542"/>
                  </a:moveTo>
                  <a:cubicBezTo>
                    <a:pt x="0" y="67891"/>
                    <a:pt x="67974" y="0"/>
                    <a:pt x="151728" y="0"/>
                  </a:cubicBezTo>
                  <a:cubicBezTo>
                    <a:pt x="235483" y="0"/>
                    <a:pt x="303457" y="67790"/>
                    <a:pt x="303457" y="151542"/>
                  </a:cubicBezTo>
                  <a:cubicBezTo>
                    <a:pt x="303457" y="235294"/>
                    <a:pt x="235483" y="303083"/>
                    <a:pt x="151728" y="303083"/>
                  </a:cubicBezTo>
                  <a:cubicBezTo>
                    <a:pt x="67974" y="303083"/>
                    <a:pt x="0" y="235193"/>
                    <a:pt x="0" y="151542"/>
                  </a:cubicBezTo>
                  <a:close/>
                </a:path>
              </a:pathLst>
            </a:custGeom>
            <a:solidFill>
              <a:srgbClr val="F2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73" name="Google Shape;1173;p71"/>
            <p:cNvGrpSpPr/>
            <p:nvPr/>
          </p:nvGrpSpPr>
          <p:grpSpPr>
            <a:xfrm>
              <a:off x="7151835" y="5790225"/>
              <a:ext cx="347899" cy="305180"/>
              <a:chOff x="5364010" y="5790225"/>
              <a:chExt cx="260931" cy="305180"/>
            </a:xfrm>
          </p:grpSpPr>
          <p:sp>
            <p:nvSpPr>
              <p:cNvPr id="1174" name="Google Shape;1174;p71"/>
              <p:cNvSpPr/>
              <p:nvPr/>
            </p:nvSpPr>
            <p:spPr>
              <a:xfrm>
                <a:off x="5499819" y="5790225"/>
                <a:ext cx="125122" cy="175981"/>
              </a:xfrm>
              <a:custGeom>
                <a:avLst/>
                <a:gdLst/>
                <a:ahLst/>
                <a:cxnLst/>
                <a:rect l="l" t="t" r="r" b="b"/>
                <a:pathLst>
                  <a:path w="125122" h="175981" extrusionOk="0">
                    <a:moveTo>
                      <a:pt x="62588" y="0"/>
                    </a:moveTo>
                    <a:cubicBezTo>
                      <a:pt x="28006" y="0"/>
                      <a:pt x="0" y="26960"/>
                      <a:pt x="0" y="60179"/>
                    </a:cubicBezTo>
                    <a:cubicBezTo>
                      <a:pt x="0" y="65945"/>
                      <a:pt x="1644" y="73248"/>
                      <a:pt x="4330" y="81374"/>
                    </a:cubicBezTo>
                    <a:cubicBezTo>
                      <a:pt x="11783" y="103557"/>
                      <a:pt x="27403" y="131835"/>
                      <a:pt x="40776" y="151931"/>
                    </a:cubicBezTo>
                    <a:lnTo>
                      <a:pt x="40776" y="151931"/>
                    </a:lnTo>
                    <a:cubicBezTo>
                      <a:pt x="50696" y="166811"/>
                      <a:pt x="59355" y="175981"/>
                      <a:pt x="62534" y="175981"/>
                    </a:cubicBezTo>
                    <a:cubicBezTo>
                      <a:pt x="65438" y="175981"/>
                      <a:pt x="73878" y="166976"/>
                      <a:pt x="83689" y="152370"/>
                    </a:cubicBezTo>
                    <a:cubicBezTo>
                      <a:pt x="102049" y="124971"/>
                      <a:pt x="125122" y="81813"/>
                      <a:pt x="125122" y="60179"/>
                    </a:cubicBezTo>
                    <a:cubicBezTo>
                      <a:pt x="125122" y="26960"/>
                      <a:pt x="97116" y="0"/>
                      <a:pt x="62534" y="0"/>
                    </a:cubicBezTo>
                    <a:close/>
                    <a:moveTo>
                      <a:pt x="62588" y="90489"/>
                    </a:moveTo>
                    <a:cubicBezTo>
                      <a:pt x="47024" y="90489"/>
                      <a:pt x="34363" y="77860"/>
                      <a:pt x="34363" y="62211"/>
                    </a:cubicBezTo>
                    <a:cubicBezTo>
                      <a:pt x="34363" y="46562"/>
                      <a:pt x="46969" y="33933"/>
                      <a:pt x="62588" y="33933"/>
                    </a:cubicBezTo>
                    <a:cubicBezTo>
                      <a:pt x="78208" y="33933"/>
                      <a:pt x="90814" y="46562"/>
                      <a:pt x="90814" y="62211"/>
                    </a:cubicBezTo>
                    <a:cubicBezTo>
                      <a:pt x="90814" y="77860"/>
                      <a:pt x="78208" y="90489"/>
                      <a:pt x="62588" y="90489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71"/>
              <p:cNvSpPr/>
              <p:nvPr/>
            </p:nvSpPr>
            <p:spPr>
              <a:xfrm>
                <a:off x="5534182" y="5824159"/>
                <a:ext cx="56450" cy="56555"/>
              </a:xfrm>
              <a:custGeom>
                <a:avLst/>
                <a:gdLst/>
                <a:ahLst/>
                <a:cxnLst/>
                <a:rect l="l" t="t" r="r" b="b"/>
                <a:pathLst>
                  <a:path w="56450" h="56555" extrusionOk="0">
                    <a:moveTo>
                      <a:pt x="56450" y="28278"/>
                    </a:moveTo>
                    <a:cubicBezTo>
                      <a:pt x="56450" y="43895"/>
                      <a:pt x="43813" y="56556"/>
                      <a:pt x="28225" y="56556"/>
                    </a:cubicBezTo>
                    <a:cubicBezTo>
                      <a:pt x="12637" y="56556"/>
                      <a:pt x="0" y="43895"/>
                      <a:pt x="0" y="28278"/>
                    </a:cubicBezTo>
                    <a:cubicBezTo>
                      <a:pt x="0" y="12660"/>
                      <a:pt x="12637" y="0"/>
                      <a:pt x="28225" y="0"/>
                    </a:cubicBezTo>
                    <a:cubicBezTo>
                      <a:pt x="43813" y="0"/>
                      <a:pt x="56450" y="12660"/>
                      <a:pt x="56450" y="28278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71"/>
              <p:cNvSpPr/>
              <p:nvPr/>
            </p:nvSpPr>
            <p:spPr>
              <a:xfrm>
                <a:off x="5534182" y="5824159"/>
                <a:ext cx="56450" cy="56555"/>
              </a:xfrm>
              <a:custGeom>
                <a:avLst/>
                <a:gdLst/>
                <a:ahLst/>
                <a:cxnLst/>
                <a:rect l="l" t="t" r="r" b="b"/>
                <a:pathLst>
                  <a:path w="56450" h="56555" extrusionOk="0">
                    <a:moveTo>
                      <a:pt x="56450" y="28278"/>
                    </a:moveTo>
                    <a:cubicBezTo>
                      <a:pt x="56450" y="43895"/>
                      <a:pt x="43813" y="56556"/>
                      <a:pt x="28225" y="56556"/>
                    </a:cubicBezTo>
                    <a:cubicBezTo>
                      <a:pt x="12637" y="56556"/>
                      <a:pt x="0" y="43895"/>
                      <a:pt x="0" y="28278"/>
                    </a:cubicBezTo>
                    <a:cubicBezTo>
                      <a:pt x="0" y="12660"/>
                      <a:pt x="12637" y="0"/>
                      <a:pt x="28225" y="0"/>
                    </a:cubicBezTo>
                    <a:cubicBezTo>
                      <a:pt x="43813" y="0"/>
                      <a:pt x="56450" y="12660"/>
                      <a:pt x="56450" y="28278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71"/>
              <p:cNvSpPr/>
              <p:nvPr/>
            </p:nvSpPr>
            <p:spPr>
              <a:xfrm>
                <a:off x="5364010" y="5868579"/>
                <a:ext cx="226458" cy="226606"/>
              </a:xfrm>
              <a:custGeom>
                <a:avLst/>
                <a:gdLst/>
                <a:ahLst/>
                <a:cxnLst/>
                <a:rect l="l" t="t" r="r" b="b"/>
                <a:pathLst>
                  <a:path w="226458" h="226606" extrusionOk="0">
                    <a:moveTo>
                      <a:pt x="226020" y="103173"/>
                    </a:moveTo>
                    <a:cubicBezTo>
                      <a:pt x="226294" y="106522"/>
                      <a:pt x="226458" y="109871"/>
                      <a:pt x="226458" y="113331"/>
                    </a:cubicBezTo>
                    <a:cubicBezTo>
                      <a:pt x="226458" y="136886"/>
                      <a:pt x="219279" y="158740"/>
                      <a:pt x="207057" y="176860"/>
                    </a:cubicBezTo>
                    <a:cubicBezTo>
                      <a:pt x="205523" y="179111"/>
                      <a:pt x="203933" y="181362"/>
                      <a:pt x="202234" y="183503"/>
                    </a:cubicBezTo>
                    <a:cubicBezTo>
                      <a:pt x="201960" y="183833"/>
                      <a:pt x="201686" y="184217"/>
                      <a:pt x="201412" y="184547"/>
                    </a:cubicBezTo>
                    <a:cubicBezTo>
                      <a:pt x="201412" y="184547"/>
                      <a:pt x="201357" y="184657"/>
                      <a:pt x="201302" y="184657"/>
                    </a:cubicBezTo>
                    <a:cubicBezTo>
                      <a:pt x="201028" y="184986"/>
                      <a:pt x="200754" y="185370"/>
                      <a:pt x="200426" y="185700"/>
                    </a:cubicBezTo>
                    <a:cubicBezTo>
                      <a:pt x="199001" y="187402"/>
                      <a:pt x="197576" y="189049"/>
                      <a:pt x="196096" y="190642"/>
                    </a:cubicBezTo>
                    <a:cubicBezTo>
                      <a:pt x="195603" y="191191"/>
                      <a:pt x="195109" y="191740"/>
                      <a:pt x="194561" y="192234"/>
                    </a:cubicBezTo>
                    <a:cubicBezTo>
                      <a:pt x="194452" y="192344"/>
                      <a:pt x="194287" y="192508"/>
                      <a:pt x="194178" y="192618"/>
                    </a:cubicBezTo>
                    <a:cubicBezTo>
                      <a:pt x="193904" y="192893"/>
                      <a:pt x="193630" y="193167"/>
                      <a:pt x="193356" y="193497"/>
                    </a:cubicBezTo>
                    <a:cubicBezTo>
                      <a:pt x="193246" y="193607"/>
                      <a:pt x="193191" y="193716"/>
                      <a:pt x="193082" y="193771"/>
                    </a:cubicBezTo>
                    <a:cubicBezTo>
                      <a:pt x="192808" y="194046"/>
                      <a:pt x="192588" y="194265"/>
                      <a:pt x="192369" y="194485"/>
                    </a:cubicBezTo>
                    <a:cubicBezTo>
                      <a:pt x="192040" y="194815"/>
                      <a:pt x="191711" y="195144"/>
                      <a:pt x="191383" y="195419"/>
                    </a:cubicBezTo>
                    <a:cubicBezTo>
                      <a:pt x="189903" y="196846"/>
                      <a:pt x="188368" y="198219"/>
                      <a:pt x="186834" y="199592"/>
                    </a:cubicBezTo>
                    <a:cubicBezTo>
                      <a:pt x="186450" y="199921"/>
                      <a:pt x="186066" y="200250"/>
                      <a:pt x="185683" y="200580"/>
                    </a:cubicBezTo>
                    <a:cubicBezTo>
                      <a:pt x="185189" y="200964"/>
                      <a:pt x="184751" y="201349"/>
                      <a:pt x="184258" y="201788"/>
                    </a:cubicBezTo>
                    <a:cubicBezTo>
                      <a:pt x="183819" y="202172"/>
                      <a:pt x="183381" y="202502"/>
                      <a:pt x="182942" y="202831"/>
                    </a:cubicBezTo>
                    <a:cubicBezTo>
                      <a:pt x="182504" y="203216"/>
                      <a:pt x="182066" y="203545"/>
                      <a:pt x="181572" y="203874"/>
                    </a:cubicBezTo>
                    <a:cubicBezTo>
                      <a:pt x="181134" y="204204"/>
                      <a:pt x="180695" y="204588"/>
                      <a:pt x="180202" y="204918"/>
                    </a:cubicBezTo>
                    <a:cubicBezTo>
                      <a:pt x="179764" y="205247"/>
                      <a:pt x="179270" y="205577"/>
                      <a:pt x="178832" y="205906"/>
                    </a:cubicBezTo>
                    <a:cubicBezTo>
                      <a:pt x="178394" y="206235"/>
                      <a:pt x="177900" y="206565"/>
                      <a:pt x="177407" y="206894"/>
                    </a:cubicBezTo>
                    <a:cubicBezTo>
                      <a:pt x="176640" y="207389"/>
                      <a:pt x="175872" y="207938"/>
                      <a:pt x="175105" y="208432"/>
                    </a:cubicBezTo>
                    <a:cubicBezTo>
                      <a:pt x="174776" y="208651"/>
                      <a:pt x="174502" y="208816"/>
                      <a:pt x="174173" y="209036"/>
                    </a:cubicBezTo>
                    <a:cubicBezTo>
                      <a:pt x="173845" y="209255"/>
                      <a:pt x="173461" y="209475"/>
                      <a:pt x="173132" y="209695"/>
                    </a:cubicBezTo>
                    <a:cubicBezTo>
                      <a:pt x="172803" y="209914"/>
                      <a:pt x="172420" y="210134"/>
                      <a:pt x="172091" y="210354"/>
                    </a:cubicBezTo>
                    <a:cubicBezTo>
                      <a:pt x="171214" y="210848"/>
                      <a:pt x="170392" y="211397"/>
                      <a:pt x="169460" y="211891"/>
                    </a:cubicBezTo>
                    <a:cubicBezTo>
                      <a:pt x="169077" y="212111"/>
                      <a:pt x="168693" y="212330"/>
                      <a:pt x="168309" y="212550"/>
                    </a:cubicBezTo>
                    <a:cubicBezTo>
                      <a:pt x="167432" y="213044"/>
                      <a:pt x="166555" y="213483"/>
                      <a:pt x="165679" y="213978"/>
                    </a:cubicBezTo>
                    <a:cubicBezTo>
                      <a:pt x="164692" y="214527"/>
                      <a:pt x="163651" y="215021"/>
                      <a:pt x="162609" y="215515"/>
                    </a:cubicBezTo>
                    <a:cubicBezTo>
                      <a:pt x="162116" y="215790"/>
                      <a:pt x="161568" y="216009"/>
                      <a:pt x="161075" y="216229"/>
                    </a:cubicBezTo>
                    <a:cubicBezTo>
                      <a:pt x="160691" y="216394"/>
                      <a:pt x="160308" y="216558"/>
                      <a:pt x="159979" y="216723"/>
                    </a:cubicBezTo>
                    <a:cubicBezTo>
                      <a:pt x="159705" y="216833"/>
                      <a:pt x="159431" y="216998"/>
                      <a:pt x="159157" y="217107"/>
                    </a:cubicBezTo>
                    <a:cubicBezTo>
                      <a:pt x="158609" y="217382"/>
                      <a:pt x="158006" y="217602"/>
                      <a:pt x="157403" y="217876"/>
                    </a:cubicBezTo>
                    <a:cubicBezTo>
                      <a:pt x="156800" y="218151"/>
                      <a:pt x="156142" y="218425"/>
                      <a:pt x="155485" y="218645"/>
                    </a:cubicBezTo>
                    <a:cubicBezTo>
                      <a:pt x="155375" y="218700"/>
                      <a:pt x="155211" y="218755"/>
                      <a:pt x="155101" y="218809"/>
                    </a:cubicBezTo>
                    <a:cubicBezTo>
                      <a:pt x="154443" y="219084"/>
                      <a:pt x="153731" y="219359"/>
                      <a:pt x="153073" y="219633"/>
                    </a:cubicBezTo>
                    <a:cubicBezTo>
                      <a:pt x="152415" y="219853"/>
                      <a:pt x="151758" y="220127"/>
                      <a:pt x="151155" y="220347"/>
                    </a:cubicBezTo>
                    <a:cubicBezTo>
                      <a:pt x="150936" y="220402"/>
                      <a:pt x="150717" y="220512"/>
                      <a:pt x="150497" y="220567"/>
                    </a:cubicBezTo>
                    <a:cubicBezTo>
                      <a:pt x="149894" y="220786"/>
                      <a:pt x="149292" y="221006"/>
                      <a:pt x="148634" y="221171"/>
                    </a:cubicBezTo>
                    <a:cubicBezTo>
                      <a:pt x="148415" y="221225"/>
                      <a:pt x="148250" y="221280"/>
                      <a:pt x="148031" y="221335"/>
                    </a:cubicBezTo>
                    <a:cubicBezTo>
                      <a:pt x="147867" y="221390"/>
                      <a:pt x="147647" y="221445"/>
                      <a:pt x="147428" y="221500"/>
                    </a:cubicBezTo>
                    <a:cubicBezTo>
                      <a:pt x="146990" y="221665"/>
                      <a:pt x="146496" y="221775"/>
                      <a:pt x="146058" y="221939"/>
                    </a:cubicBezTo>
                    <a:cubicBezTo>
                      <a:pt x="144140" y="222488"/>
                      <a:pt x="142222" y="223037"/>
                      <a:pt x="140303" y="223532"/>
                    </a:cubicBezTo>
                    <a:cubicBezTo>
                      <a:pt x="139975" y="223587"/>
                      <a:pt x="139646" y="223696"/>
                      <a:pt x="139372" y="223751"/>
                    </a:cubicBezTo>
                    <a:cubicBezTo>
                      <a:pt x="137289" y="224245"/>
                      <a:pt x="135152" y="224685"/>
                      <a:pt x="133014" y="225069"/>
                    </a:cubicBezTo>
                    <a:cubicBezTo>
                      <a:pt x="132411" y="225179"/>
                      <a:pt x="131863" y="225289"/>
                      <a:pt x="131260" y="225344"/>
                    </a:cubicBezTo>
                    <a:cubicBezTo>
                      <a:pt x="130767" y="225398"/>
                      <a:pt x="130329" y="225508"/>
                      <a:pt x="129835" y="225563"/>
                    </a:cubicBezTo>
                    <a:cubicBezTo>
                      <a:pt x="129342" y="225618"/>
                      <a:pt x="128794" y="225728"/>
                      <a:pt x="128246" y="225783"/>
                    </a:cubicBezTo>
                    <a:cubicBezTo>
                      <a:pt x="127917" y="225783"/>
                      <a:pt x="127588" y="225893"/>
                      <a:pt x="127314" y="225893"/>
                    </a:cubicBezTo>
                    <a:cubicBezTo>
                      <a:pt x="126383" y="226002"/>
                      <a:pt x="125396" y="226112"/>
                      <a:pt x="124464" y="226222"/>
                    </a:cubicBezTo>
                    <a:cubicBezTo>
                      <a:pt x="123971" y="226277"/>
                      <a:pt x="123478" y="226332"/>
                      <a:pt x="122985" y="226332"/>
                    </a:cubicBezTo>
                    <a:cubicBezTo>
                      <a:pt x="122546" y="226332"/>
                      <a:pt x="122053" y="226387"/>
                      <a:pt x="121615" y="226442"/>
                    </a:cubicBezTo>
                    <a:cubicBezTo>
                      <a:pt x="121450" y="226442"/>
                      <a:pt x="121286" y="226442"/>
                      <a:pt x="121066" y="226442"/>
                    </a:cubicBezTo>
                    <a:cubicBezTo>
                      <a:pt x="120628" y="226442"/>
                      <a:pt x="120190" y="226497"/>
                      <a:pt x="119696" y="226497"/>
                    </a:cubicBezTo>
                    <a:cubicBezTo>
                      <a:pt x="119587" y="226497"/>
                      <a:pt x="119477" y="226497"/>
                      <a:pt x="119367" y="226497"/>
                    </a:cubicBezTo>
                    <a:cubicBezTo>
                      <a:pt x="118765" y="226497"/>
                      <a:pt x="118162" y="226552"/>
                      <a:pt x="117559" y="226552"/>
                    </a:cubicBezTo>
                    <a:cubicBezTo>
                      <a:pt x="116353" y="226552"/>
                      <a:pt x="115147" y="226606"/>
                      <a:pt x="113942" y="226606"/>
                    </a:cubicBezTo>
                    <a:cubicBezTo>
                      <a:pt x="113722" y="226606"/>
                      <a:pt x="113558" y="226606"/>
                      <a:pt x="113339" y="226606"/>
                    </a:cubicBezTo>
                    <a:cubicBezTo>
                      <a:pt x="113120" y="226606"/>
                      <a:pt x="112955" y="226606"/>
                      <a:pt x="112736" y="226606"/>
                    </a:cubicBezTo>
                    <a:cubicBezTo>
                      <a:pt x="111530" y="226606"/>
                      <a:pt x="110324" y="226606"/>
                      <a:pt x="109119" y="226552"/>
                    </a:cubicBezTo>
                    <a:cubicBezTo>
                      <a:pt x="108516" y="226552"/>
                      <a:pt x="107913" y="226552"/>
                      <a:pt x="107310" y="226497"/>
                    </a:cubicBezTo>
                    <a:cubicBezTo>
                      <a:pt x="107201" y="226497"/>
                      <a:pt x="107091" y="226497"/>
                      <a:pt x="106981" y="226497"/>
                    </a:cubicBezTo>
                    <a:cubicBezTo>
                      <a:pt x="106543" y="226497"/>
                      <a:pt x="106050" y="226497"/>
                      <a:pt x="105611" y="226442"/>
                    </a:cubicBezTo>
                    <a:cubicBezTo>
                      <a:pt x="105447" y="226442"/>
                      <a:pt x="105282" y="226442"/>
                      <a:pt x="105063" y="226442"/>
                    </a:cubicBezTo>
                    <a:cubicBezTo>
                      <a:pt x="104625" y="226442"/>
                      <a:pt x="104131" y="226387"/>
                      <a:pt x="103693" y="226332"/>
                    </a:cubicBezTo>
                    <a:cubicBezTo>
                      <a:pt x="103200" y="226332"/>
                      <a:pt x="102706" y="226277"/>
                      <a:pt x="102213" y="226222"/>
                    </a:cubicBezTo>
                    <a:cubicBezTo>
                      <a:pt x="101281" y="226112"/>
                      <a:pt x="100295" y="226057"/>
                      <a:pt x="99363" y="225893"/>
                    </a:cubicBezTo>
                    <a:cubicBezTo>
                      <a:pt x="99034" y="225893"/>
                      <a:pt x="98706" y="225838"/>
                      <a:pt x="98377" y="225783"/>
                    </a:cubicBezTo>
                    <a:cubicBezTo>
                      <a:pt x="97829" y="225728"/>
                      <a:pt x="97335" y="225673"/>
                      <a:pt x="96787" y="225563"/>
                    </a:cubicBezTo>
                    <a:cubicBezTo>
                      <a:pt x="96294" y="225508"/>
                      <a:pt x="95801" y="225398"/>
                      <a:pt x="95362" y="225344"/>
                    </a:cubicBezTo>
                    <a:cubicBezTo>
                      <a:pt x="94760" y="225234"/>
                      <a:pt x="94212" y="225179"/>
                      <a:pt x="93609" y="225069"/>
                    </a:cubicBezTo>
                    <a:cubicBezTo>
                      <a:pt x="91471" y="224685"/>
                      <a:pt x="89334" y="224245"/>
                      <a:pt x="87251" y="223751"/>
                    </a:cubicBezTo>
                    <a:cubicBezTo>
                      <a:pt x="86922" y="223696"/>
                      <a:pt x="86593" y="223587"/>
                      <a:pt x="86319" y="223532"/>
                    </a:cubicBezTo>
                    <a:cubicBezTo>
                      <a:pt x="84401" y="223037"/>
                      <a:pt x="82483" y="222543"/>
                      <a:pt x="80565" y="221939"/>
                    </a:cubicBezTo>
                    <a:cubicBezTo>
                      <a:pt x="80126" y="221829"/>
                      <a:pt x="79633" y="221665"/>
                      <a:pt x="79195" y="221500"/>
                    </a:cubicBezTo>
                    <a:cubicBezTo>
                      <a:pt x="78975" y="221445"/>
                      <a:pt x="78811" y="221390"/>
                      <a:pt x="78592" y="221335"/>
                    </a:cubicBezTo>
                    <a:cubicBezTo>
                      <a:pt x="78373" y="221280"/>
                      <a:pt x="78208" y="221225"/>
                      <a:pt x="77989" y="221171"/>
                    </a:cubicBezTo>
                    <a:cubicBezTo>
                      <a:pt x="77386" y="220951"/>
                      <a:pt x="76783" y="220786"/>
                      <a:pt x="76126" y="220567"/>
                    </a:cubicBezTo>
                    <a:cubicBezTo>
                      <a:pt x="75906" y="220512"/>
                      <a:pt x="75687" y="220402"/>
                      <a:pt x="75468" y="220347"/>
                    </a:cubicBezTo>
                    <a:cubicBezTo>
                      <a:pt x="74810" y="220127"/>
                      <a:pt x="74207" y="219853"/>
                      <a:pt x="73550" y="219633"/>
                    </a:cubicBezTo>
                    <a:cubicBezTo>
                      <a:pt x="72837" y="219359"/>
                      <a:pt x="72180" y="219084"/>
                      <a:pt x="71522" y="218809"/>
                    </a:cubicBezTo>
                    <a:cubicBezTo>
                      <a:pt x="71412" y="218809"/>
                      <a:pt x="71248" y="218700"/>
                      <a:pt x="71138" y="218645"/>
                    </a:cubicBezTo>
                    <a:cubicBezTo>
                      <a:pt x="70481" y="218370"/>
                      <a:pt x="69878" y="218151"/>
                      <a:pt x="69220" y="217876"/>
                    </a:cubicBezTo>
                    <a:cubicBezTo>
                      <a:pt x="68617" y="217602"/>
                      <a:pt x="68069" y="217382"/>
                      <a:pt x="67466" y="217107"/>
                    </a:cubicBezTo>
                    <a:cubicBezTo>
                      <a:pt x="67192" y="216998"/>
                      <a:pt x="66918" y="216833"/>
                      <a:pt x="66644" y="216723"/>
                    </a:cubicBezTo>
                    <a:cubicBezTo>
                      <a:pt x="66260" y="216558"/>
                      <a:pt x="65877" y="216394"/>
                      <a:pt x="65493" y="216229"/>
                    </a:cubicBezTo>
                    <a:cubicBezTo>
                      <a:pt x="65000" y="216009"/>
                      <a:pt x="64452" y="215735"/>
                      <a:pt x="63959" y="215515"/>
                    </a:cubicBezTo>
                    <a:cubicBezTo>
                      <a:pt x="62917" y="215021"/>
                      <a:pt x="61931" y="214527"/>
                      <a:pt x="60889" y="213978"/>
                    </a:cubicBezTo>
                    <a:cubicBezTo>
                      <a:pt x="60013" y="213538"/>
                      <a:pt x="59136" y="213044"/>
                      <a:pt x="58259" y="212550"/>
                    </a:cubicBezTo>
                    <a:cubicBezTo>
                      <a:pt x="57875" y="212330"/>
                      <a:pt x="57491" y="212111"/>
                      <a:pt x="57108" y="211891"/>
                    </a:cubicBezTo>
                    <a:cubicBezTo>
                      <a:pt x="56231" y="211397"/>
                      <a:pt x="55354" y="210848"/>
                      <a:pt x="54477" y="210354"/>
                    </a:cubicBezTo>
                    <a:cubicBezTo>
                      <a:pt x="54094" y="210134"/>
                      <a:pt x="53765" y="209914"/>
                      <a:pt x="53436" y="209695"/>
                    </a:cubicBezTo>
                    <a:cubicBezTo>
                      <a:pt x="52504" y="209091"/>
                      <a:pt x="51518" y="208487"/>
                      <a:pt x="50586" y="207828"/>
                    </a:cubicBezTo>
                    <a:cubicBezTo>
                      <a:pt x="50093" y="207498"/>
                      <a:pt x="49654" y="207224"/>
                      <a:pt x="49161" y="206894"/>
                    </a:cubicBezTo>
                    <a:cubicBezTo>
                      <a:pt x="48229" y="206235"/>
                      <a:pt x="47298" y="205577"/>
                      <a:pt x="46366" y="204918"/>
                    </a:cubicBezTo>
                    <a:cubicBezTo>
                      <a:pt x="45927" y="204588"/>
                      <a:pt x="45434" y="204259"/>
                      <a:pt x="44996" y="203874"/>
                    </a:cubicBezTo>
                    <a:cubicBezTo>
                      <a:pt x="44393" y="203435"/>
                      <a:pt x="43790" y="202996"/>
                      <a:pt x="43242" y="202502"/>
                    </a:cubicBezTo>
                    <a:cubicBezTo>
                      <a:pt x="42803" y="202172"/>
                      <a:pt x="42420" y="201843"/>
                      <a:pt x="41981" y="201513"/>
                    </a:cubicBezTo>
                    <a:cubicBezTo>
                      <a:pt x="41433" y="201074"/>
                      <a:pt x="40940" y="200635"/>
                      <a:pt x="40392" y="200196"/>
                    </a:cubicBezTo>
                    <a:cubicBezTo>
                      <a:pt x="39954" y="199811"/>
                      <a:pt x="39460" y="199427"/>
                      <a:pt x="39022" y="199043"/>
                    </a:cubicBezTo>
                    <a:cubicBezTo>
                      <a:pt x="38693" y="198768"/>
                      <a:pt x="38364" y="198493"/>
                      <a:pt x="38035" y="198164"/>
                    </a:cubicBezTo>
                    <a:cubicBezTo>
                      <a:pt x="37378" y="197615"/>
                      <a:pt x="36775" y="197066"/>
                      <a:pt x="36172" y="196462"/>
                    </a:cubicBezTo>
                    <a:cubicBezTo>
                      <a:pt x="35843" y="196132"/>
                      <a:pt x="35514" y="195858"/>
                      <a:pt x="35185" y="195528"/>
                    </a:cubicBezTo>
                    <a:lnTo>
                      <a:pt x="34309" y="194705"/>
                    </a:lnTo>
                    <a:cubicBezTo>
                      <a:pt x="33267" y="193716"/>
                      <a:pt x="32281" y="192728"/>
                      <a:pt x="31349" y="191685"/>
                    </a:cubicBezTo>
                    <a:cubicBezTo>
                      <a:pt x="30856" y="191191"/>
                      <a:pt x="30417" y="190696"/>
                      <a:pt x="29924" y="190202"/>
                    </a:cubicBezTo>
                    <a:cubicBezTo>
                      <a:pt x="29212" y="189434"/>
                      <a:pt x="28554" y="188720"/>
                      <a:pt x="27896" y="187951"/>
                    </a:cubicBezTo>
                    <a:cubicBezTo>
                      <a:pt x="27458" y="187457"/>
                      <a:pt x="27019" y="186963"/>
                      <a:pt x="26581" y="186414"/>
                    </a:cubicBezTo>
                    <a:lnTo>
                      <a:pt x="26581" y="186414"/>
                    </a:lnTo>
                    <a:cubicBezTo>
                      <a:pt x="26142" y="185865"/>
                      <a:pt x="25759" y="185370"/>
                      <a:pt x="25320" y="184876"/>
                    </a:cubicBezTo>
                    <a:cubicBezTo>
                      <a:pt x="25101" y="184602"/>
                      <a:pt x="24882" y="184382"/>
                      <a:pt x="24663" y="184107"/>
                    </a:cubicBezTo>
                    <a:cubicBezTo>
                      <a:pt x="24279" y="183668"/>
                      <a:pt x="23895" y="183174"/>
                      <a:pt x="23567" y="182680"/>
                    </a:cubicBezTo>
                    <a:cubicBezTo>
                      <a:pt x="22909" y="181801"/>
                      <a:pt x="22251" y="180923"/>
                      <a:pt x="21594" y="180044"/>
                    </a:cubicBezTo>
                    <a:cubicBezTo>
                      <a:pt x="21429" y="179825"/>
                      <a:pt x="21265" y="179605"/>
                      <a:pt x="21100" y="179330"/>
                    </a:cubicBezTo>
                    <a:cubicBezTo>
                      <a:pt x="20552" y="178507"/>
                      <a:pt x="19949" y="177683"/>
                      <a:pt x="19401" y="176914"/>
                    </a:cubicBezTo>
                    <a:cubicBezTo>
                      <a:pt x="7125" y="158795"/>
                      <a:pt x="0" y="136941"/>
                      <a:pt x="0" y="113386"/>
                    </a:cubicBezTo>
                    <a:cubicBezTo>
                      <a:pt x="0" y="91807"/>
                      <a:pt x="6029" y="71600"/>
                      <a:pt x="16442" y="54414"/>
                    </a:cubicBezTo>
                    <a:cubicBezTo>
                      <a:pt x="17209" y="53151"/>
                      <a:pt x="18031" y="51888"/>
                      <a:pt x="18853" y="50625"/>
                    </a:cubicBezTo>
                    <a:cubicBezTo>
                      <a:pt x="19072" y="50241"/>
                      <a:pt x="19347" y="49912"/>
                      <a:pt x="19566" y="49527"/>
                    </a:cubicBezTo>
                    <a:cubicBezTo>
                      <a:pt x="20114" y="48704"/>
                      <a:pt x="20662" y="47935"/>
                      <a:pt x="21210" y="47166"/>
                    </a:cubicBezTo>
                    <a:cubicBezTo>
                      <a:pt x="21484" y="46782"/>
                      <a:pt x="21758" y="46397"/>
                      <a:pt x="22032" y="46013"/>
                    </a:cubicBezTo>
                    <a:cubicBezTo>
                      <a:pt x="22306" y="45629"/>
                      <a:pt x="22580" y="45244"/>
                      <a:pt x="22909" y="44860"/>
                    </a:cubicBezTo>
                    <a:cubicBezTo>
                      <a:pt x="23183" y="44531"/>
                      <a:pt x="23457" y="44146"/>
                      <a:pt x="23731" y="43817"/>
                    </a:cubicBezTo>
                    <a:cubicBezTo>
                      <a:pt x="24115" y="43323"/>
                      <a:pt x="24553" y="42774"/>
                      <a:pt x="24937" y="42279"/>
                    </a:cubicBezTo>
                    <a:cubicBezTo>
                      <a:pt x="25430" y="41620"/>
                      <a:pt x="25978" y="40962"/>
                      <a:pt x="26526" y="40358"/>
                    </a:cubicBezTo>
                    <a:cubicBezTo>
                      <a:pt x="26745" y="40083"/>
                      <a:pt x="26965" y="39809"/>
                      <a:pt x="27239" y="39534"/>
                    </a:cubicBezTo>
                    <a:cubicBezTo>
                      <a:pt x="29047" y="37393"/>
                      <a:pt x="30965" y="35361"/>
                      <a:pt x="32938" y="33384"/>
                    </a:cubicBezTo>
                    <a:cubicBezTo>
                      <a:pt x="33651" y="32670"/>
                      <a:pt x="34363" y="31957"/>
                      <a:pt x="35131" y="31243"/>
                    </a:cubicBezTo>
                    <a:cubicBezTo>
                      <a:pt x="35898" y="30474"/>
                      <a:pt x="36720" y="29705"/>
                      <a:pt x="37542" y="28992"/>
                    </a:cubicBezTo>
                    <a:cubicBezTo>
                      <a:pt x="38035" y="28552"/>
                      <a:pt x="38529" y="28113"/>
                      <a:pt x="39022" y="27674"/>
                    </a:cubicBezTo>
                    <a:cubicBezTo>
                      <a:pt x="41324" y="25642"/>
                      <a:pt x="43790" y="23720"/>
                      <a:pt x="46256" y="21853"/>
                    </a:cubicBezTo>
                    <a:cubicBezTo>
                      <a:pt x="46750" y="21469"/>
                      <a:pt x="47188" y="21140"/>
                      <a:pt x="47681" y="20810"/>
                    </a:cubicBezTo>
                    <a:cubicBezTo>
                      <a:pt x="48613" y="20151"/>
                      <a:pt x="49599" y="19438"/>
                      <a:pt x="50641" y="18779"/>
                    </a:cubicBezTo>
                    <a:cubicBezTo>
                      <a:pt x="51134" y="18449"/>
                      <a:pt x="51627" y="18120"/>
                      <a:pt x="52121" y="17790"/>
                    </a:cubicBezTo>
                    <a:cubicBezTo>
                      <a:pt x="52997" y="17241"/>
                      <a:pt x="53874" y="16692"/>
                      <a:pt x="54806" y="16143"/>
                    </a:cubicBezTo>
                    <a:cubicBezTo>
                      <a:pt x="54970" y="16033"/>
                      <a:pt x="55135" y="15923"/>
                      <a:pt x="55354" y="15814"/>
                    </a:cubicBezTo>
                    <a:cubicBezTo>
                      <a:pt x="55793" y="15539"/>
                      <a:pt x="56286" y="15264"/>
                      <a:pt x="56724" y="14990"/>
                    </a:cubicBezTo>
                    <a:cubicBezTo>
                      <a:pt x="57217" y="14715"/>
                      <a:pt x="57766" y="14386"/>
                      <a:pt x="58259" y="14111"/>
                    </a:cubicBezTo>
                    <a:cubicBezTo>
                      <a:pt x="58752" y="13837"/>
                      <a:pt x="59300" y="13562"/>
                      <a:pt x="59848" y="13233"/>
                    </a:cubicBezTo>
                    <a:cubicBezTo>
                      <a:pt x="60396" y="12958"/>
                      <a:pt x="60889" y="12684"/>
                      <a:pt x="61438" y="12409"/>
                    </a:cubicBezTo>
                    <a:cubicBezTo>
                      <a:pt x="61931" y="12135"/>
                      <a:pt x="62479" y="11860"/>
                      <a:pt x="63027" y="11586"/>
                    </a:cubicBezTo>
                    <a:cubicBezTo>
                      <a:pt x="63575" y="11311"/>
                      <a:pt x="64123" y="11091"/>
                      <a:pt x="64616" y="10817"/>
                    </a:cubicBezTo>
                    <a:cubicBezTo>
                      <a:pt x="65164" y="10542"/>
                      <a:pt x="65712" y="10323"/>
                      <a:pt x="66260" y="10048"/>
                    </a:cubicBezTo>
                    <a:cubicBezTo>
                      <a:pt x="66809" y="9774"/>
                      <a:pt x="67357" y="9554"/>
                      <a:pt x="67905" y="9279"/>
                    </a:cubicBezTo>
                    <a:cubicBezTo>
                      <a:pt x="69001" y="8785"/>
                      <a:pt x="70097" y="8346"/>
                      <a:pt x="71248" y="7907"/>
                    </a:cubicBezTo>
                    <a:cubicBezTo>
                      <a:pt x="72344" y="7468"/>
                      <a:pt x="73495" y="7028"/>
                      <a:pt x="74646" y="6644"/>
                    </a:cubicBezTo>
                    <a:cubicBezTo>
                      <a:pt x="75139" y="6479"/>
                      <a:pt x="75632" y="6260"/>
                      <a:pt x="76126" y="6095"/>
                    </a:cubicBezTo>
                    <a:cubicBezTo>
                      <a:pt x="76783" y="5875"/>
                      <a:pt x="77386" y="5656"/>
                      <a:pt x="78044" y="5436"/>
                    </a:cubicBezTo>
                    <a:cubicBezTo>
                      <a:pt x="78592" y="5271"/>
                      <a:pt x="79195" y="5052"/>
                      <a:pt x="79798" y="4887"/>
                    </a:cubicBezTo>
                    <a:cubicBezTo>
                      <a:pt x="80455" y="4667"/>
                      <a:pt x="81168" y="4448"/>
                      <a:pt x="81825" y="4283"/>
                    </a:cubicBezTo>
                    <a:cubicBezTo>
                      <a:pt x="82319" y="4173"/>
                      <a:pt x="82757" y="4008"/>
                      <a:pt x="83250" y="3898"/>
                    </a:cubicBezTo>
                    <a:cubicBezTo>
                      <a:pt x="83853" y="3734"/>
                      <a:pt x="84401" y="3569"/>
                      <a:pt x="85004" y="3459"/>
                    </a:cubicBezTo>
                    <a:cubicBezTo>
                      <a:pt x="85607" y="3294"/>
                      <a:pt x="86155" y="3130"/>
                      <a:pt x="86758" y="3020"/>
                    </a:cubicBezTo>
                    <a:cubicBezTo>
                      <a:pt x="87361" y="2910"/>
                      <a:pt x="87964" y="2745"/>
                      <a:pt x="88567" y="2636"/>
                    </a:cubicBezTo>
                    <a:cubicBezTo>
                      <a:pt x="89169" y="2471"/>
                      <a:pt x="89772" y="2361"/>
                      <a:pt x="90375" y="2251"/>
                    </a:cubicBezTo>
                    <a:cubicBezTo>
                      <a:pt x="90978" y="2141"/>
                      <a:pt x="91581" y="2032"/>
                      <a:pt x="92184" y="1922"/>
                    </a:cubicBezTo>
                    <a:cubicBezTo>
                      <a:pt x="92787" y="1812"/>
                      <a:pt x="93389" y="1702"/>
                      <a:pt x="93992" y="1592"/>
                    </a:cubicBezTo>
                    <a:cubicBezTo>
                      <a:pt x="95198" y="1373"/>
                      <a:pt x="96404" y="1208"/>
                      <a:pt x="97664" y="1043"/>
                    </a:cubicBezTo>
                    <a:cubicBezTo>
                      <a:pt x="98267" y="933"/>
                      <a:pt x="98870" y="879"/>
                      <a:pt x="99528" y="824"/>
                    </a:cubicBezTo>
                    <a:cubicBezTo>
                      <a:pt x="100733" y="659"/>
                      <a:pt x="101994" y="549"/>
                      <a:pt x="103255" y="439"/>
                    </a:cubicBezTo>
                    <a:cubicBezTo>
                      <a:pt x="103857" y="384"/>
                      <a:pt x="104515" y="329"/>
                      <a:pt x="105118" y="275"/>
                    </a:cubicBezTo>
                    <a:cubicBezTo>
                      <a:pt x="105721" y="220"/>
                      <a:pt x="106378" y="165"/>
                      <a:pt x="106981" y="165"/>
                    </a:cubicBezTo>
                    <a:cubicBezTo>
                      <a:pt x="107584" y="165"/>
                      <a:pt x="108242" y="110"/>
                      <a:pt x="108845" y="55"/>
                    </a:cubicBezTo>
                    <a:cubicBezTo>
                      <a:pt x="109338" y="55"/>
                      <a:pt x="109831" y="55"/>
                      <a:pt x="110324" y="0"/>
                    </a:cubicBezTo>
                    <a:lnTo>
                      <a:pt x="110434" y="0"/>
                    </a:lnTo>
                    <a:cubicBezTo>
                      <a:pt x="110434" y="0"/>
                      <a:pt x="110873" y="0"/>
                      <a:pt x="111092" y="0"/>
                    </a:cubicBezTo>
                    <a:cubicBezTo>
                      <a:pt x="111585" y="0"/>
                      <a:pt x="112133" y="0"/>
                      <a:pt x="112626" y="0"/>
                    </a:cubicBez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71"/>
              <p:cNvSpPr/>
              <p:nvPr/>
            </p:nvSpPr>
            <p:spPr>
              <a:xfrm>
                <a:off x="5380397" y="5868415"/>
                <a:ext cx="143536" cy="226990"/>
              </a:xfrm>
              <a:custGeom>
                <a:avLst/>
                <a:gdLst/>
                <a:ahLst/>
                <a:cxnLst/>
                <a:rect l="l" t="t" r="r" b="b"/>
                <a:pathLst>
                  <a:path w="143536" h="226990" extrusionOk="0">
                    <a:moveTo>
                      <a:pt x="90375" y="165"/>
                    </a:moveTo>
                    <a:cubicBezTo>
                      <a:pt x="90978" y="165"/>
                      <a:pt x="91636" y="110"/>
                      <a:pt x="92239" y="55"/>
                    </a:cubicBezTo>
                    <a:cubicBezTo>
                      <a:pt x="92732" y="55"/>
                      <a:pt x="93225" y="55"/>
                      <a:pt x="93718" y="0"/>
                    </a:cubicBezTo>
                    <a:lnTo>
                      <a:pt x="93828" y="0"/>
                    </a:lnTo>
                    <a:cubicBezTo>
                      <a:pt x="93828" y="0"/>
                      <a:pt x="94266" y="0"/>
                      <a:pt x="94486" y="0"/>
                    </a:cubicBezTo>
                    <a:cubicBezTo>
                      <a:pt x="94979" y="0"/>
                      <a:pt x="95527" y="0"/>
                      <a:pt x="96020" y="0"/>
                    </a:cubicBezTo>
                    <a:cubicBezTo>
                      <a:pt x="75413" y="769"/>
                      <a:pt x="58040" y="33933"/>
                      <a:pt x="52121" y="79397"/>
                    </a:cubicBezTo>
                    <a:cubicBezTo>
                      <a:pt x="50750" y="90159"/>
                      <a:pt x="49983" y="101635"/>
                      <a:pt x="49983" y="113495"/>
                    </a:cubicBezTo>
                    <a:cubicBezTo>
                      <a:pt x="49983" y="175707"/>
                      <a:pt x="70590" y="226222"/>
                      <a:pt x="96185" y="226991"/>
                    </a:cubicBezTo>
                    <a:cubicBezTo>
                      <a:pt x="96404" y="226991"/>
                      <a:pt x="96568" y="226991"/>
                      <a:pt x="96787" y="226991"/>
                    </a:cubicBezTo>
                    <a:cubicBezTo>
                      <a:pt x="97007" y="226991"/>
                      <a:pt x="97171" y="226991"/>
                      <a:pt x="97390" y="226991"/>
                    </a:cubicBezTo>
                    <a:cubicBezTo>
                      <a:pt x="122930" y="226222"/>
                      <a:pt x="143537" y="175707"/>
                      <a:pt x="143537" y="113495"/>
                    </a:cubicBezTo>
                    <a:cubicBezTo>
                      <a:pt x="143537" y="105479"/>
                      <a:pt x="143208" y="97682"/>
                      <a:pt x="142550" y="90104"/>
                    </a:cubicBezTo>
                    <a:cubicBezTo>
                      <a:pt x="142441" y="88512"/>
                      <a:pt x="141893" y="86975"/>
                      <a:pt x="141016" y="85657"/>
                    </a:cubicBezTo>
                    <a:cubicBezTo>
                      <a:pt x="139207" y="82912"/>
                      <a:pt x="136138" y="81319"/>
                      <a:pt x="132905" y="81319"/>
                    </a:cubicBezTo>
                    <a:cubicBezTo>
                      <a:pt x="132356" y="81319"/>
                      <a:pt x="131754" y="81319"/>
                      <a:pt x="131206" y="81484"/>
                    </a:cubicBezTo>
                    <a:cubicBezTo>
                      <a:pt x="120354" y="83406"/>
                      <a:pt x="108790" y="84394"/>
                      <a:pt x="96787" y="84394"/>
                    </a:cubicBezTo>
                    <a:cubicBezTo>
                      <a:pt x="88895" y="84394"/>
                      <a:pt x="81113" y="83955"/>
                      <a:pt x="73659" y="83076"/>
                    </a:cubicBezTo>
                    <a:cubicBezTo>
                      <a:pt x="66206" y="82253"/>
                      <a:pt x="59026" y="80990"/>
                      <a:pt x="52175" y="79342"/>
                    </a:cubicBezTo>
                    <a:lnTo>
                      <a:pt x="52175" y="79342"/>
                    </a:lnTo>
                    <a:cubicBezTo>
                      <a:pt x="30417" y="74236"/>
                      <a:pt x="12167" y="65506"/>
                      <a:pt x="0" y="54524"/>
                    </a:cubicBezTo>
                    <a:cubicBezTo>
                      <a:pt x="767" y="53261"/>
                      <a:pt x="1589" y="51998"/>
                      <a:pt x="2411" y="50735"/>
                    </a:cubicBezTo>
                    <a:cubicBezTo>
                      <a:pt x="2631" y="50351"/>
                      <a:pt x="2905" y="50021"/>
                      <a:pt x="3124" y="49637"/>
                    </a:cubicBezTo>
                    <a:cubicBezTo>
                      <a:pt x="3672" y="48813"/>
                      <a:pt x="4220" y="48045"/>
                      <a:pt x="4768" y="47276"/>
                    </a:cubicBezTo>
                    <a:cubicBezTo>
                      <a:pt x="5042" y="46892"/>
                      <a:pt x="5316" y="46507"/>
                      <a:pt x="5590" y="46123"/>
                    </a:cubicBezTo>
                    <a:cubicBezTo>
                      <a:pt x="5864" y="45739"/>
                      <a:pt x="6138" y="45354"/>
                      <a:pt x="6467" y="44970"/>
                    </a:cubicBezTo>
                    <a:cubicBezTo>
                      <a:pt x="6741" y="44640"/>
                      <a:pt x="7015" y="44256"/>
                      <a:pt x="7289" y="43927"/>
                    </a:cubicBezTo>
                    <a:cubicBezTo>
                      <a:pt x="7673" y="43432"/>
                      <a:pt x="8111" y="42883"/>
                      <a:pt x="8495" y="42389"/>
                    </a:cubicBezTo>
                    <a:cubicBezTo>
                      <a:pt x="8988" y="41730"/>
                      <a:pt x="9536" y="41071"/>
                      <a:pt x="10084" y="40467"/>
                    </a:cubicBezTo>
                    <a:cubicBezTo>
                      <a:pt x="10304" y="40193"/>
                      <a:pt x="10523" y="39918"/>
                      <a:pt x="10797" y="39644"/>
                    </a:cubicBezTo>
                    <a:cubicBezTo>
                      <a:pt x="12605" y="37502"/>
                      <a:pt x="14524" y="35471"/>
                      <a:pt x="16497" y="33494"/>
                    </a:cubicBezTo>
                    <a:cubicBezTo>
                      <a:pt x="17209" y="32780"/>
                      <a:pt x="17922" y="32066"/>
                      <a:pt x="18689" y="31353"/>
                    </a:cubicBezTo>
                    <a:cubicBezTo>
                      <a:pt x="19456" y="30584"/>
                      <a:pt x="20278" y="29815"/>
                      <a:pt x="21100" y="29101"/>
                    </a:cubicBezTo>
                    <a:cubicBezTo>
                      <a:pt x="21594" y="28662"/>
                      <a:pt x="22087" y="28223"/>
                      <a:pt x="22580" y="27784"/>
                    </a:cubicBezTo>
                    <a:cubicBezTo>
                      <a:pt x="24882" y="25752"/>
                      <a:pt x="27348" y="23830"/>
                      <a:pt x="29814" y="21963"/>
                    </a:cubicBezTo>
                    <a:cubicBezTo>
                      <a:pt x="30308" y="21634"/>
                      <a:pt x="30746" y="21250"/>
                      <a:pt x="31239" y="20920"/>
                    </a:cubicBezTo>
                    <a:cubicBezTo>
                      <a:pt x="32171" y="20261"/>
                      <a:pt x="33158" y="19547"/>
                      <a:pt x="34199" y="18888"/>
                    </a:cubicBezTo>
                    <a:cubicBezTo>
                      <a:pt x="34692" y="18559"/>
                      <a:pt x="35185" y="18230"/>
                      <a:pt x="35679" y="17900"/>
                    </a:cubicBezTo>
                    <a:cubicBezTo>
                      <a:pt x="36556" y="17351"/>
                      <a:pt x="37432" y="16802"/>
                      <a:pt x="38364" y="16253"/>
                    </a:cubicBezTo>
                    <a:cubicBezTo>
                      <a:pt x="38529" y="16143"/>
                      <a:pt x="38693" y="16033"/>
                      <a:pt x="38912" y="15923"/>
                    </a:cubicBezTo>
                    <a:cubicBezTo>
                      <a:pt x="39351" y="15649"/>
                      <a:pt x="39844" y="15374"/>
                      <a:pt x="40282" y="15100"/>
                    </a:cubicBezTo>
                    <a:cubicBezTo>
                      <a:pt x="40776" y="14825"/>
                      <a:pt x="41324" y="14496"/>
                      <a:pt x="41817" y="14221"/>
                    </a:cubicBezTo>
                    <a:cubicBezTo>
                      <a:pt x="42310" y="13947"/>
                      <a:pt x="42858" y="13672"/>
                      <a:pt x="43406" y="13343"/>
                    </a:cubicBezTo>
                    <a:cubicBezTo>
                      <a:pt x="43954" y="13068"/>
                      <a:pt x="44448" y="12794"/>
                      <a:pt x="44996" y="12519"/>
                    </a:cubicBezTo>
                    <a:cubicBezTo>
                      <a:pt x="45489" y="12245"/>
                      <a:pt x="46037" y="11970"/>
                      <a:pt x="46585" y="11695"/>
                    </a:cubicBezTo>
                    <a:cubicBezTo>
                      <a:pt x="47133" y="11421"/>
                      <a:pt x="47681" y="11201"/>
                      <a:pt x="48174" y="10927"/>
                    </a:cubicBezTo>
                    <a:cubicBezTo>
                      <a:pt x="48723" y="10652"/>
                      <a:pt x="49271" y="10433"/>
                      <a:pt x="49819" y="10158"/>
                    </a:cubicBezTo>
                    <a:cubicBezTo>
                      <a:pt x="50367" y="9883"/>
                      <a:pt x="50915" y="9664"/>
                      <a:pt x="51463" y="9389"/>
                    </a:cubicBezTo>
                    <a:cubicBezTo>
                      <a:pt x="52559" y="8895"/>
                      <a:pt x="53655" y="8456"/>
                      <a:pt x="54806" y="8017"/>
                    </a:cubicBezTo>
                    <a:cubicBezTo>
                      <a:pt x="55902" y="7577"/>
                      <a:pt x="57053" y="7138"/>
                      <a:pt x="58204" y="6754"/>
                    </a:cubicBezTo>
                    <a:cubicBezTo>
                      <a:pt x="58697" y="6589"/>
                      <a:pt x="59190" y="6369"/>
                      <a:pt x="59684" y="6205"/>
                    </a:cubicBezTo>
                    <a:cubicBezTo>
                      <a:pt x="60341" y="5985"/>
                      <a:pt x="60944" y="5765"/>
                      <a:pt x="61602" y="5546"/>
                    </a:cubicBezTo>
                    <a:cubicBezTo>
                      <a:pt x="62150" y="5381"/>
                      <a:pt x="62753" y="5161"/>
                      <a:pt x="63356" y="4997"/>
                    </a:cubicBezTo>
                    <a:cubicBezTo>
                      <a:pt x="64013" y="4777"/>
                      <a:pt x="64726" y="4557"/>
                      <a:pt x="65384" y="4393"/>
                    </a:cubicBezTo>
                    <a:cubicBezTo>
                      <a:pt x="65877" y="4283"/>
                      <a:pt x="66315" y="4118"/>
                      <a:pt x="66809" y="4008"/>
                    </a:cubicBezTo>
                    <a:cubicBezTo>
                      <a:pt x="67411" y="3844"/>
                      <a:pt x="67959" y="3679"/>
                      <a:pt x="68562" y="3569"/>
                    </a:cubicBezTo>
                    <a:cubicBezTo>
                      <a:pt x="69165" y="3404"/>
                      <a:pt x="69713" y="3240"/>
                      <a:pt x="70316" y="3130"/>
                    </a:cubicBezTo>
                    <a:cubicBezTo>
                      <a:pt x="70919" y="3020"/>
                      <a:pt x="71522" y="2855"/>
                      <a:pt x="72125" y="2745"/>
                    </a:cubicBezTo>
                    <a:cubicBezTo>
                      <a:pt x="72728" y="2636"/>
                      <a:pt x="73330" y="2471"/>
                      <a:pt x="73933" y="2361"/>
                    </a:cubicBezTo>
                    <a:cubicBezTo>
                      <a:pt x="74536" y="2251"/>
                      <a:pt x="75139" y="2141"/>
                      <a:pt x="75742" y="2032"/>
                    </a:cubicBezTo>
                    <a:cubicBezTo>
                      <a:pt x="76345" y="1922"/>
                      <a:pt x="76948" y="1812"/>
                      <a:pt x="77550" y="1702"/>
                    </a:cubicBezTo>
                    <a:cubicBezTo>
                      <a:pt x="78756" y="1483"/>
                      <a:pt x="79962" y="1318"/>
                      <a:pt x="81222" y="1153"/>
                    </a:cubicBezTo>
                    <a:cubicBezTo>
                      <a:pt x="81825" y="1043"/>
                      <a:pt x="82428" y="988"/>
                      <a:pt x="83086" y="933"/>
                    </a:cubicBezTo>
                    <a:cubicBezTo>
                      <a:pt x="84292" y="769"/>
                      <a:pt x="85552" y="659"/>
                      <a:pt x="86813" y="549"/>
                    </a:cubicBezTo>
                    <a:cubicBezTo>
                      <a:pt x="87416" y="494"/>
                      <a:pt x="88073" y="439"/>
                      <a:pt x="88676" y="384"/>
                    </a:cubicBezTo>
                    <a:cubicBezTo>
                      <a:pt x="89279" y="329"/>
                      <a:pt x="89937" y="329"/>
                      <a:pt x="90540" y="275"/>
                    </a:cubicBez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71"/>
              <p:cNvSpPr/>
              <p:nvPr/>
            </p:nvSpPr>
            <p:spPr>
              <a:xfrm>
                <a:off x="5383301" y="6018095"/>
                <a:ext cx="187765" cy="77310"/>
              </a:xfrm>
              <a:custGeom>
                <a:avLst/>
                <a:gdLst/>
                <a:ahLst/>
                <a:cxnLst/>
                <a:rect l="l" t="t" r="r" b="b"/>
                <a:pathLst>
                  <a:path w="187765" h="77310" extrusionOk="0">
                    <a:moveTo>
                      <a:pt x="187765" y="27344"/>
                    </a:moveTo>
                    <a:cubicBezTo>
                      <a:pt x="167378" y="57489"/>
                      <a:pt x="132959" y="77311"/>
                      <a:pt x="93883" y="77311"/>
                    </a:cubicBezTo>
                    <a:cubicBezTo>
                      <a:pt x="54806" y="77311"/>
                      <a:pt x="20333" y="57489"/>
                      <a:pt x="0" y="27344"/>
                    </a:cubicBezTo>
                    <a:cubicBezTo>
                      <a:pt x="12277" y="17351"/>
                      <a:pt x="29760" y="9499"/>
                      <a:pt x="50257" y="4777"/>
                    </a:cubicBezTo>
                    <a:cubicBezTo>
                      <a:pt x="63685" y="1702"/>
                      <a:pt x="78427" y="0"/>
                      <a:pt x="93883" y="0"/>
                    </a:cubicBezTo>
                    <a:cubicBezTo>
                      <a:pt x="109338" y="0"/>
                      <a:pt x="124081" y="1702"/>
                      <a:pt x="137508" y="4777"/>
                    </a:cubicBezTo>
                    <a:cubicBezTo>
                      <a:pt x="158006" y="9444"/>
                      <a:pt x="175434" y="17351"/>
                      <a:pt x="187765" y="27344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2591D56-A8B6-CBA9-3E4B-F52CFFADB90A}"/>
              </a:ext>
            </a:extLst>
          </p:cNvPr>
          <p:cNvGrpSpPr>
            <a:grpSpLocks noChangeAspect="1"/>
          </p:cNvGrpSpPr>
          <p:nvPr/>
        </p:nvGrpSpPr>
        <p:grpSpPr>
          <a:xfrm>
            <a:off x="5733116" y="2041955"/>
            <a:ext cx="720000" cy="720000"/>
            <a:chOff x="5733116" y="2041955"/>
            <a:chExt cx="722225" cy="540000"/>
          </a:xfrm>
        </p:grpSpPr>
        <p:sp>
          <p:nvSpPr>
            <p:cNvPr id="1134" name="Google Shape;1134;p71"/>
            <p:cNvSpPr/>
            <p:nvPr/>
          </p:nvSpPr>
          <p:spPr>
            <a:xfrm>
              <a:off x="5733116" y="2041955"/>
              <a:ext cx="722225" cy="540000"/>
            </a:xfrm>
            <a:custGeom>
              <a:avLst/>
              <a:gdLst/>
              <a:ahLst/>
              <a:cxnLst/>
              <a:rect l="l" t="t" r="r" b="b"/>
              <a:pathLst>
                <a:path w="303456" h="303083" extrusionOk="0">
                  <a:moveTo>
                    <a:pt x="0" y="151542"/>
                  </a:moveTo>
                  <a:cubicBezTo>
                    <a:pt x="0" y="67891"/>
                    <a:pt x="67974" y="0"/>
                    <a:pt x="151728" y="0"/>
                  </a:cubicBezTo>
                  <a:cubicBezTo>
                    <a:pt x="235482" y="0"/>
                    <a:pt x="303457" y="67891"/>
                    <a:pt x="303457" y="151542"/>
                  </a:cubicBezTo>
                  <a:cubicBezTo>
                    <a:pt x="303457" y="235193"/>
                    <a:pt x="235482" y="303083"/>
                    <a:pt x="151728" y="303083"/>
                  </a:cubicBezTo>
                  <a:cubicBezTo>
                    <a:pt x="67974" y="303083"/>
                    <a:pt x="0" y="235193"/>
                    <a:pt x="0" y="151542"/>
                  </a:cubicBezTo>
                  <a:close/>
                </a:path>
              </a:pathLst>
            </a:custGeom>
            <a:solidFill>
              <a:srgbClr val="F2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80" name="Google Shape;1180;p71"/>
            <p:cNvGrpSpPr/>
            <p:nvPr/>
          </p:nvGrpSpPr>
          <p:grpSpPr>
            <a:xfrm>
              <a:off x="5998760" y="2223952"/>
              <a:ext cx="312632" cy="212845"/>
              <a:chOff x="5477493" y="2045584"/>
              <a:chExt cx="234480" cy="212845"/>
            </a:xfrm>
          </p:grpSpPr>
          <p:sp>
            <p:nvSpPr>
              <p:cNvPr id="1181" name="Google Shape;1181;p71"/>
              <p:cNvSpPr/>
              <p:nvPr/>
            </p:nvSpPr>
            <p:spPr>
              <a:xfrm>
                <a:off x="5477493" y="2045584"/>
                <a:ext cx="234480" cy="212845"/>
              </a:xfrm>
              <a:custGeom>
                <a:avLst/>
                <a:gdLst/>
                <a:ahLst/>
                <a:cxnLst/>
                <a:rect l="l" t="t" r="r" b="b"/>
                <a:pathLst>
                  <a:path w="234480" h="212845" extrusionOk="0">
                    <a:moveTo>
                      <a:pt x="23729" y="131755"/>
                    </a:moveTo>
                    <a:lnTo>
                      <a:pt x="23729" y="115774"/>
                    </a:lnTo>
                    <a:lnTo>
                      <a:pt x="9594" y="115774"/>
                    </a:lnTo>
                    <a:cubicBezTo>
                      <a:pt x="2775" y="115774"/>
                      <a:pt x="-1842" y="109005"/>
                      <a:pt x="715" y="102864"/>
                    </a:cubicBezTo>
                    <a:lnTo>
                      <a:pt x="14140" y="70204"/>
                    </a:lnTo>
                    <a:lnTo>
                      <a:pt x="14140" y="18842"/>
                    </a:lnTo>
                    <a:cubicBezTo>
                      <a:pt x="14140" y="8444"/>
                      <a:pt x="22735" y="0"/>
                      <a:pt x="33318" y="0"/>
                    </a:cubicBezTo>
                    <a:lnTo>
                      <a:pt x="215302" y="0"/>
                    </a:lnTo>
                    <a:cubicBezTo>
                      <a:pt x="225886" y="0"/>
                      <a:pt x="234481" y="8444"/>
                      <a:pt x="234481" y="18842"/>
                    </a:cubicBezTo>
                    <a:lnTo>
                      <a:pt x="234481" y="212846"/>
                    </a:lnTo>
                    <a:lnTo>
                      <a:pt x="190938" y="179488"/>
                    </a:lnTo>
                    <a:lnTo>
                      <a:pt x="42197" y="179488"/>
                    </a:lnTo>
                    <a:cubicBezTo>
                      <a:pt x="31472" y="179488"/>
                      <a:pt x="23587" y="170556"/>
                      <a:pt x="23800" y="160018"/>
                    </a:cubicBezTo>
                    <a:lnTo>
                      <a:pt x="23800" y="157227"/>
                    </a:ln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71"/>
              <p:cNvSpPr/>
              <p:nvPr/>
            </p:nvSpPr>
            <p:spPr>
              <a:xfrm>
                <a:off x="5659268" y="2076150"/>
                <a:ext cx="29904" cy="6978"/>
              </a:xfrm>
              <a:custGeom>
                <a:avLst/>
                <a:gdLst/>
                <a:ahLst/>
                <a:cxnLst/>
                <a:rect l="l" t="t" r="r" b="b"/>
                <a:pathLst>
                  <a:path w="29904" h="6978" extrusionOk="0">
                    <a:moveTo>
                      <a:pt x="29904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71"/>
              <p:cNvSpPr/>
              <p:nvPr/>
            </p:nvSpPr>
            <p:spPr>
              <a:xfrm>
                <a:off x="5659268" y="2096109"/>
                <a:ext cx="29904" cy="6978"/>
              </a:xfrm>
              <a:custGeom>
                <a:avLst/>
                <a:gdLst/>
                <a:ahLst/>
                <a:cxnLst/>
                <a:rect l="l" t="t" r="r" b="b"/>
                <a:pathLst>
                  <a:path w="29904" h="6978" extrusionOk="0">
                    <a:moveTo>
                      <a:pt x="29904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71"/>
              <p:cNvSpPr/>
              <p:nvPr/>
            </p:nvSpPr>
            <p:spPr>
              <a:xfrm>
                <a:off x="5659268" y="2116137"/>
                <a:ext cx="29904" cy="6978"/>
              </a:xfrm>
              <a:custGeom>
                <a:avLst/>
                <a:gdLst/>
                <a:ahLst/>
                <a:cxnLst/>
                <a:rect l="l" t="t" r="r" b="b"/>
                <a:pathLst>
                  <a:path w="29904" h="6978" extrusionOk="0">
                    <a:moveTo>
                      <a:pt x="29904" y="0"/>
                    </a:moveTo>
                    <a:lnTo>
                      <a:pt x="0" y="0"/>
                    </a:ln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85" name="Google Shape;1185;p71"/>
            <p:cNvGrpSpPr/>
            <p:nvPr/>
          </p:nvGrpSpPr>
          <p:grpSpPr>
            <a:xfrm>
              <a:off x="5878772" y="2183267"/>
              <a:ext cx="312538" cy="212845"/>
              <a:chOff x="5387500" y="2004899"/>
              <a:chExt cx="234409" cy="212845"/>
            </a:xfrm>
          </p:grpSpPr>
          <p:sp>
            <p:nvSpPr>
              <p:cNvPr id="1186" name="Google Shape;1186;p71"/>
              <p:cNvSpPr/>
              <p:nvPr/>
            </p:nvSpPr>
            <p:spPr>
              <a:xfrm>
                <a:off x="5410301" y="2035535"/>
                <a:ext cx="29904" cy="6978"/>
              </a:xfrm>
              <a:custGeom>
                <a:avLst/>
                <a:gdLst/>
                <a:ahLst/>
                <a:cxnLst/>
                <a:rect l="l" t="t" r="r" b="b"/>
                <a:pathLst>
                  <a:path w="29904" h="6978" extrusionOk="0">
                    <a:moveTo>
                      <a:pt x="0" y="0"/>
                    </a:moveTo>
                    <a:lnTo>
                      <a:pt x="29904" y="0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7" name="Google Shape;1187;p71"/>
              <p:cNvSpPr/>
              <p:nvPr/>
            </p:nvSpPr>
            <p:spPr>
              <a:xfrm>
                <a:off x="5410301" y="2055494"/>
                <a:ext cx="29904" cy="6978"/>
              </a:xfrm>
              <a:custGeom>
                <a:avLst/>
                <a:gdLst/>
                <a:ahLst/>
                <a:cxnLst/>
                <a:rect l="l" t="t" r="r" b="b"/>
                <a:pathLst>
                  <a:path w="29904" h="6978" extrusionOk="0">
                    <a:moveTo>
                      <a:pt x="0" y="0"/>
                    </a:moveTo>
                    <a:lnTo>
                      <a:pt x="29904" y="0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8" name="Google Shape;1188;p71"/>
              <p:cNvSpPr/>
              <p:nvPr/>
            </p:nvSpPr>
            <p:spPr>
              <a:xfrm>
                <a:off x="5410301" y="2075522"/>
                <a:ext cx="29904" cy="6978"/>
              </a:xfrm>
              <a:custGeom>
                <a:avLst/>
                <a:gdLst/>
                <a:ahLst/>
                <a:cxnLst/>
                <a:rect l="l" t="t" r="r" b="b"/>
                <a:pathLst>
                  <a:path w="29904" h="6978" extrusionOk="0">
                    <a:moveTo>
                      <a:pt x="0" y="0"/>
                    </a:moveTo>
                    <a:lnTo>
                      <a:pt x="29904" y="0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9" name="Google Shape;1189;p71"/>
              <p:cNvSpPr/>
              <p:nvPr/>
            </p:nvSpPr>
            <p:spPr>
              <a:xfrm>
                <a:off x="5387500" y="2004899"/>
                <a:ext cx="234409" cy="212845"/>
              </a:xfrm>
              <a:custGeom>
                <a:avLst/>
                <a:gdLst/>
                <a:ahLst/>
                <a:cxnLst/>
                <a:rect l="l" t="t" r="r" b="b"/>
                <a:pathLst>
                  <a:path w="234409" h="212845" extrusionOk="0">
                    <a:moveTo>
                      <a:pt x="210681" y="131964"/>
                    </a:moveTo>
                    <a:lnTo>
                      <a:pt x="210681" y="115774"/>
                    </a:lnTo>
                    <a:lnTo>
                      <a:pt x="224816" y="115774"/>
                    </a:lnTo>
                    <a:cubicBezTo>
                      <a:pt x="231635" y="115774"/>
                      <a:pt x="236252" y="109005"/>
                      <a:pt x="233695" y="102864"/>
                    </a:cubicBezTo>
                    <a:lnTo>
                      <a:pt x="220270" y="70204"/>
                    </a:lnTo>
                    <a:lnTo>
                      <a:pt x="220270" y="18842"/>
                    </a:lnTo>
                    <a:cubicBezTo>
                      <a:pt x="220270" y="8444"/>
                      <a:pt x="211675" y="0"/>
                      <a:pt x="201091" y="0"/>
                    </a:cubicBezTo>
                    <a:lnTo>
                      <a:pt x="19179" y="0"/>
                    </a:lnTo>
                    <a:cubicBezTo>
                      <a:pt x="8595" y="0"/>
                      <a:pt x="0" y="8444"/>
                      <a:pt x="0" y="18842"/>
                    </a:cubicBezTo>
                    <a:lnTo>
                      <a:pt x="0" y="212846"/>
                    </a:lnTo>
                    <a:lnTo>
                      <a:pt x="43543" y="179488"/>
                    </a:lnTo>
                    <a:lnTo>
                      <a:pt x="192283" y="179488"/>
                    </a:lnTo>
                    <a:cubicBezTo>
                      <a:pt x="203009" y="179488"/>
                      <a:pt x="210894" y="170556"/>
                      <a:pt x="210681" y="160018"/>
                    </a:cubicBezTo>
                    <a:lnTo>
                      <a:pt x="210681" y="154505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AD52FB0-1612-7F83-F5F5-C1A665B66482}"/>
              </a:ext>
            </a:extLst>
          </p:cNvPr>
          <p:cNvGrpSpPr>
            <a:grpSpLocks noChangeAspect="1"/>
          </p:cNvGrpSpPr>
          <p:nvPr/>
        </p:nvGrpSpPr>
        <p:grpSpPr>
          <a:xfrm>
            <a:off x="7709084" y="4344635"/>
            <a:ext cx="720000" cy="720000"/>
            <a:chOff x="8226729" y="4431096"/>
            <a:chExt cx="724501" cy="542519"/>
          </a:xfrm>
        </p:grpSpPr>
        <p:sp>
          <p:nvSpPr>
            <p:cNvPr id="1130" name="Google Shape;1130;p71"/>
            <p:cNvSpPr/>
            <p:nvPr/>
          </p:nvSpPr>
          <p:spPr>
            <a:xfrm>
              <a:off x="8226729" y="4431096"/>
              <a:ext cx="724501" cy="542519"/>
            </a:xfrm>
            <a:custGeom>
              <a:avLst/>
              <a:gdLst/>
              <a:ahLst/>
              <a:cxnLst/>
              <a:rect l="l" t="t" r="r" b="b"/>
              <a:pathLst>
                <a:path w="303456" h="303083" extrusionOk="0">
                  <a:moveTo>
                    <a:pt x="0" y="151542"/>
                  </a:moveTo>
                  <a:cubicBezTo>
                    <a:pt x="0" y="67891"/>
                    <a:pt x="67974" y="0"/>
                    <a:pt x="151728" y="0"/>
                  </a:cubicBezTo>
                  <a:cubicBezTo>
                    <a:pt x="235483" y="0"/>
                    <a:pt x="303457" y="67790"/>
                    <a:pt x="303457" y="151542"/>
                  </a:cubicBezTo>
                  <a:cubicBezTo>
                    <a:pt x="303457" y="235294"/>
                    <a:pt x="235483" y="303083"/>
                    <a:pt x="151728" y="303083"/>
                  </a:cubicBezTo>
                  <a:cubicBezTo>
                    <a:pt x="67974" y="303083"/>
                    <a:pt x="0" y="235193"/>
                    <a:pt x="0" y="151542"/>
                  </a:cubicBezTo>
                  <a:close/>
                </a:path>
              </a:pathLst>
            </a:custGeom>
            <a:solidFill>
              <a:srgbClr val="F2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90" name="Google Shape;1190;p71"/>
            <p:cNvGrpSpPr/>
            <p:nvPr/>
          </p:nvGrpSpPr>
          <p:grpSpPr>
            <a:xfrm>
              <a:off x="8395952" y="4539762"/>
              <a:ext cx="395229" cy="325400"/>
              <a:chOff x="4362504" y="3177511"/>
              <a:chExt cx="420591" cy="461691"/>
            </a:xfrm>
          </p:grpSpPr>
          <p:grpSp>
            <p:nvGrpSpPr>
              <p:cNvPr id="1191" name="Google Shape;1191;p71"/>
              <p:cNvGrpSpPr/>
              <p:nvPr/>
            </p:nvGrpSpPr>
            <p:grpSpPr>
              <a:xfrm>
                <a:off x="4429861" y="3244655"/>
                <a:ext cx="286007" cy="394547"/>
                <a:chOff x="4429861" y="3244655"/>
                <a:chExt cx="286007" cy="394547"/>
              </a:xfrm>
            </p:grpSpPr>
            <p:sp>
              <p:nvSpPr>
                <p:cNvPr id="1192" name="Google Shape;1192;p71"/>
                <p:cNvSpPr/>
                <p:nvPr/>
              </p:nvSpPr>
              <p:spPr>
                <a:xfrm>
                  <a:off x="4539234" y="3597209"/>
                  <a:ext cx="67226" cy="419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26" h="41993" extrusionOk="0">
                      <a:moveTo>
                        <a:pt x="0" y="0"/>
                      </a:moveTo>
                      <a:lnTo>
                        <a:pt x="0" y="8380"/>
                      </a:lnTo>
                      <a:cubicBezTo>
                        <a:pt x="0" y="26928"/>
                        <a:pt x="15065" y="41993"/>
                        <a:pt x="33613" y="41993"/>
                      </a:cubicBezTo>
                      <a:cubicBezTo>
                        <a:pt x="52162" y="41993"/>
                        <a:pt x="67227" y="26928"/>
                        <a:pt x="67227" y="8380"/>
                      </a:cubicBezTo>
                      <a:lnTo>
                        <a:pt x="67227" y="0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3" name="Google Shape;1193;p71"/>
                <p:cNvSpPr/>
                <p:nvPr/>
              </p:nvSpPr>
              <p:spPr>
                <a:xfrm>
                  <a:off x="4429861" y="3244655"/>
                  <a:ext cx="286007" cy="3449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6007" h="344973" extrusionOk="0">
                      <a:moveTo>
                        <a:pt x="134606" y="344973"/>
                      </a:moveTo>
                      <a:lnTo>
                        <a:pt x="210306" y="344973"/>
                      </a:lnTo>
                      <a:lnTo>
                        <a:pt x="210306" y="295824"/>
                      </a:lnTo>
                      <a:cubicBezTo>
                        <a:pt x="210306" y="280289"/>
                        <a:pt x="217839" y="265883"/>
                        <a:pt x="230173" y="256373"/>
                      </a:cubicBezTo>
                      <a:cubicBezTo>
                        <a:pt x="264163" y="230198"/>
                        <a:pt x="286007" y="189241"/>
                        <a:pt x="286007" y="143010"/>
                      </a:cubicBezTo>
                      <a:cubicBezTo>
                        <a:pt x="286007" y="58647"/>
                        <a:pt x="212849" y="-8768"/>
                        <a:pt x="126508" y="930"/>
                      </a:cubicBezTo>
                      <a:cubicBezTo>
                        <a:pt x="61635" y="8180"/>
                        <a:pt x="9003" y="60154"/>
                        <a:pt x="1094" y="125027"/>
                      </a:cubicBezTo>
                      <a:cubicBezTo>
                        <a:pt x="-5403" y="178507"/>
                        <a:pt x="17571" y="226997"/>
                        <a:pt x="56080" y="256467"/>
                      </a:cubicBezTo>
                      <a:cubicBezTo>
                        <a:pt x="68320" y="265883"/>
                        <a:pt x="75759" y="280289"/>
                        <a:pt x="75759" y="295730"/>
                      </a:cubicBezTo>
                      <a:lnTo>
                        <a:pt x="75759" y="344879"/>
                      </a:lnTo>
                      <a:lnTo>
                        <a:pt x="100992" y="344879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94" name="Google Shape;1194;p71"/>
                <p:cNvSpPr/>
                <p:nvPr/>
              </p:nvSpPr>
              <p:spPr>
                <a:xfrm>
                  <a:off x="4505526" y="3547635"/>
                  <a:ext cx="134641" cy="94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641" h="9415" extrusionOk="0">
                      <a:moveTo>
                        <a:pt x="134642" y="0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95" name="Google Shape;1195;p71"/>
              <p:cNvGrpSpPr/>
              <p:nvPr/>
            </p:nvGrpSpPr>
            <p:grpSpPr>
              <a:xfrm>
                <a:off x="4362504" y="3177511"/>
                <a:ext cx="420591" cy="358919"/>
                <a:chOff x="4362504" y="3177511"/>
                <a:chExt cx="420591" cy="358919"/>
              </a:xfrm>
            </p:grpSpPr>
            <p:grpSp>
              <p:nvGrpSpPr>
                <p:cNvPr id="1196" name="Google Shape;1196;p71"/>
                <p:cNvGrpSpPr/>
                <p:nvPr/>
              </p:nvGrpSpPr>
              <p:grpSpPr>
                <a:xfrm>
                  <a:off x="4362504" y="3387760"/>
                  <a:ext cx="420591" cy="9415"/>
                  <a:chOff x="4362504" y="3387760"/>
                  <a:chExt cx="420591" cy="9415"/>
                </a:xfrm>
              </p:grpSpPr>
              <p:sp>
                <p:nvSpPr>
                  <p:cNvPr id="1197" name="Google Shape;1197;p71"/>
                  <p:cNvSpPr/>
                  <p:nvPr/>
                </p:nvSpPr>
                <p:spPr>
                  <a:xfrm>
                    <a:off x="4749482" y="3387760"/>
                    <a:ext cx="33613" cy="94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613" h="9415" extrusionOk="0">
                        <a:moveTo>
                          <a:pt x="0" y="0"/>
                        </a:moveTo>
                        <a:lnTo>
                          <a:pt x="33613" y="0"/>
                        </a:lnTo>
                      </a:path>
                    </a:pathLst>
                  </a:custGeom>
                  <a:noFill/>
                  <a:ln w="15875" cap="rnd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8" name="Google Shape;1198;p71"/>
                  <p:cNvSpPr/>
                  <p:nvPr/>
                </p:nvSpPr>
                <p:spPr>
                  <a:xfrm>
                    <a:off x="4362504" y="3387760"/>
                    <a:ext cx="33707" cy="94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707" h="9415" extrusionOk="0">
                        <a:moveTo>
                          <a:pt x="0" y="0"/>
                        </a:moveTo>
                        <a:lnTo>
                          <a:pt x="33708" y="0"/>
                        </a:lnTo>
                      </a:path>
                    </a:pathLst>
                  </a:custGeom>
                  <a:noFill/>
                  <a:ln w="15875" cap="rnd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199" name="Google Shape;1199;p71"/>
                <p:cNvGrpSpPr/>
                <p:nvPr/>
              </p:nvGrpSpPr>
              <p:grpSpPr>
                <a:xfrm>
                  <a:off x="4424176" y="3239089"/>
                  <a:ext cx="297342" cy="297341"/>
                  <a:chOff x="4424176" y="3239089"/>
                  <a:chExt cx="297342" cy="297341"/>
                </a:xfrm>
              </p:grpSpPr>
              <p:sp>
                <p:nvSpPr>
                  <p:cNvPr id="1200" name="Google Shape;1200;p71"/>
                  <p:cNvSpPr/>
                  <p:nvPr/>
                </p:nvSpPr>
                <p:spPr>
                  <a:xfrm>
                    <a:off x="4697697" y="3512703"/>
                    <a:ext cx="23821" cy="23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21" h="23727" extrusionOk="0">
                        <a:moveTo>
                          <a:pt x="0" y="0"/>
                        </a:moveTo>
                        <a:lnTo>
                          <a:pt x="23821" y="23727"/>
                        </a:lnTo>
                      </a:path>
                    </a:pathLst>
                  </a:custGeom>
                  <a:noFill/>
                  <a:ln w="15875" cap="rnd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1" name="Google Shape;1201;p71"/>
                  <p:cNvSpPr/>
                  <p:nvPr/>
                </p:nvSpPr>
                <p:spPr>
                  <a:xfrm>
                    <a:off x="4424176" y="3239089"/>
                    <a:ext cx="23727" cy="238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27" h="23821" extrusionOk="0">
                        <a:moveTo>
                          <a:pt x="0" y="0"/>
                        </a:moveTo>
                        <a:lnTo>
                          <a:pt x="23727" y="23821"/>
                        </a:lnTo>
                      </a:path>
                    </a:pathLst>
                  </a:custGeom>
                  <a:noFill/>
                  <a:ln w="15875" cap="rnd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202" name="Google Shape;1202;p71"/>
                <p:cNvGrpSpPr/>
                <p:nvPr/>
              </p:nvGrpSpPr>
              <p:grpSpPr>
                <a:xfrm>
                  <a:off x="4424176" y="3239089"/>
                  <a:ext cx="297342" cy="297341"/>
                  <a:chOff x="4424176" y="3239089"/>
                  <a:chExt cx="297342" cy="297341"/>
                </a:xfrm>
              </p:grpSpPr>
              <p:sp>
                <p:nvSpPr>
                  <p:cNvPr id="1203" name="Google Shape;1203;p71"/>
                  <p:cNvSpPr/>
                  <p:nvPr/>
                </p:nvSpPr>
                <p:spPr>
                  <a:xfrm>
                    <a:off x="4697697" y="3239089"/>
                    <a:ext cx="23821" cy="2382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21" h="23821" extrusionOk="0">
                        <a:moveTo>
                          <a:pt x="0" y="23821"/>
                        </a:moveTo>
                        <a:lnTo>
                          <a:pt x="23821" y="0"/>
                        </a:lnTo>
                      </a:path>
                    </a:pathLst>
                  </a:custGeom>
                  <a:noFill/>
                  <a:ln w="15875" cap="rnd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4" name="Google Shape;1204;p71"/>
                  <p:cNvSpPr/>
                  <p:nvPr/>
                </p:nvSpPr>
                <p:spPr>
                  <a:xfrm>
                    <a:off x="4424176" y="3512703"/>
                    <a:ext cx="23727" cy="2372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727" h="23727" extrusionOk="0">
                        <a:moveTo>
                          <a:pt x="0" y="23727"/>
                        </a:moveTo>
                        <a:lnTo>
                          <a:pt x="23727" y="0"/>
                        </a:lnTo>
                      </a:path>
                    </a:pathLst>
                  </a:custGeom>
                  <a:noFill/>
                  <a:ln w="15875" cap="rnd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sp>
              <p:nvSpPr>
                <p:cNvPr id="1205" name="Google Shape;1205;p71"/>
                <p:cNvSpPr/>
                <p:nvPr/>
              </p:nvSpPr>
              <p:spPr>
                <a:xfrm>
                  <a:off x="4572847" y="3177511"/>
                  <a:ext cx="9415" cy="33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15" h="33613" extrusionOk="0">
                      <a:moveTo>
                        <a:pt x="0" y="33613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587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06" name="Google Shape;1206;p71"/>
              <p:cNvGrpSpPr/>
              <p:nvPr/>
            </p:nvGrpSpPr>
            <p:grpSpPr>
              <a:xfrm>
                <a:off x="4497146" y="3379380"/>
                <a:ext cx="151401" cy="168255"/>
                <a:chOff x="4497146" y="3379380"/>
                <a:chExt cx="151401" cy="168255"/>
              </a:xfrm>
            </p:grpSpPr>
            <p:sp>
              <p:nvSpPr>
                <p:cNvPr id="1207" name="Google Shape;1207;p71"/>
                <p:cNvSpPr/>
                <p:nvPr/>
              </p:nvSpPr>
              <p:spPr>
                <a:xfrm>
                  <a:off x="4497146" y="3379380"/>
                  <a:ext cx="50467" cy="5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67" h="50467" extrusionOk="0">
                      <a:moveTo>
                        <a:pt x="25234" y="0"/>
                      </a:moveTo>
                      <a:lnTo>
                        <a:pt x="25234" y="0"/>
                      </a:lnTo>
                      <a:cubicBezTo>
                        <a:pt x="39169" y="0"/>
                        <a:pt x="50467" y="11299"/>
                        <a:pt x="50467" y="25234"/>
                      </a:cubicBezTo>
                      <a:lnTo>
                        <a:pt x="50467" y="50467"/>
                      </a:lnTo>
                      <a:lnTo>
                        <a:pt x="25234" y="50467"/>
                      </a:lnTo>
                      <a:cubicBezTo>
                        <a:pt x="11299" y="50467"/>
                        <a:pt x="0" y="39169"/>
                        <a:pt x="0" y="25234"/>
                      </a:cubicBezTo>
                      <a:lnTo>
                        <a:pt x="0" y="25234"/>
                      </a:lnTo>
                      <a:cubicBezTo>
                        <a:pt x="0" y="11299"/>
                        <a:pt x="11299" y="0"/>
                        <a:pt x="25234" y="0"/>
                      </a:cubicBezTo>
                      <a:close/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8" name="Google Shape;1208;p71"/>
                <p:cNvSpPr/>
                <p:nvPr/>
              </p:nvSpPr>
              <p:spPr>
                <a:xfrm rot="10800000">
                  <a:off x="4598080" y="3379380"/>
                  <a:ext cx="50467" cy="504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67" h="50467" extrusionOk="0">
                      <a:moveTo>
                        <a:pt x="25234" y="0"/>
                      </a:moveTo>
                      <a:lnTo>
                        <a:pt x="50467" y="0"/>
                      </a:lnTo>
                      <a:lnTo>
                        <a:pt x="50467" y="25234"/>
                      </a:lnTo>
                      <a:cubicBezTo>
                        <a:pt x="50467" y="39169"/>
                        <a:pt x="39169" y="50467"/>
                        <a:pt x="25234" y="50467"/>
                      </a:cubicBezTo>
                      <a:lnTo>
                        <a:pt x="25234" y="50467"/>
                      </a:lnTo>
                      <a:cubicBezTo>
                        <a:pt x="11299" y="50467"/>
                        <a:pt x="0" y="39169"/>
                        <a:pt x="0" y="25234"/>
                      </a:cubicBezTo>
                      <a:lnTo>
                        <a:pt x="0" y="25234"/>
                      </a:lnTo>
                      <a:cubicBezTo>
                        <a:pt x="0" y="11299"/>
                        <a:pt x="11299" y="0"/>
                        <a:pt x="25234" y="0"/>
                      </a:cubicBezTo>
                      <a:close/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09" name="Google Shape;1209;p71"/>
                <p:cNvSpPr/>
                <p:nvPr/>
              </p:nvSpPr>
              <p:spPr>
                <a:xfrm>
                  <a:off x="4547613" y="3429847"/>
                  <a:ext cx="50467" cy="1177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67" h="117788" extrusionOk="0">
                      <a:moveTo>
                        <a:pt x="0" y="117788"/>
                      </a:moveTo>
                      <a:lnTo>
                        <a:pt x="0" y="0"/>
                      </a:lnTo>
                      <a:lnTo>
                        <a:pt x="50467" y="0"/>
                      </a:lnTo>
                      <a:lnTo>
                        <a:pt x="50467" y="117788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02F2DE5-9E68-8AE5-D0D4-2FC716F4AF6C}"/>
              </a:ext>
            </a:extLst>
          </p:cNvPr>
          <p:cNvGrpSpPr>
            <a:grpSpLocks noChangeAspect="1"/>
          </p:cNvGrpSpPr>
          <p:nvPr/>
        </p:nvGrpSpPr>
        <p:grpSpPr>
          <a:xfrm>
            <a:off x="4525741" y="5476746"/>
            <a:ext cx="720000" cy="720000"/>
            <a:chOff x="4525741" y="5674467"/>
            <a:chExt cx="726018" cy="544034"/>
          </a:xfrm>
        </p:grpSpPr>
        <p:sp>
          <p:nvSpPr>
            <p:cNvPr id="1129" name="Google Shape;1129;p71"/>
            <p:cNvSpPr/>
            <p:nvPr/>
          </p:nvSpPr>
          <p:spPr>
            <a:xfrm>
              <a:off x="4525741" y="5674467"/>
              <a:ext cx="726018" cy="544034"/>
            </a:xfrm>
            <a:custGeom>
              <a:avLst/>
              <a:gdLst/>
              <a:ahLst/>
              <a:cxnLst/>
              <a:rect l="l" t="t" r="r" b="b"/>
              <a:pathLst>
                <a:path w="303456" h="303083" extrusionOk="0">
                  <a:moveTo>
                    <a:pt x="0" y="151542"/>
                  </a:moveTo>
                  <a:cubicBezTo>
                    <a:pt x="0" y="67891"/>
                    <a:pt x="67974" y="0"/>
                    <a:pt x="151728" y="0"/>
                  </a:cubicBezTo>
                  <a:cubicBezTo>
                    <a:pt x="235483" y="0"/>
                    <a:pt x="303457" y="67790"/>
                    <a:pt x="303457" y="151542"/>
                  </a:cubicBezTo>
                  <a:cubicBezTo>
                    <a:pt x="303457" y="235294"/>
                    <a:pt x="235483" y="303083"/>
                    <a:pt x="151728" y="303083"/>
                  </a:cubicBezTo>
                  <a:cubicBezTo>
                    <a:pt x="67974" y="303083"/>
                    <a:pt x="0" y="235193"/>
                    <a:pt x="0" y="151542"/>
                  </a:cubicBezTo>
                  <a:close/>
                </a:path>
              </a:pathLst>
            </a:custGeom>
            <a:solidFill>
              <a:srgbClr val="F2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10" name="Google Shape;1210;p71"/>
            <p:cNvGrpSpPr/>
            <p:nvPr/>
          </p:nvGrpSpPr>
          <p:grpSpPr>
            <a:xfrm>
              <a:off x="4709266" y="5794042"/>
              <a:ext cx="353413" cy="325398"/>
              <a:chOff x="3532038" y="5801158"/>
              <a:chExt cx="265066" cy="325398"/>
            </a:xfrm>
          </p:grpSpPr>
          <p:grpSp>
            <p:nvGrpSpPr>
              <p:cNvPr id="1211" name="Google Shape;1211;p71"/>
              <p:cNvGrpSpPr/>
              <p:nvPr/>
            </p:nvGrpSpPr>
            <p:grpSpPr>
              <a:xfrm>
                <a:off x="3608928" y="5882879"/>
                <a:ext cx="111418" cy="149514"/>
                <a:chOff x="3608928" y="5882879"/>
                <a:chExt cx="111418" cy="149514"/>
              </a:xfrm>
            </p:grpSpPr>
            <p:sp>
              <p:nvSpPr>
                <p:cNvPr id="1212" name="Google Shape;1212;p71"/>
                <p:cNvSpPr/>
                <p:nvPr/>
              </p:nvSpPr>
              <p:spPr>
                <a:xfrm>
                  <a:off x="3628424" y="5882879"/>
                  <a:ext cx="72477" cy="5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477" h="59000" extrusionOk="0">
                      <a:moveTo>
                        <a:pt x="72478" y="59000"/>
                      </a:moveTo>
                      <a:lnTo>
                        <a:pt x="72478" y="31463"/>
                      </a:lnTo>
                      <a:cubicBezTo>
                        <a:pt x="72478" y="16462"/>
                        <a:pt x="63386" y="6897"/>
                        <a:pt x="51770" y="2668"/>
                      </a:cubicBezTo>
                      <a:cubicBezTo>
                        <a:pt x="46870" y="906"/>
                        <a:pt x="41567" y="0"/>
                        <a:pt x="36264" y="0"/>
                      </a:cubicBezTo>
                      <a:cubicBezTo>
                        <a:pt x="30961" y="0"/>
                        <a:pt x="25658" y="906"/>
                        <a:pt x="20758" y="2668"/>
                      </a:cubicBezTo>
                      <a:cubicBezTo>
                        <a:pt x="9091" y="6897"/>
                        <a:pt x="0" y="16512"/>
                        <a:pt x="0" y="31463"/>
                      </a:cubicBezTo>
                      <a:lnTo>
                        <a:pt x="0" y="59000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3" name="Google Shape;1213;p71"/>
                <p:cNvSpPr/>
                <p:nvPr/>
              </p:nvSpPr>
              <p:spPr>
                <a:xfrm>
                  <a:off x="3608928" y="5941879"/>
                  <a:ext cx="111418" cy="90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18" h="90514" extrusionOk="0">
                      <a:moveTo>
                        <a:pt x="81973" y="0"/>
                      </a:moveTo>
                      <a:cubicBezTo>
                        <a:pt x="98235" y="0"/>
                        <a:pt x="111418" y="13140"/>
                        <a:pt x="111418" y="29349"/>
                      </a:cubicBezTo>
                      <a:lnTo>
                        <a:pt x="111418" y="61165"/>
                      </a:lnTo>
                      <a:cubicBezTo>
                        <a:pt x="111418" y="77374"/>
                        <a:pt x="98235" y="90514"/>
                        <a:pt x="81973" y="90514"/>
                      </a:cubicBezTo>
                      <a:lnTo>
                        <a:pt x="29446" y="90514"/>
                      </a:lnTo>
                      <a:cubicBezTo>
                        <a:pt x="13183" y="90514"/>
                        <a:pt x="0" y="77374"/>
                        <a:pt x="0" y="61165"/>
                      </a:cubicBezTo>
                      <a:lnTo>
                        <a:pt x="0" y="29349"/>
                      </a:lnTo>
                      <a:cubicBezTo>
                        <a:pt x="0" y="13140"/>
                        <a:pt x="13183" y="0"/>
                        <a:pt x="29446" y="0"/>
                      </a:cubicBezTo>
                      <a:close/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4" name="Google Shape;1214;p71"/>
                <p:cNvSpPr/>
                <p:nvPr/>
              </p:nvSpPr>
              <p:spPr>
                <a:xfrm>
                  <a:off x="3655698" y="5968560"/>
                  <a:ext cx="17879" cy="178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79" h="17820" extrusionOk="0">
                      <a:moveTo>
                        <a:pt x="17879" y="8910"/>
                      </a:moveTo>
                      <a:cubicBezTo>
                        <a:pt x="17879" y="13832"/>
                        <a:pt x="13877" y="17821"/>
                        <a:pt x="8940" y="17821"/>
                      </a:cubicBezTo>
                      <a:cubicBezTo>
                        <a:pt x="4002" y="17821"/>
                        <a:pt x="0" y="13832"/>
                        <a:pt x="0" y="8910"/>
                      </a:cubicBezTo>
                      <a:cubicBezTo>
                        <a:pt x="0" y="3989"/>
                        <a:pt x="4002" y="0"/>
                        <a:pt x="8940" y="0"/>
                      </a:cubicBezTo>
                      <a:cubicBezTo>
                        <a:pt x="13877" y="0"/>
                        <a:pt x="17879" y="3989"/>
                        <a:pt x="17879" y="8910"/>
                      </a:cubicBezTo>
                      <a:close/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15" name="Google Shape;1215;p71"/>
                <p:cNvSpPr/>
                <p:nvPr/>
              </p:nvSpPr>
              <p:spPr>
                <a:xfrm>
                  <a:off x="3664638" y="5988848"/>
                  <a:ext cx="5050" cy="212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50" h="21294" extrusionOk="0">
                      <a:moveTo>
                        <a:pt x="0" y="21294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216" name="Google Shape;1216;p71"/>
              <p:cNvSpPr/>
              <p:nvPr/>
            </p:nvSpPr>
            <p:spPr>
              <a:xfrm>
                <a:off x="3532038" y="5801158"/>
                <a:ext cx="265066" cy="325398"/>
              </a:xfrm>
              <a:custGeom>
                <a:avLst/>
                <a:gdLst/>
                <a:ahLst/>
                <a:cxnLst/>
                <a:rect l="l" t="t" r="r" b="b"/>
                <a:pathLst>
                  <a:path w="310019" h="380582" extrusionOk="0">
                    <a:moveTo>
                      <a:pt x="159054" y="380582"/>
                    </a:moveTo>
                    <a:lnTo>
                      <a:pt x="157236" y="379877"/>
                    </a:lnTo>
                    <a:cubicBezTo>
                      <a:pt x="94152" y="355965"/>
                      <a:pt x="45312" y="313527"/>
                      <a:pt x="23240" y="263488"/>
                    </a:cubicBezTo>
                    <a:cubicBezTo>
                      <a:pt x="10210" y="233887"/>
                      <a:pt x="2533" y="192204"/>
                      <a:pt x="512" y="139547"/>
                    </a:cubicBezTo>
                    <a:cubicBezTo>
                      <a:pt x="-1003" y="100582"/>
                      <a:pt x="1320" y="69723"/>
                      <a:pt x="1371" y="69421"/>
                    </a:cubicBezTo>
                    <a:lnTo>
                      <a:pt x="1775" y="64236"/>
                    </a:lnTo>
                    <a:lnTo>
                      <a:pt x="6725" y="64236"/>
                    </a:lnTo>
                    <a:cubicBezTo>
                      <a:pt x="95667" y="64236"/>
                      <a:pt x="154357" y="4782"/>
                      <a:pt x="154963" y="4178"/>
                    </a:cubicBezTo>
                    <a:lnTo>
                      <a:pt x="159003" y="0"/>
                    </a:lnTo>
                    <a:lnTo>
                      <a:pt x="162791" y="4430"/>
                    </a:lnTo>
                    <a:cubicBezTo>
                      <a:pt x="162791" y="4430"/>
                      <a:pt x="175822" y="19583"/>
                      <a:pt x="199560" y="34383"/>
                    </a:cubicBezTo>
                    <a:cubicBezTo>
                      <a:pt x="221379" y="47975"/>
                      <a:pt x="257037" y="64185"/>
                      <a:pt x="303251" y="64185"/>
                    </a:cubicBezTo>
                    <a:lnTo>
                      <a:pt x="308251" y="64185"/>
                    </a:lnTo>
                    <a:lnTo>
                      <a:pt x="308655" y="69371"/>
                    </a:lnTo>
                    <a:cubicBezTo>
                      <a:pt x="308655" y="69673"/>
                      <a:pt x="311029" y="101035"/>
                      <a:pt x="309514" y="140453"/>
                    </a:cubicBezTo>
                    <a:cubicBezTo>
                      <a:pt x="307494" y="193714"/>
                      <a:pt x="299867" y="235749"/>
                      <a:pt x="286836" y="265350"/>
                    </a:cubicBezTo>
                    <a:cubicBezTo>
                      <a:pt x="263351" y="318561"/>
                      <a:pt x="220975" y="357073"/>
                      <a:pt x="160923" y="379827"/>
                    </a:cubicBezTo>
                    <a:lnTo>
                      <a:pt x="159104" y="380532"/>
                    </a:lnTo>
                    <a:close/>
                  </a:path>
                </a:pathLst>
              </a:custGeom>
              <a:noFill/>
              <a:ln w="158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2" name="Google Shape;1222;p72"/>
          <p:cNvSpPr txBox="1">
            <a:spLocks noGrp="1"/>
          </p:cNvSpPr>
          <p:nvPr>
            <p:ph type="title"/>
          </p:nvPr>
        </p:nvSpPr>
        <p:spPr>
          <a:xfrm>
            <a:off x="575732" y="900113"/>
            <a:ext cx="68715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Как стать оператором регистратуры</a:t>
            </a:r>
          </a:p>
        </p:txBody>
      </p:sp>
      <p:sp>
        <p:nvSpPr>
          <p:cNvPr id="1223" name="Google Shape;1223;p72"/>
          <p:cNvSpPr/>
          <p:nvPr/>
        </p:nvSpPr>
        <p:spPr>
          <a:xfrm>
            <a:off x="911732" y="2079547"/>
            <a:ext cx="5031300" cy="20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24000" tIns="432000" rIns="36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Подача заявки на gTLD означает, что вы подаете заявку на управление частью ин</a:t>
            </a:r>
            <a:r>
              <a:rPr lang="ru-RU" sz="2000" dirty="0">
                <a:solidFill>
                  <a:srgbClr val="0B3458"/>
                </a:solidFill>
              </a:rPr>
              <a:t>тернета (</a:t>
            </a: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4"/>
                  </a:ext>
                </a:extLst>
              </a:rPr>
              <a:t>регистратурой).</a:t>
            </a:r>
          </a:p>
        </p:txBody>
      </p:sp>
      <p:sp>
        <p:nvSpPr>
          <p:cNvPr id="1224" name="Google Shape;1224;p72"/>
          <p:cNvSpPr/>
          <p:nvPr/>
        </p:nvSpPr>
        <p:spPr>
          <a:xfrm>
            <a:off x="6240265" y="2079547"/>
            <a:ext cx="5031300" cy="2031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24000" tIns="432000" rIns="36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7"/>
                  </a:ext>
                </a:extLst>
              </a:rPr>
              <a:t>Регистратура</a:t>
            </a: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8"/>
                  </a:ext>
                </a:extLst>
              </a:rPr>
              <a:t> </a:t>
            </a:r>
            <a:r>
              <a:rPr lang="ru-RU" sz="2000" dirty="0">
                <a:solidFill>
                  <a:srgbClr val="0B3458"/>
                </a:solidFill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9"/>
                  </a:ext>
                </a:extLst>
              </a:rPr>
              <a:t>поддерживает </a:t>
            </a: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все домены, </a:t>
            </a:r>
            <a:r>
              <a:rPr lang="ru-RU" sz="2000" dirty="0">
                <a:solidFill>
                  <a:srgbClr val="0B3458"/>
                </a:solidFill>
              </a:rPr>
              <a:t>зарегистрированные</a:t>
            </a:r>
            <a:r>
              <a:rPr lang="ru-RU" sz="20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в конкретном gTLD.</a:t>
            </a:r>
          </a:p>
        </p:txBody>
      </p:sp>
      <p:sp>
        <p:nvSpPr>
          <p:cNvPr id="1225" name="Google Shape;1225;p72"/>
          <p:cNvSpPr/>
          <p:nvPr/>
        </p:nvSpPr>
        <p:spPr>
          <a:xfrm>
            <a:off x="911732" y="4110546"/>
            <a:ext cx="10368300" cy="20724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24000" tIns="288000" rIns="432000" bIns="27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Оператор регистратуры: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600"/>
              <a:buFont typeface="NTR"/>
              <a:buChar char="►"/>
            </a:pPr>
            <a:r>
              <a:rPr lang="ru-RU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Устанавливает требования к gTLD.</a:t>
            </a:r>
          </a:p>
          <a:p>
            <a:pPr marL="342900" marR="0" lvl="0" indent="-342900" algn="l" rtl="0"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600"/>
              <a:buFont typeface="NTR"/>
              <a:buChar char="►"/>
            </a:pPr>
            <a:r>
              <a:rPr lang="ru-RU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Определяет, какие домены второго уровня (символы слева от точки) могут быть зарегистрированы и кем.</a:t>
            </a:r>
          </a:p>
        </p:txBody>
      </p:sp>
      <p:cxnSp>
        <p:nvCxnSpPr>
          <p:cNvPr id="1226" name="Google Shape;1226;p72"/>
          <p:cNvCxnSpPr/>
          <p:nvPr/>
        </p:nvCxnSpPr>
        <p:spPr>
          <a:xfrm>
            <a:off x="6240265" y="2079547"/>
            <a:ext cx="5040000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27" name="Google Shape;1227;p72"/>
          <p:cNvCxnSpPr/>
          <p:nvPr/>
        </p:nvCxnSpPr>
        <p:spPr>
          <a:xfrm>
            <a:off x="914285" y="2079547"/>
            <a:ext cx="5028300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28" name="Google Shape;1228;p72"/>
          <p:cNvGrpSpPr/>
          <p:nvPr/>
        </p:nvGrpSpPr>
        <p:grpSpPr>
          <a:xfrm>
            <a:off x="6686539" y="1532153"/>
            <a:ext cx="874800" cy="874800"/>
            <a:chOff x="3145601" y="1775799"/>
            <a:chExt cx="656400" cy="656400"/>
          </a:xfrm>
        </p:grpSpPr>
        <p:sp>
          <p:nvSpPr>
            <p:cNvPr id="1229" name="Google Shape;1229;p72"/>
            <p:cNvSpPr/>
            <p:nvPr/>
          </p:nvSpPr>
          <p:spPr>
            <a:xfrm>
              <a:off x="3145601" y="1775799"/>
              <a:ext cx="656400" cy="6564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30" name="Google Shape;1230;p72"/>
            <p:cNvGrpSpPr/>
            <p:nvPr/>
          </p:nvGrpSpPr>
          <p:grpSpPr>
            <a:xfrm>
              <a:off x="3251483" y="1857588"/>
              <a:ext cx="439657" cy="485762"/>
              <a:chOff x="5399755" y="2316890"/>
              <a:chExt cx="554003" cy="612100"/>
            </a:xfrm>
          </p:grpSpPr>
          <p:sp>
            <p:nvSpPr>
              <p:cNvPr id="1231" name="Google Shape;1231;p72"/>
              <p:cNvSpPr/>
              <p:nvPr/>
            </p:nvSpPr>
            <p:spPr>
              <a:xfrm>
                <a:off x="5900022" y="2569777"/>
                <a:ext cx="8456" cy="115625"/>
              </a:xfrm>
              <a:custGeom>
                <a:avLst/>
                <a:gdLst/>
                <a:ahLst/>
                <a:cxnLst/>
                <a:rect l="l" t="t" r="r" b="b"/>
                <a:pathLst>
                  <a:path w="8456" h="115625" extrusionOk="0">
                    <a:moveTo>
                      <a:pt x="0" y="115626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2" name="Google Shape;1232;p72"/>
              <p:cNvSpPr/>
              <p:nvPr/>
            </p:nvSpPr>
            <p:spPr>
              <a:xfrm>
                <a:off x="5737493" y="2793151"/>
                <a:ext cx="101474" cy="58702"/>
              </a:xfrm>
              <a:custGeom>
                <a:avLst/>
                <a:gdLst/>
                <a:ahLst/>
                <a:cxnLst/>
                <a:rect l="l" t="t" r="r" b="b"/>
                <a:pathLst>
                  <a:path w="101474" h="58702" extrusionOk="0">
                    <a:moveTo>
                      <a:pt x="101475" y="0"/>
                    </a:moveTo>
                    <a:lnTo>
                      <a:pt x="0" y="58702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3" name="Google Shape;1233;p72"/>
              <p:cNvSpPr/>
              <p:nvPr/>
            </p:nvSpPr>
            <p:spPr>
              <a:xfrm>
                <a:off x="5518646" y="2795438"/>
                <a:ext cx="93103" cy="53873"/>
              </a:xfrm>
              <a:custGeom>
                <a:avLst/>
                <a:gdLst/>
                <a:ahLst/>
                <a:cxnLst/>
                <a:rect l="l" t="t" r="r" b="b"/>
                <a:pathLst>
                  <a:path w="93103" h="53873" extrusionOk="0">
                    <a:moveTo>
                      <a:pt x="93103" y="53874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4" name="Google Shape;1234;p72"/>
              <p:cNvSpPr/>
              <p:nvPr/>
            </p:nvSpPr>
            <p:spPr>
              <a:xfrm>
                <a:off x="5453617" y="2570285"/>
                <a:ext cx="8456" cy="117319"/>
              </a:xfrm>
              <a:custGeom>
                <a:avLst/>
                <a:gdLst/>
                <a:ahLst/>
                <a:cxnLst/>
                <a:rect l="l" t="t" r="r" b="b"/>
                <a:pathLst>
                  <a:path w="8456" h="117319" extrusionOk="0">
                    <a:moveTo>
                      <a:pt x="0" y="11732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5" name="Google Shape;1235;p72"/>
              <p:cNvSpPr/>
              <p:nvPr/>
            </p:nvSpPr>
            <p:spPr>
              <a:xfrm>
                <a:off x="5516193" y="2405614"/>
                <a:ext cx="99952" cy="57770"/>
              </a:xfrm>
              <a:custGeom>
                <a:avLst/>
                <a:gdLst/>
                <a:ahLst/>
                <a:cxnLst/>
                <a:rect l="l" t="t" r="r" b="b"/>
                <a:pathLst>
                  <a:path w="99952" h="57770" extrusionOk="0">
                    <a:moveTo>
                      <a:pt x="99953" y="0"/>
                    </a:moveTo>
                    <a:lnTo>
                      <a:pt x="0" y="5777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6" name="Google Shape;1236;p72"/>
              <p:cNvSpPr/>
              <p:nvPr/>
            </p:nvSpPr>
            <p:spPr>
              <a:xfrm>
                <a:off x="5741891" y="2408155"/>
                <a:ext cx="93103" cy="53873"/>
              </a:xfrm>
              <a:custGeom>
                <a:avLst/>
                <a:gdLst/>
                <a:ahLst/>
                <a:cxnLst/>
                <a:rect l="l" t="t" r="r" b="b"/>
                <a:pathLst>
                  <a:path w="93103" h="53873" extrusionOk="0">
                    <a:moveTo>
                      <a:pt x="93103" y="53874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7" name="Google Shape;1237;p72"/>
              <p:cNvSpPr/>
              <p:nvPr/>
            </p:nvSpPr>
            <p:spPr>
              <a:xfrm rot="-4187783">
                <a:off x="5634935" y="2328711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8" name="Google Shape;1238;p72"/>
              <p:cNvSpPr/>
              <p:nvPr/>
            </p:nvSpPr>
            <p:spPr>
              <a:xfrm>
                <a:off x="5858871" y="2458079"/>
                <a:ext cx="83740" cy="83883"/>
              </a:xfrm>
              <a:custGeom>
                <a:avLst/>
                <a:gdLst/>
                <a:ahLst/>
                <a:cxnLst/>
                <a:rect l="l" t="t" r="r" b="b"/>
                <a:pathLst>
                  <a:path w="83740" h="83883" extrusionOk="0">
                    <a:moveTo>
                      <a:pt x="78105" y="62907"/>
                    </a:moveTo>
                    <a:cubicBezTo>
                      <a:pt x="66520" y="82983"/>
                      <a:pt x="40982" y="89844"/>
                      <a:pt x="20941" y="78239"/>
                    </a:cubicBezTo>
                    <a:cubicBezTo>
                      <a:pt x="900" y="66634"/>
                      <a:pt x="-5950" y="41052"/>
                      <a:pt x="5635" y="20977"/>
                    </a:cubicBezTo>
                    <a:cubicBezTo>
                      <a:pt x="17220" y="901"/>
                      <a:pt x="42758" y="-5960"/>
                      <a:pt x="62799" y="5645"/>
                    </a:cubicBezTo>
                    <a:cubicBezTo>
                      <a:pt x="82841" y="17250"/>
                      <a:pt x="89690" y="42831"/>
                      <a:pt x="78105" y="62907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72"/>
              <p:cNvSpPr/>
              <p:nvPr/>
            </p:nvSpPr>
            <p:spPr>
              <a:xfrm rot="-4187783">
                <a:off x="5858193" y="2715961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72"/>
              <p:cNvSpPr/>
              <p:nvPr/>
            </p:nvSpPr>
            <p:spPr>
              <a:xfrm rot="-4187783">
                <a:off x="5411724" y="2457751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72"/>
              <p:cNvSpPr/>
              <p:nvPr/>
            </p:nvSpPr>
            <p:spPr>
              <a:xfrm rot="-4187783">
                <a:off x="5411691" y="2715936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72"/>
              <p:cNvSpPr/>
              <p:nvPr/>
            </p:nvSpPr>
            <p:spPr>
              <a:xfrm>
                <a:off x="5635203" y="2845107"/>
                <a:ext cx="83740" cy="83883"/>
              </a:xfrm>
              <a:custGeom>
                <a:avLst/>
                <a:gdLst/>
                <a:ahLst/>
                <a:cxnLst/>
                <a:rect l="l" t="t" r="r" b="b"/>
                <a:pathLst>
                  <a:path w="83740" h="83883" extrusionOk="0">
                    <a:moveTo>
                      <a:pt x="78105" y="62907"/>
                    </a:moveTo>
                    <a:cubicBezTo>
                      <a:pt x="66520" y="82983"/>
                      <a:pt x="40982" y="89844"/>
                      <a:pt x="20941" y="78239"/>
                    </a:cubicBezTo>
                    <a:cubicBezTo>
                      <a:pt x="900" y="66634"/>
                      <a:pt x="-5950" y="41052"/>
                      <a:pt x="5635" y="20977"/>
                    </a:cubicBezTo>
                    <a:cubicBezTo>
                      <a:pt x="17220" y="901"/>
                      <a:pt x="42758" y="-5960"/>
                      <a:pt x="62799" y="5645"/>
                    </a:cubicBezTo>
                    <a:cubicBezTo>
                      <a:pt x="82841" y="17250"/>
                      <a:pt x="89690" y="42831"/>
                      <a:pt x="78105" y="62907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3" name="Google Shape;1243;p72"/>
            <p:cNvSpPr/>
            <p:nvPr/>
          </p:nvSpPr>
          <p:spPr>
            <a:xfrm>
              <a:off x="3396002" y="2029823"/>
              <a:ext cx="156292" cy="155538"/>
            </a:xfrm>
            <a:custGeom>
              <a:avLst/>
              <a:gdLst/>
              <a:ahLst/>
              <a:cxnLst/>
              <a:rect l="l" t="t" r="r" b="b"/>
              <a:pathLst>
                <a:path w="211205" h="210186" extrusionOk="0">
                  <a:moveTo>
                    <a:pt x="180255" y="179384"/>
                  </a:moveTo>
                  <a:cubicBezTo>
                    <a:pt x="175910" y="183707"/>
                    <a:pt x="171283" y="187561"/>
                    <a:pt x="166467" y="190944"/>
                  </a:cubicBezTo>
                  <a:cubicBezTo>
                    <a:pt x="165050" y="191978"/>
                    <a:pt x="163634" y="192917"/>
                    <a:pt x="162123" y="193857"/>
                  </a:cubicBezTo>
                  <a:cubicBezTo>
                    <a:pt x="153812" y="199120"/>
                    <a:pt x="144841" y="203161"/>
                    <a:pt x="135586" y="205887"/>
                  </a:cubicBezTo>
                  <a:cubicBezTo>
                    <a:pt x="116038" y="211619"/>
                    <a:pt x="95168" y="211619"/>
                    <a:pt x="75620" y="205887"/>
                  </a:cubicBezTo>
                  <a:cubicBezTo>
                    <a:pt x="66365" y="203161"/>
                    <a:pt x="57488" y="199214"/>
                    <a:pt x="49083" y="193857"/>
                  </a:cubicBezTo>
                  <a:cubicBezTo>
                    <a:pt x="42661" y="189816"/>
                    <a:pt x="36523" y="184929"/>
                    <a:pt x="30951" y="179384"/>
                  </a:cubicBezTo>
                  <a:cubicBezTo>
                    <a:pt x="-10317" y="138315"/>
                    <a:pt x="-10317" y="71777"/>
                    <a:pt x="30951" y="30802"/>
                  </a:cubicBezTo>
                  <a:cubicBezTo>
                    <a:pt x="72220" y="-10267"/>
                    <a:pt x="139080" y="-10267"/>
                    <a:pt x="180255" y="30802"/>
                  </a:cubicBezTo>
                  <a:cubicBezTo>
                    <a:pt x="221523" y="71871"/>
                    <a:pt x="221523" y="138409"/>
                    <a:pt x="180255" y="179384"/>
                  </a:cubicBezTo>
                  <a:close/>
                </a:path>
              </a:pathLst>
            </a:custGeom>
            <a:solidFill>
              <a:srgbClr val="0B34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44" name="Google Shape;1244;p72"/>
          <p:cNvGrpSpPr>
            <a:grpSpLocks noChangeAspect="1"/>
          </p:cNvGrpSpPr>
          <p:nvPr/>
        </p:nvGrpSpPr>
        <p:grpSpPr>
          <a:xfrm>
            <a:off x="1358097" y="1532153"/>
            <a:ext cx="878400" cy="878400"/>
            <a:chOff x="355642" y="1775799"/>
            <a:chExt cx="656400" cy="656400"/>
          </a:xfrm>
        </p:grpSpPr>
        <p:sp>
          <p:nvSpPr>
            <p:cNvPr id="1245" name="Google Shape;1245;p72"/>
            <p:cNvSpPr/>
            <p:nvPr/>
          </p:nvSpPr>
          <p:spPr>
            <a:xfrm>
              <a:off x="355642" y="1775799"/>
              <a:ext cx="656400" cy="6564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46" name="Google Shape;1246;p72"/>
            <p:cNvGrpSpPr/>
            <p:nvPr/>
          </p:nvGrpSpPr>
          <p:grpSpPr>
            <a:xfrm>
              <a:off x="555145" y="1942776"/>
              <a:ext cx="257481" cy="335973"/>
              <a:chOff x="1876510" y="1547778"/>
              <a:chExt cx="347712" cy="453711"/>
            </a:xfrm>
          </p:grpSpPr>
          <p:sp>
            <p:nvSpPr>
              <p:cNvPr id="1247" name="Google Shape;1247;p72"/>
              <p:cNvSpPr/>
              <p:nvPr/>
            </p:nvSpPr>
            <p:spPr>
              <a:xfrm>
                <a:off x="1944811" y="1615749"/>
                <a:ext cx="211205" cy="210186"/>
              </a:xfrm>
              <a:custGeom>
                <a:avLst/>
                <a:gdLst/>
                <a:ahLst/>
                <a:cxnLst/>
                <a:rect l="l" t="t" r="r" b="b"/>
                <a:pathLst>
                  <a:path w="211205" h="210186" extrusionOk="0">
                    <a:moveTo>
                      <a:pt x="180255" y="179384"/>
                    </a:moveTo>
                    <a:cubicBezTo>
                      <a:pt x="175910" y="183707"/>
                      <a:pt x="171283" y="187561"/>
                      <a:pt x="166467" y="190944"/>
                    </a:cubicBezTo>
                    <a:cubicBezTo>
                      <a:pt x="165050" y="191978"/>
                      <a:pt x="163634" y="192917"/>
                      <a:pt x="162123" y="193857"/>
                    </a:cubicBezTo>
                    <a:cubicBezTo>
                      <a:pt x="153812" y="199120"/>
                      <a:pt x="144841" y="203161"/>
                      <a:pt x="135586" y="205887"/>
                    </a:cubicBezTo>
                    <a:cubicBezTo>
                      <a:pt x="116038" y="211619"/>
                      <a:pt x="95168" y="211619"/>
                      <a:pt x="75620" y="205887"/>
                    </a:cubicBezTo>
                    <a:cubicBezTo>
                      <a:pt x="66365" y="203161"/>
                      <a:pt x="57488" y="199214"/>
                      <a:pt x="49083" y="193857"/>
                    </a:cubicBezTo>
                    <a:cubicBezTo>
                      <a:pt x="42661" y="189816"/>
                      <a:pt x="36523" y="184929"/>
                      <a:pt x="30951" y="179384"/>
                    </a:cubicBezTo>
                    <a:cubicBezTo>
                      <a:pt x="-10317" y="138315"/>
                      <a:pt x="-10317" y="71777"/>
                      <a:pt x="30951" y="30802"/>
                    </a:cubicBezTo>
                    <a:cubicBezTo>
                      <a:pt x="72220" y="-10267"/>
                      <a:pt x="139080" y="-10267"/>
                      <a:pt x="180255" y="30802"/>
                    </a:cubicBezTo>
                    <a:cubicBezTo>
                      <a:pt x="221523" y="71871"/>
                      <a:pt x="221523" y="138409"/>
                      <a:pt x="180255" y="179384"/>
                    </a:cubicBezTo>
                    <a:close/>
                  </a:path>
                </a:pathLst>
              </a:custGeom>
              <a:solidFill>
                <a:srgbClr val="0B3458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72"/>
              <p:cNvSpPr/>
              <p:nvPr/>
            </p:nvSpPr>
            <p:spPr>
              <a:xfrm>
                <a:off x="1876510" y="1547778"/>
                <a:ext cx="347712" cy="453711"/>
              </a:xfrm>
              <a:custGeom>
                <a:avLst/>
                <a:gdLst/>
                <a:ahLst/>
                <a:cxnLst/>
                <a:rect l="l" t="t" r="r" b="b"/>
                <a:pathLst>
                  <a:path w="347712" h="453711" extrusionOk="0">
                    <a:moveTo>
                      <a:pt x="201810" y="439263"/>
                    </a:moveTo>
                    <a:cubicBezTo>
                      <a:pt x="186700" y="458528"/>
                      <a:pt x="161108" y="458528"/>
                      <a:pt x="145998" y="439263"/>
                    </a:cubicBezTo>
                    <a:cubicBezTo>
                      <a:pt x="96797" y="376672"/>
                      <a:pt x="0" y="244348"/>
                      <a:pt x="0" y="173017"/>
                    </a:cubicBezTo>
                    <a:cubicBezTo>
                      <a:pt x="0" y="77440"/>
                      <a:pt x="77815" y="0"/>
                      <a:pt x="173856" y="0"/>
                    </a:cubicBezTo>
                    <a:cubicBezTo>
                      <a:pt x="269898" y="0"/>
                      <a:pt x="347713" y="77440"/>
                      <a:pt x="347713" y="173017"/>
                    </a:cubicBezTo>
                    <a:cubicBezTo>
                      <a:pt x="347713" y="244348"/>
                      <a:pt x="250916" y="376672"/>
                      <a:pt x="201810" y="439263"/>
                    </a:cubicBezTo>
                    <a:close/>
                  </a:path>
                </a:pathLst>
              </a:custGeom>
              <a:noFill/>
              <a:ln w="25400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73"/>
          <p:cNvSpPr txBox="1">
            <a:spLocks noGrp="1"/>
          </p:cNvSpPr>
          <p:nvPr>
            <p:ph type="title"/>
          </p:nvPr>
        </p:nvSpPr>
        <p:spPr>
          <a:xfrm>
            <a:off x="575732" y="900113"/>
            <a:ext cx="87663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Финансовые и технические аспекты</a:t>
            </a:r>
          </a:p>
        </p:txBody>
      </p:sp>
      <p:sp>
        <p:nvSpPr>
          <p:cNvPr id="1255" name="Google Shape;1255;p73"/>
          <p:cNvSpPr txBox="1"/>
          <p:nvPr/>
        </p:nvSpPr>
        <p:spPr>
          <a:xfrm>
            <a:off x="575733" y="2231298"/>
            <a:ext cx="4675200" cy="38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dirty="0">
                <a:solidFill>
                  <a:srgbClr val="0B3458"/>
                </a:solidFill>
              </a:rPr>
              <a:t>Программа New gTLD: следующий раунд предусматривает плату</a:t>
            </a:r>
            <a:r>
              <a:rPr lang="ru-RU" sz="18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за подачу заявки: </a:t>
            </a:r>
            <a:r>
              <a:rPr lang="ru-RU" sz="1800" b="1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2"/>
                  </a:ext>
                </a:extLst>
              </a:rPr>
              <a:t>208 000–293 000 долларов США*</a:t>
            </a:r>
            <a:r>
              <a:rPr lang="ru-RU" sz="18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3"/>
                  </a:ext>
                </a:extLst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749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✚"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Стандартные операционные сборы, указанные в Соглашении об администрировании домена верхнего уровня, подписанном с ICANN </a:t>
            </a:r>
          </a:p>
          <a:p>
            <a:pPr marL="393749" marR="0" lvl="0" indent="-194310" algn="l" rtl="0">
              <a:spcBef>
                <a:spcPts val="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None/>
            </a:pPr>
            <a:endParaRPr sz="1800" dirty="0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93749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F1633E"/>
              </a:buClr>
              <a:buSzPts val="1440"/>
              <a:buFont typeface="NTR"/>
              <a:buChar char="✚"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Текущие финансовые и технические обязательства</a:t>
            </a:r>
          </a:p>
        </p:txBody>
      </p:sp>
      <p:sp>
        <p:nvSpPr>
          <p:cNvPr id="1256" name="Google Shape;1256;p73"/>
          <p:cNvSpPr/>
          <p:nvPr/>
        </p:nvSpPr>
        <p:spPr>
          <a:xfrm>
            <a:off x="6096000" y="3875356"/>
            <a:ext cx="6096000" cy="23229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360000" rIns="612000" bIns="27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Все кандидаты на новые gTLD должны быть в состоянии продемонстрировать операционные, технические и финансовые возможности, необходимые для управления регистратурой и соблюдения контрактных требований.</a:t>
            </a:r>
          </a:p>
        </p:txBody>
      </p:sp>
      <p:sp>
        <p:nvSpPr>
          <p:cNvPr id="1257" name="Google Shape;1257;p73"/>
          <p:cNvSpPr/>
          <p:nvPr/>
        </p:nvSpPr>
        <p:spPr>
          <a:xfrm>
            <a:off x="6096000" y="2026226"/>
            <a:ext cx="6096000" cy="14784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360000" rIns="612000" bIns="27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Подача заявки на новый gTLD требует значительных финансовых и технических ресурсов.</a:t>
            </a:r>
          </a:p>
        </p:txBody>
      </p:sp>
      <p:sp>
        <p:nvSpPr>
          <p:cNvPr id="1258" name="Google Shape;1258;p73"/>
          <p:cNvSpPr>
            <a:spLocks/>
          </p:cNvSpPr>
          <p:nvPr/>
        </p:nvSpPr>
        <p:spPr>
          <a:xfrm>
            <a:off x="6607235" y="3636365"/>
            <a:ext cx="475200" cy="4752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sp>
        <p:nvSpPr>
          <p:cNvPr id="1259" name="Google Shape;1259;p73"/>
          <p:cNvSpPr/>
          <p:nvPr/>
        </p:nvSpPr>
        <p:spPr>
          <a:xfrm>
            <a:off x="6607232" y="1787649"/>
            <a:ext cx="475200" cy="4752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6CE1C9-4C5B-3221-95CB-D3C339BBF967}"/>
              </a:ext>
            </a:extLst>
          </p:cNvPr>
          <p:cNvSpPr txBox="1"/>
          <p:nvPr/>
        </p:nvSpPr>
        <p:spPr>
          <a:xfrm>
            <a:off x="829865" y="5822021"/>
            <a:ext cx="3308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B3458"/>
                </a:solidFill>
              </a:rPr>
              <a:t>*Размер платы может уточняться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73"/>
          <p:cNvSpPr txBox="1">
            <a:spLocks noGrp="1"/>
          </p:cNvSpPr>
          <p:nvPr>
            <p:ph type="title"/>
          </p:nvPr>
        </p:nvSpPr>
        <p:spPr>
          <a:xfrm>
            <a:off x="575732" y="900113"/>
            <a:ext cx="8766300" cy="9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Обязанности операторов регистратур </a:t>
            </a:r>
          </a:p>
        </p:txBody>
      </p:sp>
      <p:sp>
        <p:nvSpPr>
          <p:cNvPr id="3" name="Google Shape;478;g2f0b3186bae_0_0">
            <a:extLst>
              <a:ext uri="{FF2B5EF4-FFF2-40B4-BE49-F238E27FC236}">
                <a16:creationId xmlns:a16="http://schemas.microsoft.com/office/drawing/2014/main" id="{FE978209-BB7B-8712-CFFB-F0860D1058F9}"/>
              </a:ext>
            </a:extLst>
          </p:cNvPr>
          <p:cNvSpPr/>
          <p:nvPr/>
        </p:nvSpPr>
        <p:spPr>
          <a:xfrm>
            <a:off x="6577013" y="3187199"/>
            <a:ext cx="4516263" cy="3252789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182880" tIns="182880" rIns="503975" bIns="2880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ru-RU" sz="1700" dirty="0">
                <a:solidFill>
                  <a:schemeClr val="lt1"/>
                </a:solidFill>
              </a:rPr>
              <a:t>Выполнение требований, изложенных в Соглашении об администрировании домена верхнего уровня и политиках ICANN.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ru-RU" sz="1700" dirty="0">
                <a:solidFill>
                  <a:schemeClr val="lt1"/>
                </a:solidFill>
              </a:rPr>
              <a:t>Преобразование доменных имен в IP-адреса для обеспечения маршрутизации сетевого трафика.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ru-RU" sz="1700" dirty="0">
                <a:solidFill>
                  <a:schemeClr val="lt1"/>
                </a:solidFill>
              </a:rPr>
              <a:t>Управление техническими аспектами TLD.</a:t>
            </a:r>
          </a:p>
        </p:txBody>
      </p:sp>
      <p:sp>
        <p:nvSpPr>
          <p:cNvPr id="4" name="Google Shape;479;g2f0b3186bae_0_0">
            <a:extLst>
              <a:ext uri="{FF2B5EF4-FFF2-40B4-BE49-F238E27FC236}">
                <a16:creationId xmlns:a16="http://schemas.microsoft.com/office/drawing/2014/main" id="{40AF4593-6124-83D9-C9F9-194A6F6F87A2}"/>
              </a:ext>
            </a:extLst>
          </p:cNvPr>
          <p:cNvSpPr/>
          <p:nvPr/>
        </p:nvSpPr>
        <p:spPr>
          <a:xfrm>
            <a:off x="1098700" y="3187199"/>
            <a:ext cx="4516263" cy="3252789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182880" tIns="182880" rIns="288000" bIns="2700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ru-RU" sz="1700" dirty="0">
                <a:solidFill>
                  <a:schemeClr val="lt1"/>
                </a:solidFill>
              </a:rPr>
              <a:t>Ведут главную базу данных всех доменных имен, зарегистрированных в TLD. 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</a:pPr>
            <a:r>
              <a:rPr lang="ru-RU" sz="1700" dirty="0">
                <a:solidFill>
                  <a:schemeClr val="lt1"/>
                </a:solidFill>
              </a:rPr>
              <a:t>Создают «файл корневой зоны», который позволяет компьютерам направлять интернет-трафик к TLD и от них в любой точке мира.</a:t>
            </a:r>
          </a:p>
        </p:txBody>
      </p:sp>
      <p:sp>
        <p:nvSpPr>
          <p:cNvPr id="5" name="Google Shape;480;g2f0b3186bae_0_0">
            <a:extLst>
              <a:ext uri="{FF2B5EF4-FFF2-40B4-BE49-F238E27FC236}">
                <a16:creationId xmlns:a16="http://schemas.microsoft.com/office/drawing/2014/main" id="{7A5D07DA-37B7-08DC-74E2-6F03BD0B98A1}"/>
              </a:ext>
            </a:extLst>
          </p:cNvPr>
          <p:cNvSpPr/>
          <p:nvPr/>
        </p:nvSpPr>
        <p:spPr>
          <a:xfrm>
            <a:off x="1098712" y="2153100"/>
            <a:ext cx="4516276" cy="10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24000" tIns="432000" rIns="36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dirty="0">
                <a:solidFill>
                  <a:srgbClr val="0B3458"/>
                </a:solidFill>
              </a:rPr>
              <a:t>Операторы регистратур:</a:t>
            </a:r>
          </a:p>
        </p:txBody>
      </p:sp>
      <p:sp>
        <p:nvSpPr>
          <p:cNvPr id="6" name="Google Shape;481;g2f0b3186bae_0_0">
            <a:extLst>
              <a:ext uri="{FF2B5EF4-FFF2-40B4-BE49-F238E27FC236}">
                <a16:creationId xmlns:a16="http://schemas.microsoft.com/office/drawing/2014/main" id="{CC88DF3F-4004-FF13-0D9C-308810774E68}"/>
              </a:ext>
            </a:extLst>
          </p:cNvPr>
          <p:cNvSpPr/>
          <p:nvPr/>
        </p:nvSpPr>
        <p:spPr>
          <a:xfrm>
            <a:off x="6577025" y="2159400"/>
            <a:ext cx="4516263" cy="102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24000" tIns="432000" rIns="360000" bIns="270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dirty="0">
                <a:solidFill>
                  <a:srgbClr val="0B3458"/>
                </a:solidFill>
              </a:rPr>
              <a:t>Их обязанности:</a:t>
            </a:r>
          </a:p>
        </p:txBody>
      </p:sp>
      <p:cxnSp>
        <p:nvCxnSpPr>
          <p:cNvPr id="7" name="Google Shape;482;g2f0b3186bae_0_0">
            <a:extLst>
              <a:ext uri="{FF2B5EF4-FFF2-40B4-BE49-F238E27FC236}">
                <a16:creationId xmlns:a16="http://schemas.microsoft.com/office/drawing/2014/main" id="{B94F31E7-5994-BFC6-983F-AFC0ADFAA0B3}"/>
              </a:ext>
            </a:extLst>
          </p:cNvPr>
          <p:cNvCxnSpPr>
            <a:cxnSpLocks/>
          </p:cNvCxnSpPr>
          <p:nvPr/>
        </p:nvCxnSpPr>
        <p:spPr>
          <a:xfrm>
            <a:off x="1098701" y="2146797"/>
            <a:ext cx="4516287" cy="12603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" name="Google Shape;483;g2f0b3186bae_0_0">
            <a:extLst>
              <a:ext uri="{FF2B5EF4-FFF2-40B4-BE49-F238E27FC236}">
                <a16:creationId xmlns:a16="http://schemas.microsoft.com/office/drawing/2014/main" id="{09801418-748D-321B-CDF3-9B1C5D80E7B1}"/>
              </a:ext>
            </a:extLst>
          </p:cNvPr>
          <p:cNvCxnSpPr>
            <a:cxnSpLocks/>
          </p:cNvCxnSpPr>
          <p:nvPr/>
        </p:nvCxnSpPr>
        <p:spPr>
          <a:xfrm>
            <a:off x="6587215" y="2146810"/>
            <a:ext cx="4506061" cy="1259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9" name="Google Shape;484;g2f0b3186bae_0_0">
            <a:extLst>
              <a:ext uri="{FF2B5EF4-FFF2-40B4-BE49-F238E27FC236}">
                <a16:creationId xmlns:a16="http://schemas.microsoft.com/office/drawing/2014/main" id="{6104CBE2-4BAF-3307-2974-06A0412C4F90}"/>
              </a:ext>
            </a:extLst>
          </p:cNvPr>
          <p:cNvGrpSpPr/>
          <p:nvPr/>
        </p:nvGrpSpPr>
        <p:grpSpPr>
          <a:xfrm>
            <a:off x="1357120" y="1820999"/>
            <a:ext cx="656400" cy="656400"/>
            <a:chOff x="3145601" y="1775799"/>
            <a:chExt cx="656400" cy="656400"/>
          </a:xfrm>
        </p:grpSpPr>
        <p:sp>
          <p:nvSpPr>
            <p:cNvPr id="10" name="Google Shape;485;g2f0b3186bae_0_0">
              <a:extLst>
                <a:ext uri="{FF2B5EF4-FFF2-40B4-BE49-F238E27FC236}">
                  <a16:creationId xmlns:a16="http://schemas.microsoft.com/office/drawing/2014/main" id="{F59C03DD-7DB4-3CBF-D57E-AAE1F25A64E2}"/>
                </a:ext>
              </a:extLst>
            </p:cNvPr>
            <p:cNvSpPr/>
            <p:nvPr/>
          </p:nvSpPr>
          <p:spPr>
            <a:xfrm>
              <a:off x="3145601" y="1775799"/>
              <a:ext cx="656400" cy="6564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1" name="Google Shape;486;g2f0b3186bae_0_0">
              <a:extLst>
                <a:ext uri="{FF2B5EF4-FFF2-40B4-BE49-F238E27FC236}">
                  <a16:creationId xmlns:a16="http://schemas.microsoft.com/office/drawing/2014/main" id="{3DF441D8-9E48-2603-50A7-870624AA5BD9}"/>
                </a:ext>
              </a:extLst>
            </p:cNvPr>
            <p:cNvGrpSpPr/>
            <p:nvPr/>
          </p:nvGrpSpPr>
          <p:grpSpPr>
            <a:xfrm>
              <a:off x="3251481" y="1857588"/>
              <a:ext cx="439657" cy="485762"/>
              <a:chOff x="5399755" y="2316890"/>
              <a:chExt cx="554003" cy="612100"/>
            </a:xfrm>
          </p:grpSpPr>
          <p:sp>
            <p:nvSpPr>
              <p:cNvPr id="13" name="Google Shape;487;g2f0b3186bae_0_0">
                <a:extLst>
                  <a:ext uri="{FF2B5EF4-FFF2-40B4-BE49-F238E27FC236}">
                    <a16:creationId xmlns:a16="http://schemas.microsoft.com/office/drawing/2014/main" id="{DED47D25-FF9F-6F7C-AF6F-B09DCD2343D6}"/>
                  </a:ext>
                </a:extLst>
              </p:cNvPr>
              <p:cNvSpPr/>
              <p:nvPr/>
            </p:nvSpPr>
            <p:spPr>
              <a:xfrm>
                <a:off x="5900022" y="2569777"/>
                <a:ext cx="8456" cy="115625"/>
              </a:xfrm>
              <a:custGeom>
                <a:avLst/>
                <a:gdLst/>
                <a:ahLst/>
                <a:cxnLst/>
                <a:rect l="l" t="t" r="r" b="b"/>
                <a:pathLst>
                  <a:path w="8456" h="115625" extrusionOk="0">
                    <a:moveTo>
                      <a:pt x="0" y="115626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488;g2f0b3186bae_0_0">
                <a:extLst>
                  <a:ext uri="{FF2B5EF4-FFF2-40B4-BE49-F238E27FC236}">
                    <a16:creationId xmlns:a16="http://schemas.microsoft.com/office/drawing/2014/main" id="{6B5AD88F-1835-32FE-9C91-5E4E7069BE36}"/>
                  </a:ext>
                </a:extLst>
              </p:cNvPr>
              <p:cNvSpPr/>
              <p:nvPr/>
            </p:nvSpPr>
            <p:spPr>
              <a:xfrm>
                <a:off x="5737493" y="2793151"/>
                <a:ext cx="101474" cy="58702"/>
              </a:xfrm>
              <a:custGeom>
                <a:avLst/>
                <a:gdLst/>
                <a:ahLst/>
                <a:cxnLst/>
                <a:rect l="l" t="t" r="r" b="b"/>
                <a:pathLst>
                  <a:path w="101474" h="58702" extrusionOk="0">
                    <a:moveTo>
                      <a:pt x="101475" y="0"/>
                    </a:moveTo>
                    <a:lnTo>
                      <a:pt x="0" y="58702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489;g2f0b3186bae_0_0">
                <a:extLst>
                  <a:ext uri="{FF2B5EF4-FFF2-40B4-BE49-F238E27FC236}">
                    <a16:creationId xmlns:a16="http://schemas.microsoft.com/office/drawing/2014/main" id="{71F2388E-12E5-C1FE-A089-43870ED0A037}"/>
                  </a:ext>
                </a:extLst>
              </p:cNvPr>
              <p:cNvSpPr/>
              <p:nvPr/>
            </p:nvSpPr>
            <p:spPr>
              <a:xfrm>
                <a:off x="5518646" y="2795438"/>
                <a:ext cx="93103" cy="53873"/>
              </a:xfrm>
              <a:custGeom>
                <a:avLst/>
                <a:gdLst/>
                <a:ahLst/>
                <a:cxnLst/>
                <a:rect l="l" t="t" r="r" b="b"/>
                <a:pathLst>
                  <a:path w="93103" h="53873" extrusionOk="0">
                    <a:moveTo>
                      <a:pt x="93103" y="53874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490;g2f0b3186bae_0_0">
                <a:extLst>
                  <a:ext uri="{FF2B5EF4-FFF2-40B4-BE49-F238E27FC236}">
                    <a16:creationId xmlns:a16="http://schemas.microsoft.com/office/drawing/2014/main" id="{14280535-3637-453C-84D3-5D3F67B5714F}"/>
                  </a:ext>
                </a:extLst>
              </p:cNvPr>
              <p:cNvSpPr/>
              <p:nvPr/>
            </p:nvSpPr>
            <p:spPr>
              <a:xfrm>
                <a:off x="5453617" y="2570285"/>
                <a:ext cx="8456" cy="117319"/>
              </a:xfrm>
              <a:custGeom>
                <a:avLst/>
                <a:gdLst/>
                <a:ahLst/>
                <a:cxnLst/>
                <a:rect l="l" t="t" r="r" b="b"/>
                <a:pathLst>
                  <a:path w="8456" h="117319" extrusionOk="0">
                    <a:moveTo>
                      <a:pt x="0" y="11732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491;g2f0b3186bae_0_0">
                <a:extLst>
                  <a:ext uri="{FF2B5EF4-FFF2-40B4-BE49-F238E27FC236}">
                    <a16:creationId xmlns:a16="http://schemas.microsoft.com/office/drawing/2014/main" id="{A286716C-29BD-94FF-C5C5-B6F249DC645F}"/>
                  </a:ext>
                </a:extLst>
              </p:cNvPr>
              <p:cNvSpPr/>
              <p:nvPr/>
            </p:nvSpPr>
            <p:spPr>
              <a:xfrm>
                <a:off x="5516193" y="2405614"/>
                <a:ext cx="99952" cy="57770"/>
              </a:xfrm>
              <a:custGeom>
                <a:avLst/>
                <a:gdLst/>
                <a:ahLst/>
                <a:cxnLst/>
                <a:rect l="l" t="t" r="r" b="b"/>
                <a:pathLst>
                  <a:path w="99952" h="57770" extrusionOk="0">
                    <a:moveTo>
                      <a:pt x="99953" y="0"/>
                    </a:moveTo>
                    <a:lnTo>
                      <a:pt x="0" y="5777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492;g2f0b3186bae_0_0">
                <a:extLst>
                  <a:ext uri="{FF2B5EF4-FFF2-40B4-BE49-F238E27FC236}">
                    <a16:creationId xmlns:a16="http://schemas.microsoft.com/office/drawing/2014/main" id="{6694E846-35B4-47E6-26AC-22C16D9D3831}"/>
                  </a:ext>
                </a:extLst>
              </p:cNvPr>
              <p:cNvSpPr/>
              <p:nvPr/>
            </p:nvSpPr>
            <p:spPr>
              <a:xfrm>
                <a:off x="5741891" y="2408155"/>
                <a:ext cx="93103" cy="53873"/>
              </a:xfrm>
              <a:custGeom>
                <a:avLst/>
                <a:gdLst/>
                <a:ahLst/>
                <a:cxnLst/>
                <a:rect l="l" t="t" r="r" b="b"/>
                <a:pathLst>
                  <a:path w="93103" h="53873" extrusionOk="0">
                    <a:moveTo>
                      <a:pt x="93103" y="53874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493;g2f0b3186bae_0_0">
                <a:extLst>
                  <a:ext uri="{FF2B5EF4-FFF2-40B4-BE49-F238E27FC236}">
                    <a16:creationId xmlns:a16="http://schemas.microsoft.com/office/drawing/2014/main" id="{532D8F67-2667-E8B2-350D-65DFA98F5449}"/>
                  </a:ext>
                </a:extLst>
              </p:cNvPr>
              <p:cNvSpPr/>
              <p:nvPr/>
            </p:nvSpPr>
            <p:spPr>
              <a:xfrm rot="-4187783">
                <a:off x="5634935" y="2328711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494;g2f0b3186bae_0_0">
                <a:extLst>
                  <a:ext uri="{FF2B5EF4-FFF2-40B4-BE49-F238E27FC236}">
                    <a16:creationId xmlns:a16="http://schemas.microsoft.com/office/drawing/2014/main" id="{0AADF5BE-DFB6-4FA3-5E41-94D40B0B6C2E}"/>
                  </a:ext>
                </a:extLst>
              </p:cNvPr>
              <p:cNvSpPr/>
              <p:nvPr/>
            </p:nvSpPr>
            <p:spPr>
              <a:xfrm>
                <a:off x="5858871" y="2458079"/>
                <a:ext cx="83740" cy="83883"/>
              </a:xfrm>
              <a:custGeom>
                <a:avLst/>
                <a:gdLst/>
                <a:ahLst/>
                <a:cxnLst/>
                <a:rect l="l" t="t" r="r" b="b"/>
                <a:pathLst>
                  <a:path w="83740" h="83883" extrusionOk="0">
                    <a:moveTo>
                      <a:pt x="78105" y="62907"/>
                    </a:moveTo>
                    <a:cubicBezTo>
                      <a:pt x="66520" y="82983"/>
                      <a:pt x="40982" y="89844"/>
                      <a:pt x="20941" y="78239"/>
                    </a:cubicBezTo>
                    <a:cubicBezTo>
                      <a:pt x="900" y="66634"/>
                      <a:pt x="-5950" y="41052"/>
                      <a:pt x="5635" y="20977"/>
                    </a:cubicBezTo>
                    <a:cubicBezTo>
                      <a:pt x="17220" y="901"/>
                      <a:pt x="42758" y="-5960"/>
                      <a:pt x="62799" y="5645"/>
                    </a:cubicBezTo>
                    <a:cubicBezTo>
                      <a:pt x="82841" y="17250"/>
                      <a:pt x="89690" y="42831"/>
                      <a:pt x="78105" y="62907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495;g2f0b3186bae_0_0">
                <a:extLst>
                  <a:ext uri="{FF2B5EF4-FFF2-40B4-BE49-F238E27FC236}">
                    <a16:creationId xmlns:a16="http://schemas.microsoft.com/office/drawing/2014/main" id="{228B0BDD-E314-145F-D126-EA81E841ED3F}"/>
                  </a:ext>
                </a:extLst>
              </p:cNvPr>
              <p:cNvSpPr/>
              <p:nvPr/>
            </p:nvSpPr>
            <p:spPr>
              <a:xfrm rot="-4187783">
                <a:off x="5858193" y="2715961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496;g2f0b3186bae_0_0">
                <a:extLst>
                  <a:ext uri="{FF2B5EF4-FFF2-40B4-BE49-F238E27FC236}">
                    <a16:creationId xmlns:a16="http://schemas.microsoft.com/office/drawing/2014/main" id="{C7DB9FCD-A902-7201-3930-676BE7A412B8}"/>
                  </a:ext>
                </a:extLst>
              </p:cNvPr>
              <p:cNvSpPr/>
              <p:nvPr/>
            </p:nvSpPr>
            <p:spPr>
              <a:xfrm rot="-4187783">
                <a:off x="5411724" y="2457751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497;g2f0b3186bae_0_0">
                <a:extLst>
                  <a:ext uri="{FF2B5EF4-FFF2-40B4-BE49-F238E27FC236}">
                    <a16:creationId xmlns:a16="http://schemas.microsoft.com/office/drawing/2014/main" id="{7CB5EB0B-CCE3-4227-4DF3-D47530CEC9CE}"/>
                  </a:ext>
                </a:extLst>
              </p:cNvPr>
              <p:cNvSpPr/>
              <p:nvPr/>
            </p:nvSpPr>
            <p:spPr>
              <a:xfrm rot="-4187783">
                <a:off x="5411691" y="2715936"/>
                <a:ext cx="83629" cy="83773"/>
              </a:xfrm>
              <a:custGeom>
                <a:avLst/>
                <a:gdLst/>
                <a:ahLst/>
                <a:cxnLst/>
                <a:rect l="l" t="t" r="r" b="b"/>
                <a:pathLst>
                  <a:path w="83716" h="83860" extrusionOk="0">
                    <a:moveTo>
                      <a:pt x="83717" y="41930"/>
                    </a:moveTo>
                    <a:cubicBezTo>
                      <a:pt x="83717" y="65088"/>
                      <a:pt x="64976" y="83860"/>
                      <a:pt x="41858" y="83860"/>
                    </a:cubicBezTo>
                    <a:cubicBezTo>
                      <a:pt x="18741" y="83860"/>
                      <a:pt x="0" y="65088"/>
                      <a:pt x="0" y="41930"/>
                    </a:cubicBezTo>
                    <a:cubicBezTo>
                      <a:pt x="0" y="18773"/>
                      <a:pt x="18741" y="0"/>
                      <a:pt x="41858" y="0"/>
                    </a:cubicBezTo>
                    <a:cubicBezTo>
                      <a:pt x="64976" y="0"/>
                      <a:pt x="83717" y="18773"/>
                      <a:pt x="83717" y="41930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498;g2f0b3186bae_0_0">
                <a:extLst>
                  <a:ext uri="{FF2B5EF4-FFF2-40B4-BE49-F238E27FC236}">
                    <a16:creationId xmlns:a16="http://schemas.microsoft.com/office/drawing/2014/main" id="{761EEF9F-34B2-63D1-B7FB-807F4CFF1374}"/>
                  </a:ext>
                </a:extLst>
              </p:cNvPr>
              <p:cNvSpPr/>
              <p:nvPr/>
            </p:nvSpPr>
            <p:spPr>
              <a:xfrm>
                <a:off x="5635203" y="2845107"/>
                <a:ext cx="83740" cy="83883"/>
              </a:xfrm>
              <a:custGeom>
                <a:avLst/>
                <a:gdLst/>
                <a:ahLst/>
                <a:cxnLst/>
                <a:rect l="l" t="t" r="r" b="b"/>
                <a:pathLst>
                  <a:path w="83740" h="83883" extrusionOk="0">
                    <a:moveTo>
                      <a:pt x="78105" y="62907"/>
                    </a:moveTo>
                    <a:cubicBezTo>
                      <a:pt x="66520" y="82983"/>
                      <a:pt x="40982" y="89844"/>
                      <a:pt x="20941" y="78239"/>
                    </a:cubicBezTo>
                    <a:cubicBezTo>
                      <a:pt x="900" y="66634"/>
                      <a:pt x="-5950" y="41052"/>
                      <a:pt x="5635" y="20977"/>
                    </a:cubicBezTo>
                    <a:cubicBezTo>
                      <a:pt x="17220" y="901"/>
                      <a:pt x="42758" y="-5960"/>
                      <a:pt x="62799" y="5645"/>
                    </a:cubicBezTo>
                    <a:cubicBezTo>
                      <a:pt x="82841" y="17250"/>
                      <a:pt x="89690" y="42831"/>
                      <a:pt x="78105" y="62907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" name="Google Shape;499;g2f0b3186bae_0_0">
              <a:extLst>
                <a:ext uri="{FF2B5EF4-FFF2-40B4-BE49-F238E27FC236}">
                  <a16:creationId xmlns:a16="http://schemas.microsoft.com/office/drawing/2014/main" id="{780E5FB2-6804-2A71-3472-67E3EA425A44}"/>
                </a:ext>
              </a:extLst>
            </p:cNvPr>
            <p:cNvSpPr/>
            <p:nvPr/>
          </p:nvSpPr>
          <p:spPr>
            <a:xfrm>
              <a:off x="3396002" y="2029823"/>
              <a:ext cx="156292" cy="155538"/>
            </a:xfrm>
            <a:custGeom>
              <a:avLst/>
              <a:gdLst/>
              <a:ahLst/>
              <a:cxnLst/>
              <a:rect l="l" t="t" r="r" b="b"/>
              <a:pathLst>
                <a:path w="211205" h="210186" extrusionOk="0">
                  <a:moveTo>
                    <a:pt x="180255" y="179384"/>
                  </a:moveTo>
                  <a:cubicBezTo>
                    <a:pt x="175910" y="183707"/>
                    <a:pt x="171283" y="187561"/>
                    <a:pt x="166467" y="190944"/>
                  </a:cubicBezTo>
                  <a:cubicBezTo>
                    <a:pt x="165050" y="191978"/>
                    <a:pt x="163634" y="192917"/>
                    <a:pt x="162123" y="193857"/>
                  </a:cubicBezTo>
                  <a:cubicBezTo>
                    <a:pt x="153812" y="199120"/>
                    <a:pt x="144841" y="203161"/>
                    <a:pt x="135586" y="205887"/>
                  </a:cubicBezTo>
                  <a:cubicBezTo>
                    <a:pt x="116038" y="211619"/>
                    <a:pt x="95168" y="211619"/>
                    <a:pt x="75620" y="205887"/>
                  </a:cubicBezTo>
                  <a:cubicBezTo>
                    <a:pt x="66365" y="203161"/>
                    <a:pt x="57488" y="199214"/>
                    <a:pt x="49083" y="193857"/>
                  </a:cubicBezTo>
                  <a:cubicBezTo>
                    <a:pt x="42661" y="189816"/>
                    <a:pt x="36523" y="184929"/>
                    <a:pt x="30951" y="179384"/>
                  </a:cubicBezTo>
                  <a:cubicBezTo>
                    <a:pt x="-10317" y="138315"/>
                    <a:pt x="-10317" y="71777"/>
                    <a:pt x="30951" y="30802"/>
                  </a:cubicBezTo>
                  <a:cubicBezTo>
                    <a:pt x="72220" y="-10267"/>
                    <a:pt x="139080" y="-10267"/>
                    <a:pt x="180255" y="30802"/>
                  </a:cubicBezTo>
                  <a:cubicBezTo>
                    <a:pt x="221523" y="71871"/>
                    <a:pt x="221523" y="138409"/>
                    <a:pt x="180255" y="179384"/>
                  </a:cubicBezTo>
                  <a:close/>
                </a:path>
              </a:pathLst>
            </a:custGeom>
            <a:solidFill>
              <a:srgbClr val="0B345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500;g2f0b3186bae_0_0">
            <a:extLst>
              <a:ext uri="{FF2B5EF4-FFF2-40B4-BE49-F238E27FC236}">
                <a16:creationId xmlns:a16="http://schemas.microsoft.com/office/drawing/2014/main" id="{104AE517-D990-8B39-27EF-449F2C1A2637}"/>
              </a:ext>
            </a:extLst>
          </p:cNvPr>
          <p:cNvSpPr/>
          <p:nvPr/>
        </p:nvSpPr>
        <p:spPr>
          <a:xfrm>
            <a:off x="6847809" y="1820999"/>
            <a:ext cx="656400" cy="6564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" name="Google Shape;501;g2f0b3186bae_0_0">
            <a:extLst>
              <a:ext uri="{FF2B5EF4-FFF2-40B4-BE49-F238E27FC236}">
                <a16:creationId xmlns:a16="http://schemas.microsoft.com/office/drawing/2014/main" id="{CB3D5931-AE7A-F100-9862-A0815E63971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5325" y="2026311"/>
            <a:ext cx="373658" cy="2562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643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57149-6A54-9D1D-458C-A4205FF9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99" y="2016127"/>
            <a:ext cx="8501093" cy="3323987"/>
          </a:xfrm>
        </p:spPr>
        <p:txBody>
          <a:bodyPr/>
          <a:lstStyle/>
          <a:p>
            <a:r>
              <a:rPr lang="ru-RU" sz="5400" dirty="0"/>
              <a:t>Следующий раунд: </a:t>
            </a:r>
            <a:br>
              <a:rPr lang="ru-RU" sz="5400" dirty="0"/>
            </a:br>
            <a:r>
              <a:rPr lang="ru-RU" sz="5400" dirty="0"/>
              <a:t>Программа поддержки кандидатов (ASP)</a:t>
            </a:r>
            <a:br>
              <a:rPr lang="ru-RU" sz="5400" dirty="0"/>
            </a:br>
            <a:endParaRPr lang="ru-RU" sz="5400" dirty="0"/>
          </a:p>
        </p:txBody>
      </p:sp>
      <p:pic>
        <p:nvPicPr>
          <p:cNvPr id="4" name="Google Shape;10;p34">
            <a:extLst>
              <a:ext uri="{FF2B5EF4-FFF2-40B4-BE49-F238E27FC236}">
                <a16:creationId xmlns:a16="http://schemas.microsoft.com/office/drawing/2014/main" id="{A32B5D4A-9CC1-72C7-7C71-EFAD517047B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0" y="288001"/>
            <a:ext cx="4420810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75"/>
          <p:cNvSpPr txBox="1">
            <a:spLocks noGrp="1"/>
          </p:cNvSpPr>
          <p:nvPr>
            <p:ph type="title"/>
          </p:nvPr>
        </p:nvSpPr>
        <p:spPr>
          <a:xfrm>
            <a:off x="575732" y="900113"/>
            <a:ext cx="67101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Критерии поддержки кандидатов </a:t>
            </a:r>
          </a:p>
        </p:txBody>
      </p:sp>
      <p:sp>
        <p:nvSpPr>
          <p:cNvPr id="1275" name="Google Shape;1275;p75"/>
          <p:cNvSpPr txBox="1"/>
          <p:nvPr/>
        </p:nvSpPr>
        <p:spPr>
          <a:xfrm>
            <a:off x="575735" y="2074914"/>
            <a:ext cx="3155100" cy="24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Чтобы получить право на помощь в рамках Программы поддержки кандидатов, последние должны пройти следующие проверки:</a:t>
            </a:r>
          </a:p>
        </p:txBody>
      </p:sp>
      <p:sp>
        <p:nvSpPr>
          <p:cNvPr id="1276" name="Google Shape;1276;p75"/>
          <p:cNvSpPr/>
          <p:nvPr/>
        </p:nvSpPr>
        <p:spPr>
          <a:xfrm>
            <a:off x="5330456" y="3647163"/>
            <a:ext cx="68616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Потребность в финансовой помощи</a:t>
            </a:r>
          </a:p>
        </p:txBody>
      </p:sp>
      <p:sp>
        <p:nvSpPr>
          <p:cNvPr id="1277" name="Google Shape;1277;p75"/>
          <p:cNvSpPr/>
          <p:nvPr/>
        </p:nvSpPr>
        <p:spPr>
          <a:xfrm>
            <a:off x="5330456" y="4443047"/>
            <a:ext cx="68616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Финансовая</a:t>
            </a:r>
            <a:r>
              <a:rPr lang="ru-RU" sz="19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стабильность</a:t>
            </a:r>
          </a:p>
        </p:txBody>
      </p:sp>
      <p:sp>
        <p:nvSpPr>
          <p:cNvPr id="1278" name="Google Shape;1278;p75"/>
          <p:cNvSpPr/>
          <p:nvPr/>
        </p:nvSpPr>
        <p:spPr>
          <a:xfrm>
            <a:off x="5330456" y="2055406"/>
            <a:ext cx="68616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lt1"/>
                </a:solidFill>
              </a:rPr>
              <a:t>Общая комплексная проверка организации</a:t>
            </a:r>
          </a:p>
        </p:txBody>
      </p:sp>
      <p:sp>
        <p:nvSpPr>
          <p:cNvPr id="1279" name="Google Shape;1279;p75"/>
          <p:cNvSpPr/>
          <p:nvPr/>
        </p:nvSpPr>
        <p:spPr>
          <a:xfrm>
            <a:off x="5330456" y="2851290"/>
            <a:ext cx="68616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0" rIns="0" bIns="0" anchor="ctr" anchorCtr="0">
            <a:noAutofit/>
          </a:bodyPr>
          <a:lstStyle/>
          <a:p>
            <a:pPr marL="0" marR="0" lvl="0" indent="0" algn="l" rtl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Комплексная</a:t>
            </a:r>
            <a:r>
              <a:rPr lang="ru-RU" sz="19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проверка</a:t>
            </a:r>
            <a:r>
              <a:rPr lang="ru-RU" sz="19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900" dirty="0">
                <a:solidFill>
                  <a:schemeClr val="lt1"/>
                </a:solidFill>
              </a:rPr>
              <a:t>ответственности перед общественностью</a:t>
            </a:r>
          </a:p>
        </p:txBody>
      </p:sp>
      <p:sp>
        <p:nvSpPr>
          <p:cNvPr id="1280" name="Google Shape;1280;p75"/>
          <p:cNvSpPr/>
          <p:nvPr/>
        </p:nvSpPr>
        <p:spPr>
          <a:xfrm>
            <a:off x="5330456" y="5260005"/>
            <a:ext cx="6861600" cy="6363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0" rIns="0" bIns="0" anchor="ctr" anchorCtr="0">
            <a:noAutofit/>
          </a:bodyPr>
          <a:lstStyle/>
          <a:p>
            <a:pPr marL="0" marR="0" lvl="0" indent="0" algn="l" rtl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Статус организации, соответствующей критериям отбора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339F42F-811D-124F-81FE-35BEDF8E0FF5}"/>
              </a:ext>
            </a:extLst>
          </p:cNvPr>
          <p:cNvGrpSpPr>
            <a:grpSpLocks noChangeAspect="1"/>
          </p:cNvGrpSpPr>
          <p:nvPr/>
        </p:nvGrpSpPr>
        <p:grpSpPr>
          <a:xfrm>
            <a:off x="5107175" y="2157556"/>
            <a:ext cx="432000" cy="432000"/>
            <a:chOff x="5107175" y="2213679"/>
            <a:chExt cx="446400" cy="334800"/>
          </a:xfrm>
        </p:grpSpPr>
        <p:sp>
          <p:nvSpPr>
            <p:cNvPr id="1285" name="Google Shape;1285;p75"/>
            <p:cNvSpPr/>
            <p:nvPr/>
          </p:nvSpPr>
          <p:spPr>
            <a:xfrm>
              <a:off x="5107175" y="2213679"/>
              <a:ext cx="446400" cy="3348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286" name="Google Shape;1286;p7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31992" y="2330544"/>
              <a:ext cx="147696" cy="1012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91" name="Google Shape;1291;p75"/>
          <p:cNvSpPr txBox="1"/>
          <p:nvPr/>
        </p:nvSpPr>
        <p:spPr>
          <a:xfrm>
            <a:off x="6654189" y="318208"/>
            <a:ext cx="4420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ПРОГРАММА ПОДДЕРЖКИ КАНДИДАТОВ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BDAD94-523C-DDE5-AAF3-62F64F57AF9E}"/>
              </a:ext>
            </a:extLst>
          </p:cNvPr>
          <p:cNvGrpSpPr>
            <a:grpSpLocks noChangeAspect="1"/>
          </p:cNvGrpSpPr>
          <p:nvPr/>
        </p:nvGrpSpPr>
        <p:grpSpPr>
          <a:xfrm>
            <a:off x="5114456" y="2953440"/>
            <a:ext cx="432000" cy="432000"/>
            <a:chOff x="5107175" y="2213679"/>
            <a:chExt cx="446400" cy="334800"/>
          </a:xfrm>
        </p:grpSpPr>
        <p:sp>
          <p:nvSpPr>
            <p:cNvPr id="4" name="Google Shape;1285;p75">
              <a:extLst>
                <a:ext uri="{FF2B5EF4-FFF2-40B4-BE49-F238E27FC236}">
                  <a16:creationId xmlns:a16="http://schemas.microsoft.com/office/drawing/2014/main" id="{09EB204C-0CEE-88F0-2242-2A528FC8F2DA}"/>
                </a:ext>
              </a:extLst>
            </p:cNvPr>
            <p:cNvSpPr/>
            <p:nvPr/>
          </p:nvSpPr>
          <p:spPr>
            <a:xfrm>
              <a:off x="5107175" y="2213679"/>
              <a:ext cx="446400" cy="3348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" name="Google Shape;1286;p75">
              <a:extLst>
                <a:ext uri="{FF2B5EF4-FFF2-40B4-BE49-F238E27FC236}">
                  <a16:creationId xmlns:a16="http://schemas.microsoft.com/office/drawing/2014/main" id="{13BB22B3-6F06-42A5-1BA5-FDEE164500F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31992" y="2330544"/>
              <a:ext cx="147696" cy="1012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CFFD28E-EF04-9833-107E-784CE68AAE8B}"/>
              </a:ext>
            </a:extLst>
          </p:cNvPr>
          <p:cNvGrpSpPr>
            <a:grpSpLocks noChangeAspect="1"/>
          </p:cNvGrpSpPr>
          <p:nvPr/>
        </p:nvGrpSpPr>
        <p:grpSpPr>
          <a:xfrm>
            <a:off x="5114456" y="3757671"/>
            <a:ext cx="432000" cy="432000"/>
            <a:chOff x="5107175" y="2213679"/>
            <a:chExt cx="446400" cy="334800"/>
          </a:xfrm>
        </p:grpSpPr>
        <p:sp>
          <p:nvSpPr>
            <p:cNvPr id="7" name="Google Shape;1285;p75">
              <a:extLst>
                <a:ext uri="{FF2B5EF4-FFF2-40B4-BE49-F238E27FC236}">
                  <a16:creationId xmlns:a16="http://schemas.microsoft.com/office/drawing/2014/main" id="{1C222C6F-FFD3-693F-62C1-47DB71B6F5DE}"/>
                </a:ext>
              </a:extLst>
            </p:cNvPr>
            <p:cNvSpPr/>
            <p:nvPr/>
          </p:nvSpPr>
          <p:spPr>
            <a:xfrm>
              <a:off x="5107175" y="2213679"/>
              <a:ext cx="446400" cy="3348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8" name="Google Shape;1286;p75">
              <a:extLst>
                <a:ext uri="{FF2B5EF4-FFF2-40B4-BE49-F238E27FC236}">
                  <a16:creationId xmlns:a16="http://schemas.microsoft.com/office/drawing/2014/main" id="{F54F9C42-E49F-E1E0-5DF9-25EEBEE28CB6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31992" y="2330544"/>
              <a:ext cx="147696" cy="1012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BA90C77-37E0-C1F5-325D-258E7F5571D7}"/>
              </a:ext>
            </a:extLst>
          </p:cNvPr>
          <p:cNvGrpSpPr>
            <a:grpSpLocks noChangeAspect="1"/>
          </p:cNvGrpSpPr>
          <p:nvPr/>
        </p:nvGrpSpPr>
        <p:grpSpPr>
          <a:xfrm>
            <a:off x="5114456" y="4539869"/>
            <a:ext cx="432000" cy="432000"/>
            <a:chOff x="5107175" y="2213679"/>
            <a:chExt cx="446400" cy="334800"/>
          </a:xfrm>
        </p:grpSpPr>
        <p:sp>
          <p:nvSpPr>
            <p:cNvPr id="10" name="Google Shape;1285;p75">
              <a:extLst>
                <a:ext uri="{FF2B5EF4-FFF2-40B4-BE49-F238E27FC236}">
                  <a16:creationId xmlns:a16="http://schemas.microsoft.com/office/drawing/2014/main" id="{B19E7E6F-1CBA-5DE1-0063-AE2491E2A93F}"/>
                </a:ext>
              </a:extLst>
            </p:cNvPr>
            <p:cNvSpPr/>
            <p:nvPr/>
          </p:nvSpPr>
          <p:spPr>
            <a:xfrm>
              <a:off x="5107175" y="2213679"/>
              <a:ext cx="446400" cy="3348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1" name="Google Shape;1286;p75">
              <a:extLst>
                <a:ext uri="{FF2B5EF4-FFF2-40B4-BE49-F238E27FC236}">
                  <a16:creationId xmlns:a16="http://schemas.microsoft.com/office/drawing/2014/main" id="{A2ABF299-33A3-B3C7-4B52-34034638603A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31992" y="2330544"/>
              <a:ext cx="147696" cy="10127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C7F2FE-D98F-062B-5679-6B7EF576A2B0}"/>
              </a:ext>
            </a:extLst>
          </p:cNvPr>
          <p:cNvGrpSpPr>
            <a:grpSpLocks noChangeAspect="1"/>
          </p:cNvGrpSpPr>
          <p:nvPr/>
        </p:nvGrpSpPr>
        <p:grpSpPr>
          <a:xfrm>
            <a:off x="5114456" y="5366134"/>
            <a:ext cx="432000" cy="432000"/>
            <a:chOff x="5107175" y="2213679"/>
            <a:chExt cx="446400" cy="334800"/>
          </a:xfrm>
        </p:grpSpPr>
        <p:sp>
          <p:nvSpPr>
            <p:cNvPr id="13" name="Google Shape;1285;p75">
              <a:extLst>
                <a:ext uri="{FF2B5EF4-FFF2-40B4-BE49-F238E27FC236}">
                  <a16:creationId xmlns:a16="http://schemas.microsoft.com/office/drawing/2014/main" id="{D21930AF-9D2D-DBF0-6DBD-B20919D2AD09}"/>
                </a:ext>
              </a:extLst>
            </p:cNvPr>
            <p:cNvSpPr/>
            <p:nvPr/>
          </p:nvSpPr>
          <p:spPr>
            <a:xfrm>
              <a:off x="5107175" y="2213679"/>
              <a:ext cx="446400" cy="3348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" name="Google Shape;1286;p75">
              <a:extLst>
                <a:ext uri="{FF2B5EF4-FFF2-40B4-BE49-F238E27FC236}">
                  <a16:creationId xmlns:a16="http://schemas.microsoft.com/office/drawing/2014/main" id="{1AAB44B6-6FD3-CA8D-39EC-474894D7F38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231992" y="2330544"/>
              <a:ext cx="147696" cy="10127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Google Shape;10;p34">
            <a:extLst>
              <a:ext uri="{FF2B5EF4-FFF2-40B4-BE49-F238E27FC236}">
                <a16:creationId xmlns:a16="http://schemas.microsoft.com/office/drawing/2014/main" id="{5E0873D2-7FFD-C462-5739-EF48E1C6ACC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000" y="288001"/>
            <a:ext cx="4420810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76"/>
          <p:cNvSpPr/>
          <p:nvPr/>
        </p:nvSpPr>
        <p:spPr>
          <a:xfrm>
            <a:off x="3486056" y="4046946"/>
            <a:ext cx="2736000" cy="22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16000" tIns="324000" rIns="144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Межправительственные организации</a:t>
            </a:r>
          </a:p>
        </p:txBody>
      </p:sp>
      <p:sp>
        <p:nvSpPr>
          <p:cNvPr id="1298" name="Google Shape;1298;p76"/>
          <p:cNvSpPr/>
          <p:nvPr/>
        </p:nvSpPr>
        <p:spPr>
          <a:xfrm>
            <a:off x="618167" y="4046947"/>
            <a:ext cx="2736000" cy="22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16000" tIns="324000" rIns="144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Некоммерческие,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неправительственные</a:t>
            </a:r>
            <a:r>
              <a:rPr lang="ru-RU" sz="1600" dirty="0">
                <a:solidFill>
                  <a:srgbClr val="0B3458"/>
                </a:solidFill>
              </a:rPr>
              <a:t> и</a:t>
            </a: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600" dirty="0">
                <a:solidFill>
                  <a:srgbClr val="0B3458"/>
                </a:solidFill>
              </a:rPr>
              <a:t>благотворительные организации</a:t>
            </a:r>
          </a:p>
        </p:txBody>
      </p:sp>
      <p:sp>
        <p:nvSpPr>
          <p:cNvPr id="1299" name="Google Shape;1299;p76"/>
          <p:cNvSpPr/>
          <p:nvPr/>
        </p:nvSpPr>
        <p:spPr>
          <a:xfrm>
            <a:off x="6353945" y="4046947"/>
            <a:ext cx="2544000" cy="22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16000" tIns="324000" rIns="144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Организации</a:t>
            </a:r>
            <a:r>
              <a:rPr lang="ru-RU" sz="1600" dirty="0">
                <a:solidFill>
                  <a:srgbClr val="0B3458"/>
                </a:solidFill>
              </a:rPr>
              <a:t> коренных </a:t>
            </a: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народов</a:t>
            </a:r>
            <a:r>
              <a:rPr lang="ru-RU" sz="1600" dirty="0">
                <a:solidFill>
                  <a:srgbClr val="0B3458"/>
                </a:solidFill>
              </a:rPr>
              <a:t>/племен</a:t>
            </a:r>
          </a:p>
        </p:txBody>
      </p:sp>
      <p:sp>
        <p:nvSpPr>
          <p:cNvPr id="1300" name="Google Shape;1300;p76"/>
          <p:cNvSpPr/>
          <p:nvPr/>
        </p:nvSpPr>
        <p:spPr>
          <a:xfrm>
            <a:off x="9029833" y="4046947"/>
            <a:ext cx="2544000" cy="22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16000" tIns="324000" rIns="144000" bIns="18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</a:rPr>
              <a:t>Микро- и малый бизнес социальной направленности или действующий в условиях менее развитой экономики</a:t>
            </a:r>
          </a:p>
        </p:txBody>
      </p:sp>
      <p:sp>
        <p:nvSpPr>
          <p:cNvPr id="1301" name="Google Shape;1301;p76"/>
          <p:cNvSpPr txBox="1">
            <a:spLocks noGrp="1"/>
          </p:cNvSpPr>
          <p:nvPr>
            <p:ph type="title"/>
          </p:nvPr>
        </p:nvSpPr>
        <p:spPr>
          <a:xfrm>
            <a:off x="575732" y="900113"/>
            <a:ext cx="67101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Программа поддержки кандидатов</a:t>
            </a:r>
          </a:p>
        </p:txBody>
      </p:sp>
      <p:sp>
        <p:nvSpPr>
          <p:cNvPr id="1302" name="Google Shape;1302;p76"/>
          <p:cNvSpPr txBox="1"/>
          <p:nvPr/>
        </p:nvSpPr>
        <p:spPr>
          <a:xfrm>
            <a:off x="575733" y="1562544"/>
            <a:ext cx="9402000" cy="13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ts val="2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Подача заявки на </a:t>
            </a:r>
            <a:r>
              <a:rPr lang="en-US" sz="19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gTLD </a:t>
            </a:r>
            <a:r>
              <a:rPr lang="ru-RU" sz="19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стоит дорого и для многих может оказаться не по карману. Программа поддержки кандидатов делает процедуру подачи заявки на gTLD более доступной для организаций, которые хотели бы это сделать, но не могут из-за ограниченных финансовых возможностей и отсутствия других ресурсов.</a:t>
            </a:r>
          </a:p>
        </p:txBody>
      </p:sp>
      <p:sp>
        <p:nvSpPr>
          <p:cNvPr id="1303" name="Google Shape;1303;p76"/>
          <p:cNvSpPr txBox="1"/>
          <p:nvPr/>
        </p:nvSpPr>
        <p:spPr>
          <a:xfrm>
            <a:off x="575732" y="2980761"/>
            <a:ext cx="9478500" cy="3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9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Кандидаты должны относиться к одному из следующих типов организаций:</a:t>
            </a:r>
          </a:p>
        </p:txBody>
      </p:sp>
      <p:cxnSp>
        <p:nvCxnSpPr>
          <p:cNvPr id="1304" name="Google Shape;1304;p76"/>
          <p:cNvCxnSpPr/>
          <p:nvPr/>
        </p:nvCxnSpPr>
        <p:spPr>
          <a:xfrm>
            <a:off x="618167" y="4046299"/>
            <a:ext cx="2736000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5" name="Google Shape;1305;p76"/>
          <p:cNvCxnSpPr/>
          <p:nvPr/>
        </p:nvCxnSpPr>
        <p:spPr>
          <a:xfrm>
            <a:off x="3492912" y="4046299"/>
            <a:ext cx="2729100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6" name="Google Shape;1306;p76"/>
          <p:cNvCxnSpPr/>
          <p:nvPr/>
        </p:nvCxnSpPr>
        <p:spPr>
          <a:xfrm>
            <a:off x="6367657" y="4046299"/>
            <a:ext cx="2530500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307" name="Google Shape;1307;p76"/>
          <p:cNvCxnSpPr/>
          <p:nvPr/>
        </p:nvCxnSpPr>
        <p:spPr>
          <a:xfrm rot="10800000" flipH="1">
            <a:off x="9031984" y="4045999"/>
            <a:ext cx="2541900" cy="3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id="{EC875172-0BE9-D415-3F8F-A652A50732A9}"/>
              </a:ext>
            </a:extLst>
          </p:cNvPr>
          <p:cNvGrpSpPr/>
          <p:nvPr/>
        </p:nvGrpSpPr>
        <p:grpSpPr>
          <a:xfrm>
            <a:off x="6637968" y="3669155"/>
            <a:ext cx="658800" cy="654300"/>
            <a:chOff x="6637968" y="3669155"/>
            <a:chExt cx="872400" cy="654300"/>
          </a:xfrm>
        </p:grpSpPr>
        <p:sp>
          <p:nvSpPr>
            <p:cNvPr id="1308" name="Google Shape;1308;p76"/>
            <p:cNvSpPr/>
            <p:nvPr/>
          </p:nvSpPr>
          <p:spPr>
            <a:xfrm>
              <a:off x="6637968" y="3669155"/>
              <a:ext cx="872400" cy="6543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09" name="Google Shape;1309;p76"/>
            <p:cNvGrpSpPr/>
            <p:nvPr/>
          </p:nvGrpSpPr>
          <p:grpSpPr>
            <a:xfrm>
              <a:off x="6847399" y="3849353"/>
              <a:ext cx="475831" cy="314301"/>
              <a:chOff x="5135678" y="3849353"/>
              <a:chExt cx="356882" cy="314301"/>
            </a:xfrm>
          </p:grpSpPr>
          <p:grpSp>
            <p:nvGrpSpPr>
              <p:cNvPr id="1310" name="Google Shape;1310;p76"/>
              <p:cNvGrpSpPr/>
              <p:nvPr/>
            </p:nvGrpSpPr>
            <p:grpSpPr>
              <a:xfrm>
                <a:off x="5135678" y="3849353"/>
                <a:ext cx="356882" cy="314301"/>
                <a:chOff x="5135678" y="3849353"/>
                <a:chExt cx="356882" cy="314301"/>
              </a:xfrm>
            </p:grpSpPr>
            <p:sp>
              <p:nvSpPr>
                <p:cNvPr id="1311" name="Google Shape;1311;p76"/>
                <p:cNvSpPr/>
                <p:nvPr/>
              </p:nvSpPr>
              <p:spPr>
                <a:xfrm>
                  <a:off x="5135678" y="3922529"/>
                  <a:ext cx="217227" cy="18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27" h="188581" extrusionOk="0">
                      <a:moveTo>
                        <a:pt x="201740" y="0"/>
                      </a:moveTo>
                      <a:lnTo>
                        <a:pt x="15487" y="0"/>
                      </a:lnTo>
                      <a:cubicBezTo>
                        <a:pt x="6928" y="0"/>
                        <a:pt x="0" y="7015"/>
                        <a:pt x="0" y="15681"/>
                      </a:cubicBezTo>
                      <a:lnTo>
                        <a:pt x="0" y="141401"/>
                      </a:lnTo>
                      <a:cubicBezTo>
                        <a:pt x="0" y="150067"/>
                        <a:pt x="6928" y="157082"/>
                        <a:pt x="15487" y="157082"/>
                      </a:cubicBezTo>
                      <a:lnTo>
                        <a:pt x="38718" y="157082"/>
                      </a:lnTo>
                      <a:lnTo>
                        <a:pt x="38718" y="188581"/>
                      </a:lnTo>
                      <a:lnTo>
                        <a:pt x="69828" y="157082"/>
                      </a:lnTo>
                      <a:lnTo>
                        <a:pt x="201740" y="157082"/>
                      </a:lnTo>
                      <a:cubicBezTo>
                        <a:pt x="210299" y="157082"/>
                        <a:pt x="217227" y="150067"/>
                        <a:pt x="217227" y="141401"/>
                      </a:cubicBezTo>
                      <a:lnTo>
                        <a:pt x="217227" y="15818"/>
                      </a:lnTo>
                      <a:cubicBezTo>
                        <a:pt x="217227" y="7153"/>
                        <a:pt x="210299" y="138"/>
                        <a:pt x="201740" y="138"/>
                      </a:cubicBezTo>
                      <a:close/>
                    </a:path>
                  </a:pathLst>
                </a:custGeom>
                <a:noFill/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2" name="Google Shape;1312;p76"/>
                <p:cNvSpPr/>
                <p:nvPr/>
              </p:nvSpPr>
              <p:spPr>
                <a:xfrm>
                  <a:off x="5275333" y="3975073"/>
                  <a:ext cx="217227" cy="1885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27" h="188581" extrusionOk="0">
                      <a:moveTo>
                        <a:pt x="0" y="122970"/>
                      </a:moveTo>
                      <a:lnTo>
                        <a:pt x="0" y="141401"/>
                      </a:lnTo>
                      <a:cubicBezTo>
                        <a:pt x="0" y="150067"/>
                        <a:pt x="6928" y="157082"/>
                        <a:pt x="15487" y="157082"/>
                      </a:cubicBezTo>
                      <a:lnTo>
                        <a:pt x="147399" y="157082"/>
                      </a:lnTo>
                      <a:lnTo>
                        <a:pt x="178509" y="188581"/>
                      </a:lnTo>
                      <a:lnTo>
                        <a:pt x="178509" y="157082"/>
                      </a:lnTo>
                      <a:lnTo>
                        <a:pt x="201740" y="157082"/>
                      </a:lnTo>
                      <a:cubicBezTo>
                        <a:pt x="210299" y="157082"/>
                        <a:pt x="217227" y="150067"/>
                        <a:pt x="217227" y="141401"/>
                      </a:cubicBezTo>
                      <a:lnTo>
                        <a:pt x="217227" y="15681"/>
                      </a:lnTo>
                      <a:cubicBezTo>
                        <a:pt x="217227" y="7015"/>
                        <a:pt x="210299" y="0"/>
                        <a:pt x="201740" y="0"/>
                      </a:cubicBezTo>
                      <a:lnTo>
                        <a:pt x="100802" y="0"/>
                      </a:lnTo>
                    </a:path>
                  </a:pathLst>
                </a:custGeom>
                <a:noFill/>
                <a:ln w="15875" cap="flat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3" name="Google Shape;1313;p76"/>
                <p:cNvSpPr/>
                <p:nvPr/>
              </p:nvSpPr>
              <p:spPr>
                <a:xfrm>
                  <a:off x="5213249" y="3849353"/>
                  <a:ext cx="217227" cy="1081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7227" h="108114" extrusionOk="0">
                      <a:moveTo>
                        <a:pt x="0" y="55020"/>
                      </a:moveTo>
                      <a:lnTo>
                        <a:pt x="0" y="15681"/>
                      </a:lnTo>
                      <a:cubicBezTo>
                        <a:pt x="0" y="7015"/>
                        <a:pt x="6928" y="0"/>
                        <a:pt x="15487" y="0"/>
                      </a:cubicBezTo>
                      <a:lnTo>
                        <a:pt x="201740" y="0"/>
                      </a:lnTo>
                      <a:cubicBezTo>
                        <a:pt x="210299" y="0"/>
                        <a:pt x="217227" y="7015"/>
                        <a:pt x="217227" y="15681"/>
                      </a:cubicBezTo>
                      <a:lnTo>
                        <a:pt x="217227" y="108114"/>
                      </a:lnTo>
                    </a:path>
                  </a:pathLst>
                </a:custGeom>
                <a:noFill/>
                <a:ln w="15875" cap="flat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14" name="Google Shape;1314;p76"/>
              <p:cNvSpPr/>
              <p:nvPr/>
            </p:nvSpPr>
            <p:spPr>
              <a:xfrm>
                <a:off x="5199936" y="3996806"/>
                <a:ext cx="6520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6520" h="6602" extrusionOk="0">
                    <a:moveTo>
                      <a:pt x="6521" y="3301"/>
                    </a:moveTo>
                    <a:cubicBezTo>
                      <a:pt x="6521" y="5124"/>
                      <a:pt x="5061" y="6602"/>
                      <a:pt x="3260" y="6602"/>
                    </a:cubicBezTo>
                    <a:cubicBezTo>
                      <a:pt x="1460" y="6602"/>
                      <a:pt x="0" y="5124"/>
                      <a:pt x="0" y="3301"/>
                    </a:cubicBezTo>
                    <a:cubicBezTo>
                      <a:pt x="0" y="1478"/>
                      <a:pt x="1460" y="0"/>
                      <a:pt x="3260" y="0"/>
                    </a:cubicBezTo>
                    <a:cubicBezTo>
                      <a:pt x="5061" y="0"/>
                      <a:pt x="6521" y="1478"/>
                      <a:pt x="6521" y="3301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5" name="Google Shape;1315;p76"/>
              <p:cNvSpPr/>
              <p:nvPr/>
            </p:nvSpPr>
            <p:spPr>
              <a:xfrm>
                <a:off x="5235936" y="3996806"/>
                <a:ext cx="6520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6520" h="6602" extrusionOk="0">
                    <a:moveTo>
                      <a:pt x="6521" y="3301"/>
                    </a:moveTo>
                    <a:cubicBezTo>
                      <a:pt x="6521" y="5124"/>
                      <a:pt x="5061" y="6602"/>
                      <a:pt x="3260" y="6602"/>
                    </a:cubicBezTo>
                    <a:cubicBezTo>
                      <a:pt x="1460" y="6602"/>
                      <a:pt x="0" y="5124"/>
                      <a:pt x="0" y="3301"/>
                    </a:cubicBezTo>
                    <a:cubicBezTo>
                      <a:pt x="0" y="1478"/>
                      <a:pt x="1460" y="0"/>
                      <a:pt x="3260" y="0"/>
                    </a:cubicBezTo>
                    <a:cubicBezTo>
                      <a:pt x="5061" y="0"/>
                      <a:pt x="6521" y="1478"/>
                      <a:pt x="6521" y="3301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6" name="Google Shape;1316;p76"/>
              <p:cNvSpPr/>
              <p:nvPr/>
            </p:nvSpPr>
            <p:spPr>
              <a:xfrm>
                <a:off x="5271937" y="3996806"/>
                <a:ext cx="6520" cy="6602"/>
              </a:xfrm>
              <a:custGeom>
                <a:avLst/>
                <a:gdLst/>
                <a:ahLst/>
                <a:cxnLst/>
                <a:rect l="l" t="t" r="r" b="b"/>
                <a:pathLst>
                  <a:path w="6520" h="6602" extrusionOk="0">
                    <a:moveTo>
                      <a:pt x="6521" y="3301"/>
                    </a:moveTo>
                    <a:cubicBezTo>
                      <a:pt x="6521" y="5124"/>
                      <a:pt x="5061" y="6602"/>
                      <a:pt x="3260" y="6602"/>
                    </a:cubicBezTo>
                    <a:cubicBezTo>
                      <a:pt x="1460" y="6602"/>
                      <a:pt x="0" y="5124"/>
                      <a:pt x="0" y="3301"/>
                    </a:cubicBezTo>
                    <a:cubicBezTo>
                      <a:pt x="0" y="1478"/>
                      <a:pt x="1460" y="0"/>
                      <a:pt x="3260" y="0"/>
                    </a:cubicBezTo>
                    <a:cubicBezTo>
                      <a:pt x="5061" y="0"/>
                      <a:pt x="6521" y="1478"/>
                      <a:pt x="6521" y="3301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62D6C65-BBF3-EC6D-F3F2-FB139EEE051C}"/>
              </a:ext>
            </a:extLst>
          </p:cNvPr>
          <p:cNvGrpSpPr/>
          <p:nvPr/>
        </p:nvGrpSpPr>
        <p:grpSpPr>
          <a:xfrm>
            <a:off x="3763064" y="3669155"/>
            <a:ext cx="658800" cy="658800"/>
            <a:chOff x="3763064" y="3669155"/>
            <a:chExt cx="872400" cy="658800"/>
          </a:xfrm>
        </p:grpSpPr>
        <p:sp>
          <p:nvSpPr>
            <p:cNvPr id="1317" name="Google Shape;1317;p76"/>
            <p:cNvSpPr/>
            <p:nvPr/>
          </p:nvSpPr>
          <p:spPr>
            <a:xfrm>
              <a:off x="3763064" y="3669155"/>
              <a:ext cx="872400" cy="6588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18" name="Google Shape;1318;p76"/>
            <p:cNvGrpSpPr/>
            <p:nvPr/>
          </p:nvGrpSpPr>
          <p:grpSpPr>
            <a:xfrm>
              <a:off x="3988547" y="3806012"/>
              <a:ext cx="444136" cy="333111"/>
              <a:chOff x="2991485" y="3806012"/>
              <a:chExt cx="333110" cy="333111"/>
            </a:xfrm>
          </p:grpSpPr>
          <p:grpSp>
            <p:nvGrpSpPr>
              <p:cNvPr id="1319" name="Google Shape;1319;p76"/>
              <p:cNvGrpSpPr/>
              <p:nvPr/>
            </p:nvGrpSpPr>
            <p:grpSpPr>
              <a:xfrm>
                <a:off x="2991485" y="4096159"/>
                <a:ext cx="333110" cy="42964"/>
                <a:chOff x="2991485" y="4096159"/>
                <a:chExt cx="333110" cy="42964"/>
              </a:xfrm>
            </p:grpSpPr>
            <p:sp>
              <p:nvSpPr>
                <p:cNvPr id="1320" name="Google Shape;1320;p76"/>
                <p:cNvSpPr/>
                <p:nvPr/>
              </p:nvSpPr>
              <p:spPr>
                <a:xfrm>
                  <a:off x="3120439" y="4123004"/>
                  <a:ext cx="204156" cy="16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4156" h="16119" extrusionOk="0">
                      <a:moveTo>
                        <a:pt x="0" y="0"/>
                      </a:moveTo>
                      <a:lnTo>
                        <a:pt x="204157" y="0"/>
                      </a:lnTo>
                      <a:lnTo>
                        <a:pt x="204157" y="16119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1" name="Google Shape;1321;p76"/>
                <p:cNvSpPr/>
                <p:nvPr/>
              </p:nvSpPr>
              <p:spPr>
                <a:xfrm>
                  <a:off x="2991485" y="4123004"/>
                  <a:ext cx="59083" cy="161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83" h="16119" extrusionOk="0">
                      <a:moveTo>
                        <a:pt x="0" y="16119"/>
                      </a:moveTo>
                      <a:lnTo>
                        <a:pt x="0" y="0"/>
                      </a:lnTo>
                      <a:lnTo>
                        <a:pt x="59083" y="0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2" name="Google Shape;1322;p76"/>
                <p:cNvSpPr/>
                <p:nvPr/>
              </p:nvSpPr>
              <p:spPr>
                <a:xfrm>
                  <a:off x="3007604" y="4096159"/>
                  <a:ext cx="300872" cy="26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872" h="26844" extrusionOk="0">
                      <a:moveTo>
                        <a:pt x="0" y="26845"/>
                      </a:moveTo>
                      <a:lnTo>
                        <a:pt x="0" y="0"/>
                      </a:lnTo>
                      <a:lnTo>
                        <a:pt x="300872" y="0"/>
                      </a:lnTo>
                      <a:lnTo>
                        <a:pt x="300872" y="26845"/>
                      </a:lnTo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23" name="Google Shape;1323;p76"/>
              <p:cNvSpPr/>
              <p:nvPr/>
            </p:nvSpPr>
            <p:spPr>
              <a:xfrm>
                <a:off x="3120439" y="3956417"/>
                <a:ext cx="75264" cy="107503"/>
              </a:xfrm>
              <a:custGeom>
                <a:avLst/>
                <a:gdLst/>
                <a:ahLst/>
                <a:cxnLst/>
                <a:rect l="l" t="t" r="r" b="b"/>
                <a:pathLst>
                  <a:path w="75264" h="107503" extrusionOk="0">
                    <a:moveTo>
                      <a:pt x="0" y="107503"/>
                    </a:moveTo>
                    <a:lnTo>
                      <a:pt x="0" y="37632"/>
                    </a:lnTo>
                    <a:cubicBezTo>
                      <a:pt x="0" y="16863"/>
                      <a:pt x="16863" y="0"/>
                      <a:pt x="37632" y="0"/>
                    </a:cubicBezTo>
                    <a:lnTo>
                      <a:pt x="37632" y="0"/>
                    </a:lnTo>
                    <a:cubicBezTo>
                      <a:pt x="58401" y="0"/>
                      <a:pt x="75265" y="16863"/>
                      <a:pt x="75265" y="37632"/>
                    </a:cubicBezTo>
                    <a:lnTo>
                      <a:pt x="75265" y="107503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324" name="Google Shape;1324;p76"/>
              <p:cNvGrpSpPr/>
              <p:nvPr/>
            </p:nvGrpSpPr>
            <p:grpSpPr>
              <a:xfrm>
                <a:off x="3023724" y="3924241"/>
                <a:ext cx="268633" cy="171918"/>
                <a:chOff x="3023724" y="3924241"/>
                <a:chExt cx="268633" cy="171918"/>
              </a:xfrm>
            </p:grpSpPr>
            <p:grpSp>
              <p:nvGrpSpPr>
                <p:cNvPr id="1325" name="Google Shape;1325;p76"/>
                <p:cNvGrpSpPr/>
                <p:nvPr/>
              </p:nvGrpSpPr>
              <p:grpSpPr>
                <a:xfrm>
                  <a:off x="3023724" y="3924241"/>
                  <a:ext cx="64415" cy="171918"/>
                  <a:chOff x="3023724" y="3924241"/>
                  <a:chExt cx="64415" cy="171918"/>
                </a:xfrm>
              </p:grpSpPr>
              <p:sp>
                <p:nvSpPr>
                  <p:cNvPr id="1326" name="Google Shape;1326;p76"/>
                  <p:cNvSpPr/>
                  <p:nvPr/>
                </p:nvSpPr>
                <p:spPr>
                  <a:xfrm>
                    <a:off x="3077475" y="3951086"/>
                    <a:ext cx="5889" cy="1182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9" h="118228" extrusionOk="0">
                        <a:moveTo>
                          <a:pt x="0" y="0"/>
                        </a:moveTo>
                        <a:cubicBezTo>
                          <a:pt x="0" y="0"/>
                          <a:pt x="5890" y="39926"/>
                          <a:pt x="5890" y="64477"/>
                        </a:cubicBezTo>
                        <a:cubicBezTo>
                          <a:pt x="5890" y="89028"/>
                          <a:pt x="0" y="118229"/>
                          <a:pt x="0" y="118229"/>
                        </a:cubicBezTo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7" name="Google Shape;1327;p76"/>
                  <p:cNvSpPr/>
                  <p:nvPr/>
                </p:nvSpPr>
                <p:spPr>
                  <a:xfrm>
                    <a:off x="3066688" y="3924241"/>
                    <a:ext cx="21451" cy="2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1" h="26844" extrusionOk="0">
                        <a:moveTo>
                          <a:pt x="0" y="26845"/>
                        </a:moveTo>
                        <a:lnTo>
                          <a:pt x="10726" y="26845"/>
                        </a:lnTo>
                        <a:cubicBezTo>
                          <a:pt x="16677" y="26845"/>
                          <a:pt x="21451" y="22009"/>
                          <a:pt x="21451" y="16119"/>
                        </a:cubicBezTo>
                        <a:lnTo>
                          <a:pt x="21451" y="0"/>
                        </a:lnTo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8" name="Google Shape;1328;p76"/>
                  <p:cNvSpPr/>
                  <p:nvPr/>
                </p:nvSpPr>
                <p:spPr>
                  <a:xfrm>
                    <a:off x="3066688" y="4069314"/>
                    <a:ext cx="21451" cy="2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1" h="26844" extrusionOk="0">
                        <a:moveTo>
                          <a:pt x="0" y="0"/>
                        </a:moveTo>
                        <a:lnTo>
                          <a:pt x="10726" y="0"/>
                        </a:lnTo>
                        <a:cubicBezTo>
                          <a:pt x="16677" y="0"/>
                          <a:pt x="21451" y="4836"/>
                          <a:pt x="21451" y="10726"/>
                        </a:cubicBezTo>
                        <a:lnTo>
                          <a:pt x="21451" y="26845"/>
                        </a:lnTo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29" name="Google Shape;1329;p76"/>
                  <p:cNvSpPr/>
                  <p:nvPr/>
                </p:nvSpPr>
                <p:spPr>
                  <a:xfrm>
                    <a:off x="3023724" y="3924241"/>
                    <a:ext cx="10725" cy="171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25" h="171918" extrusionOk="0">
                        <a:moveTo>
                          <a:pt x="0" y="171918"/>
                        </a:moveTo>
                        <a:lnTo>
                          <a:pt x="0" y="155799"/>
                        </a:lnTo>
                        <a:cubicBezTo>
                          <a:pt x="0" y="149847"/>
                          <a:pt x="4836" y="145073"/>
                          <a:pt x="10726" y="145073"/>
                        </a:cubicBezTo>
                        <a:cubicBezTo>
                          <a:pt x="10726" y="145073"/>
                          <a:pt x="4836" y="115935"/>
                          <a:pt x="4836" y="91322"/>
                        </a:cubicBezTo>
                        <a:cubicBezTo>
                          <a:pt x="4836" y="66709"/>
                          <a:pt x="10726" y="26845"/>
                          <a:pt x="10726" y="26845"/>
                        </a:cubicBezTo>
                        <a:cubicBezTo>
                          <a:pt x="4774" y="26845"/>
                          <a:pt x="0" y="22009"/>
                          <a:pt x="0" y="16119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  <p:grpSp>
              <p:nvGrpSpPr>
                <p:cNvPr id="1330" name="Google Shape;1330;p76"/>
                <p:cNvGrpSpPr/>
                <p:nvPr/>
              </p:nvGrpSpPr>
              <p:grpSpPr>
                <a:xfrm>
                  <a:off x="3227880" y="3924241"/>
                  <a:ext cx="64477" cy="171918"/>
                  <a:chOff x="3227880" y="3924241"/>
                  <a:chExt cx="64477" cy="171918"/>
                </a:xfrm>
              </p:grpSpPr>
              <p:sp>
                <p:nvSpPr>
                  <p:cNvPr id="1331" name="Google Shape;1331;p76"/>
                  <p:cNvSpPr/>
                  <p:nvPr/>
                </p:nvSpPr>
                <p:spPr>
                  <a:xfrm>
                    <a:off x="3281632" y="3951086"/>
                    <a:ext cx="5889" cy="1182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889" h="118228" extrusionOk="0">
                        <a:moveTo>
                          <a:pt x="0" y="0"/>
                        </a:moveTo>
                        <a:cubicBezTo>
                          <a:pt x="0" y="0"/>
                          <a:pt x="5890" y="39926"/>
                          <a:pt x="5890" y="64477"/>
                        </a:cubicBezTo>
                        <a:cubicBezTo>
                          <a:pt x="5890" y="89028"/>
                          <a:pt x="0" y="118229"/>
                          <a:pt x="0" y="118229"/>
                        </a:cubicBezTo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2" name="Google Shape;1332;p76"/>
                  <p:cNvSpPr/>
                  <p:nvPr/>
                </p:nvSpPr>
                <p:spPr>
                  <a:xfrm>
                    <a:off x="3270906" y="3924241"/>
                    <a:ext cx="21451" cy="2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1" h="26844" extrusionOk="0">
                        <a:moveTo>
                          <a:pt x="0" y="26845"/>
                        </a:moveTo>
                        <a:lnTo>
                          <a:pt x="10726" y="26845"/>
                        </a:lnTo>
                        <a:cubicBezTo>
                          <a:pt x="16677" y="26845"/>
                          <a:pt x="21451" y="22009"/>
                          <a:pt x="21451" y="16119"/>
                        </a:cubicBezTo>
                        <a:lnTo>
                          <a:pt x="21451" y="0"/>
                        </a:lnTo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3" name="Google Shape;1333;p76"/>
                  <p:cNvSpPr/>
                  <p:nvPr/>
                </p:nvSpPr>
                <p:spPr>
                  <a:xfrm>
                    <a:off x="3270906" y="4069314"/>
                    <a:ext cx="21451" cy="268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1451" h="26844" extrusionOk="0">
                        <a:moveTo>
                          <a:pt x="0" y="0"/>
                        </a:moveTo>
                        <a:lnTo>
                          <a:pt x="10726" y="0"/>
                        </a:lnTo>
                        <a:cubicBezTo>
                          <a:pt x="16677" y="0"/>
                          <a:pt x="21451" y="4836"/>
                          <a:pt x="21451" y="10726"/>
                        </a:cubicBezTo>
                        <a:lnTo>
                          <a:pt x="21451" y="26845"/>
                        </a:lnTo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334" name="Google Shape;1334;p76"/>
                  <p:cNvSpPr/>
                  <p:nvPr/>
                </p:nvSpPr>
                <p:spPr>
                  <a:xfrm>
                    <a:off x="3227880" y="3924241"/>
                    <a:ext cx="10725" cy="1719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725" h="171918" extrusionOk="0">
                        <a:moveTo>
                          <a:pt x="0" y="171918"/>
                        </a:moveTo>
                        <a:lnTo>
                          <a:pt x="0" y="155799"/>
                        </a:lnTo>
                        <a:cubicBezTo>
                          <a:pt x="0" y="149847"/>
                          <a:pt x="4836" y="145073"/>
                          <a:pt x="10726" y="145073"/>
                        </a:cubicBezTo>
                        <a:cubicBezTo>
                          <a:pt x="10726" y="145073"/>
                          <a:pt x="4836" y="115935"/>
                          <a:pt x="4836" y="91322"/>
                        </a:cubicBezTo>
                        <a:cubicBezTo>
                          <a:pt x="4836" y="66709"/>
                          <a:pt x="10726" y="26845"/>
                          <a:pt x="10726" y="26845"/>
                        </a:cubicBezTo>
                        <a:cubicBezTo>
                          <a:pt x="4774" y="26845"/>
                          <a:pt x="0" y="22009"/>
                          <a:pt x="0" y="16119"/>
                        </a:cubicBezTo>
                        <a:lnTo>
                          <a:pt x="0" y="0"/>
                        </a:lnTo>
                      </a:path>
                    </a:pathLst>
                  </a:custGeom>
                  <a:noFill/>
                  <a:ln w="15875" cap="rnd" cmpd="sng">
                    <a:solidFill>
                      <a:srgbClr val="002B49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1335" name="Google Shape;1335;p76"/>
              <p:cNvGrpSpPr/>
              <p:nvPr/>
            </p:nvGrpSpPr>
            <p:grpSpPr>
              <a:xfrm>
                <a:off x="2991485" y="3806012"/>
                <a:ext cx="333110" cy="118228"/>
                <a:chOff x="2991485" y="3806012"/>
                <a:chExt cx="333110" cy="118228"/>
              </a:xfrm>
            </p:grpSpPr>
            <p:sp>
              <p:nvSpPr>
                <p:cNvPr id="1336" name="Google Shape;1336;p76"/>
                <p:cNvSpPr/>
                <p:nvPr/>
              </p:nvSpPr>
              <p:spPr>
                <a:xfrm>
                  <a:off x="3061356" y="3843644"/>
                  <a:ext cx="198762" cy="48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762" h="48357" extrusionOk="0">
                      <a:moveTo>
                        <a:pt x="96716" y="0"/>
                      </a:moveTo>
                      <a:lnTo>
                        <a:pt x="0" y="48358"/>
                      </a:lnTo>
                      <a:lnTo>
                        <a:pt x="198763" y="48358"/>
                      </a:lnTo>
                      <a:lnTo>
                        <a:pt x="96716" y="0"/>
                      </a:lnTo>
                      <a:close/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7" name="Google Shape;1337;p76"/>
                <p:cNvSpPr/>
                <p:nvPr/>
              </p:nvSpPr>
              <p:spPr>
                <a:xfrm>
                  <a:off x="2991485" y="3806012"/>
                  <a:ext cx="333110" cy="1182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3110" h="118228" extrusionOk="0">
                      <a:moveTo>
                        <a:pt x="316991" y="118229"/>
                      </a:moveTo>
                      <a:lnTo>
                        <a:pt x="16119" y="118229"/>
                      </a:lnTo>
                      <a:lnTo>
                        <a:pt x="16119" y="96716"/>
                      </a:lnTo>
                      <a:lnTo>
                        <a:pt x="0" y="85990"/>
                      </a:lnTo>
                      <a:lnTo>
                        <a:pt x="166586" y="0"/>
                      </a:lnTo>
                      <a:lnTo>
                        <a:pt x="333111" y="85990"/>
                      </a:lnTo>
                      <a:lnTo>
                        <a:pt x="316991" y="96716"/>
                      </a:lnTo>
                      <a:lnTo>
                        <a:pt x="316991" y="118229"/>
                      </a:lnTo>
                      <a:close/>
                    </a:path>
                  </a:pathLst>
                </a:custGeom>
                <a:noFill/>
                <a:ln w="15875" cap="rnd" cmpd="sng">
                  <a:solidFill>
                    <a:srgbClr val="002B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A0E4C95-27A9-B692-C504-E0E62CE95D6A}"/>
              </a:ext>
            </a:extLst>
          </p:cNvPr>
          <p:cNvGrpSpPr/>
          <p:nvPr/>
        </p:nvGrpSpPr>
        <p:grpSpPr>
          <a:xfrm>
            <a:off x="898195" y="3669155"/>
            <a:ext cx="658800" cy="654300"/>
            <a:chOff x="898195" y="3669155"/>
            <a:chExt cx="872400" cy="654300"/>
          </a:xfrm>
        </p:grpSpPr>
        <p:sp>
          <p:nvSpPr>
            <p:cNvPr id="1338" name="Google Shape;1338;p76"/>
            <p:cNvSpPr/>
            <p:nvPr/>
          </p:nvSpPr>
          <p:spPr>
            <a:xfrm>
              <a:off x="898195" y="3669155"/>
              <a:ext cx="872400" cy="6543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39" name="Google Shape;1339;p76"/>
            <p:cNvGrpSpPr/>
            <p:nvPr/>
          </p:nvGrpSpPr>
          <p:grpSpPr>
            <a:xfrm>
              <a:off x="1152753" y="3874341"/>
              <a:ext cx="364824" cy="242523"/>
              <a:chOff x="864586" y="3874341"/>
              <a:chExt cx="273625" cy="242523"/>
            </a:xfrm>
          </p:grpSpPr>
          <p:sp>
            <p:nvSpPr>
              <p:cNvPr id="1340" name="Google Shape;1340;p76"/>
              <p:cNvSpPr/>
              <p:nvPr/>
            </p:nvSpPr>
            <p:spPr>
              <a:xfrm>
                <a:off x="864586" y="3874341"/>
                <a:ext cx="273625" cy="61900"/>
              </a:xfrm>
              <a:custGeom>
                <a:avLst/>
                <a:gdLst/>
                <a:ahLst/>
                <a:cxnLst/>
                <a:rect l="l" t="t" r="r" b="b"/>
                <a:pathLst>
                  <a:path w="273625" h="61900" extrusionOk="0">
                    <a:moveTo>
                      <a:pt x="0" y="0"/>
                    </a:moveTo>
                    <a:lnTo>
                      <a:pt x="273626" y="0"/>
                    </a:lnTo>
                    <a:lnTo>
                      <a:pt x="273626" y="61901"/>
                    </a:lnTo>
                    <a:lnTo>
                      <a:pt x="0" y="61901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2B49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76"/>
              <p:cNvSpPr/>
              <p:nvPr/>
            </p:nvSpPr>
            <p:spPr>
              <a:xfrm>
                <a:off x="890384" y="3936148"/>
                <a:ext cx="222216" cy="180716"/>
              </a:xfrm>
              <a:custGeom>
                <a:avLst/>
                <a:gdLst/>
                <a:ahLst/>
                <a:cxnLst/>
                <a:rect l="l" t="t" r="r" b="b"/>
                <a:pathLst>
                  <a:path w="222216" h="180716" extrusionOk="0">
                    <a:moveTo>
                      <a:pt x="0" y="0"/>
                    </a:moveTo>
                    <a:lnTo>
                      <a:pt x="222216" y="0"/>
                    </a:lnTo>
                    <a:lnTo>
                      <a:pt x="222216" y="180716"/>
                    </a:lnTo>
                    <a:lnTo>
                      <a:pt x="0" y="180716"/>
                    </a:lnTo>
                    <a:close/>
                  </a:path>
                </a:pathLst>
              </a:custGeom>
              <a:noFill/>
              <a:ln w="15875" cap="flat" cmpd="sng">
                <a:solidFill>
                  <a:srgbClr val="002B49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76"/>
              <p:cNvSpPr/>
              <p:nvPr/>
            </p:nvSpPr>
            <p:spPr>
              <a:xfrm>
                <a:off x="945147" y="3970673"/>
                <a:ext cx="121818" cy="107244"/>
              </a:xfrm>
              <a:custGeom>
                <a:avLst/>
                <a:gdLst/>
                <a:ahLst/>
                <a:cxnLst/>
                <a:rect l="l" t="t" r="r" b="b"/>
                <a:pathLst>
                  <a:path w="121818" h="107244" extrusionOk="0">
                    <a:moveTo>
                      <a:pt x="60909" y="107244"/>
                    </a:moveTo>
                    <a:cubicBezTo>
                      <a:pt x="60909" y="107244"/>
                      <a:pt x="121818" y="75447"/>
                      <a:pt x="121818" y="31797"/>
                    </a:cubicBezTo>
                    <a:cubicBezTo>
                      <a:pt x="121818" y="15052"/>
                      <a:pt x="110736" y="0"/>
                      <a:pt x="94158" y="0"/>
                    </a:cubicBezTo>
                    <a:cubicBezTo>
                      <a:pt x="71992" y="0"/>
                      <a:pt x="60909" y="19473"/>
                      <a:pt x="60909" y="29821"/>
                    </a:cubicBezTo>
                    <a:cubicBezTo>
                      <a:pt x="60909" y="19567"/>
                      <a:pt x="49640" y="0"/>
                      <a:pt x="27474" y="0"/>
                    </a:cubicBezTo>
                    <a:cubicBezTo>
                      <a:pt x="10897" y="0"/>
                      <a:pt x="0" y="14958"/>
                      <a:pt x="0" y="31797"/>
                    </a:cubicBezTo>
                    <a:cubicBezTo>
                      <a:pt x="0" y="75447"/>
                      <a:pt x="60909" y="107244"/>
                      <a:pt x="60909" y="107244"/>
                    </a:cubicBezTo>
                    <a:close/>
                  </a:path>
                </a:pathLst>
              </a:custGeom>
              <a:noFill/>
              <a:ln w="15875" cap="rnd" cmpd="sng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D55D2B-61AA-1DA8-8077-88D190E0BAC5}"/>
              </a:ext>
            </a:extLst>
          </p:cNvPr>
          <p:cNvGrpSpPr/>
          <p:nvPr/>
        </p:nvGrpSpPr>
        <p:grpSpPr>
          <a:xfrm>
            <a:off x="9313349" y="3669155"/>
            <a:ext cx="658800" cy="658800"/>
            <a:chOff x="9313349" y="3669155"/>
            <a:chExt cx="872400" cy="654300"/>
          </a:xfrm>
        </p:grpSpPr>
        <p:sp>
          <p:nvSpPr>
            <p:cNvPr id="1343" name="Google Shape;1343;p76"/>
            <p:cNvSpPr/>
            <p:nvPr/>
          </p:nvSpPr>
          <p:spPr>
            <a:xfrm>
              <a:off x="9313349" y="3669155"/>
              <a:ext cx="872400" cy="6543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44" name="Google Shape;1344;p76"/>
            <p:cNvGrpSpPr/>
            <p:nvPr/>
          </p:nvGrpSpPr>
          <p:grpSpPr>
            <a:xfrm>
              <a:off x="9501321" y="3839747"/>
              <a:ext cx="498638" cy="295271"/>
              <a:chOff x="7126169" y="3839747"/>
              <a:chExt cx="373988" cy="295271"/>
            </a:xfrm>
          </p:grpSpPr>
          <p:sp>
            <p:nvSpPr>
              <p:cNvPr id="1345" name="Google Shape;1345;p76"/>
              <p:cNvSpPr/>
              <p:nvPr/>
            </p:nvSpPr>
            <p:spPr>
              <a:xfrm>
                <a:off x="7167842" y="3947876"/>
                <a:ext cx="10630" cy="176487"/>
              </a:xfrm>
              <a:custGeom>
                <a:avLst/>
                <a:gdLst/>
                <a:ahLst/>
                <a:cxnLst/>
                <a:rect l="l" t="t" r="r" b="b"/>
                <a:pathLst>
                  <a:path w="10630" h="176487" extrusionOk="0">
                    <a:moveTo>
                      <a:pt x="0" y="0"/>
                    </a:moveTo>
                    <a:lnTo>
                      <a:pt x="0" y="176488"/>
                    </a:ln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76"/>
              <p:cNvSpPr/>
              <p:nvPr/>
            </p:nvSpPr>
            <p:spPr>
              <a:xfrm>
                <a:off x="7167842" y="3891860"/>
                <a:ext cx="73351" cy="36816"/>
              </a:xfrm>
              <a:custGeom>
                <a:avLst/>
                <a:gdLst/>
                <a:ahLst/>
                <a:cxnLst/>
                <a:rect l="l" t="t" r="r" b="b"/>
                <a:pathLst>
                  <a:path w="73351" h="36816" extrusionOk="0">
                    <a:moveTo>
                      <a:pt x="73352" y="0"/>
                    </a:moveTo>
                    <a:cubicBezTo>
                      <a:pt x="73352" y="9811"/>
                      <a:pt x="69525" y="19199"/>
                      <a:pt x="62615" y="26056"/>
                    </a:cubicBezTo>
                    <a:cubicBezTo>
                      <a:pt x="55705" y="33019"/>
                      <a:pt x="46350" y="36817"/>
                      <a:pt x="36676" y="36817"/>
                    </a:cubicBezTo>
                    <a:cubicBezTo>
                      <a:pt x="27002" y="36817"/>
                      <a:pt x="17647" y="32913"/>
                      <a:pt x="10737" y="26056"/>
                    </a:cubicBezTo>
                    <a:cubicBezTo>
                      <a:pt x="3827" y="19094"/>
                      <a:pt x="0" y="9705"/>
                      <a:pt x="0" y="0"/>
                    </a:cubicBez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76"/>
              <p:cNvSpPr/>
              <p:nvPr/>
            </p:nvSpPr>
            <p:spPr>
              <a:xfrm>
                <a:off x="7241193" y="3891860"/>
                <a:ext cx="73351" cy="36816"/>
              </a:xfrm>
              <a:custGeom>
                <a:avLst/>
                <a:gdLst/>
                <a:ahLst/>
                <a:cxnLst/>
                <a:rect l="l" t="t" r="r" b="b"/>
                <a:pathLst>
                  <a:path w="73351" h="36816" extrusionOk="0">
                    <a:moveTo>
                      <a:pt x="73352" y="0"/>
                    </a:moveTo>
                    <a:cubicBezTo>
                      <a:pt x="73352" y="9811"/>
                      <a:pt x="69525" y="19199"/>
                      <a:pt x="62615" y="26056"/>
                    </a:cubicBezTo>
                    <a:cubicBezTo>
                      <a:pt x="55705" y="33019"/>
                      <a:pt x="46350" y="36817"/>
                      <a:pt x="36676" y="36817"/>
                    </a:cubicBezTo>
                    <a:cubicBezTo>
                      <a:pt x="27002" y="36817"/>
                      <a:pt x="17647" y="32913"/>
                      <a:pt x="10737" y="26056"/>
                    </a:cubicBezTo>
                    <a:cubicBezTo>
                      <a:pt x="3827" y="19094"/>
                      <a:pt x="0" y="9705"/>
                      <a:pt x="0" y="0"/>
                    </a:cubicBez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76"/>
              <p:cNvSpPr/>
              <p:nvPr/>
            </p:nvSpPr>
            <p:spPr>
              <a:xfrm>
                <a:off x="7314652" y="3891860"/>
                <a:ext cx="73351" cy="36816"/>
              </a:xfrm>
              <a:custGeom>
                <a:avLst/>
                <a:gdLst/>
                <a:ahLst/>
                <a:cxnLst/>
                <a:rect l="l" t="t" r="r" b="b"/>
                <a:pathLst>
                  <a:path w="73351" h="36816" extrusionOk="0">
                    <a:moveTo>
                      <a:pt x="73352" y="0"/>
                    </a:moveTo>
                    <a:cubicBezTo>
                      <a:pt x="73352" y="9811"/>
                      <a:pt x="69418" y="19199"/>
                      <a:pt x="62615" y="26056"/>
                    </a:cubicBezTo>
                    <a:cubicBezTo>
                      <a:pt x="55705" y="33019"/>
                      <a:pt x="46456" y="36817"/>
                      <a:pt x="36676" y="36817"/>
                    </a:cubicBezTo>
                    <a:cubicBezTo>
                      <a:pt x="26896" y="36817"/>
                      <a:pt x="17647" y="32913"/>
                      <a:pt x="10737" y="26056"/>
                    </a:cubicBezTo>
                    <a:cubicBezTo>
                      <a:pt x="3827" y="19094"/>
                      <a:pt x="0" y="9705"/>
                      <a:pt x="0" y="0"/>
                    </a:cubicBez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76"/>
              <p:cNvSpPr/>
              <p:nvPr/>
            </p:nvSpPr>
            <p:spPr>
              <a:xfrm>
                <a:off x="7388003" y="3891860"/>
                <a:ext cx="73351" cy="36816"/>
              </a:xfrm>
              <a:custGeom>
                <a:avLst/>
                <a:gdLst/>
                <a:ahLst/>
                <a:cxnLst/>
                <a:rect l="l" t="t" r="r" b="b"/>
                <a:pathLst>
                  <a:path w="73351" h="36816" extrusionOk="0">
                    <a:moveTo>
                      <a:pt x="73352" y="0"/>
                    </a:moveTo>
                    <a:cubicBezTo>
                      <a:pt x="73352" y="9811"/>
                      <a:pt x="69525" y="19199"/>
                      <a:pt x="62615" y="26056"/>
                    </a:cubicBezTo>
                    <a:cubicBezTo>
                      <a:pt x="55705" y="33019"/>
                      <a:pt x="46350" y="36817"/>
                      <a:pt x="36676" y="36817"/>
                    </a:cubicBezTo>
                    <a:cubicBezTo>
                      <a:pt x="27002" y="36817"/>
                      <a:pt x="17647" y="32913"/>
                      <a:pt x="10737" y="26056"/>
                    </a:cubicBezTo>
                    <a:cubicBezTo>
                      <a:pt x="3827" y="19094"/>
                      <a:pt x="0" y="9705"/>
                      <a:pt x="0" y="0"/>
                    </a:cubicBez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76"/>
              <p:cNvSpPr/>
              <p:nvPr/>
            </p:nvSpPr>
            <p:spPr>
              <a:xfrm>
                <a:off x="7145730" y="3839747"/>
                <a:ext cx="337631" cy="37238"/>
              </a:xfrm>
              <a:custGeom>
                <a:avLst/>
                <a:gdLst/>
                <a:ahLst/>
                <a:cxnLst/>
                <a:rect l="l" t="t" r="r" b="b"/>
                <a:pathLst>
                  <a:path w="337631" h="37238" extrusionOk="0">
                    <a:moveTo>
                      <a:pt x="0" y="37239"/>
                    </a:moveTo>
                    <a:lnTo>
                      <a:pt x="0" y="0"/>
                    </a:lnTo>
                    <a:lnTo>
                      <a:pt x="337631" y="0"/>
                    </a:lnTo>
                    <a:lnTo>
                      <a:pt x="337631" y="37239"/>
                    </a:lnTo>
                  </a:path>
                </a:pathLst>
              </a:custGeom>
              <a:noFill/>
              <a:ln w="1587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76"/>
              <p:cNvSpPr/>
              <p:nvPr/>
            </p:nvSpPr>
            <p:spPr>
              <a:xfrm>
                <a:off x="7272767" y="3958425"/>
                <a:ext cx="10630" cy="166043"/>
              </a:xfrm>
              <a:custGeom>
                <a:avLst/>
                <a:gdLst/>
                <a:ahLst/>
                <a:cxnLst/>
                <a:rect l="l" t="t" r="r" b="b"/>
                <a:pathLst>
                  <a:path w="10630" h="166043" extrusionOk="0">
                    <a:moveTo>
                      <a:pt x="0" y="0"/>
                    </a:moveTo>
                    <a:lnTo>
                      <a:pt x="0" y="166044"/>
                    </a:ln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76"/>
              <p:cNvSpPr/>
              <p:nvPr/>
            </p:nvSpPr>
            <p:spPr>
              <a:xfrm>
                <a:off x="7461355" y="3947876"/>
                <a:ext cx="10630" cy="176487"/>
              </a:xfrm>
              <a:custGeom>
                <a:avLst/>
                <a:gdLst/>
                <a:ahLst/>
                <a:cxnLst/>
                <a:rect l="l" t="t" r="r" b="b"/>
                <a:pathLst>
                  <a:path w="10630" h="176487" extrusionOk="0">
                    <a:moveTo>
                      <a:pt x="0" y="0"/>
                    </a:moveTo>
                    <a:lnTo>
                      <a:pt x="0" y="176488"/>
                    </a:ln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76"/>
              <p:cNvSpPr/>
              <p:nvPr/>
            </p:nvSpPr>
            <p:spPr>
              <a:xfrm>
                <a:off x="7238110" y="4010010"/>
                <a:ext cx="10630" cy="38082"/>
              </a:xfrm>
              <a:custGeom>
                <a:avLst/>
                <a:gdLst/>
                <a:ahLst/>
                <a:cxnLst/>
                <a:rect l="l" t="t" r="r" b="b"/>
                <a:pathLst>
                  <a:path w="10630" h="38082" extrusionOk="0">
                    <a:moveTo>
                      <a:pt x="0" y="0"/>
                    </a:moveTo>
                    <a:lnTo>
                      <a:pt x="0" y="38083"/>
                    </a:ln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76"/>
              <p:cNvSpPr/>
              <p:nvPr/>
            </p:nvSpPr>
            <p:spPr>
              <a:xfrm>
                <a:off x="7126169" y="4124469"/>
                <a:ext cx="373988" cy="10549"/>
              </a:xfrm>
              <a:custGeom>
                <a:avLst/>
                <a:gdLst/>
                <a:ahLst/>
                <a:cxnLst/>
                <a:rect l="l" t="t" r="r" b="b"/>
                <a:pathLst>
                  <a:path w="373988" h="10549" extrusionOk="0">
                    <a:moveTo>
                      <a:pt x="0" y="0"/>
                    </a:moveTo>
                    <a:lnTo>
                      <a:pt x="373988" y="0"/>
                    </a:ln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76"/>
              <p:cNvSpPr/>
              <p:nvPr/>
            </p:nvSpPr>
            <p:spPr>
              <a:xfrm>
                <a:off x="7334425" y="3973405"/>
                <a:ext cx="72607" cy="72894"/>
              </a:xfrm>
              <a:custGeom>
                <a:avLst/>
                <a:gdLst/>
                <a:ahLst/>
                <a:cxnLst/>
                <a:rect l="l" t="t" r="r" b="b"/>
                <a:pathLst>
                  <a:path w="72607" h="72894" extrusionOk="0">
                    <a:moveTo>
                      <a:pt x="72608" y="0"/>
                    </a:moveTo>
                    <a:lnTo>
                      <a:pt x="0" y="72895"/>
                    </a:ln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76"/>
              <p:cNvSpPr/>
              <p:nvPr/>
            </p:nvSpPr>
            <p:spPr>
              <a:xfrm>
                <a:off x="7381519" y="4020770"/>
                <a:ext cx="50176" cy="50530"/>
              </a:xfrm>
              <a:custGeom>
                <a:avLst/>
                <a:gdLst/>
                <a:ahLst/>
                <a:cxnLst/>
                <a:rect l="l" t="t" r="r" b="b"/>
                <a:pathLst>
                  <a:path w="50176" h="50530" extrusionOk="0">
                    <a:moveTo>
                      <a:pt x="50177" y="0"/>
                    </a:moveTo>
                    <a:lnTo>
                      <a:pt x="0" y="50531"/>
                    </a:lnTo>
                  </a:path>
                </a:pathLst>
              </a:custGeom>
              <a:noFill/>
              <a:ln w="15875" cap="rnd" cmpd="sng">
                <a:solidFill>
                  <a:srgbClr val="0B3458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6" name="Google Shape;10;p34">
            <a:extLst>
              <a:ext uri="{FF2B5EF4-FFF2-40B4-BE49-F238E27FC236}">
                <a16:creationId xmlns:a16="http://schemas.microsoft.com/office/drawing/2014/main" id="{BE5CE524-B847-AB4A-436C-DEEB8282CF4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0" y="288001"/>
            <a:ext cx="4420810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77"/>
          <p:cNvSpPr/>
          <p:nvPr/>
        </p:nvSpPr>
        <p:spPr>
          <a:xfrm>
            <a:off x="6596867" y="2449114"/>
            <a:ext cx="4716900" cy="3870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288000" rIns="324000" bIns="27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Нефинансовая помощь</a:t>
            </a:r>
          </a:p>
          <a:p>
            <a:pPr marL="285750" marR="0" lvl="0" indent="-318770" algn="l" rtl="0"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800" dirty="0">
                <a:solidFill>
                  <a:srgbClr val="0B3458"/>
                </a:solidFill>
              </a:rPr>
              <a:t>Учебные материалы: как подать заявку на gTLD, как стать оператором регистратуры</a:t>
            </a: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marL="285750" marR="0" lvl="0" indent="-318770" algn="l" rtl="0"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Программа по наращиванию потенциала / Менторская программа </a:t>
            </a:r>
          </a:p>
          <a:p>
            <a:pPr marL="285750" marR="0" lvl="0" indent="-318770" algn="l" rtl="0"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Доступ к консультанту по работе с кандидатами</a:t>
            </a:r>
          </a:p>
          <a:p>
            <a:pPr marL="285750" marR="0" lvl="0" indent="-318770" algn="l" rtl="0"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Список волонтеров-поставщиков профессиональных услуг</a:t>
            </a:r>
          </a:p>
        </p:txBody>
      </p:sp>
      <p:cxnSp>
        <p:nvCxnSpPr>
          <p:cNvPr id="1363" name="Google Shape;1363;p77"/>
          <p:cNvCxnSpPr/>
          <p:nvPr/>
        </p:nvCxnSpPr>
        <p:spPr>
          <a:xfrm>
            <a:off x="6592902" y="2444629"/>
            <a:ext cx="4947900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4" name="Google Shape;1364;p77"/>
          <p:cNvSpPr/>
          <p:nvPr/>
        </p:nvSpPr>
        <p:spPr>
          <a:xfrm>
            <a:off x="1076867" y="2449114"/>
            <a:ext cx="4716900" cy="38704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288000" tIns="288000" rIns="216000" bIns="28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Финансовая помощь</a:t>
            </a:r>
          </a:p>
          <a:p>
            <a:pPr marL="285750" marR="0" lvl="0" indent="-318770" algn="l" rtl="0"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800" dirty="0">
                <a:solidFill>
                  <a:srgbClr val="0B3458"/>
                </a:solidFill>
              </a:rPr>
              <a:t>Снижение на 75-85% размера применимой платы за рассмотрение заявки на gTLD</a:t>
            </a:r>
          </a:p>
          <a:p>
            <a:pPr marL="285750" marR="0" lvl="0" indent="-318770" algn="l" rtl="0"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Кредит в размере платы за участие </a:t>
            </a:r>
          </a:p>
          <a:p>
            <a:pPr marL="285750" marR="0" lvl="0" indent="-318770" algn="l" rtl="0"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800"/>
              <a:buFont typeface="NTR"/>
              <a:buChar char="►"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Снижение/отмена базовых сборов, оплачиваемых оператором регистратуры </a:t>
            </a:r>
          </a:p>
        </p:txBody>
      </p:sp>
      <p:cxnSp>
        <p:nvCxnSpPr>
          <p:cNvPr id="1365" name="Google Shape;1365;p77"/>
          <p:cNvCxnSpPr/>
          <p:nvPr/>
        </p:nvCxnSpPr>
        <p:spPr>
          <a:xfrm>
            <a:off x="1064035" y="2444629"/>
            <a:ext cx="4956900" cy="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66" name="Google Shape;1366;p77"/>
          <p:cNvSpPr txBox="1">
            <a:spLocks noGrp="1"/>
          </p:cNvSpPr>
          <p:nvPr>
            <p:ph type="title"/>
          </p:nvPr>
        </p:nvSpPr>
        <p:spPr>
          <a:xfrm>
            <a:off x="575733" y="900113"/>
            <a:ext cx="4716900" cy="8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ts val="286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sz="2600" dirty="0"/>
              <a:t>Портфолио участника Программы поддержки кандидатов</a:t>
            </a:r>
          </a:p>
        </p:txBody>
      </p:sp>
      <p:sp>
        <p:nvSpPr>
          <p:cNvPr id="1367" name="Google Shape;1367;p77"/>
          <p:cNvSpPr txBox="1"/>
          <p:nvPr/>
        </p:nvSpPr>
        <p:spPr>
          <a:xfrm>
            <a:off x="5448567" y="970652"/>
            <a:ext cx="6027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Программа поддержки кандидатов предоставляет ряд финансовых и иных услуг кандидатам, соответствующим требованиям отбора и получившим право на участие в программе</a:t>
            </a:r>
            <a:r>
              <a:rPr lang="ru-RU" sz="1600" b="1" dirty="0">
                <a:solidFill>
                  <a:srgbClr val="0B3458"/>
                </a:solidFill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18565BB-C99E-3096-8866-293ED91A2560}"/>
              </a:ext>
            </a:extLst>
          </p:cNvPr>
          <p:cNvGrpSpPr/>
          <p:nvPr/>
        </p:nvGrpSpPr>
        <p:grpSpPr>
          <a:xfrm>
            <a:off x="6163302" y="2146323"/>
            <a:ext cx="658800" cy="658800"/>
            <a:chOff x="6163302" y="2060259"/>
            <a:chExt cx="872400" cy="654300"/>
          </a:xfrm>
        </p:grpSpPr>
        <p:sp>
          <p:nvSpPr>
            <p:cNvPr id="1370" name="Google Shape;1370;p77"/>
            <p:cNvSpPr/>
            <p:nvPr/>
          </p:nvSpPr>
          <p:spPr>
            <a:xfrm>
              <a:off x="6163302" y="2060259"/>
              <a:ext cx="872400" cy="6543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1" name="Google Shape;1371;p77"/>
            <p:cNvGrpSpPr/>
            <p:nvPr/>
          </p:nvGrpSpPr>
          <p:grpSpPr>
            <a:xfrm>
              <a:off x="6419096" y="2182483"/>
              <a:ext cx="406151" cy="367063"/>
              <a:chOff x="5803936" y="3575511"/>
              <a:chExt cx="589051" cy="709850"/>
            </a:xfrm>
          </p:grpSpPr>
          <p:sp>
            <p:nvSpPr>
              <p:cNvPr id="1372" name="Google Shape;1372;p77"/>
              <p:cNvSpPr/>
              <p:nvPr/>
            </p:nvSpPr>
            <p:spPr>
              <a:xfrm>
                <a:off x="5899097" y="3575511"/>
                <a:ext cx="240090" cy="242076"/>
              </a:xfrm>
              <a:custGeom>
                <a:avLst/>
                <a:gdLst/>
                <a:ahLst/>
                <a:cxnLst/>
                <a:rect l="l" t="t" r="r" b="b"/>
                <a:pathLst>
                  <a:path w="240090" h="242076" extrusionOk="0">
                    <a:moveTo>
                      <a:pt x="120045" y="242076"/>
                    </a:moveTo>
                    <a:cubicBezTo>
                      <a:pt x="53686" y="242076"/>
                      <a:pt x="0" y="187946"/>
                      <a:pt x="0" y="121038"/>
                    </a:cubicBezTo>
                    <a:cubicBezTo>
                      <a:pt x="0" y="54130"/>
                      <a:pt x="53686" y="0"/>
                      <a:pt x="120045" y="0"/>
                    </a:cubicBezTo>
                    <a:cubicBezTo>
                      <a:pt x="186404" y="0"/>
                      <a:pt x="240091" y="54130"/>
                      <a:pt x="240091" y="121038"/>
                    </a:cubicBezTo>
                    <a:cubicBezTo>
                      <a:pt x="240091" y="187946"/>
                      <a:pt x="186404" y="242076"/>
                      <a:pt x="120045" y="242076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77"/>
              <p:cNvSpPr/>
              <p:nvPr/>
            </p:nvSpPr>
            <p:spPr>
              <a:xfrm>
                <a:off x="5909235" y="4021216"/>
                <a:ext cx="105644" cy="64003"/>
              </a:xfrm>
              <a:custGeom>
                <a:avLst/>
                <a:gdLst/>
                <a:ahLst/>
                <a:cxnLst/>
                <a:rect l="l" t="t" r="r" b="b"/>
                <a:pathLst>
                  <a:path w="105644" h="64003" extrusionOk="0">
                    <a:moveTo>
                      <a:pt x="105644" y="64004"/>
                    </a:moveTo>
                    <a:lnTo>
                      <a:pt x="13594" y="64004"/>
                    </a:lnTo>
                    <a:cubicBezTo>
                      <a:pt x="6221" y="64004"/>
                      <a:pt x="0" y="57964"/>
                      <a:pt x="0" y="50297"/>
                    </a:cubicBez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77"/>
              <p:cNvSpPr/>
              <p:nvPr/>
            </p:nvSpPr>
            <p:spPr>
              <a:xfrm>
                <a:off x="5803936" y="3886354"/>
                <a:ext cx="389743" cy="304454"/>
              </a:xfrm>
              <a:custGeom>
                <a:avLst/>
                <a:gdLst/>
                <a:ahLst/>
                <a:cxnLst/>
                <a:rect l="l" t="t" r="r" b="b"/>
                <a:pathLst>
                  <a:path w="389743" h="304454" extrusionOk="0">
                    <a:moveTo>
                      <a:pt x="389744" y="34732"/>
                    </a:moveTo>
                    <a:cubicBezTo>
                      <a:pt x="366933" y="13358"/>
                      <a:pt x="336173" y="0"/>
                      <a:pt x="302533" y="0"/>
                    </a:cubicBezTo>
                    <a:lnTo>
                      <a:pt x="127534" y="0"/>
                    </a:lnTo>
                    <a:cubicBezTo>
                      <a:pt x="57142" y="0"/>
                      <a:pt x="0" y="57615"/>
                      <a:pt x="0" y="128589"/>
                    </a:cubicBezTo>
                    <a:lnTo>
                      <a:pt x="0" y="230693"/>
                    </a:lnTo>
                    <a:cubicBezTo>
                      <a:pt x="0" y="271349"/>
                      <a:pt x="32719" y="304454"/>
                      <a:pt x="73156" y="304454"/>
                    </a:cubicBezTo>
                    <a:lnTo>
                      <a:pt x="181796" y="304454"/>
                    </a:lnTo>
                  </a:path>
                </a:pathLst>
              </a:custGeom>
              <a:noFill/>
              <a:ln w="19050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77"/>
              <p:cNvSpPr/>
              <p:nvPr/>
            </p:nvSpPr>
            <p:spPr>
              <a:xfrm>
                <a:off x="5823867" y="4273746"/>
                <a:ext cx="138593" cy="11615"/>
              </a:xfrm>
              <a:custGeom>
                <a:avLst/>
                <a:gdLst/>
                <a:ahLst/>
                <a:cxnLst/>
                <a:rect l="l" t="t" r="r" b="b"/>
                <a:pathLst>
                  <a:path w="138593" h="11615" extrusionOk="0">
                    <a:moveTo>
                      <a:pt x="138594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77"/>
              <p:cNvSpPr/>
              <p:nvPr/>
            </p:nvSpPr>
            <p:spPr>
              <a:xfrm>
                <a:off x="5962460" y="3997054"/>
                <a:ext cx="430527" cy="276691"/>
              </a:xfrm>
              <a:custGeom>
                <a:avLst/>
                <a:gdLst/>
                <a:ahLst/>
                <a:cxnLst/>
                <a:rect l="l" t="t" r="r" b="b"/>
                <a:pathLst>
                  <a:path w="430527" h="276691" extrusionOk="0">
                    <a:moveTo>
                      <a:pt x="77880" y="0"/>
                    </a:moveTo>
                    <a:lnTo>
                      <a:pt x="35829" y="149149"/>
                    </a:lnTo>
                    <a:lnTo>
                      <a:pt x="16935" y="216521"/>
                    </a:lnTo>
                    <a:lnTo>
                      <a:pt x="0" y="276692"/>
                    </a:lnTo>
                    <a:lnTo>
                      <a:pt x="352763" y="276692"/>
                    </a:lnTo>
                    <a:lnTo>
                      <a:pt x="372002" y="208390"/>
                    </a:lnTo>
                    <a:lnTo>
                      <a:pt x="389398" y="146361"/>
                    </a:lnTo>
                    <a:lnTo>
                      <a:pt x="430527" y="0"/>
                    </a:lnTo>
                    <a:lnTo>
                      <a:pt x="77880" y="0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E458EA9E-74C6-9B88-845D-E86703BAD2CF}"/>
              </a:ext>
            </a:extLst>
          </p:cNvPr>
          <p:cNvGrpSpPr/>
          <p:nvPr/>
        </p:nvGrpSpPr>
        <p:grpSpPr>
          <a:xfrm>
            <a:off x="640607" y="2146323"/>
            <a:ext cx="658800" cy="654300"/>
            <a:chOff x="640607" y="2060259"/>
            <a:chExt cx="872400" cy="654300"/>
          </a:xfrm>
        </p:grpSpPr>
        <p:sp>
          <p:nvSpPr>
            <p:cNvPr id="1369" name="Google Shape;1369;p77"/>
            <p:cNvSpPr/>
            <p:nvPr/>
          </p:nvSpPr>
          <p:spPr>
            <a:xfrm>
              <a:off x="640607" y="2060259"/>
              <a:ext cx="872400" cy="6543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377" name="Google Shape;1377;p77"/>
            <p:cNvGrpSpPr/>
            <p:nvPr/>
          </p:nvGrpSpPr>
          <p:grpSpPr>
            <a:xfrm>
              <a:off x="850410" y="2220668"/>
              <a:ext cx="454897" cy="286605"/>
              <a:chOff x="4582472" y="2001793"/>
              <a:chExt cx="341181" cy="286605"/>
            </a:xfrm>
          </p:grpSpPr>
          <p:sp>
            <p:nvSpPr>
              <p:cNvPr id="1378" name="Google Shape;1378;p77"/>
              <p:cNvSpPr/>
              <p:nvPr/>
            </p:nvSpPr>
            <p:spPr>
              <a:xfrm>
                <a:off x="4582472" y="2075362"/>
                <a:ext cx="341181" cy="213036"/>
              </a:xfrm>
              <a:custGeom>
                <a:avLst/>
                <a:gdLst/>
                <a:ahLst/>
                <a:cxnLst/>
                <a:rect l="l" t="t" r="r" b="b"/>
                <a:pathLst>
                  <a:path w="341181" h="213036" extrusionOk="0">
                    <a:moveTo>
                      <a:pt x="0" y="0"/>
                    </a:moveTo>
                    <a:lnTo>
                      <a:pt x="341181" y="0"/>
                    </a:lnTo>
                    <a:lnTo>
                      <a:pt x="341181" y="213036"/>
                    </a:lnTo>
                    <a:lnTo>
                      <a:pt x="0" y="213036"/>
                    </a:lnTo>
                    <a:close/>
                  </a:path>
                </a:pathLst>
              </a:custGeom>
              <a:noFill/>
              <a:ln w="19050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77"/>
              <p:cNvSpPr/>
              <p:nvPr/>
            </p:nvSpPr>
            <p:spPr>
              <a:xfrm>
                <a:off x="4688451" y="2104824"/>
                <a:ext cx="129223" cy="154111"/>
              </a:xfrm>
              <a:custGeom>
                <a:avLst/>
                <a:gdLst/>
                <a:ahLst/>
                <a:cxnLst/>
                <a:rect l="l" t="t" r="r" b="b"/>
                <a:pathLst>
                  <a:path w="129223" h="154111" extrusionOk="0">
                    <a:moveTo>
                      <a:pt x="129223" y="77056"/>
                    </a:moveTo>
                    <a:cubicBezTo>
                      <a:pt x="129223" y="119612"/>
                      <a:pt x="100295" y="154111"/>
                      <a:pt x="64612" y="154111"/>
                    </a:cubicBezTo>
                    <a:cubicBezTo>
                      <a:pt x="28928" y="154111"/>
                      <a:pt x="0" y="119612"/>
                      <a:pt x="0" y="77056"/>
                    </a:cubicBezTo>
                    <a:cubicBezTo>
                      <a:pt x="0" y="34499"/>
                      <a:pt x="28928" y="0"/>
                      <a:pt x="64612" y="0"/>
                    </a:cubicBezTo>
                    <a:cubicBezTo>
                      <a:pt x="100295" y="0"/>
                      <a:pt x="129223" y="34499"/>
                      <a:pt x="129223" y="77056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77"/>
              <p:cNvSpPr/>
              <p:nvPr/>
            </p:nvSpPr>
            <p:spPr>
              <a:xfrm>
                <a:off x="4855935" y="2178277"/>
                <a:ext cx="7134" cy="7205"/>
              </a:xfrm>
              <a:custGeom>
                <a:avLst/>
                <a:gdLst/>
                <a:ahLst/>
                <a:cxnLst/>
                <a:rect l="l" t="t" r="r" b="b"/>
                <a:pathLst>
                  <a:path w="7134" h="7205" extrusionOk="0">
                    <a:moveTo>
                      <a:pt x="7134" y="3603"/>
                    </a:moveTo>
                    <a:cubicBezTo>
                      <a:pt x="7134" y="5579"/>
                      <a:pt x="5523" y="7206"/>
                      <a:pt x="3567" y="7206"/>
                    </a:cubicBezTo>
                    <a:cubicBezTo>
                      <a:pt x="1611" y="7206"/>
                      <a:pt x="0" y="5579"/>
                      <a:pt x="0" y="3603"/>
                    </a:cubicBezTo>
                    <a:cubicBezTo>
                      <a:pt x="0" y="1627"/>
                      <a:pt x="1611" y="0"/>
                      <a:pt x="3567" y="0"/>
                    </a:cubicBezTo>
                    <a:cubicBezTo>
                      <a:pt x="5523" y="0"/>
                      <a:pt x="7134" y="1627"/>
                      <a:pt x="7134" y="3603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77"/>
              <p:cNvSpPr/>
              <p:nvPr/>
            </p:nvSpPr>
            <p:spPr>
              <a:xfrm>
                <a:off x="4645127" y="2178277"/>
                <a:ext cx="7134" cy="7205"/>
              </a:xfrm>
              <a:custGeom>
                <a:avLst/>
                <a:gdLst/>
                <a:ahLst/>
                <a:cxnLst/>
                <a:rect l="l" t="t" r="r" b="b"/>
                <a:pathLst>
                  <a:path w="7134" h="7205" extrusionOk="0">
                    <a:moveTo>
                      <a:pt x="0" y="3603"/>
                    </a:moveTo>
                    <a:cubicBezTo>
                      <a:pt x="0" y="5579"/>
                      <a:pt x="1611" y="7206"/>
                      <a:pt x="3567" y="7206"/>
                    </a:cubicBezTo>
                    <a:cubicBezTo>
                      <a:pt x="5523" y="7206"/>
                      <a:pt x="7134" y="5579"/>
                      <a:pt x="7134" y="3603"/>
                    </a:cubicBezTo>
                    <a:cubicBezTo>
                      <a:pt x="7134" y="1627"/>
                      <a:pt x="5523" y="0"/>
                      <a:pt x="3567" y="0"/>
                    </a:cubicBezTo>
                    <a:cubicBezTo>
                      <a:pt x="1611" y="0"/>
                      <a:pt x="0" y="1627"/>
                      <a:pt x="0" y="3603"/>
                    </a:cubicBezTo>
                    <a:close/>
                  </a:path>
                </a:pathLst>
              </a:custGeom>
              <a:noFill/>
              <a:ln w="19050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77"/>
              <p:cNvSpPr/>
              <p:nvPr/>
            </p:nvSpPr>
            <p:spPr>
              <a:xfrm>
                <a:off x="4859905" y="2099652"/>
                <a:ext cx="39641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39641" h="40038" extrusionOk="0">
                    <a:moveTo>
                      <a:pt x="39641" y="40039"/>
                    </a:moveTo>
                    <a:cubicBezTo>
                      <a:pt x="18526" y="38295"/>
                      <a:pt x="1726" y="21327"/>
                      <a:pt x="0" y="0"/>
                    </a:cubicBezTo>
                  </a:path>
                </a:pathLst>
              </a:custGeom>
              <a:noFill/>
              <a:ln w="19050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77"/>
              <p:cNvSpPr/>
              <p:nvPr/>
            </p:nvSpPr>
            <p:spPr>
              <a:xfrm>
                <a:off x="4859905" y="2224011"/>
                <a:ext cx="39641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39641" h="40038" extrusionOk="0">
                    <a:moveTo>
                      <a:pt x="39641" y="0"/>
                    </a:moveTo>
                    <a:cubicBezTo>
                      <a:pt x="18526" y="1743"/>
                      <a:pt x="1726" y="18712"/>
                      <a:pt x="0" y="40039"/>
                    </a:cubicBezTo>
                  </a:path>
                </a:pathLst>
              </a:custGeom>
              <a:noFill/>
              <a:ln w="19050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77"/>
              <p:cNvSpPr/>
              <p:nvPr/>
            </p:nvSpPr>
            <p:spPr>
              <a:xfrm>
                <a:off x="4606579" y="2099652"/>
                <a:ext cx="39641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39641" h="40038" extrusionOk="0">
                    <a:moveTo>
                      <a:pt x="0" y="40039"/>
                    </a:moveTo>
                    <a:cubicBezTo>
                      <a:pt x="21115" y="38295"/>
                      <a:pt x="37915" y="21327"/>
                      <a:pt x="39641" y="0"/>
                    </a:cubicBezTo>
                  </a:path>
                </a:pathLst>
              </a:custGeom>
              <a:noFill/>
              <a:ln w="19050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77"/>
              <p:cNvSpPr/>
              <p:nvPr/>
            </p:nvSpPr>
            <p:spPr>
              <a:xfrm>
                <a:off x="4606579" y="2224011"/>
                <a:ext cx="39641" cy="40038"/>
              </a:xfrm>
              <a:custGeom>
                <a:avLst/>
                <a:gdLst/>
                <a:ahLst/>
                <a:cxnLst/>
                <a:rect l="l" t="t" r="r" b="b"/>
                <a:pathLst>
                  <a:path w="39641" h="40038" extrusionOk="0">
                    <a:moveTo>
                      <a:pt x="0" y="0"/>
                    </a:moveTo>
                    <a:cubicBezTo>
                      <a:pt x="21115" y="1743"/>
                      <a:pt x="37915" y="18712"/>
                      <a:pt x="39641" y="40039"/>
                    </a:cubicBezTo>
                  </a:path>
                </a:pathLst>
              </a:custGeom>
              <a:noFill/>
              <a:ln w="19050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77"/>
              <p:cNvSpPr/>
              <p:nvPr/>
            </p:nvSpPr>
            <p:spPr>
              <a:xfrm>
                <a:off x="4614519" y="2039274"/>
                <a:ext cx="277029" cy="5811"/>
              </a:xfrm>
              <a:custGeom>
                <a:avLst/>
                <a:gdLst/>
                <a:ahLst/>
                <a:cxnLst/>
                <a:rect l="l" t="t" r="r" b="b"/>
                <a:pathLst>
                  <a:path w="277029" h="5811" extrusionOk="0">
                    <a:moveTo>
                      <a:pt x="277030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rgbClr val="002B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77"/>
              <p:cNvSpPr/>
              <p:nvPr/>
            </p:nvSpPr>
            <p:spPr>
              <a:xfrm>
                <a:off x="4608650" y="2039274"/>
                <a:ext cx="288824" cy="5811"/>
              </a:xfrm>
              <a:custGeom>
                <a:avLst/>
                <a:gdLst/>
                <a:ahLst/>
                <a:cxnLst/>
                <a:rect l="l" t="t" r="r" b="b"/>
                <a:pathLst>
                  <a:path w="288824" h="5811" extrusionOk="0">
                    <a:moveTo>
                      <a:pt x="288824" y="0"/>
                    </a:moveTo>
                    <a:lnTo>
                      <a:pt x="0" y="0"/>
                    </a:ln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77"/>
              <p:cNvSpPr/>
              <p:nvPr/>
            </p:nvSpPr>
            <p:spPr>
              <a:xfrm>
                <a:off x="4634829" y="2001793"/>
                <a:ext cx="236467" cy="5811"/>
              </a:xfrm>
              <a:custGeom>
                <a:avLst/>
                <a:gdLst/>
                <a:ahLst/>
                <a:cxnLst/>
                <a:rect l="l" t="t" r="r" b="b"/>
                <a:pathLst>
                  <a:path w="236467" h="5811" extrusionOk="0">
                    <a:moveTo>
                      <a:pt x="0" y="0"/>
                    </a:moveTo>
                    <a:lnTo>
                      <a:pt x="236468" y="0"/>
                    </a:lnTo>
                  </a:path>
                </a:pathLst>
              </a:custGeom>
              <a:noFill/>
              <a:ln w="1905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89" name="Google Shape;1389;p77"/>
          <p:cNvSpPr txBox="1"/>
          <p:nvPr/>
        </p:nvSpPr>
        <p:spPr>
          <a:xfrm>
            <a:off x="6654189" y="318208"/>
            <a:ext cx="4420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ПРОГРАММА ПОДДЕРЖКИ КАНДИДАТОВ</a:t>
            </a:r>
          </a:p>
        </p:txBody>
      </p:sp>
      <p:pic>
        <p:nvPicPr>
          <p:cNvPr id="4" name="Google Shape;10;p34">
            <a:extLst>
              <a:ext uri="{FF2B5EF4-FFF2-40B4-BE49-F238E27FC236}">
                <a16:creationId xmlns:a16="http://schemas.microsoft.com/office/drawing/2014/main" id="{D2FF7719-1210-A793-E3AC-0CA131DE594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0" y="288001"/>
            <a:ext cx="4420810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43A2458-C58F-F1DE-EFAC-025FE45F872B}"/>
              </a:ext>
            </a:extLst>
          </p:cNvPr>
          <p:cNvSpPr/>
          <p:nvPr/>
        </p:nvSpPr>
        <p:spPr>
          <a:xfrm>
            <a:off x="0" y="-182880"/>
            <a:ext cx="12192000" cy="7094008"/>
          </a:xfrm>
          <a:prstGeom prst="rect">
            <a:avLst/>
          </a:prstGeom>
          <a:solidFill>
            <a:srgbClr val="F1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2" name="Google Shape;862;p61"/>
          <p:cNvSpPr txBox="1">
            <a:spLocks noGrp="1"/>
          </p:cNvSpPr>
          <p:nvPr>
            <p:ph type="title"/>
          </p:nvPr>
        </p:nvSpPr>
        <p:spPr>
          <a:xfrm>
            <a:off x="432000" y="965400"/>
            <a:ext cx="107169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</a:pPr>
            <a:r>
              <a:rPr lang="ru-RU" sz="4500" dirty="0">
                <a:solidFill>
                  <a:srgbClr val="002B49"/>
                </a:solidFill>
              </a:rPr>
              <a:t>Повестка дня</a:t>
            </a:r>
          </a:p>
        </p:txBody>
      </p:sp>
      <p:sp>
        <p:nvSpPr>
          <p:cNvPr id="4" name="Google Shape;18;p36">
            <a:extLst>
              <a:ext uri="{FF2B5EF4-FFF2-40B4-BE49-F238E27FC236}">
                <a16:creationId xmlns:a16="http://schemas.microsoft.com/office/drawing/2014/main" id="{D5E836D5-7BE9-7FBF-4482-B0D7F4C52C3C}"/>
              </a:ext>
            </a:extLst>
          </p:cNvPr>
          <p:cNvSpPr/>
          <p:nvPr/>
        </p:nvSpPr>
        <p:spPr>
          <a:xfrm rot="8100000">
            <a:off x="5834495" y="6077050"/>
            <a:ext cx="5304746" cy="5304748"/>
          </a:xfrm>
          <a:prstGeom prst="chord">
            <a:avLst>
              <a:gd name="adj1" fmla="val 5375274"/>
              <a:gd name="adj2" fmla="val 10821329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9;p36">
            <a:extLst>
              <a:ext uri="{FF2B5EF4-FFF2-40B4-BE49-F238E27FC236}">
                <a16:creationId xmlns:a16="http://schemas.microsoft.com/office/drawing/2014/main" id="{222B2E6E-BD92-AFD3-EFBF-975F476968B3}"/>
              </a:ext>
            </a:extLst>
          </p:cNvPr>
          <p:cNvSpPr/>
          <p:nvPr/>
        </p:nvSpPr>
        <p:spPr>
          <a:xfrm>
            <a:off x="11585887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84;p2">
            <a:extLst>
              <a:ext uri="{FF2B5EF4-FFF2-40B4-BE49-F238E27FC236}">
                <a16:creationId xmlns:a16="http://schemas.microsoft.com/office/drawing/2014/main" id="{6CAAD8B3-5274-F419-E837-45EE26885604}"/>
              </a:ext>
            </a:extLst>
          </p:cNvPr>
          <p:cNvSpPr txBox="1"/>
          <p:nvPr/>
        </p:nvSpPr>
        <p:spPr>
          <a:xfrm>
            <a:off x="5710991" y="2432616"/>
            <a:ext cx="2982831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700" b="1" dirty="0">
                <a:solidFill>
                  <a:srgbClr val="0B3458"/>
                </a:solidFill>
              </a:rPr>
              <a:t>Программа поддержки кандидатов на новые gTLD</a:t>
            </a:r>
          </a:p>
        </p:txBody>
      </p:sp>
      <p:sp>
        <p:nvSpPr>
          <p:cNvPr id="8" name="Google Shape;86;p2">
            <a:extLst>
              <a:ext uri="{FF2B5EF4-FFF2-40B4-BE49-F238E27FC236}">
                <a16:creationId xmlns:a16="http://schemas.microsoft.com/office/drawing/2014/main" id="{00BD0759-71FE-A844-80CE-7759DBC81AB0}"/>
              </a:ext>
            </a:extLst>
          </p:cNvPr>
          <p:cNvSpPr txBox="1"/>
          <p:nvPr/>
        </p:nvSpPr>
        <p:spPr>
          <a:xfrm>
            <a:off x="1233225" y="2432621"/>
            <a:ext cx="2622471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700" b="1" dirty="0">
                <a:solidFill>
                  <a:srgbClr val="0B3458"/>
                </a:solidFill>
              </a:rPr>
              <a:t>Общие сведения об интернете и системе доменных имен (DNS)</a:t>
            </a:r>
          </a:p>
        </p:txBody>
      </p:sp>
      <p:cxnSp>
        <p:nvCxnSpPr>
          <p:cNvPr id="10" name="Google Shape;88;p2">
            <a:extLst>
              <a:ext uri="{FF2B5EF4-FFF2-40B4-BE49-F238E27FC236}">
                <a16:creationId xmlns:a16="http://schemas.microsoft.com/office/drawing/2014/main" id="{6A56ADF9-B3F1-9A37-2C0A-0DE08305AA47}"/>
              </a:ext>
            </a:extLst>
          </p:cNvPr>
          <p:cNvCxnSpPr/>
          <p:nvPr/>
        </p:nvCxnSpPr>
        <p:spPr>
          <a:xfrm>
            <a:off x="738415" y="2834640"/>
            <a:ext cx="0" cy="402336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89;p2">
            <a:extLst>
              <a:ext uri="{FF2B5EF4-FFF2-40B4-BE49-F238E27FC236}">
                <a16:creationId xmlns:a16="http://schemas.microsoft.com/office/drawing/2014/main" id="{48AA73D4-2402-5A0F-0ADA-767AD914339C}"/>
              </a:ext>
            </a:extLst>
          </p:cNvPr>
          <p:cNvCxnSpPr/>
          <p:nvPr/>
        </p:nvCxnSpPr>
        <p:spPr>
          <a:xfrm>
            <a:off x="5277264" y="2834640"/>
            <a:ext cx="0" cy="402336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" name="Google Shape;90;p2">
            <a:extLst>
              <a:ext uri="{FF2B5EF4-FFF2-40B4-BE49-F238E27FC236}">
                <a16:creationId xmlns:a16="http://schemas.microsoft.com/office/drawing/2014/main" id="{43B44FED-65B4-05AC-6C9D-472D55FDCB97}"/>
              </a:ext>
            </a:extLst>
          </p:cNvPr>
          <p:cNvSpPr/>
          <p:nvPr/>
        </p:nvSpPr>
        <p:spPr>
          <a:xfrm>
            <a:off x="4968516" y="2339162"/>
            <a:ext cx="610263" cy="61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800" dirty="0">
                <a:solidFill>
                  <a:srgbClr val="0B3458"/>
                </a:solidFill>
              </a:rPr>
              <a:t>04</a:t>
            </a:r>
          </a:p>
        </p:txBody>
      </p:sp>
      <p:sp>
        <p:nvSpPr>
          <p:cNvPr id="13" name="Google Shape;91;p2">
            <a:extLst>
              <a:ext uri="{FF2B5EF4-FFF2-40B4-BE49-F238E27FC236}">
                <a16:creationId xmlns:a16="http://schemas.microsoft.com/office/drawing/2014/main" id="{39D7ECA9-D653-3478-9D20-B048368E9FD3}"/>
              </a:ext>
            </a:extLst>
          </p:cNvPr>
          <p:cNvSpPr/>
          <p:nvPr/>
        </p:nvSpPr>
        <p:spPr>
          <a:xfrm>
            <a:off x="4968516" y="3386234"/>
            <a:ext cx="610263" cy="61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800" dirty="0">
                <a:solidFill>
                  <a:srgbClr val="0B3458"/>
                </a:solidFill>
              </a:rPr>
              <a:t>05</a:t>
            </a:r>
          </a:p>
        </p:txBody>
      </p:sp>
      <p:sp>
        <p:nvSpPr>
          <p:cNvPr id="14" name="Google Shape;92;p2">
            <a:extLst>
              <a:ext uri="{FF2B5EF4-FFF2-40B4-BE49-F238E27FC236}">
                <a16:creationId xmlns:a16="http://schemas.microsoft.com/office/drawing/2014/main" id="{7596A849-725A-C7E9-2180-702B88DEA24A}"/>
              </a:ext>
            </a:extLst>
          </p:cNvPr>
          <p:cNvSpPr/>
          <p:nvPr/>
        </p:nvSpPr>
        <p:spPr>
          <a:xfrm>
            <a:off x="432002" y="2339162"/>
            <a:ext cx="610263" cy="61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800" dirty="0">
                <a:solidFill>
                  <a:srgbClr val="0B3458"/>
                </a:solidFill>
              </a:rPr>
              <a:t>01</a:t>
            </a:r>
          </a:p>
        </p:txBody>
      </p:sp>
      <p:sp>
        <p:nvSpPr>
          <p:cNvPr id="15" name="Google Shape;93;p2">
            <a:extLst>
              <a:ext uri="{FF2B5EF4-FFF2-40B4-BE49-F238E27FC236}">
                <a16:creationId xmlns:a16="http://schemas.microsoft.com/office/drawing/2014/main" id="{24EBBC3C-91FD-E9A5-EEC3-1BC59F83F5CF}"/>
              </a:ext>
            </a:extLst>
          </p:cNvPr>
          <p:cNvSpPr/>
          <p:nvPr/>
        </p:nvSpPr>
        <p:spPr>
          <a:xfrm>
            <a:off x="432003" y="3620110"/>
            <a:ext cx="610263" cy="61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800" dirty="0">
                <a:solidFill>
                  <a:srgbClr val="0B3458"/>
                </a:solidFill>
              </a:rPr>
              <a:t>02</a:t>
            </a:r>
          </a:p>
        </p:txBody>
      </p:sp>
      <p:sp>
        <p:nvSpPr>
          <p:cNvPr id="17" name="Google Shape;93;p2">
            <a:extLst>
              <a:ext uri="{FF2B5EF4-FFF2-40B4-BE49-F238E27FC236}">
                <a16:creationId xmlns:a16="http://schemas.microsoft.com/office/drawing/2014/main" id="{C991B495-668A-1081-26BD-285DAC0048EC}"/>
              </a:ext>
            </a:extLst>
          </p:cNvPr>
          <p:cNvSpPr/>
          <p:nvPr/>
        </p:nvSpPr>
        <p:spPr>
          <a:xfrm>
            <a:off x="432003" y="4901058"/>
            <a:ext cx="610263" cy="61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800" dirty="0">
                <a:solidFill>
                  <a:srgbClr val="0B3458"/>
                </a:solidFill>
              </a:rPr>
              <a:t>03</a:t>
            </a:r>
          </a:p>
        </p:txBody>
      </p:sp>
      <p:sp>
        <p:nvSpPr>
          <p:cNvPr id="19" name="Google Shape;91;p2">
            <a:extLst>
              <a:ext uri="{FF2B5EF4-FFF2-40B4-BE49-F238E27FC236}">
                <a16:creationId xmlns:a16="http://schemas.microsoft.com/office/drawing/2014/main" id="{2B6E77FB-012F-9B4A-E076-C718D7253388}"/>
              </a:ext>
            </a:extLst>
          </p:cNvPr>
          <p:cNvSpPr/>
          <p:nvPr/>
        </p:nvSpPr>
        <p:spPr>
          <a:xfrm>
            <a:off x="4968516" y="4433306"/>
            <a:ext cx="610263" cy="612000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algn="ctr"/>
            <a:r>
              <a:rPr lang="ru-RU" sz="1800" dirty="0">
                <a:solidFill>
                  <a:srgbClr val="0B3458"/>
                </a:solidFill>
              </a:rPr>
              <a:t>06</a:t>
            </a:r>
          </a:p>
        </p:txBody>
      </p:sp>
      <p:sp>
        <p:nvSpPr>
          <p:cNvPr id="23" name="Google Shape;87;p2">
            <a:extLst>
              <a:ext uri="{FF2B5EF4-FFF2-40B4-BE49-F238E27FC236}">
                <a16:creationId xmlns:a16="http://schemas.microsoft.com/office/drawing/2014/main" id="{7FAD658B-90DC-603D-A1FE-F7578CB361D6}"/>
              </a:ext>
            </a:extLst>
          </p:cNvPr>
          <p:cNvSpPr txBox="1"/>
          <p:nvPr/>
        </p:nvSpPr>
        <p:spPr>
          <a:xfrm>
            <a:off x="1233224" y="3562028"/>
            <a:ext cx="3336700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700" b="1" dirty="0">
                <a:solidFill>
                  <a:srgbClr val="0B3458"/>
                </a:solidFill>
              </a:rPr>
              <a:t>Интернационализированные доменные имена и универсальное принятие</a:t>
            </a:r>
          </a:p>
        </p:txBody>
      </p:sp>
      <p:sp>
        <p:nvSpPr>
          <p:cNvPr id="24" name="Google Shape;87;p2">
            <a:extLst>
              <a:ext uri="{FF2B5EF4-FFF2-40B4-BE49-F238E27FC236}">
                <a16:creationId xmlns:a16="http://schemas.microsoft.com/office/drawing/2014/main" id="{39535472-FEB1-FD92-69F1-B5B21F425CE1}"/>
              </a:ext>
            </a:extLst>
          </p:cNvPr>
          <p:cNvSpPr txBox="1"/>
          <p:nvPr/>
        </p:nvSpPr>
        <p:spPr>
          <a:xfrm>
            <a:off x="1233224" y="4776637"/>
            <a:ext cx="3433775" cy="104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700" b="1" dirty="0">
                <a:solidFill>
                  <a:srgbClr val="0B3458"/>
                </a:solidFill>
              </a:rPr>
              <a:t>Создание более инклюзивного интернета с помощью новых доменов общего пользования верхнего уровня</a:t>
            </a:r>
          </a:p>
        </p:txBody>
      </p:sp>
      <p:sp>
        <p:nvSpPr>
          <p:cNvPr id="25" name="Google Shape;85;p2">
            <a:extLst>
              <a:ext uri="{FF2B5EF4-FFF2-40B4-BE49-F238E27FC236}">
                <a16:creationId xmlns:a16="http://schemas.microsoft.com/office/drawing/2014/main" id="{31FEFA8C-4EC6-024F-22B1-6F3E01E834CF}"/>
              </a:ext>
            </a:extLst>
          </p:cNvPr>
          <p:cNvSpPr txBox="1"/>
          <p:nvPr/>
        </p:nvSpPr>
        <p:spPr>
          <a:xfrm>
            <a:off x="5710983" y="3482128"/>
            <a:ext cx="3397777" cy="784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700" b="1" dirty="0">
                <a:solidFill>
                  <a:srgbClr val="0B3458"/>
                </a:solidFill>
              </a:rPr>
              <a:t>Программа предварительной проверки провайдеров услуг регистратур</a:t>
            </a:r>
          </a:p>
        </p:txBody>
      </p:sp>
      <p:sp>
        <p:nvSpPr>
          <p:cNvPr id="26" name="Google Shape;85;p2">
            <a:extLst>
              <a:ext uri="{FF2B5EF4-FFF2-40B4-BE49-F238E27FC236}">
                <a16:creationId xmlns:a16="http://schemas.microsoft.com/office/drawing/2014/main" id="{CC2BBFA3-C909-6EDF-BABF-9387ADBFD4FB}"/>
              </a:ext>
            </a:extLst>
          </p:cNvPr>
          <p:cNvSpPr txBox="1"/>
          <p:nvPr/>
        </p:nvSpPr>
        <p:spPr>
          <a:xfrm>
            <a:off x="5710984" y="4618460"/>
            <a:ext cx="329550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ru-RU" sz="1700" b="1" dirty="0">
                <a:solidFill>
                  <a:srgbClr val="0B3458"/>
                </a:solidFill>
              </a:rPr>
              <a:t>Сроки и ресурсы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3BB86C1-CB75-2210-B33F-9BDBF72B9994}"/>
              </a:ext>
            </a:extLst>
          </p:cNvPr>
          <p:cNvGrpSpPr/>
          <p:nvPr/>
        </p:nvGrpSpPr>
        <p:grpSpPr>
          <a:xfrm>
            <a:off x="4968516" y="5480379"/>
            <a:ext cx="4037968" cy="612000"/>
            <a:chOff x="4289425" y="5480379"/>
            <a:chExt cx="4037968" cy="612000"/>
          </a:xfrm>
        </p:grpSpPr>
        <p:sp>
          <p:nvSpPr>
            <p:cNvPr id="28" name="Google Shape;85;p2">
              <a:extLst>
                <a:ext uri="{FF2B5EF4-FFF2-40B4-BE49-F238E27FC236}">
                  <a16:creationId xmlns:a16="http://schemas.microsoft.com/office/drawing/2014/main" id="{F25BCF44-5E9C-9427-3AB6-BFD330CC06D4}"/>
                </a:ext>
              </a:extLst>
            </p:cNvPr>
            <p:cNvSpPr txBox="1"/>
            <p:nvPr/>
          </p:nvSpPr>
          <p:spPr>
            <a:xfrm>
              <a:off x="5031893" y="5640131"/>
              <a:ext cx="3295500" cy="2616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r>
                <a:rPr lang="ru-RU" sz="1700" b="1" dirty="0">
                  <a:solidFill>
                    <a:srgbClr val="0B3458"/>
                  </a:solidFill>
                </a:rPr>
                <a:t>Вопросы и ответы</a:t>
              </a:r>
            </a:p>
          </p:txBody>
        </p:sp>
        <p:sp>
          <p:nvSpPr>
            <p:cNvPr id="29" name="Google Shape;91;p2">
              <a:extLst>
                <a:ext uri="{FF2B5EF4-FFF2-40B4-BE49-F238E27FC236}">
                  <a16:creationId xmlns:a16="http://schemas.microsoft.com/office/drawing/2014/main" id="{663CB545-183E-ACD4-DA41-6F70B12DA888}"/>
                </a:ext>
              </a:extLst>
            </p:cNvPr>
            <p:cNvSpPr/>
            <p:nvPr/>
          </p:nvSpPr>
          <p:spPr>
            <a:xfrm>
              <a:off x="4289425" y="5480379"/>
              <a:ext cx="610263" cy="612000"/>
            </a:xfrm>
            <a:prstGeom prst="round2SameRect">
              <a:avLst>
                <a:gd name="adj1" fmla="val 50000"/>
                <a:gd name="adj2" fmla="val 50000"/>
              </a:avLst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algn="ctr"/>
              <a:r>
                <a:rPr lang="ru-RU" sz="1700" dirty="0">
                  <a:solidFill>
                    <a:srgbClr val="0B3458"/>
                  </a:solidFill>
                </a:rPr>
                <a:t>07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E6955020-4545-E8E8-8042-D2409B699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288001"/>
            <a:ext cx="3092486" cy="28992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78"/>
          <p:cNvSpPr txBox="1">
            <a:spLocks noGrp="1"/>
          </p:cNvSpPr>
          <p:nvPr>
            <p:ph type="title"/>
          </p:nvPr>
        </p:nvSpPr>
        <p:spPr>
          <a:xfrm>
            <a:off x="575732" y="900113"/>
            <a:ext cx="7165500" cy="49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sz="2400" dirty="0"/>
              <a:t>Оценка кандидатов на получение поддержки</a:t>
            </a:r>
          </a:p>
        </p:txBody>
      </p:sp>
      <p:sp>
        <p:nvSpPr>
          <p:cNvPr id="1396" name="Google Shape;1396;p78"/>
          <p:cNvSpPr txBox="1"/>
          <p:nvPr/>
        </p:nvSpPr>
        <p:spPr>
          <a:xfrm>
            <a:off x="575731" y="1737916"/>
            <a:ext cx="7165487" cy="3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Общая комплексная проверка организации, в том числе:</a:t>
            </a:r>
          </a:p>
        </p:txBody>
      </p:sp>
      <p:sp>
        <p:nvSpPr>
          <p:cNvPr id="1397" name="Google Shape;1397;p78"/>
          <p:cNvSpPr/>
          <p:nvPr/>
        </p:nvSpPr>
        <p:spPr>
          <a:xfrm>
            <a:off x="8137133" y="829965"/>
            <a:ext cx="3479100" cy="558900"/>
          </a:xfrm>
          <a:prstGeom prst="rect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ЭТАП 1</a:t>
            </a:r>
          </a:p>
        </p:txBody>
      </p:sp>
      <p:sp>
        <p:nvSpPr>
          <p:cNvPr id="1398" name="Google Shape;1398;p78"/>
          <p:cNvSpPr txBox="1"/>
          <p:nvPr/>
        </p:nvSpPr>
        <p:spPr>
          <a:xfrm>
            <a:off x="1008000" y="2286842"/>
            <a:ext cx="2068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Проверка исполнения правовых обязательств.</a:t>
            </a:r>
          </a:p>
        </p:txBody>
      </p:sp>
      <p:cxnSp>
        <p:nvCxnSpPr>
          <p:cNvPr id="1399" name="Google Shape;1399;p78"/>
          <p:cNvCxnSpPr/>
          <p:nvPr/>
        </p:nvCxnSpPr>
        <p:spPr>
          <a:xfrm>
            <a:off x="3312143" y="2356583"/>
            <a:ext cx="0" cy="2160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00" name="Google Shape;1400;p78"/>
          <p:cNvCxnSpPr/>
          <p:nvPr/>
        </p:nvCxnSpPr>
        <p:spPr>
          <a:xfrm>
            <a:off x="6096000" y="2356583"/>
            <a:ext cx="0" cy="2160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01" name="Google Shape;1401;p78"/>
          <p:cNvCxnSpPr/>
          <p:nvPr/>
        </p:nvCxnSpPr>
        <p:spPr>
          <a:xfrm>
            <a:off x="8832411" y="2356583"/>
            <a:ext cx="0" cy="2160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2" name="Google Shape;1402;p78"/>
          <p:cNvSpPr txBox="1"/>
          <p:nvPr/>
        </p:nvSpPr>
        <p:spPr>
          <a:xfrm>
            <a:off x="3729683" y="2286842"/>
            <a:ext cx="2142900" cy="16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Проверка предоставления всех обязательных документов.</a:t>
            </a:r>
          </a:p>
        </p:txBody>
      </p:sp>
      <p:sp>
        <p:nvSpPr>
          <p:cNvPr id="1403" name="Google Shape;1403;p78"/>
          <p:cNvSpPr txBox="1"/>
          <p:nvPr/>
        </p:nvSpPr>
        <p:spPr>
          <a:xfrm>
            <a:off x="6525213" y="2286842"/>
            <a:ext cx="2142900" cy="23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Проверка соответствия кандидата критериям отбора для участия в Программе New gTLD: следующий раунд.</a:t>
            </a:r>
          </a:p>
        </p:txBody>
      </p:sp>
      <p:sp>
        <p:nvSpPr>
          <p:cNvPr id="1404" name="Google Shape;1404;p78"/>
          <p:cNvSpPr txBox="1"/>
          <p:nvPr/>
        </p:nvSpPr>
        <p:spPr>
          <a:xfrm>
            <a:off x="9236408" y="2286842"/>
            <a:ext cx="2352300" cy="142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Проверка биографических данных и проверка на участие в киберсквоттинге.</a:t>
            </a:r>
          </a:p>
        </p:txBody>
      </p:sp>
      <p:sp>
        <p:nvSpPr>
          <p:cNvPr id="1405" name="Google Shape;1405;p78"/>
          <p:cNvSpPr/>
          <p:nvPr/>
        </p:nvSpPr>
        <p:spPr>
          <a:xfrm rot="5400000">
            <a:off x="747202" y="2344433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6" name="Google Shape;1406;p78"/>
          <p:cNvCxnSpPr/>
          <p:nvPr/>
        </p:nvCxnSpPr>
        <p:spPr>
          <a:xfrm>
            <a:off x="575732" y="2356583"/>
            <a:ext cx="0" cy="2160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07" name="Google Shape;1407;p78"/>
          <p:cNvSpPr/>
          <p:nvPr/>
        </p:nvSpPr>
        <p:spPr>
          <a:xfrm rot="5400000">
            <a:off x="3483202" y="2344433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78"/>
          <p:cNvSpPr/>
          <p:nvPr/>
        </p:nvSpPr>
        <p:spPr>
          <a:xfrm rot="5400000">
            <a:off x="6267202" y="2344433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78"/>
          <p:cNvSpPr/>
          <p:nvPr/>
        </p:nvSpPr>
        <p:spPr>
          <a:xfrm rot="5400000">
            <a:off x="9003202" y="2344433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78"/>
          <p:cNvSpPr txBox="1"/>
          <p:nvPr/>
        </p:nvSpPr>
        <p:spPr>
          <a:xfrm>
            <a:off x="6654189" y="318208"/>
            <a:ext cx="4420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ПРОГРАММА ПОДДЕРЖКИ КАНДИДАТОВ</a:t>
            </a:r>
          </a:p>
        </p:txBody>
      </p:sp>
      <p:sp>
        <p:nvSpPr>
          <p:cNvPr id="1411" name="Google Shape;1411;p78"/>
          <p:cNvSpPr/>
          <p:nvPr/>
        </p:nvSpPr>
        <p:spPr>
          <a:xfrm>
            <a:off x="578259" y="5384088"/>
            <a:ext cx="11010300" cy="11517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432000" tIns="270000" rIns="612000" bIns="270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Кандидатов, не прошедших общую комплексную проверку организации,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 Этап 2 переводить не будут.</a:t>
            </a:r>
          </a:p>
        </p:txBody>
      </p:sp>
      <p:sp>
        <p:nvSpPr>
          <p:cNvPr id="1412" name="Google Shape;1412;p78"/>
          <p:cNvSpPr/>
          <p:nvPr/>
        </p:nvSpPr>
        <p:spPr>
          <a:xfrm>
            <a:off x="1145575" y="5146784"/>
            <a:ext cx="475200" cy="4779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pic>
        <p:nvPicPr>
          <p:cNvPr id="2" name="Google Shape;10;p34">
            <a:extLst>
              <a:ext uri="{FF2B5EF4-FFF2-40B4-BE49-F238E27FC236}">
                <a16:creationId xmlns:a16="http://schemas.microsoft.com/office/drawing/2014/main" id="{05341AC6-1061-EDD6-E79D-72D5934DF2E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0" y="288001"/>
            <a:ext cx="4420810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79"/>
          <p:cNvSpPr/>
          <p:nvPr/>
        </p:nvSpPr>
        <p:spPr>
          <a:xfrm>
            <a:off x="575733" y="5670481"/>
            <a:ext cx="11040300" cy="9729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chemeClr val="lt1"/>
                </a:solidFill>
              </a:rPr>
              <a:t>		Организация, прошедшая оба этапа оценки, может претендовать на поддержку.</a:t>
            </a:r>
          </a:p>
        </p:txBody>
      </p:sp>
      <p:sp>
        <p:nvSpPr>
          <p:cNvPr id="1419" name="Google Shape;1419;p79"/>
          <p:cNvSpPr txBox="1">
            <a:spLocks noGrp="1"/>
          </p:cNvSpPr>
          <p:nvPr>
            <p:ph type="title"/>
          </p:nvPr>
        </p:nvSpPr>
        <p:spPr>
          <a:xfrm>
            <a:off x="575731" y="900113"/>
            <a:ext cx="7561399" cy="46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ts val="262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sz="2600" dirty="0"/>
              <a:t>Оценка кандидатов на получение поддержки</a:t>
            </a:r>
          </a:p>
        </p:txBody>
      </p:sp>
      <p:sp>
        <p:nvSpPr>
          <p:cNvPr id="1420" name="Google Shape;1420;p79"/>
          <p:cNvSpPr/>
          <p:nvPr/>
        </p:nvSpPr>
        <p:spPr>
          <a:xfrm>
            <a:off x="8137133" y="829965"/>
            <a:ext cx="3479100" cy="558900"/>
          </a:xfrm>
          <a:prstGeom prst="rect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ЭТАП 2</a:t>
            </a:r>
          </a:p>
        </p:txBody>
      </p:sp>
      <p:sp>
        <p:nvSpPr>
          <p:cNvPr id="1421" name="Google Shape;1421;p79"/>
          <p:cNvSpPr txBox="1"/>
          <p:nvPr/>
        </p:nvSpPr>
        <p:spPr>
          <a:xfrm>
            <a:off x="575733" y="1591976"/>
            <a:ext cx="1104030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Оценка проводится сторонним поставщиком, обеспечивающим работу Контрольной комиссии по заявкам на поддержку кандидатов:</a:t>
            </a:r>
          </a:p>
        </p:txBody>
      </p:sp>
      <p:sp>
        <p:nvSpPr>
          <p:cNvPr id="1422" name="Google Shape;1422;p79"/>
          <p:cNvSpPr txBox="1"/>
          <p:nvPr/>
        </p:nvSpPr>
        <p:spPr>
          <a:xfrm>
            <a:off x="1008000" y="2387121"/>
            <a:ext cx="3215700" cy="29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Комплексная проверка ответственности перед общественностью: </a:t>
            </a:r>
          </a:p>
          <a:p>
            <a:pPr marL="141749" marR="0" lvl="0" indent="-141749" algn="l" rtl="0">
              <a:spcBef>
                <a:spcPts val="600"/>
              </a:spcBef>
              <a:spcAft>
                <a:spcPts val="0"/>
              </a:spcAft>
              <a:buClr>
                <a:srgbClr val="F1633E"/>
              </a:buClr>
              <a:buSzPts val="1600"/>
              <a:buFont typeface="Arial"/>
              <a:buChar char="•"/>
            </a:pPr>
            <a:r>
              <a:rPr lang="ru-RU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Кандидат не занимается торговлей, производством или продвижением отрасли/строки, противоречащей общепринятым правовым нормам морали и общественного порядка.</a:t>
            </a:r>
          </a:p>
          <a:p>
            <a:pPr marL="141749" marR="0" lvl="0" indent="-141749" algn="l" rtl="0">
              <a:spcBef>
                <a:spcPts val="600"/>
              </a:spcBef>
              <a:spcAft>
                <a:spcPts val="600"/>
              </a:spcAft>
              <a:buClr>
                <a:srgbClr val="F1633E"/>
              </a:buClr>
              <a:buSzPts val="1600"/>
              <a:buFont typeface="Arial"/>
              <a:buChar char="•"/>
            </a:pPr>
            <a:r>
              <a:rPr lang="ru-RU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Кандидат не связан ни с одной из действующих регистратур gTLD ICANN.</a:t>
            </a:r>
          </a:p>
        </p:txBody>
      </p:sp>
      <p:cxnSp>
        <p:nvCxnSpPr>
          <p:cNvPr id="1423" name="Google Shape;1423;p79"/>
          <p:cNvCxnSpPr/>
          <p:nvPr/>
        </p:nvCxnSpPr>
        <p:spPr>
          <a:xfrm>
            <a:off x="4588375" y="2436464"/>
            <a:ext cx="0" cy="2916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24" name="Google Shape;1424;p79"/>
          <p:cNvCxnSpPr/>
          <p:nvPr/>
        </p:nvCxnSpPr>
        <p:spPr>
          <a:xfrm>
            <a:off x="8260709" y="2436464"/>
            <a:ext cx="0" cy="2916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5" name="Google Shape;1425;p79"/>
          <p:cNvSpPr txBox="1"/>
          <p:nvPr/>
        </p:nvSpPr>
        <p:spPr>
          <a:xfrm>
            <a:off x="5000000" y="2371061"/>
            <a:ext cx="3063300" cy="23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Потребность в финансовой помощи: </a:t>
            </a:r>
          </a:p>
          <a:p>
            <a:pPr marL="177750" marR="0" lvl="0" indent="-177750" algn="l" rtl="0">
              <a:spcBef>
                <a:spcPts val="600"/>
              </a:spcBef>
              <a:spcAft>
                <a:spcPts val="600"/>
              </a:spcAft>
              <a:buClr>
                <a:srgbClr val="F1633E"/>
              </a:buClr>
              <a:buSzPts val="1800"/>
              <a:buFont typeface="Arial"/>
              <a:buChar char="•"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Кандидат не может позволить себе подать заявку на участие в Программе </a:t>
            </a:r>
            <a:r>
              <a:rPr lang="en-US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New gTLD, </a:t>
            </a: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не испытав финансовые трудности. </a:t>
            </a:r>
          </a:p>
        </p:txBody>
      </p:sp>
      <p:sp>
        <p:nvSpPr>
          <p:cNvPr id="1426" name="Google Shape;1426;p79"/>
          <p:cNvSpPr txBox="1"/>
          <p:nvPr/>
        </p:nvSpPr>
        <p:spPr>
          <a:xfrm>
            <a:off x="8692328" y="2371061"/>
            <a:ext cx="2924100" cy="277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Финансовая стабильность: </a:t>
            </a:r>
          </a:p>
          <a:p>
            <a:pPr marL="177750" marR="0" lvl="0" indent="-177750" algn="l" rtl="0">
              <a:spcBef>
                <a:spcPts val="600"/>
              </a:spcBef>
              <a:spcAft>
                <a:spcPts val="600"/>
              </a:spcAft>
              <a:buClr>
                <a:srgbClr val="F1633E"/>
              </a:buClr>
              <a:buSzPts val="1800"/>
              <a:buFont typeface="Arial"/>
              <a:buChar char="•"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Кандидат демонстрирует план оплаты остальной части базового сбора за подачу заявки на gTLD со скидкой и вносит обязательный депозит.</a:t>
            </a:r>
          </a:p>
        </p:txBody>
      </p:sp>
      <p:sp>
        <p:nvSpPr>
          <p:cNvPr id="1427" name="Google Shape;1427;p79"/>
          <p:cNvSpPr/>
          <p:nvPr/>
        </p:nvSpPr>
        <p:spPr>
          <a:xfrm rot="5400000">
            <a:off x="747202" y="2418476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8" name="Google Shape;1428;p79"/>
          <p:cNvSpPr/>
          <p:nvPr/>
        </p:nvSpPr>
        <p:spPr>
          <a:xfrm rot="5400000">
            <a:off x="4759579" y="2408315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9" name="Google Shape;1429;p79"/>
          <p:cNvSpPr/>
          <p:nvPr/>
        </p:nvSpPr>
        <p:spPr>
          <a:xfrm rot="5400000">
            <a:off x="8440373" y="2408315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0" name="Google Shape;1430;p79"/>
          <p:cNvSpPr/>
          <p:nvPr/>
        </p:nvSpPr>
        <p:spPr>
          <a:xfrm rot="5400000">
            <a:off x="2165159" y="6082634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1" name="Google Shape;1431;p79"/>
          <p:cNvSpPr/>
          <p:nvPr/>
        </p:nvSpPr>
        <p:spPr>
          <a:xfrm rot="5400000">
            <a:off x="1854382" y="6082634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2" name="Google Shape;1432;p79"/>
          <p:cNvSpPr/>
          <p:nvPr/>
        </p:nvSpPr>
        <p:spPr>
          <a:xfrm rot="5400000">
            <a:off x="1559542" y="6082634"/>
            <a:ext cx="163800" cy="1881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3" name="Google Shape;1433;p79"/>
          <p:cNvCxnSpPr/>
          <p:nvPr/>
        </p:nvCxnSpPr>
        <p:spPr>
          <a:xfrm>
            <a:off x="575731" y="2436464"/>
            <a:ext cx="0" cy="29160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34" name="Google Shape;1434;p79"/>
          <p:cNvSpPr txBox="1"/>
          <p:nvPr/>
        </p:nvSpPr>
        <p:spPr>
          <a:xfrm>
            <a:off x="6654189" y="318208"/>
            <a:ext cx="4420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ПРОГРАММА ПОДДЕРЖКИ КАНДИДАТОВ</a:t>
            </a:r>
          </a:p>
        </p:txBody>
      </p:sp>
      <p:pic>
        <p:nvPicPr>
          <p:cNvPr id="2" name="Google Shape;10;p34">
            <a:extLst>
              <a:ext uri="{FF2B5EF4-FFF2-40B4-BE49-F238E27FC236}">
                <a16:creationId xmlns:a16="http://schemas.microsoft.com/office/drawing/2014/main" id="{29796F04-266E-CC24-E769-E633E4F1937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0" y="288001"/>
            <a:ext cx="4420810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0" name="Google Shape;1440;p80"/>
          <p:cNvSpPr txBox="1">
            <a:spLocks noGrp="1"/>
          </p:cNvSpPr>
          <p:nvPr>
            <p:ph type="title"/>
          </p:nvPr>
        </p:nvSpPr>
        <p:spPr>
          <a:xfrm>
            <a:off x="575732" y="900114"/>
            <a:ext cx="71655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Что будет дальше?</a:t>
            </a:r>
          </a:p>
        </p:txBody>
      </p:sp>
      <p:sp>
        <p:nvSpPr>
          <p:cNvPr id="1441" name="Google Shape;1441;p80"/>
          <p:cNvSpPr/>
          <p:nvPr/>
        </p:nvSpPr>
        <p:spPr>
          <a:xfrm>
            <a:off x="911731" y="1961208"/>
            <a:ext cx="10368300" cy="12015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288000" tIns="288000" rIns="324000" bIns="28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Все кандидаты на новые gTLD </a:t>
            </a:r>
            <a:r>
              <a:rPr lang="ru-RU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— поддерживаемые или нет — должны подать заполненную заявку на новый gTLD.</a:t>
            </a:r>
          </a:p>
        </p:txBody>
      </p:sp>
      <p:sp>
        <p:nvSpPr>
          <p:cNvPr id="1442" name="Google Shape;1442;p80"/>
          <p:cNvSpPr/>
          <p:nvPr/>
        </p:nvSpPr>
        <p:spPr>
          <a:xfrm>
            <a:off x="575733" y="1733619"/>
            <a:ext cx="504000" cy="5040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443" name="Google Shape;1443;p80"/>
          <p:cNvSpPr/>
          <p:nvPr/>
        </p:nvSpPr>
        <p:spPr>
          <a:xfrm>
            <a:off x="911731" y="3488789"/>
            <a:ext cx="10368300" cy="12015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288000" tIns="288000" rIns="324000" bIns="28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Необходимо продемонстрировать </a:t>
            </a:r>
            <a:r>
              <a:rPr lang="ru-RU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наличие технических, операционных и финансовых возможностей, необходимых для управления </a:t>
            </a:r>
            <a:r>
              <a:rPr lang="en-US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gTLD.</a:t>
            </a:r>
            <a:r>
              <a:rPr lang="ru-RU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444" name="Google Shape;1444;p80"/>
          <p:cNvSpPr/>
          <p:nvPr/>
        </p:nvSpPr>
        <p:spPr>
          <a:xfrm>
            <a:off x="575733" y="3261200"/>
            <a:ext cx="504000" cy="5040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445" name="Google Shape;1445;p80"/>
          <p:cNvSpPr/>
          <p:nvPr/>
        </p:nvSpPr>
        <p:spPr>
          <a:xfrm>
            <a:off x="911731" y="5016370"/>
            <a:ext cx="10368300" cy="1201500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288000" tIns="288000" rIns="324000" bIns="288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Также предусмотрены меры </a:t>
            </a:r>
            <a:r>
              <a:rPr lang="ru-RU"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 предотвращению злоупотреблений программой, описанные в Руководстве по Программе поддержки кандидатов</a:t>
            </a:r>
            <a:r>
              <a:rPr lang="ru-RU" sz="20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</a:p>
        </p:txBody>
      </p:sp>
      <p:sp>
        <p:nvSpPr>
          <p:cNvPr id="1446" name="Google Shape;1446;p80"/>
          <p:cNvSpPr/>
          <p:nvPr/>
        </p:nvSpPr>
        <p:spPr>
          <a:xfrm>
            <a:off x="575733" y="4788781"/>
            <a:ext cx="504000" cy="5040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447" name="Google Shape;1447;p80"/>
          <p:cNvSpPr txBox="1"/>
          <p:nvPr/>
        </p:nvSpPr>
        <p:spPr>
          <a:xfrm>
            <a:off x="6654189" y="318208"/>
            <a:ext cx="4420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ПРОГРАММА ПОДДЕРЖКИ КАНДИДАТОВ</a:t>
            </a:r>
          </a:p>
        </p:txBody>
      </p:sp>
      <p:pic>
        <p:nvPicPr>
          <p:cNvPr id="2" name="Google Shape;10;p34">
            <a:extLst>
              <a:ext uri="{FF2B5EF4-FFF2-40B4-BE49-F238E27FC236}">
                <a16:creationId xmlns:a16="http://schemas.microsoft.com/office/drawing/2014/main" id="{A614FFAC-3B3A-7092-C088-79EC99403A0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0" y="288001"/>
            <a:ext cx="4420810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81"/>
          <p:cNvSpPr txBox="1">
            <a:spLocks noGrp="1"/>
          </p:cNvSpPr>
          <p:nvPr>
            <p:ph type="title"/>
          </p:nvPr>
        </p:nvSpPr>
        <p:spPr>
          <a:xfrm>
            <a:off x="575731" y="900114"/>
            <a:ext cx="77823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Путь поддерживаемого кандидата</a:t>
            </a:r>
          </a:p>
        </p:txBody>
      </p:sp>
      <p:sp>
        <p:nvSpPr>
          <p:cNvPr id="1454" name="Google Shape;1454;p81"/>
          <p:cNvSpPr txBox="1"/>
          <p:nvPr/>
        </p:nvSpPr>
        <p:spPr>
          <a:xfrm>
            <a:off x="600815" y="1721902"/>
            <a:ext cx="13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СТАДИИ</a:t>
            </a:r>
          </a:p>
        </p:txBody>
      </p:sp>
      <p:sp>
        <p:nvSpPr>
          <p:cNvPr id="1455" name="Google Shape;1455;p81"/>
          <p:cNvSpPr txBox="1"/>
          <p:nvPr/>
        </p:nvSpPr>
        <p:spPr>
          <a:xfrm>
            <a:off x="562299" y="3123375"/>
            <a:ext cx="1600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ОПЫТ</a:t>
            </a:r>
          </a:p>
        </p:txBody>
      </p:sp>
      <p:sp>
        <p:nvSpPr>
          <p:cNvPr id="1456" name="Google Shape;1456;p81"/>
          <p:cNvSpPr txBox="1"/>
          <p:nvPr/>
        </p:nvSpPr>
        <p:spPr>
          <a:xfrm>
            <a:off x="600815" y="5844103"/>
            <a:ext cx="1497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ПОДДЕРЖКА</a:t>
            </a:r>
          </a:p>
        </p:txBody>
      </p:sp>
      <p:sp>
        <p:nvSpPr>
          <p:cNvPr id="1457" name="Google Shape;1457;p81"/>
          <p:cNvSpPr/>
          <p:nvPr/>
        </p:nvSpPr>
        <p:spPr>
          <a:xfrm>
            <a:off x="2070409" y="5620155"/>
            <a:ext cx="31632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0" tIns="0" rIns="0" bIns="0" anchor="ctr" anchorCtr="0">
            <a:noAutofit/>
          </a:bodyPr>
          <a:lstStyle/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Коммуникации, </a:t>
            </a:r>
            <a:br>
              <a:rPr lang="ru-RU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информирование и вовлечение</a:t>
            </a:r>
            <a:r>
              <a:rPr lang="en-US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 работу</a:t>
            </a:r>
          </a:p>
        </p:txBody>
      </p:sp>
      <p:sp>
        <p:nvSpPr>
          <p:cNvPr id="1458" name="Google Shape;1458;p81"/>
          <p:cNvSpPr/>
          <p:nvPr/>
        </p:nvSpPr>
        <p:spPr>
          <a:xfrm>
            <a:off x="3003825" y="3256126"/>
            <a:ext cx="1464000" cy="1221900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Что нужно знать, чтобы подать заявку?</a:t>
            </a:r>
          </a:p>
        </p:txBody>
      </p:sp>
      <p:sp>
        <p:nvSpPr>
          <p:cNvPr id="1459" name="Google Shape;1459;p81"/>
          <p:cNvSpPr/>
          <p:nvPr/>
        </p:nvSpPr>
        <p:spPr>
          <a:xfrm>
            <a:off x="8748467" y="2243350"/>
            <a:ext cx="2085900" cy="1221900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72000" rIns="72000" bIns="108000" anchor="ctr" anchorCtr="0">
            <a:noAutofit/>
          </a:bodyPr>
          <a:lstStyle/>
          <a:p>
            <a:pPr marL="0" marR="0" lvl="0" indent="0" algn="ctr" rtl="0">
              <a:lnSpc>
                <a:spcPts val="1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Здорово </a:t>
            </a:r>
            <a:b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знать, что есть </a:t>
            </a:r>
            <a:b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поддержка новых регистратур!</a:t>
            </a:r>
          </a:p>
        </p:txBody>
      </p:sp>
      <p:cxnSp>
        <p:nvCxnSpPr>
          <p:cNvPr id="1460" name="Google Shape;1460;p81"/>
          <p:cNvCxnSpPr/>
          <p:nvPr/>
        </p:nvCxnSpPr>
        <p:spPr>
          <a:xfrm rot="10800000" flipH="1">
            <a:off x="2056776" y="4905798"/>
            <a:ext cx="1600800" cy="16800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1" name="Google Shape;1461;p81"/>
          <p:cNvCxnSpPr>
            <a:stCxn id="1462" idx="6"/>
            <a:endCxn id="1463" idx="2"/>
          </p:cNvCxnSpPr>
          <p:nvPr/>
        </p:nvCxnSpPr>
        <p:spPr>
          <a:xfrm flipV="1">
            <a:off x="5384340" y="4296608"/>
            <a:ext cx="2785767" cy="4090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64" name="Google Shape;1464;p81"/>
          <p:cNvCxnSpPr/>
          <p:nvPr/>
        </p:nvCxnSpPr>
        <p:spPr>
          <a:xfrm rot="10800000" flipH="1">
            <a:off x="8371701" y="3353814"/>
            <a:ext cx="3219900" cy="938700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65" name="Google Shape;1465;p81"/>
          <p:cNvSpPr/>
          <p:nvPr/>
        </p:nvSpPr>
        <p:spPr>
          <a:xfrm>
            <a:off x="9754077" y="3672007"/>
            <a:ext cx="302400" cy="3024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</a:p>
        </p:txBody>
      </p:sp>
      <p:sp>
        <p:nvSpPr>
          <p:cNvPr id="1466" name="Google Shape;1466;p81"/>
          <p:cNvSpPr/>
          <p:nvPr/>
        </p:nvSpPr>
        <p:spPr>
          <a:xfrm>
            <a:off x="2079727" y="1601060"/>
            <a:ext cx="29463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Осведомленность</a:t>
            </a:r>
          </a:p>
        </p:txBody>
      </p:sp>
      <p:sp>
        <p:nvSpPr>
          <p:cNvPr id="1467" name="Google Shape;1467;p81"/>
          <p:cNvSpPr/>
          <p:nvPr/>
        </p:nvSpPr>
        <p:spPr>
          <a:xfrm rot="5400000">
            <a:off x="5242495" y="1706724"/>
            <a:ext cx="201300" cy="2313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8" name="Google Shape;1468;p81"/>
          <p:cNvSpPr/>
          <p:nvPr/>
        </p:nvSpPr>
        <p:spPr>
          <a:xfrm>
            <a:off x="5386824" y="1601060"/>
            <a:ext cx="29463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Понимание</a:t>
            </a:r>
          </a:p>
        </p:txBody>
      </p:sp>
      <p:sp>
        <p:nvSpPr>
          <p:cNvPr id="1469" name="Google Shape;1469;p81"/>
          <p:cNvSpPr/>
          <p:nvPr/>
        </p:nvSpPr>
        <p:spPr>
          <a:xfrm>
            <a:off x="8693921" y="1601060"/>
            <a:ext cx="29463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Рассмотрение</a:t>
            </a:r>
          </a:p>
        </p:txBody>
      </p:sp>
      <p:sp>
        <p:nvSpPr>
          <p:cNvPr id="1470" name="Google Shape;1470;p81"/>
          <p:cNvSpPr/>
          <p:nvPr/>
        </p:nvSpPr>
        <p:spPr>
          <a:xfrm rot="5400000">
            <a:off x="8409899" y="1706722"/>
            <a:ext cx="201300" cy="2313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1" name="Google Shape;1471;p81"/>
          <p:cNvSpPr/>
          <p:nvPr/>
        </p:nvSpPr>
        <p:spPr>
          <a:xfrm>
            <a:off x="5233647" y="5620155"/>
            <a:ext cx="63759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80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Наращивание потенциала </a:t>
            </a:r>
          </a:p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Консультант для кандидата</a:t>
            </a:r>
          </a:p>
          <a:p>
            <a:pPr marL="0" marR="0" lvl="0" indent="0" algn="l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Бесплатные услуги</a:t>
            </a:r>
          </a:p>
        </p:txBody>
      </p:sp>
      <p:cxnSp>
        <p:nvCxnSpPr>
          <p:cNvPr id="1472" name="Google Shape;1472;p81"/>
          <p:cNvCxnSpPr/>
          <p:nvPr/>
        </p:nvCxnSpPr>
        <p:spPr>
          <a:xfrm>
            <a:off x="5227533" y="1542667"/>
            <a:ext cx="0" cy="48072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3" name="Google Shape;1473;p81"/>
          <p:cNvCxnSpPr/>
          <p:nvPr/>
        </p:nvCxnSpPr>
        <p:spPr>
          <a:xfrm>
            <a:off x="8385835" y="1539746"/>
            <a:ext cx="0" cy="41091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4" name="Google Shape;1474;p81"/>
          <p:cNvCxnSpPr/>
          <p:nvPr/>
        </p:nvCxnSpPr>
        <p:spPr>
          <a:xfrm>
            <a:off x="2101692" y="1539746"/>
            <a:ext cx="0" cy="48099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75" name="Google Shape;1475;p81"/>
          <p:cNvCxnSpPr/>
          <p:nvPr/>
        </p:nvCxnSpPr>
        <p:spPr>
          <a:xfrm>
            <a:off x="11609471" y="1535891"/>
            <a:ext cx="0" cy="48138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76" name="Google Shape;1476;p81"/>
          <p:cNvSpPr/>
          <p:nvPr/>
        </p:nvSpPr>
        <p:spPr>
          <a:xfrm rot="5400000">
            <a:off x="11616699" y="1706724"/>
            <a:ext cx="201300" cy="2313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7" name="Google Shape;1477;p81"/>
          <p:cNvSpPr/>
          <p:nvPr/>
        </p:nvSpPr>
        <p:spPr>
          <a:xfrm>
            <a:off x="1904944" y="4771402"/>
            <a:ext cx="302400" cy="3024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</a:p>
        </p:txBody>
      </p:sp>
      <p:sp>
        <p:nvSpPr>
          <p:cNvPr id="1463" name="Google Shape;1463;p81"/>
          <p:cNvSpPr/>
          <p:nvPr/>
        </p:nvSpPr>
        <p:spPr>
          <a:xfrm>
            <a:off x="8170107" y="4145408"/>
            <a:ext cx="302400" cy="3024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</a:p>
        </p:txBody>
      </p:sp>
      <p:sp>
        <p:nvSpPr>
          <p:cNvPr id="1462" name="Google Shape;1462;p81"/>
          <p:cNvSpPr/>
          <p:nvPr/>
        </p:nvSpPr>
        <p:spPr>
          <a:xfrm>
            <a:off x="5081940" y="4149498"/>
            <a:ext cx="302400" cy="3024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</a:p>
        </p:txBody>
      </p:sp>
      <p:sp>
        <p:nvSpPr>
          <p:cNvPr id="1478" name="Google Shape;1478;p81"/>
          <p:cNvSpPr/>
          <p:nvPr/>
        </p:nvSpPr>
        <p:spPr>
          <a:xfrm>
            <a:off x="11404144" y="3196421"/>
            <a:ext cx="302400" cy="3024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cxnSp>
        <p:nvCxnSpPr>
          <p:cNvPr id="1479" name="Google Shape;1479;p81"/>
          <p:cNvCxnSpPr/>
          <p:nvPr/>
        </p:nvCxnSpPr>
        <p:spPr>
          <a:xfrm rot="10800000" flipH="1">
            <a:off x="3657552" y="4303588"/>
            <a:ext cx="1558500" cy="603300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80" name="Google Shape;1480;p81"/>
          <p:cNvSpPr/>
          <p:nvPr/>
        </p:nvSpPr>
        <p:spPr>
          <a:xfrm>
            <a:off x="3449845" y="4736159"/>
            <a:ext cx="302400" cy="3024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</a:p>
        </p:txBody>
      </p:sp>
      <p:sp>
        <p:nvSpPr>
          <p:cNvPr id="1481" name="Google Shape;1481;p81"/>
          <p:cNvSpPr/>
          <p:nvPr/>
        </p:nvSpPr>
        <p:spPr>
          <a:xfrm>
            <a:off x="1037763" y="3467258"/>
            <a:ext cx="1765200" cy="1178700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Какое отношение имеет gTLD к нашей работе?</a:t>
            </a:r>
          </a:p>
        </p:txBody>
      </p:sp>
      <p:sp>
        <p:nvSpPr>
          <p:cNvPr id="1482" name="Google Shape;1482;p81"/>
          <p:cNvSpPr/>
          <p:nvPr/>
        </p:nvSpPr>
        <p:spPr>
          <a:xfrm>
            <a:off x="4659636" y="3034692"/>
            <a:ext cx="1613700" cy="945000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Мы очень рады, что получили право на поддержку!</a:t>
            </a:r>
          </a:p>
        </p:txBody>
      </p:sp>
      <p:sp>
        <p:nvSpPr>
          <p:cNvPr id="1483" name="Google Shape;1483;p81"/>
          <p:cNvSpPr/>
          <p:nvPr/>
        </p:nvSpPr>
        <p:spPr>
          <a:xfrm>
            <a:off x="4839541" y="4684882"/>
            <a:ext cx="2537700" cy="662400"/>
          </a:xfrm>
          <a:prstGeom prst="roundRect">
            <a:avLst>
              <a:gd name="adj" fmla="val 8484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Кандидат подал заявку и прошел отбор</a:t>
            </a:r>
          </a:p>
        </p:txBody>
      </p:sp>
      <p:sp>
        <p:nvSpPr>
          <p:cNvPr id="1484" name="Google Shape;1484;p81"/>
          <p:cNvSpPr/>
          <p:nvPr/>
        </p:nvSpPr>
        <p:spPr>
          <a:xfrm>
            <a:off x="10269591" y="3735522"/>
            <a:ext cx="1658400" cy="819900"/>
          </a:xfrm>
          <a:prstGeom prst="roundRect">
            <a:avLst>
              <a:gd name="adj" fmla="val 12991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Заявка на gTLD подана</a:t>
            </a:r>
          </a:p>
        </p:txBody>
      </p:sp>
      <p:sp>
        <p:nvSpPr>
          <p:cNvPr id="1485" name="Google Shape;1485;p81"/>
          <p:cNvSpPr/>
          <p:nvPr/>
        </p:nvSpPr>
        <p:spPr>
          <a:xfrm>
            <a:off x="6448161" y="3040660"/>
            <a:ext cx="2085900" cy="938700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Как управлять начальными расходами?</a:t>
            </a:r>
          </a:p>
        </p:txBody>
      </p:sp>
      <p:sp>
        <p:nvSpPr>
          <p:cNvPr id="1486" name="Google Shape;1486;p81"/>
          <p:cNvSpPr/>
          <p:nvPr/>
        </p:nvSpPr>
        <p:spPr>
          <a:xfrm rot="5400000">
            <a:off x="5242495" y="5841049"/>
            <a:ext cx="201300" cy="2313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81"/>
          <p:cNvSpPr/>
          <p:nvPr/>
        </p:nvSpPr>
        <p:spPr>
          <a:xfrm rot="5400000">
            <a:off x="11620837" y="5841050"/>
            <a:ext cx="201300" cy="2313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88" name="Google Shape;1488;p81"/>
          <p:cNvCxnSpPr/>
          <p:nvPr/>
        </p:nvCxnSpPr>
        <p:spPr>
          <a:xfrm>
            <a:off x="576000" y="1535891"/>
            <a:ext cx="1104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89" name="Google Shape;1489;p81"/>
          <p:cNvCxnSpPr/>
          <p:nvPr/>
        </p:nvCxnSpPr>
        <p:spPr>
          <a:xfrm>
            <a:off x="576000" y="2111417"/>
            <a:ext cx="1104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90" name="Google Shape;1490;p81"/>
          <p:cNvCxnSpPr/>
          <p:nvPr/>
        </p:nvCxnSpPr>
        <p:spPr>
          <a:xfrm>
            <a:off x="576000" y="6353860"/>
            <a:ext cx="1104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1" name="Google Shape;1491;p81"/>
          <p:cNvSpPr/>
          <p:nvPr/>
        </p:nvSpPr>
        <p:spPr>
          <a:xfrm rot="10800000" flipH="1">
            <a:off x="2343473" y="4643961"/>
            <a:ext cx="191100" cy="143400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2" name="Google Shape;1492;p81"/>
          <p:cNvSpPr/>
          <p:nvPr/>
        </p:nvSpPr>
        <p:spPr>
          <a:xfrm rot="10800000" flipH="1">
            <a:off x="3758616" y="4474143"/>
            <a:ext cx="191100" cy="143400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81"/>
          <p:cNvSpPr/>
          <p:nvPr/>
        </p:nvSpPr>
        <p:spPr>
          <a:xfrm rot="10800000" flipH="1">
            <a:off x="5506244" y="3980146"/>
            <a:ext cx="191100" cy="143400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81"/>
          <p:cNvSpPr/>
          <p:nvPr/>
        </p:nvSpPr>
        <p:spPr>
          <a:xfrm rot="10800000">
            <a:off x="7895448" y="3974397"/>
            <a:ext cx="191100" cy="143400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81"/>
          <p:cNvSpPr/>
          <p:nvPr/>
        </p:nvSpPr>
        <p:spPr>
          <a:xfrm rot="10800000">
            <a:off x="9603053" y="3453304"/>
            <a:ext cx="191100" cy="143400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81"/>
          <p:cNvSpPr/>
          <p:nvPr/>
        </p:nvSpPr>
        <p:spPr>
          <a:xfrm>
            <a:off x="5370433" y="4542584"/>
            <a:ext cx="191100" cy="143400"/>
          </a:xfrm>
          <a:prstGeom prst="rtTriangl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7" name="Google Shape;1497;p81"/>
          <p:cNvSpPr/>
          <p:nvPr/>
        </p:nvSpPr>
        <p:spPr>
          <a:xfrm flipH="1">
            <a:off x="11303101" y="3593424"/>
            <a:ext cx="191100" cy="143400"/>
          </a:xfrm>
          <a:prstGeom prst="rtTriangl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8" name="Google Shape;1498;p81"/>
          <p:cNvCxnSpPr/>
          <p:nvPr/>
        </p:nvCxnSpPr>
        <p:spPr>
          <a:xfrm>
            <a:off x="576000" y="5556370"/>
            <a:ext cx="1104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99" name="Google Shape;1499;p81"/>
          <p:cNvSpPr txBox="1"/>
          <p:nvPr/>
        </p:nvSpPr>
        <p:spPr>
          <a:xfrm>
            <a:off x="6654189" y="318208"/>
            <a:ext cx="4420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B3458"/>
                </a:solidFill>
              </a:rPr>
              <a:t>ПРОГРАММА ПОДДЕРЖКИ КАНДИДАТОВ</a:t>
            </a:r>
          </a:p>
        </p:txBody>
      </p:sp>
      <p:pic>
        <p:nvPicPr>
          <p:cNvPr id="2" name="Google Shape;10;p34">
            <a:extLst>
              <a:ext uri="{FF2B5EF4-FFF2-40B4-BE49-F238E27FC236}">
                <a16:creationId xmlns:a16="http://schemas.microsoft.com/office/drawing/2014/main" id="{82627D6A-3B1E-E7AB-D77B-84C95595D15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0" y="288001"/>
            <a:ext cx="4420810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" name="Google Shape;1505;p82"/>
          <p:cNvSpPr txBox="1">
            <a:spLocks noGrp="1"/>
          </p:cNvSpPr>
          <p:nvPr>
            <p:ph type="title"/>
          </p:nvPr>
        </p:nvSpPr>
        <p:spPr>
          <a:xfrm>
            <a:off x="575731" y="900114"/>
            <a:ext cx="77823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Путь поддерживаемого кандидата</a:t>
            </a:r>
          </a:p>
        </p:txBody>
      </p:sp>
      <p:sp>
        <p:nvSpPr>
          <p:cNvPr id="1506" name="Google Shape;1506;p82"/>
          <p:cNvSpPr/>
          <p:nvPr/>
        </p:nvSpPr>
        <p:spPr>
          <a:xfrm>
            <a:off x="2032309" y="5611786"/>
            <a:ext cx="31632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8000" tIns="0" rIns="0" bIns="0" anchor="ctr" anchorCtr="0">
            <a:noAutofit/>
          </a:bodyPr>
          <a:lstStyle/>
          <a:p>
            <a:pPr marL="0" marR="0" lvl="0" indent="0" algn="ctr" rtl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Наращивание потенциала </a:t>
            </a:r>
          </a:p>
          <a:p>
            <a:pPr marL="0" marR="0" lvl="0" indent="0" algn="ctr" rtl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Консультант для кандидата Снижение размера платы</a:t>
            </a:r>
          </a:p>
        </p:txBody>
      </p:sp>
      <p:cxnSp>
        <p:nvCxnSpPr>
          <p:cNvPr id="1507" name="Google Shape;1507;p82"/>
          <p:cNvCxnSpPr/>
          <p:nvPr/>
        </p:nvCxnSpPr>
        <p:spPr>
          <a:xfrm rot="10800000" flipH="1">
            <a:off x="2056776" y="3702297"/>
            <a:ext cx="2862900" cy="393300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08" name="Google Shape;1508;p82"/>
          <p:cNvCxnSpPr/>
          <p:nvPr/>
        </p:nvCxnSpPr>
        <p:spPr>
          <a:xfrm rot="10800000" flipH="1">
            <a:off x="7270651" y="3093456"/>
            <a:ext cx="1099200" cy="353700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09" name="Google Shape;1509;p82"/>
          <p:cNvSpPr/>
          <p:nvPr/>
        </p:nvSpPr>
        <p:spPr>
          <a:xfrm>
            <a:off x="2079727" y="1619821"/>
            <a:ext cx="29463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Принятие решения</a:t>
            </a:r>
          </a:p>
        </p:txBody>
      </p:sp>
      <p:sp>
        <p:nvSpPr>
          <p:cNvPr id="1510" name="Google Shape;1510;p82"/>
          <p:cNvSpPr/>
          <p:nvPr/>
        </p:nvSpPr>
        <p:spPr>
          <a:xfrm rot="5400000">
            <a:off x="5242495" y="1715960"/>
            <a:ext cx="201300" cy="2313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82"/>
          <p:cNvSpPr/>
          <p:nvPr/>
        </p:nvSpPr>
        <p:spPr>
          <a:xfrm>
            <a:off x="5386824" y="1619821"/>
            <a:ext cx="29463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Заключение контрактов и делегирование</a:t>
            </a:r>
          </a:p>
        </p:txBody>
      </p:sp>
      <p:sp>
        <p:nvSpPr>
          <p:cNvPr id="1512" name="Google Shape;1512;p82"/>
          <p:cNvSpPr/>
          <p:nvPr/>
        </p:nvSpPr>
        <p:spPr>
          <a:xfrm>
            <a:off x="8556761" y="1619821"/>
            <a:ext cx="2946300" cy="4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Работающая регистратура</a:t>
            </a:r>
          </a:p>
        </p:txBody>
      </p:sp>
      <p:sp>
        <p:nvSpPr>
          <p:cNvPr id="1513" name="Google Shape;1513;p82"/>
          <p:cNvSpPr/>
          <p:nvPr/>
        </p:nvSpPr>
        <p:spPr>
          <a:xfrm rot="5400000">
            <a:off x="8409899" y="1715959"/>
            <a:ext cx="201300" cy="2313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4" name="Google Shape;1514;p82"/>
          <p:cNvSpPr/>
          <p:nvPr/>
        </p:nvSpPr>
        <p:spPr>
          <a:xfrm>
            <a:off x="5233647" y="5611786"/>
            <a:ext cx="31455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Менторство </a:t>
            </a:r>
          </a:p>
          <a:p>
            <a:pPr marL="0" marR="0" lvl="0" indent="0" algn="ctr" rtl="0">
              <a:lnSpc>
                <a:spcPct val="10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Консультант для кандидата</a:t>
            </a:r>
          </a:p>
        </p:txBody>
      </p:sp>
      <p:cxnSp>
        <p:nvCxnSpPr>
          <p:cNvPr id="1515" name="Google Shape;1515;p82"/>
          <p:cNvCxnSpPr/>
          <p:nvPr/>
        </p:nvCxnSpPr>
        <p:spPr>
          <a:xfrm>
            <a:off x="5227533" y="1542667"/>
            <a:ext cx="0" cy="48072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6" name="Google Shape;1516;p82"/>
          <p:cNvCxnSpPr/>
          <p:nvPr/>
        </p:nvCxnSpPr>
        <p:spPr>
          <a:xfrm>
            <a:off x="8385835" y="1539746"/>
            <a:ext cx="0" cy="48099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7" name="Google Shape;1517;p82"/>
          <p:cNvCxnSpPr/>
          <p:nvPr/>
        </p:nvCxnSpPr>
        <p:spPr>
          <a:xfrm>
            <a:off x="2101692" y="1539746"/>
            <a:ext cx="0" cy="48099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18" name="Google Shape;1518;p82"/>
          <p:cNvCxnSpPr/>
          <p:nvPr/>
        </p:nvCxnSpPr>
        <p:spPr>
          <a:xfrm>
            <a:off x="11609471" y="1535891"/>
            <a:ext cx="0" cy="48138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19" name="Google Shape;1519;p82"/>
          <p:cNvSpPr/>
          <p:nvPr/>
        </p:nvSpPr>
        <p:spPr>
          <a:xfrm>
            <a:off x="1904944" y="3935286"/>
            <a:ext cx="302400" cy="3024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</a:p>
        </p:txBody>
      </p:sp>
      <p:cxnSp>
        <p:nvCxnSpPr>
          <p:cNvPr id="1520" name="Google Shape;1520;p82"/>
          <p:cNvCxnSpPr/>
          <p:nvPr/>
        </p:nvCxnSpPr>
        <p:spPr>
          <a:xfrm rot="10800000" flipH="1">
            <a:off x="4747989" y="3416762"/>
            <a:ext cx="2638800" cy="301800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1" name="Google Shape;1521;p82"/>
          <p:cNvSpPr/>
          <p:nvPr/>
        </p:nvSpPr>
        <p:spPr>
          <a:xfrm>
            <a:off x="4678253" y="3566292"/>
            <a:ext cx="302400" cy="3024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</a:p>
        </p:txBody>
      </p:sp>
      <p:cxnSp>
        <p:nvCxnSpPr>
          <p:cNvPr id="1522" name="Google Shape;1522;p82"/>
          <p:cNvCxnSpPr/>
          <p:nvPr/>
        </p:nvCxnSpPr>
        <p:spPr>
          <a:xfrm rot="10800000" flipH="1">
            <a:off x="8368499" y="2424891"/>
            <a:ext cx="3267600" cy="668100"/>
          </a:xfrm>
          <a:prstGeom prst="straightConnector1">
            <a:avLst/>
          </a:prstGeom>
          <a:noFill/>
          <a:ln w="15875" cap="flat" cmpd="sng">
            <a:solidFill>
              <a:srgbClr val="0B3458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23" name="Google Shape;1523;p82"/>
          <p:cNvSpPr/>
          <p:nvPr/>
        </p:nvSpPr>
        <p:spPr>
          <a:xfrm>
            <a:off x="8168148" y="2925806"/>
            <a:ext cx="302400" cy="3024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</a:p>
        </p:txBody>
      </p:sp>
      <p:sp>
        <p:nvSpPr>
          <p:cNvPr id="1524" name="Google Shape;1524;p82"/>
          <p:cNvSpPr/>
          <p:nvPr/>
        </p:nvSpPr>
        <p:spPr>
          <a:xfrm>
            <a:off x="7175524" y="3272788"/>
            <a:ext cx="302400" cy="3024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</a:p>
        </p:txBody>
      </p:sp>
      <p:sp>
        <p:nvSpPr>
          <p:cNvPr id="1525" name="Google Shape;1525;p82"/>
          <p:cNvSpPr/>
          <p:nvPr/>
        </p:nvSpPr>
        <p:spPr>
          <a:xfrm>
            <a:off x="2185955" y="2783299"/>
            <a:ext cx="1585500" cy="948900"/>
          </a:xfrm>
          <a:prstGeom prst="roundRect">
            <a:avLst>
              <a:gd name="adj" fmla="val 8484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Заявка на gTLD подана!</a:t>
            </a:r>
          </a:p>
        </p:txBody>
      </p:sp>
      <p:sp>
        <p:nvSpPr>
          <p:cNvPr id="1526" name="Google Shape;1526;p82"/>
          <p:cNvSpPr/>
          <p:nvPr/>
        </p:nvSpPr>
        <p:spPr>
          <a:xfrm rot="10800000" flipH="1">
            <a:off x="2410252" y="3732011"/>
            <a:ext cx="191100" cy="143400"/>
          </a:xfrm>
          <a:prstGeom prst="rtTriangl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82"/>
          <p:cNvSpPr/>
          <p:nvPr/>
        </p:nvSpPr>
        <p:spPr>
          <a:xfrm>
            <a:off x="2779092" y="4092760"/>
            <a:ext cx="2114700" cy="1162800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Процесс подачи заявки был доступным и предсказуемым.</a:t>
            </a:r>
          </a:p>
        </p:txBody>
      </p:sp>
      <p:sp>
        <p:nvSpPr>
          <p:cNvPr id="1528" name="Google Shape;1528;p82"/>
          <p:cNvSpPr/>
          <p:nvPr/>
        </p:nvSpPr>
        <p:spPr>
          <a:xfrm flipH="1">
            <a:off x="4413981" y="3950680"/>
            <a:ext cx="191100" cy="143400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82"/>
          <p:cNvSpPr/>
          <p:nvPr/>
        </p:nvSpPr>
        <p:spPr>
          <a:xfrm>
            <a:off x="5501736" y="3754686"/>
            <a:ext cx="2255700" cy="1380300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ts val="15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 подаче документов нам помогли консультанты и бесплатные услуги.</a:t>
            </a:r>
          </a:p>
        </p:txBody>
      </p:sp>
      <p:sp>
        <p:nvSpPr>
          <p:cNvPr id="1530" name="Google Shape;1530;p82"/>
          <p:cNvSpPr/>
          <p:nvPr/>
        </p:nvSpPr>
        <p:spPr>
          <a:xfrm flipH="1">
            <a:off x="6964184" y="3614314"/>
            <a:ext cx="191100" cy="143400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82"/>
          <p:cNvSpPr/>
          <p:nvPr/>
        </p:nvSpPr>
        <p:spPr>
          <a:xfrm>
            <a:off x="8071334" y="3398873"/>
            <a:ext cx="1800900" cy="1230300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У нас есть ресурсы, которые помогут нам начать работать.</a:t>
            </a:r>
          </a:p>
        </p:txBody>
      </p:sp>
      <p:sp>
        <p:nvSpPr>
          <p:cNvPr id="1532" name="Google Shape;1532;p82"/>
          <p:cNvSpPr/>
          <p:nvPr/>
        </p:nvSpPr>
        <p:spPr>
          <a:xfrm>
            <a:off x="8486743" y="3270111"/>
            <a:ext cx="191100" cy="143400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82"/>
          <p:cNvSpPr/>
          <p:nvPr/>
        </p:nvSpPr>
        <p:spPr>
          <a:xfrm>
            <a:off x="9951565" y="2795184"/>
            <a:ext cx="2013300" cy="1571778"/>
          </a:xfrm>
          <a:prstGeom prst="roundRect">
            <a:avLst>
              <a:gd name="adj" fmla="val 8484"/>
            </a:avLst>
          </a:prstGeom>
          <a:solidFill>
            <a:srgbClr val="0B3458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Благодарность за постоянный доступ к ресурсам и сообществу ICANN.</a:t>
            </a:r>
          </a:p>
        </p:txBody>
      </p:sp>
      <p:sp>
        <p:nvSpPr>
          <p:cNvPr id="1534" name="Google Shape;1534;p82"/>
          <p:cNvSpPr/>
          <p:nvPr/>
        </p:nvSpPr>
        <p:spPr>
          <a:xfrm flipH="1">
            <a:off x="11284879" y="2654405"/>
            <a:ext cx="191100" cy="143400"/>
          </a:xfrm>
          <a:prstGeom prst="rtTriangl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5" name="Google Shape;1535;p82"/>
          <p:cNvSpPr/>
          <p:nvPr/>
        </p:nvSpPr>
        <p:spPr>
          <a:xfrm>
            <a:off x="11544133" y="2211650"/>
            <a:ext cx="392400" cy="392400"/>
          </a:xfrm>
          <a:prstGeom prst="ellipse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0" tIns="0" rIns="1800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b="1" dirty="0">
                <a:solidFill>
                  <a:srgbClr val="F1633E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</a:p>
        </p:txBody>
      </p:sp>
      <p:sp>
        <p:nvSpPr>
          <p:cNvPr id="1536" name="Google Shape;1536;p82"/>
          <p:cNvSpPr/>
          <p:nvPr/>
        </p:nvSpPr>
        <p:spPr>
          <a:xfrm>
            <a:off x="8462029" y="5611786"/>
            <a:ext cx="3145500" cy="70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Менторство </a:t>
            </a:r>
          </a:p>
          <a:p>
            <a:pPr marL="0" marR="0" lvl="0" indent="0" algn="ctr" rtl="0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Снижение/отмена базовых сборов, оплачиваемых оператором регистратуры</a:t>
            </a:r>
          </a:p>
        </p:txBody>
      </p:sp>
      <p:sp>
        <p:nvSpPr>
          <p:cNvPr id="1537" name="Google Shape;1537;p82"/>
          <p:cNvSpPr/>
          <p:nvPr/>
        </p:nvSpPr>
        <p:spPr>
          <a:xfrm rot="5400000">
            <a:off x="2118942" y="1715961"/>
            <a:ext cx="201300" cy="2313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8" name="Google Shape;1538;p82"/>
          <p:cNvSpPr/>
          <p:nvPr/>
        </p:nvSpPr>
        <p:spPr>
          <a:xfrm rot="5400000">
            <a:off x="2117521" y="5842206"/>
            <a:ext cx="201300" cy="2313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9" name="Google Shape;1539;p82"/>
          <p:cNvSpPr/>
          <p:nvPr/>
        </p:nvSpPr>
        <p:spPr>
          <a:xfrm rot="5400000">
            <a:off x="8395774" y="5842208"/>
            <a:ext cx="201300" cy="2313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0" name="Google Shape;1540;p82"/>
          <p:cNvSpPr/>
          <p:nvPr/>
        </p:nvSpPr>
        <p:spPr>
          <a:xfrm rot="5400000">
            <a:off x="5252801" y="5842209"/>
            <a:ext cx="201300" cy="2313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1" name="Google Shape;1541;p82"/>
          <p:cNvCxnSpPr/>
          <p:nvPr/>
        </p:nvCxnSpPr>
        <p:spPr>
          <a:xfrm>
            <a:off x="576000" y="1535891"/>
            <a:ext cx="1104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2" name="Google Shape;1542;p82"/>
          <p:cNvCxnSpPr/>
          <p:nvPr/>
        </p:nvCxnSpPr>
        <p:spPr>
          <a:xfrm>
            <a:off x="576000" y="2109972"/>
            <a:ext cx="1104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3" name="Google Shape;1543;p82"/>
          <p:cNvCxnSpPr/>
          <p:nvPr/>
        </p:nvCxnSpPr>
        <p:spPr>
          <a:xfrm>
            <a:off x="576000" y="5556370"/>
            <a:ext cx="1104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44" name="Google Shape;1544;p82"/>
          <p:cNvCxnSpPr/>
          <p:nvPr/>
        </p:nvCxnSpPr>
        <p:spPr>
          <a:xfrm>
            <a:off x="576000" y="6353860"/>
            <a:ext cx="11040000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45" name="Google Shape;1545;p82"/>
          <p:cNvSpPr/>
          <p:nvPr/>
        </p:nvSpPr>
        <p:spPr>
          <a:xfrm>
            <a:off x="8514617" y="2229448"/>
            <a:ext cx="2622000" cy="384900"/>
          </a:xfrm>
          <a:prstGeom prst="roundRect">
            <a:avLst>
              <a:gd name="adj" fmla="val 23859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marL="0" marR="0" lvl="0" indent="0" algn="ctr" rtl="0">
              <a:lnSpc>
                <a:spcPct val="112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Все готово! </a:t>
            </a:r>
          </a:p>
        </p:txBody>
      </p:sp>
      <p:sp>
        <p:nvSpPr>
          <p:cNvPr id="1546" name="Google Shape;1546;p82"/>
          <p:cNvSpPr/>
          <p:nvPr/>
        </p:nvSpPr>
        <p:spPr>
          <a:xfrm rot="5400000">
            <a:off x="11145799" y="2343588"/>
            <a:ext cx="137400" cy="157500"/>
          </a:xfrm>
          <a:prstGeom prst="triangle">
            <a:avLst>
              <a:gd name="adj" fmla="val 50000"/>
            </a:avLst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7" name="Google Shape;1547;p82"/>
          <p:cNvSpPr txBox="1"/>
          <p:nvPr/>
        </p:nvSpPr>
        <p:spPr>
          <a:xfrm>
            <a:off x="600815" y="1721902"/>
            <a:ext cx="1324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СТАДИИ</a:t>
            </a:r>
          </a:p>
        </p:txBody>
      </p:sp>
      <p:sp>
        <p:nvSpPr>
          <p:cNvPr id="1548" name="Google Shape;1548;p82"/>
          <p:cNvSpPr txBox="1"/>
          <p:nvPr/>
        </p:nvSpPr>
        <p:spPr>
          <a:xfrm>
            <a:off x="600815" y="5844103"/>
            <a:ext cx="14976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ПОДДЕРЖКА</a:t>
            </a:r>
          </a:p>
        </p:txBody>
      </p:sp>
      <p:sp>
        <p:nvSpPr>
          <p:cNvPr id="1549" name="Google Shape;1549;p82"/>
          <p:cNvSpPr txBox="1"/>
          <p:nvPr/>
        </p:nvSpPr>
        <p:spPr>
          <a:xfrm>
            <a:off x="6654189" y="318208"/>
            <a:ext cx="4420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B3458"/>
                </a:solidFill>
              </a:rPr>
              <a:t>ПРОГРАММА ПОДДЕРЖКИ КАНДИДАТОВ</a:t>
            </a:r>
          </a:p>
        </p:txBody>
      </p:sp>
      <p:sp>
        <p:nvSpPr>
          <p:cNvPr id="1550" name="Google Shape;1550;p82"/>
          <p:cNvSpPr txBox="1"/>
          <p:nvPr/>
        </p:nvSpPr>
        <p:spPr>
          <a:xfrm>
            <a:off x="562299" y="3517300"/>
            <a:ext cx="1620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ОПЫТ</a:t>
            </a:r>
          </a:p>
        </p:txBody>
      </p:sp>
      <p:pic>
        <p:nvPicPr>
          <p:cNvPr id="2" name="Google Shape;10;p34">
            <a:extLst>
              <a:ext uri="{FF2B5EF4-FFF2-40B4-BE49-F238E27FC236}">
                <a16:creationId xmlns:a16="http://schemas.microsoft.com/office/drawing/2014/main" id="{09740F42-BF5B-9693-235F-6BF4AAE4C1F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000" y="288001"/>
            <a:ext cx="4420810" cy="2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6" name="Google Shape;1556;p83"/>
          <p:cNvCxnSpPr/>
          <p:nvPr/>
        </p:nvCxnSpPr>
        <p:spPr>
          <a:xfrm>
            <a:off x="11574972" y="2125266"/>
            <a:ext cx="0" cy="704100"/>
          </a:xfrm>
          <a:prstGeom prst="straightConnector1">
            <a:avLst/>
          </a:prstGeom>
          <a:noFill/>
          <a:ln w="38100" cap="rnd" cmpd="sng">
            <a:solidFill>
              <a:srgbClr val="114E84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557" name="Google Shape;1557;p83"/>
          <p:cNvSpPr txBox="1"/>
          <p:nvPr/>
        </p:nvSpPr>
        <p:spPr>
          <a:xfrm>
            <a:off x="576000" y="1882383"/>
            <a:ext cx="19743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НОЯБРЬ 2024</a:t>
            </a:r>
          </a:p>
        </p:txBody>
      </p:sp>
      <p:sp>
        <p:nvSpPr>
          <p:cNvPr id="1558" name="Google Shape;1558;p83"/>
          <p:cNvSpPr txBox="1"/>
          <p:nvPr/>
        </p:nvSpPr>
        <p:spPr>
          <a:xfrm>
            <a:off x="8266920" y="1882383"/>
            <a:ext cx="15156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АПРЕЛЬ 2026</a:t>
            </a:r>
          </a:p>
        </p:txBody>
      </p:sp>
      <p:cxnSp>
        <p:nvCxnSpPr>
          <p:cNvPr id="1559" name="Google Shape;1559;p83"/>
          <p:cNvCxnSpPr/>
          <p:nvPr/>
        </p:nvCxnSpPr>
        <p:spPr>
          <a:xfrm>
            <a:off x="615413" y="2125266"/>
            <a:ext cx="0" cy="704100"/>
          </a:xfrm>
          <a:prstGeom prst="straightConnector1">
            <a:avLst/>
          </a:prstGeom>
          <a:noFill/>
          <a:ln w="38100" cap="rnd" cmpd="sng">
            <a:solidFill>
              <a:srgbClr val="F1633E"/>
            </a:solidFill>
            <a:prstDash val="dot"/>
            <a:round/>
            <a:headEnd type="none" w="sm" len="sm"/>
            <a:tailEnd type="none" w="sm" len="sm"/>
          </a:ln>
        </p:spPr>
      </p:cxnSp>
      <p:cxnSp>
        <p:nvCxnSpPr>
          <p:cNvPr id="1560" name="Google Shape;1560;p83"/>
          <p:cNvCxnSpPr/>
          <p:nvPr/>
        </p:nvCxnSpPr>
        <p:spPr>
          <a:xfrm>
            <a:off x="8293168" y="2125266"/>
            <a:ext cx="0" cy="704100"/>
          </a:xfrm>
          <a:prstGeom prst="straightConnector1">
            <a:avLst/>
          </a:prstGeom>
          <a:noFill/>
          <a:ln w="38100" cap="rnd" cmpd="sng">
            <a:solidFill>
              <a:srgbClr val="114E84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563" name="Google Shape;1563;p83"/>
          <p:cNvSpPr txBox="1"/>
          <p:nvPr/>
        </p:nvSpPr>
        <p:spPr>
          <a:xfrm>
            <a:off x="10423859" y="1882383"/>
            <a:ext cx="1220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3-й кв. 2026</a:t>
            </a:r>
          </a:p>
        </p:txBody>
      </p:sp>
      <p:sp>
        <p:nvSpPr>
          <p:cNvPr id="1564" name="Google Shape;1564;p83"/>
          <p:cNvSpPr txBox="1"/>
          <p:nvPr/>
        </p:nvSpPr>
        <p:spPr>
          <a:xfrm>
            <a:off x="3849546" y="1882383"/>
            <a:ext cx="1636851" cy="231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ДЕКАБРЬ 2025 </a:t>
            </a:r>
          </a:p>
        </p:txBody>
      </p:sp>
      <p:cxnSp>
        <p:nvCxnSpPr>
          <p:cNvPr id="1565" name="Google Shape;1565;p83"/>
          <p:cNvCxnSpPr/>
          <p:nvPr/>
        </p:nvCxnSpPr>
        <p:spPr>
          <a:xfrm>
            <a:off x="3799981" y="2146286"/>
            <a:ext cx="0" cy="683100"/>
          </a:xfrm>
          <a:prstGeom prst="straightConnector1">
            <a:avLst/>
          </a:prstGeom>
          <a:noFill/>
          <a:ln w="38100" cap="rnd" cmpd="sng">
            <a:solidFill>
              <a:srgbClr val="36BEC1"/>
            </a:solidFill>
            <a:prstDash val="dot"/>
            <a:round/>
            <a:headEnd type="none" w="sm" len="sm"/>
            <a:tailEnd type="none" w="sm" len="sm"/>
          </a:ln>
        </p:spPr>
      </p:cxnSp>
      <p:sp>
        <p:nvSpPr>
          <p:cNvPr id="1566" name="Google Shape;1566;p83"/>
          <p:cNvSpPr/>
          <p:nvPr/>
        </p:nvSpPr>
        <p:spPr>
          <a:xfrm>
            <a:off x="575733" y="2636273"/>
            <a:ext cx="5280000" cy="22557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360000" tIns="936000" rIns="360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Подача заявки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на участие в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Программе поддержки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кандидатов</a:t>
            </a:r>
          </a:p>
        </p:txBody>
      </p:sp>
      <p:sp>
        <p:nvSpPr>
          <p:cNvPr id="1567" name="Google Shape;1567;p83"/>
          <p:cNvSpPr/>
          <p:nvPr/>
        </p:nvSpPr>
        <p:spPr>
          <a:xfrm>
            <a:off x="3781745" y="2636274"/>
            <a:ext cx="7809900" cy="1980300"/>
          </a:xfrm>
          <a:prstGeom prst="rect">
            <a:avLst/>
          </a:prstGeom>
          <a:solidFill>
            <a:srgbClr val="4BCDD5"/>
          </a:solidFill>
          <a:ln>
            <a:noFill/>
          </a:ln>
        </p:spPr>
        <p:txBody>
          <a:bodyPr spcFirstLastPara="1" wrap="square" lIns="360000" tIns="936000" rIns="324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rgbClr val="002A49"/>
                </a:solidFill>
                <a:latin typeface="Arial"/>
                <a:ea typeface="Arial"/>
                <a:cs typeface="Arial"/>
                <a:sym typeface="Arial"/>
              </a:rPr>
              <a:t>Руководство кандидата</a:t>
            </a:r>
          </a:p>
        </p:txBody>
      </p:sp>
      <p:sp>
        <p:nvSpPr>
          <p:cNvPr id="1568" name="Google Shape;1568;p83"/>
          <p:cNvSpPr txBox="1">
            <a:spLocks noGrp="1"/>
          </p:cNvSpPr>
          <p:nvPr>
            <p:ph type="title"/>
          </p:nvPr>
        </p:nvSpPr>
        <p:spPr>
          <a:xfrm>
            <a:off x="575731" y="900114"/>
            <a:ext cx="7782300" cy="53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/>
              <a:t>Основные даты</a:t>
            </a:r>
          </a:p>
        </p:txBody>
      </p:sp>
      <p:sp>
        <p:nvSpPr>
          <p:cNvPr id="1569" name="Google Shape;1569;p83"/>
          <p:cNvSpPr/>
          <p:nvPr/>
        </p:nvSpPr>
        <p:spPr>
          <a:xfrm>
            <a:off x="8242971" y="2636274"/>
            <a:ext cx="3360000" cy="1700400"/>
          </a:xfrm>
          <a:prstGeom prst="rect">
            <a:avLst/>
          </a:prstGeom>
          <a:solidFill>
            <a:srgbClr val="114E84"/>
          </a:solidFill>
          <a:ln>
            <a:noFill/>
          </a:ln>
        </p:spPr>
        <p:txBody>
          <a:bodyPr spcFirstLastPara="1" wrap="square" lIns="360000" tIns="936000" rIns="3240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Подача заявки на gTLD</a:t>
            </a:r>
          </a:p>
        </p:txBody>
      </p:sp>
      <p:pic>
        <p:nvPicPr>
          <p:cNvPr id="1570" name="Google Shape;1570;p83"/>
          <p:cNvPicPr preferRelativeResize="0"/>
          <p:nvPr/>
        </p:nvPicPr>
        <p:blipFill rotWithShape="1"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70625" y="2934283"/>
            <a:ext cx="513731" cy="432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1" name="Google Shape;1571;p8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20732" y="2921683"/>
            <a:ext cx="389466" cy="45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2" name="Google Shape;1572;p83"/>
          <p:cNvCxnSpPr/>
          <p:nvPr/>
        </p:nvCxnSpPr>
        <p:spPr>
          <a:xfrm>
            <a:off x="0" y="2653103"/>
            <a:ext cx="12192000" cy="0"/>
          </a:xfrm>
          <a:prstGeom prst="straightConnector1">
            <a:avLst/>
          </a:prstGeom>
          <a:noFill/>
          <a:ln w="38100" cap="rnd" cmpd="sng">
            <a:solidFill>
              <a:srgbClr val="002A49"/>
            </a:solidFill>
            <a:prstDash val="dot"/>
            <a:round/>
            <a:headEnd type="none" w="sm" len="sm"/>
            <a:tailEnd type="none" w="sm" len="sm"/>
          </a:ln>
        </p:spPr>
      </p:cxnSp>
      <p:pic>
        <p:nvPicPr>
          <p:cNvPr id="1573" name="Google Shape;1573;p8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1592" y="2960193"/>
            <a:ext cx="455352" cy="43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574" name="Google Shape;1574;p83"/>
          <p:cNvSpPr txBox="1"/>
          <p:nvPr/>
        </p:nvSpPr>
        <p:spPr>
          <a:xfrm>
            <a:off x="1238975" y="5186343"/>
            <a:ext cx="27288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Период приема заявок на ASP </a:t>
            </a:r>
            <a:r>
              <a:rPr lang="ru-RU" sz="16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(19 ноября 2024 – 19 ноября 2025)</a:t>
            </a:r>
          </a:p>
        </p:txBody>
      </p:sp>
      <p:cxnSp>
        <p:nvCxnSpPr>
          <p:cNvPr id="1575" name="Google Shape;1575;p83"/>
          <p:cNvCxnSpPr/>
          <p:nvPr/>
        </p:nvCxnSpPr>
        <p:spPr>
          <a:xfrm>
            <a:off x="1070625" y="4616648"/>
            <a:ext cx="0" cy="1506300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6" name="Google Shape;1576;p83"/>
          <p:cNvSpPr txBox="1"/>
          <p:nvPr/>
        </p:nvSpPr>
        <p:spPr>
          <a:xfrm>
            <a:off x="4470589" y="5186343"/>
            <a:ext cx="3753638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Руководство кандидата является важнейшим ресурсом для программы и будет доступно предположительно в </a:t>
            </a:r>
            <a:r>
              <a:rPr lang="ru-RU" sz="16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декабре 2025 года.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</a:br>
            <a:endParaRPr lang="ru-RU" sz="1600" dirty="0">
              <a:solidFill>
                <a:srgbClr val="0B34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7" name="Google Shape;1577;p83"/>
          <p:cNvCxnSpPr/>
          <p:nvPr/>
        </p:nvCxnSpPr>
        <p:spPr>
          <a:xfrm>
            <a:off x="4302240" y="4286143"/>
            <a:ext cx="0" cy="1836600"/>
          </a:xfrm>
          <a:prstGeom prst="straightConnector1">
            <a:avLst/>
          </a:prstGeom>
          <a:noFill/>
          <a:ln w="15875" cap="flat" cmpd="sng">
            <a:solidFill>
              <a:srgbClr val="4BCDD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78" name="Google Shape;1578;p83"/>
          <p:cNvSpPr txBox="1"/>
          <p:nvPr/>
        </p:nvSpPr>
        <p:spPr>
          <a:xfrm>
            <a:off x="8921404" y="5186343"/>
            <a:ext cx="27288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Прием заявок на новые gTLD начнется в </a:t>
            </a:r>
            <a:r>
              <a:rPr lang="ru-RU" sz="16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апреле 2026 года</a:t>
            </a:r>
          </a:p>
        </p:txBody>
      </p:sp>
      <p:cxnSp>
        <p:nvCxnSpPr>
          <p:cNvPr id="1579" name="Google Shape;1579;p83"/>
          <p:cNvCxnSpPr/>
          <p:nvPr/>
        </p:nvCxnSpPr>
        <p:spPr>
          <a:xfrm>
            <a:off x="8753055" y="4286143"/>
            <a:ext cx="0" cy="1836600"/>
          </a:xfrm>
          <a:prstGeom prst="straightConnector1">
            <a:avLst/>
          </a:prstGeom>
          <a:noFill/>
          <a:ln w="15875" cap="flat" cmpd="sng">
            <a:solidFill>
              <a:srgbClr val="114E8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0" name="Google Shape;1580;p83"/>
          <p:cNvSpPr txBox="1"/>
          <p:nvPr/>
        </p:nvSpPr>
        <p:spPr>
          <a:xfrm>
            <a:off x="6654189" y="318208"/>
            <a:ext cx="4420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B3458"/>
                </a:solidFill>
              </a:rPr>
              <a:t>ПРОГРАММА ПОДДЕРЖКИ КАНДИДАТОВ</a:t>
            </a:r>
          </a:p>
        </p:txBody>
      </p:sp>
      <p:pic>
        <p:nvPicPr>
          <p:cNvPr id="2" name="Google Shape;10;p34">
            <a:extLst>
              <a:ext uri="{FF2B5EF4-FFF2-40B4-BE49-F238E27FC236}">
                <a16:creationId xmlns:a16="http://schemas.microsoft.com/office/drawing/2014/main" id="{399AC271-7F14-01EF-38E9-4031563BA448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32000" y="288001"/>
            <a:ext cx="4420810" cy="28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9ADDEC-16C0-E792-ECBF-4A2DE669B46C}"/>
              </a:ext>
            </a:extLst>
          </p:cNvPr>
          <p:cNvSpPr txBox="1"/>
          <p:nvPr/>
        </p:nvSpPr>
        <p:spPr>
          <a:xfrm>
            <a:off x="757642" y="6384718"/>
            <a:ext cx="3308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B3458"/>
                </a:solidFill>
              </a:rPr>
              <a:t>Даты могут уточняться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57149-6A54-9D1D-458C-A4205FF9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99" y="1938069"/>
            <a:ext cx="8501093" cy="4154984"/>
          </a:xfrm>
        </p:spPr>
        <p:txBody>
          <a:bodyPr/>
          <a:lstStyle/>
          <a:p>
            <a:r>
              <a:rPr lang="ru-RU" sz="5400" dirty="0"/>
              <a:t>Следующий раунд: </a:t>
            </a:r>
            <a:br>
              <a:rPr lang="ru-RU" sz="5400" dirty="0"/>
            </a:br>
            <a:r>
              <a:rPr lang="ru-RU" sz="5400" dirty="0"/>
              <a:t>Программа оценки провайдеров услуг регистратур (RSP)</a:t>
            </a:r>
            <a:br>
              <a:rPr lang="ru-RU" sz="5400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6300246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A991533-093F-A183-C37E-D29F19C768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19;p36">
            <a:extLst>
              <a:ext uri="{FF2B5EF4-FFF2-40B4-BE49-F238E27FC236}">
                <a16:creationId xmlns:a16="http://schemas.microsoft.com/office/drawing/2014/main" id="{1C0A40F9-3174-F449-A094-BCD23AA3B6C7}"/>
              </a:ext>
            </a:extLst>
          </p:cNvPr>
          <p:cNvSpPr/>
          <p:nvPr/>
        </p:nvSpPr>
        <p:spPr>
          <a:xfrm>
            <a:off x="11585887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27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5" name="Google Shape;1595;p85"/>
          <p:cNvSpPr txBox="1">
            <a:spLocks noGrp="1"/>
          </p:cNvSpPr>
          <p:nvPr>
            <p:ph type="title"/>
          </p:nvPr>
        </p:nvSpPr>
        <p:spPr>
          <a:xfrm>
            <a:off x="432000" y="956470"/>
            <a:ext cx="11441887" cy="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sz="3300" dirty="0">
                <a:solidFill>
                  <a:srgbClr val="002B49"/>
                </a:solidFill>
              </a:rPr>
              <a:t>Программа проверки провайдеров услуг регистратур</a:t>
            </a:r>
          </a:p>
        </p:txBody>
      </p:sp>
      <p:sp>
        <p:nvSpPr>
          <p:cNvPr id="1596" name="Google Shape;1596;p85"/>
          <p:cNvSpPr txBox="1"/>
          <p:nvPr/>
        </p:nvSpPr>
        <p:spPr>
          <a:xfrm>
            <a:off x="432000" y="1817067"/>
            <a:ext cx="11574600" cy="574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lang="ru-RU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RSP выполняют важнейшие функции от имени оператора регистратуры. </a:t>
            </a:r>
          </a:p>
          <a:p>
            <a:pPr marL="457200" marR="0" lvl="0" indent="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2B49"/>
              </a:solidFill>
            </a:endParaRPr>
          </a:p>
          <a:p>
            <a:pPr marL="457200" marR="0" lvl="0" indent="-355600" algn="l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lang="ru-RU" sz="1800" dirty="0">
                <a:solidFill>
                  <a:srgbClr val="002B49"/>
                </a:solidFill>
              </a:rPr>
              <a:t>Проверка RSP </a:t>
            </a:r>
            <a:r>
              <a:rPr lang="ru-RU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направлена на сокращение затрат и времени на оценку новых gTLD путем отделения процедуры оценки технических аспектов эксплуатации gTLD от процедуры рассмотрения заявки на получение метки gTLD. </a:t>
            </a:r>
          </a:p>
          <a:p>
            <a:pPr marL="457200" marR="0" lvl="0" indent="-355600" algn="l" rtl="0">
              <a:lnSpc>
                <a:spcPts val="22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lang="ru-RU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Эта проверка позволяет убедиться в том, что RSP обладают надлежащими техническими квалификациями для управления серверной частью gTLD.</a:t>
            </a:r>
          </a:p>
          <a:p>
            <a:pPr marL="457200" marR="0" lvl="0" indent="-355600" algn="l" rtl="0">
              <a:lnSpc>
                <a:spcPts val="22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lang="ru-RU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Организации могут подавать заявки на получение статуса одного из типов RSP:</a:t>
            </a:r>
          </a:p>
          <a:p>
            <a:pPr marL="914400" marR="0" lvl="1" indent="-368300" algn="l" rtl="0">
              <a:lnSpc>
                <a:spcPts val="18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○"/>
            </a:pPr>
            <a:r>
              <a:rPr lang="ru-RU" sz="17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Основной</a:t>
            </a:r>
          </a:p>
          <a:p>
            <a:pPr marL="914400" marR="0" lvl="1" indent="-368300" algn="l" rtl="0">
              <a:lnSpc>
                <a:spcPts val="18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○"/>
            </a:pPr>
            <a:r>
              <a:rPr lang="ru-RU" sz="17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DNS</a:t>
            </a:r>
          </a:p>
          <a:p>
            <a:pPr marL="914400" marR="0" lvl="1" indent="-368300" algn="l" rtl="0">
              <a:lnSpc>
                <a:spcPts val="18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○"/>
            </a:pPr>
            <a:r>
              <a:rPr lang="ru-RU" sz="17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DNSSEC</a:t>
            </a:r>
          </a:p>
          <a:p>
            <a:pPr marL="914400" marR="0" lvl="1" indent="-368300" algn="l" rtl="0">
              <a:lnSpc>
                <a:spcPts val="18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○"/>
            </a:pPr>
            <a:r>
              <a:rPr lang="ru-RU" sz="17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Доверенное лицо по одной заявке. Основные RSP могут подать заявку на предоставление одной или нескольких услуг регистратуры и услуг </a:t>
            </a:r>
            <a:r>
              <a:rPr lang="en-US" sz="17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IDN-</a:t>
            </a:r>
            <a:r>
              <a:rPr lang="ru-RU" sz="17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услуг, согласно списку в Приложении А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34DBFD-914C-0483-4142-CFEE21AD8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288001"/>
            <a:ext cx="3092486" cy="289921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E5C7A8-39CD-48AE-C76E-29429B79CA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19;p36">
            <a:extLst>
              <a:ext uri="{FF2B5EF4-FFF2-40B4-BE49-F238E27FC236}">
                <a16:creationId xmlns:a16="http://schemas.microsoft.com/office/drawing/2014/main" id="{8769BC81-6978-A367-BAB1-39E65441D8B1}"/>
              </a:ext>
            </a:extLst>
          </p:cNvPr>
          <p:cNvSpPr/>
          <p:nvPr/>
        </p:nvSpPr>
        <p:spPr>
          <a:xfrm>
            <a:off x="11585887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28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9" name="Google Shape;1609;p87"/>
          <p:cNvSpPr txBox="1">
            <a:spLocks noGrp="1"/>
          </p:cNvSpPr>
          <p:nvPr>
            <p:ph type="title"/>
          </p:nvPr>
        </p:nvSpPr>
        <p:spPr>
          <a:xfrm>
            <a:off x="432000" y="913438"/>
            <a:ext cx="11128405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ts val="356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sz="3300" dirty="0">
                <a:solidFill>
                  <a:srgbClr val="002B49"/>
                </a:solidFill>
              </a:rPr>
              <a:t>Тестирование функциональности систем регистратур 2.0</a:t>
            </a:r>
          </a:p>
        </p:txBody>
      </p:sp>
      <p:sp>
        <p:nvSpPr>
          <p:cNvPr id="5" name="Google Shape;1603;p86">
            <a:extLst>
              <a:ext uri="{FF2B5EF4-FFF2-40B4-BE49-F238E27FC236}">
                <a16:creationId xmlns:a16="http://schemas.microsoft.com/office/drawing/2014/main" id="{41B779A7-9F1F-1F0F-2172-406E05B4577D}"/>
              </a:ext>
            </a:extLst>
          </p:cNvPr>
          <p:cNvSpPr txBox="1"/>
          <p:nvPr/>
        </p:nvSpPr>
        <p:spPr>
          <a:xfrm>
            <a:off x="445676" y="1908828"/>
            <a:ext cx="10966962" cy="53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lang="ru-RU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Все заявки на gTLD проходят первоначальный технический контроль и техническое тестирование. </a:t>
            </a:r>
            <a:r>
              <a:rPr lang="ru-RU" sz="1800" dirty="0">
                <a:solidFill>
                  <a:srgbClr val="002B49"/>
                </a:solidFill>
              </a:rPr>
              <a:t>	</a:t>
            </a:r>
          </a:p>
          <a:p>
            <a:pPr marL="914400" marR="0" lvl="1" indent="-3683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○"/>
            </a:pPr>
            <a:r>
              <a:rPr lang="ru-RU" sz="1800" dirty="0">
                <a:solidFill>
                  <a:srgbClr val="002B49"/>
                </a:solidFill>
              </a:rPr>
              <a:t>У</a:t>
            </a:r>
            <a:r>
              <a:rPr lang="ru-RU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слуга тестирования функциональности систем новых регистратур 2.0.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lang="ru-RU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Список прошедших проверку </a:t>
            </a:r>
            <a:r>
              <a:rPr lang="en-US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RSP </a:t>
            </a:r>
            <a:r>
              <a:rPr lang="ru-RU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будет доступен до начала приема заявок на </a:t>
            </a:r>
            <a:r>
              <a:rPr lang="en-US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gTLD </a:t>
            </a:r>
            <a:r>
              <a:rPr lang="ru-RU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и будет часто обновляться по ходу завершения проверки других </a:t>
            </a:r>
            <a:r>
              <a:rPr lang="en-US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RSP.</a:t>
            </a:r>
            <a:endParaRPr lang="ru-RU" sz="18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Noto Sans Symbols"/>
              <a:buChar char="●"/>
            </a:pPr>
            <a:r>
              <a:rPr lang="ru-RU" sz="1800" dirty="0">
                <a:solidFill>
                  <a:srgbClr val="002B49"/>
                </a:solidFill>
              </a:rPr>
              <a:t>Все кандидаты на новые </a:t>
            </a:r>
            <a:r>
              <a:rPr lang="en-US" sz="1800" dirty="0">
                <a:solidFill>
                  <a:srgbClr val="002B49"/>
                </a:solidFill>
              </a:rPr>
              <a:t>gTLD </a:t>
            </a:r>
            <a:r>
              <a:rPr lang="ru-RU" sz="1800" dirty="0">
                <a:solidFill>
                  <a:srgbClr val="002B49"/>
                </a:solidFill>
              </a:rPr>
              <a:t>обязаны использовать прошедшие оценку </a:t>
            </a:r>
            <a:r>
              <a:rPr lang="en-US" sz="1800" dirty="0">
                <a:solidFill>
                  <a:srgbClr val="002B49"/>
                </a:solidFill>
              </a:rPr>
              <a:t>RSP.</a:t>
            </a:r>
            <a:endParaRPr lang="ru-RU" sz="18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None/>
            </a:pPr>
            <a:endParaRPr sz="1800" dirty="0">
              <a:solidFill>
                <a:srgbClr val="002B49"/>
              </a:solidFill>
            </a:endParaRPr>
          </a:p>
          <a:p>
            <a:pPr marL="457200" marR="0" lvl="0" indent="-349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Noto Sans Symbols"/>
              <a:buChar char="●"/>
            </a:pPr>
            <a:r>
              <a:rPr lang="ru-RU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Заявки от организаций, у которых за последние шесть месяцев не было зафиксировано перечисленных в Спецификации 10 типов перебоев в обслуживании,</a:t>
            </a:r>
            <a:r>
              <a:rPr lang="ru-RU" sz="1800" dirty="0">
                <a:solidFill>
                  <a:srgbClr val="002B49"/>
                </a:solidFill>
              </a:rPr>
              <a:t> </a:t>
            </a:r>
            <a:r>
              <a:rPr lang="ru-RU" sz="18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вторичной технической проверке не подлежат.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9C2EDC-AEC7-B77B-6A85-26C46CFF1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288001"/>
            <a:ext cx="3092486" cy="289921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57149-6A54-9D1D-458C-A4205FF9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99" y="1938069"/>
            <a:ext cx="8501093" cy="2492990"/>
          </a:xfrm>
        </p:spPr>
        <p:txBody>
          <a:bodyPr/>
          <a:lstStyle/>
          <a:p>
            <a:r>
              <a:rPr lang="ru-RU" sz="5400" dirty="0"/>
              <a:t>Следующий раунд: </a:t>
            </a:r>
            <a:br>
              <a:rPr lang="ru-RU" sz="5400" dirty="0"/>
            </a:br>
            <a:r>
              <a:rPr lang="ru-RU" sz="5400" dirty="0"/>
              <a:t>сроки и ресурсы</a:t>
            </a:r>
            <a:br>
              <a:rPr lang="ru-RU" sz="5400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527196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E440501-BA2C-C2B0-7B76-687E2223FA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69" name="Google Shape;869;p62"/>
          <p:cNvSpPr txBox="1">
            <a:spLocks noGrp="1"/>
          </p:cNvSpPr>
          <p:nvPr>
            <p:ph type="title"/>
          </p:nvPr>
        </p:nvSpPr>
        <p:spPr>
          <a:xfrm>
            <a:off x="550875" y="46175"/>
            <a:ext cx="110760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dirty="0">
                <a:solidFill>
                  <a:schemeClr val="bg1"/>
                </a:solidFill>
              </a:rPr>
              <a:t>Интернет — это глобальная сеть сетей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</p:txBody>
      </p:sp>
      <p:cxnSp>
        <p:nvCxnSpPr>
          <p:cNvPr id="870" name="Google Shape;870;p62"/>
          <p:cNvCxnSpPr/>
          <p:nvPr/>
        </p:nvCxnSpPr>
        <p:spPr>
          <a:xfrm>
            <a:off x="6571050" y="3579125"/>
            <a:ext cx="560400" cy="1794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1" name="Google Shape;871;p62"/>
          <p:cNvCxnSpPr/>
          <p:nvPr/>
        </p:nvCxnSpPr>
        <p:spPr>
          <a:xfrm rot="10800000" flipH="1">
            <a:off x="9964003" y="2509948"/>
            <a:ext cx="1118100" cy="3261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72" name="Google Shape;872;p62"/>
          <p:cNvCxnSpPr/>
          <p:nvPr/>
        </p:nvCxnSpPr>
        <p:spPr>
          <a:xfrm flipH="1">
            <a:off x="9443475" y="3128475"/>
            <a:ext cx="392400" cy="7863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73" name="Google Shape;873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313" y="683182"/>
            <a:ext cx="12192000" cy="558998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9;p36">
            <a:extLst>
              <a:ext uri="{FF2B5EF4-FFF2-40B4-BE49-F238E27FC236}">
                <a16:creationId xmlns:a16="http://schemas.microsoft.com/office/drawing/2014/main" id="{91E49A08-26E4-2DF8-CBCF-8CAF49AECEC3}"/>
              </a:ext>
            </a:extLst>
          </p:cNvPr>
          <p:cNvSpPr/>
          <p:nvPr/>
        </p:nvSpPr>
        <p:spPr>
          <a:xfrm>
            <a:off x="11585887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707EA2A-FC5C-835A-3988-5F4FEA914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28110E1-37F2-598A-4B7C-D4E66314EDB6}"/>
              </a:ext>
            </a:extLst>
          </p:cNvPr>
          <p:cNvSpPr/>
          <p:nvPr/>
        </p:nvSpPr>
        <p:spPr>
          <a:xfrm>
            <a:off x="0" y="3791"/>
            <a:ext cx="12192000" cy="6858000"/>
          </a:xfrm>
          <a:prstGeom prst="rect">
            <a:avLst/>
          </a:prstGeom>
          <a:solidFill>
            <a:srgbClr val="F1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Google Shape;19;p36">
            <a:extLst>
              <a:ext uri="{FF2B5EF4-FFF2-40B4-BE49-F238E27FC236}">
                <a16:creationId xmlns:a16="http://schemas.microsoft.com/office/drawing/2014/main" id="{B124B14A-47FF-110C-D098-D64DBF06D0C9}"/>
              </a:ext>
            </a:extLst>
          </p:cNvPr>
          <p:cNvSpPr/>
          <p:nvPr/>
        </p:nvSpPr>
        <p:spPr>
          <a:xfrm>
            <a:off x="11585887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30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616;p88">
            <a:extLst>
              <a:ext uri="{FF2B5EF4-FFF2-40B4-BE49-F238E27FC236}">
                <a16:creationId xmlns:a16="http://schemas.microsoft.com/office/drawing/2014/main" id="{9D6B17F9-9812-04D0-8426-4B6E2D656FCF}"/>
              </a:ext>
            </a:extLst>
          </p:cNvPr>
          <p:cNvSpPr txBox="1">
            <a:spLocks/>
          </p:cNvSpPr>
          <p:nvPr/>
        </p:nvSpPr>
        <p:spPr>
          <a:xfrm>
            <a:off x="390859" y="814525"/>
            <a:ext cx="114888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ts val="3100"/>
              </a:lnSpc>
            </a:pPr>
            <a:r>
              <a:rPr lang="ru-RU" sz="2900" dirty="0">
                <a:solidFill>
                  <a:srgbClr val="002B49"/>
                </a:solidFill>
              </a:rPr>
              <a:t>Сроки реализации Программы New gTLD: следующий раунд </a:t>
            </a:r>
          </a:p>
        </p:txBody>
      </p:sp>
      <p:sp>
        <p:nvSpPr>
          <p:cNvPr id="11" name="Google Shape;1617;p88">
            <a:extLst>
              <a:ext uri="{FF2B5EF4-FFF2-40B4-BE49-F238E27FC236}">
                <a16:creationId xmlns:a16="http://schemas.microsoft.com/office/drawing/2014/main" id="{1CB09F26-E987-30A9-17BA-D20B3592212D}"/>
              </a:ext>
            </a:extLst>
          </p:cNvPr>
          <p:cNvSpPr txBox="1"/>
          <p:nvPr/>
        </p:nvSpPr>
        <p:spPr>
          <a:xfrm>
            <a:off x="697222" y="1765272"/>
            <a:ext cx="4909455" cy="23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b="1" dirty="0"/>
              <a:t>Следующий раунд Программы New gTLD: период приема заявок:</a:t>
            </a:r>
          </a:p>
          <a:p>
            <a:pPr marL="457200" lvl="0" indent="-330200" algn="l" rtl="0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dirty="0"/>
              <a:t>Ожидается, что прием заявок начнется в апреле 2026 года и продлится 12–15 недель. </a:t>
            </a:r>
          </a:p>
          <a:p>
            <a:pPr marL="457200" lvl="0" indent="-330200" algn="l" rtl="0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endParaRPr lang="en-US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Период приема заявок на участие в Программе поддержки кандидатов (ASP): (ASP):</a:t>
            </a:r>
          </a:p>
          <a:p>
            <a:pPr marL="457200" lvl="0" indent="-330200" algn="l" rtl="0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Начинается </a:t>
            </a:r>
            <a:r>
              <a:rPr lang="ru-RU" dirty="0"/>
              <a:t>19 ноября </a:t>
            </a: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2024 года; заканчивается </a:t>
            </a:r>
            <a:r>
              <a:rPr lang="ru-RU" dirty="0"/>
              <a:t>19 ноября </a:t>
            </a: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202</a:t>
            </a:r>
            <a:r>
              <a:rPr lang="ru-RU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 года.</a:t>
            </a:r>
          </a:p>
        </p:txBody>
      </p:sp>
      <p:sp>
        <p:nvSpPr>
          <p:cNvPr id="12" name="Google Shape;1618;p88">
            <a:extLst>
              <a:ext uri="{FF2B5EF4-FFF2-40B4-BE49-F238E27FC236}">
                <a16:creationId xmlns:a16="http://schemas.microsoft.com/office/drawing/2014/main" id="{ACDC8049-0987-6E3D-9E6B-96B69C24AEF3}"/>
              </a:ext>
            </a:extLst>
          </p:cNvPr>
          <p:cNvSpPr txBox="1"/>
          <p:nvPr/>
        </p:nvSpPr>
        <p:spPr>
          <a:xfrm>
            <a:off x="452408" y="3972629"/>
            <a:ext cx="2146609" cy="41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Начало приема заявок на участие в ASP</a:t>
            </a:r>
          </a:p>
        </p:txBody>
      </p:sp>
      <p:sp>
        <p:nvSpPr>
          <p:cNvPr id="13" name="Google Shape;1619;p88">
            <a:extLst>
              <a:ext uri="{FF2B5EF4-FFF2-40B4-BE49-F238E27FC236}">
                <a16:creationId xmlns:a16="http://schemas.microsoft.com/office/drawing/2014/main" id="{C3A77843-9D70-2B44-5622-C4A280C4D0D5}"/>
              </a:ext>
            </a:extLst>
          </p:cNvPr>
          <p:cNvSpPr txBox="1"/>
          <p:nvPr/>
        </p:nvSpPr>
        <p:spPr>
          <a:xfrm>
            <a:off x="5354201" y="3985034"/>
            <a:ext cx="2050869" cy="41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Окончание приема заявок на участие в ASP</a:t>
            </a:r>
          </a:p>
        </p:txBody>
      </p:sp>
      <p:sp>
        <p:nvSpPr>
          <p:cNvPr id="14" name="Google Shape;1620;p88">
            <a:extLst>
              <a:ext uri="{FF2B5EF4-FFF2-40B4-BE49-F238E27FC236}">
                <a16:creationId xmlns:a16="http://schemas.microsoft.com/office/drawing/2014/main" id="{4E946F54-03E1-5990-FA52-75862CA33EB0}"/>
              </a:ext>
            </a:extLst>
          </p:cNvPr>
          <p:cNvSpPr txBox="1"/>
          <p:nvPr/>
        </p:nvSpPr>
        <p:spPr>
          <a:xfrm>
            <a:off x="9938827" y="3964271"/>
            <a:ext cx="2044747" cy="41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Окончание приема заявок на gTLD</a:t>
            </a:r>
          </a:p>
        </p:txBody>
      </p:sp>
      <p:sp>
        <p:nvSpPr>
          <p:cNvPr id="15" name="Google Shape;1621;p88">
            <a:extLst>
              <a:ext uri="{FF2B5EF4-FFF2-40B4-BE49-F238E27FC236}">
                <a16:creationId xmlns:a16="http://schemas.microsoft.com/office/drawing/2014/main" id="{C1F79DAE-26B1-C484-A80D-291554B79089}"/>
              </a:ext>
            </a:extLst>
          </p:cNvPr>
          <p:cNvSpPr txBox="1"/>
          <p:nvPr/>
        </p:nvSpPr>
        <p:spPr>
          <a:xfrm>
            <a:off x="7648970" y="3995127"/>
            <a:ext cx="2044748" cy="41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Начало приема заявок на gTLD</a:t>
            </a:r>
          </a:p>
        </p:txBody>
      </p:sp>
      <p:sp>
        <p:nvSpPr>
          <p:cNvPr id="16" name="Google Shape;1622;p88">
            <a:extLst>
              <a:ext uri="{FF2B5EF4-FFF2-40B4-BE49-F238E27FC236}">
                <a16:creationId xmlns:a16="http://schemas.microsoft.com/office/drawing/2014/main" id="{F278C229-9D07-E8AB-29ED-16803B13561D}"/>
              </a:ext>
            </a:extLst>
          </p:cNvPr>
          <p:cNvSpPr/>
          <p:nvPr/>
        </p:nvSpPr>
        <p:spPr>
          <a:xfrm>
            <a:off x="1004702" y="4478703"/>
            <a:ext cx="5567976" cy="297165"/>
          </a:xfrm>
          <a:prstGeom prst="roundRect">
            <a:avLst>
              <a:gd name="adj" fmla="val 50000"/>
            </a:avLst>
          </a:prstGeom>
          <a:solidFill>
            <a:srgbClr val="2599D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45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623;p88">
            <a:extLst>
              <a:ext uri="{FF2B5EF4-FFF2-40B4-BE49-F238E27FC236}">
                <a16:creationId xmlns:a16="http://schemas.microsoft.com/office/drawing/2014/main" id="{26D7661E-C425-05D1-5801-646DA40A13F6}"/>
              </a:ext>
            </a:extLst>
          </p:cNvPr>
          <p:cNvSpPr/>
          <p:nvPr/>
        </p:nvSpPr>
        <p:spPr>
          <a:xfrm>
            <a:off x="8613772" y="5608624"/>
            <a:ext cx="2447926" cy="270875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3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624;p88">
            <a:extLst>
              <a:ext uri="{FF2B5EF4-FFF2-40B4-BE49-F238E27FC236}">
                <a16:creationId xmlns:a16="http://schemas.microsoft.com/office/drawing/2014/main" id="{B9587E3D-6AEB-7826-2C40-BD0AC5890B55}"/>
              </a:ext>
            </a:extLst>
          </p:cNvPr>
          <p:cNvSpPr/>
          <p:nvPr/>
        </p:nvSpPr>
        <p:spPr>
          <a:xfrm>
            <a:off x="1054882" y="5914407"/>
            <a:ext cx="142937" cy="142937"/>
          </a:xfrm>
          <a:prstGeom prst="ellipse">
            <a:avLst/>
          </a:prstGeom>
          <a:solidFill>
            <a:srgbClr val="0A1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625;p88">
            <a:extLst>
              <a:ext uri="{FF2B5EF4-FFF2-40B4-BE49-F238E27FC236}">
                <a16:creationId xmlns:a16="http://schemas.microsoft.com/office/drawing/2014/main" id="{F04122A0-14DD-3035-4E80-3D371CCE95E6}"/>
              </a:ext>
            </a:extLst>
          </p:cNvPr>
          <p:cNvSpPr/>
          <p:nvPr/>
        </p:nvSpPr>
        <p:spPr>
          <a:xfrm>
            <a:off x="452408" y="6036895"/>
            <a:ext cx="13383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chemeClr val="dk1"/>
                </a:solidFill>
              </a:rPr>
              <a:t>19 ноября 2024 года</a:t>
            </a:r>
            <a:r>
              <a:rPr lang="ru-RU" sz="1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br>
              <a:rPr lang="ru-RU" sz="1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ru-RU" sz="13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626;p88">
            <a:extLst>
              <a:ext uri="{FF2B5EF4-FFF2-40B4-BE49-F238E27FC236}">
                <a16:creationId xmlns:a16="http://schemas.microsoft.com/office/drawing/2014/main" id="{4AD7830A-9B49-1F6B-4A3C-E87FE2A23EA5}"/>
              </a:ext>
            </a:extLst>
          </p:cNvPr>
          <p:cNvSpPr/>
          <p:nvPr/>
        </p:nvSpPr>
        <p:spPr>
          <a:xfrm>
            <a:off x="3737116" y="5914407"/>
            <a:ext cx="142937" cy="142937"/>
          </a:xfrm>
          <a:prstGeom prst="ellipse">
            <a:avLst/>
          </a:prstGeom>
          <a:solidFill>
            <a:srgbClr val="0A1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1627;p88">
            <a:extLst>
              <a:ext uri="{FF2B5EF4-FFF2-40B4-BE49-F238E27FC236}">
                <a16:creationId xmlns:a16="http://schemas.microsoft.com/office/drawing/2014/main" id="{6C8BF465-660B-CC03-DEB2-5D81D1E55E4E}"/>
              </a:ext>
            </a:extLst>
          </p:cNvPr>
          <p:cNvSpPr/>
          <p:nvPr/>
        </p:nvSpPr>
        <p:spPr>
          <a:xfrm>
            <a:off x="3178233" y="6062069"/>
            <a:ext cx="1338300" cy="2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chemeClr val="dk1"/>
                </a:solidFill>
              </a:rPr>
              <a:t>20 мая 2025 года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1628;p88">
            <a:extLst>
              <a:ext uri="{FF2B5EF4-FFF2-40B4-BE49-F238E27FC236}">
                <a16:creationId xmlns:a16="http://schemas.microsoft.com/office/drawing/2014/main" id="{A6599F63-6681-C34D-F316-667F79662F61}"/>
              </a:ext>
            </a:extLst>
          </p:cNvPr>
          <p:cNvSpPr/>
          <p:nvPr/>
        </p:nvSpPr>
        <p:spPr>
          <a:xfrm>
            <a:off x="6429741" y="5914407"/>
            <a:ext cx="142937" cy="142937"/>
          </a:xfrm>
          <a:prstGeom prst="ellipse">
            <a:avLst/>
          </a:prstGeom>
          <a:solidFill>
            <a:srgbClr val="0A1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1629;p88">
            <a:extLst>
              <a:ext uri="{FF2B5EF4-FFF2-40B4-BE49-F238E27FC236}">
                <a16:creationId xmlns:a16="http://schemas.microsoft.com/office/drawing/2014/main" id="{24E31EDC-F7B3-93E5-6CB7-DB3B67227DEF}"/>
              </a:ext>
            </a:extLst>
          </p:cNvPr>
          <p:cNvSpPr/>
          <p:nvPr/>
        </p:nvSpPr>
        <p:spPr>
          <a:xfrm>
            <a:off x="5803719" y="6062766"/>
            <a:ext cx="13854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chemeClr val="dk1"/>
                </a:solidFill>
              </a:rPr>
              <a:t>19 ноября 2025 года</a:t>
            </a:r>
          </a:p>
        </p:txBody>
      </p:sp>
      <p:sp>
        <p:nvSpPr>
          <p:cNvPr id="24" name="Google Shape;1630;p88">
            <a:extLst>
              <a:ext uri="{FF2B5EF4-FFF2-40B4-BE49-F238E27FC236}">
                <a16:creationId xmlns:a16="http://schemas.microsoft.com/office/drawing/2014/main" id="{4F4EC772-1DC4-0CB8-4103-98FAAC693016}"/>
              </a:ext>
            </a:extLst>
          </p:cNvPr>
          <p:cNvSpPr/>
          <p:nvPr/>
        </p:nvSpPr>
        <p:spPr>
          <a:xfrm>
            <a:off x="8654545" y="5914407"/>
            <a:ext cx="142937" cy="142937"/>
          </a:xfrm>
          <a:prstGeom prst="ellipse">
            <a:avLst/>
          </a:prstGeom>
          <a:solidFill>
            <a:srgbClr val="0A1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1631;p88">
            <a:extLst>
              <a:ext uri="{FF2B5EF4-FFF2-40B4-BE49-F238E27FC236}">
                <a16:creationId xmlns:a16="http://schemas.microsoft.com/office/drawing/2014/main" id="{FB008A25-63EF-DCC7-D755-404340A7F44F}"/>
              </a:ext>
            </a:extLst>
          </p:cNvPr>
          <p:cNvSpPr/>
          <p:nvPr/>
        </p:nvSpPr>
        <p:spPr>
          <a:xfrm>
            <a:off x="8166593" y="6038127"/>
            <a:ext cx="1276739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chemeClr val="dk1"/>
                </a:solidFill>
              </a:rPr>
              <a:t>2-й кв. </a:t>
            </a:r>
            <a:r>
              <a:rPr lang="ru-RU" sz="1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2026 года</a:t>
            </a:r>
          </a:p>
        </p:txBody>
      </p:sp>
      <p:sp>
        <p:nvSpPr>
          <p:cNvPr id="26" name="Google Shape;1632;p88">
            <a:extLst>
              <a:ext uri="{FF2B5EF4-FFF2-40B4-BE49-F238E27FC236}">
                <a16:creationId xmlns:a16="http://schemas.microsoft.com/office/drawing/2014/main" id="{58C2A67C-341E-090A-E564-786404963C04}"/>
              </a:ext>
            </a:extLst>
          </p:cNvPr>
          <p:cNvSpPr/>
          <p:nvPr/>
        </p:nvSpPr>
        <p:spPr>
          <a:xfrm>
            <a:off x="10889733" y="5914407"/>
            <a:ext cx="142937" cy="142937"/>
          </a:xfrm>
          <a:prstGeom prst="ellipse">
            <a:avLst/>
          </a:prstGeom>
          <a:solidFill>
            <a:srgbClr val="0A1F2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633;p88">
            <a:extLst>
              <a:ext uri="{FF2B5EF4-FFF2-40B4-BE49-F238E27FC236}">
                <a16:creationId xmlns:a16="http://schemas.microsoft.com/office/drawing/2014/main" id="{EF603BA9-DA1E-9F11-0C1E-6D95B30205CD}"/>
              </a:ext>
            </a:extLst>
          </p:cNvPr>
          <p:cNvSpPr/>
          <p:nvPr/>
        </p:nvSpPr>
        <p:spPr>
          <a:xfrm>
            <a:off x="10154450" y="6067500"/>
            <a:ext cx="1531200" cy="3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300" b="1" dirty="0">
                <a:solidFill>
                  <a:schemeClr val="dk1"/>
                </a:solidFill>
              </a:rPr>
              <a:t>3-й кв. </a:t>
            </a:r>
            <a:r>
              <a:rPr lang="ru-RU" sz="13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2026 года</a:t>
            </a:r>
          </a:p>
        </p:txBody>
      </p:sp>
      <p:sp>
        <p:nvSpPr>
          <p:cNvPr id="28" name="Google Shape;1634;p88">
            <a:extLst>
              <a:ext uri="{FF2B5EF4-FFF2-40B4-BE49-F238E27FC236}">
                <a16:creationId xmlns:a16="http://schemas.microsoft.com/office/drawing/2014/main" id="{3F3C0FC0-E16F-49A2-5FC7-774DCD11F135}"/>
              </a:ext>
            </a:extLst>
          </p:cNvPr>
          <p:cNvSpPr txBox="1"/>
          <p:nvPr/>
        </p:nvSpPr>
        <p:spPr>
          <a:xfrm>
            <a:off x="452409" y="4838601"/>
            <a:ext cx="2164940" cy="6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Начало приема заявок на проведение предварительной проверки RSP</a:t>
            </a:r>
          </a:p>
        </p:txBody>
      </p:sp>
      <p:sp>
        <p:nvSpPr>
          <p:cNvPr id="29" name="Google Shape;1635;p88">
            <a:extLst>
              <a:ext uri="{FF2B5EF4-FFF2-40B4-BE49-F238E27FC236}">
                <a16:creationId xmlns:a16="http://schemas.microsoft.com/office/drawing/2014/main" id="{4778A270-8ED9-9AD2-7894-8E59807D9321}"/>
              </a:ext>
            </a:extLst>
          </p:cNvPr>
          <p:cNvSpPr txBox="1"/>
          <p:nvPr/>
        </p:nvSpPr>
        <p:spPr>
          <a:xfrm>
            <a:off x="2864023" y="4838601"/>
            <a:ext cx="2226452" cy="625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Окончание приема заявок на проведение предварительной проверки RSP</a:t>
            </a:r>
          </a:p>
        </p:txBody>
      </p:sp>
      <p:sp>
        <p:nvSpPr>
          <p:cNvPr id="30" name="Google Shape;1636;p88">
            <a:extLst>
              <a:ext uri="{FF2B5EF4-FFF2-40B4-BE49-F238E27FC236}">
                <a16:creationId xmlns:a16="http://schemas.microsoft.com/office/drawing/2014/main" id="{CA9EDE41-8AF9-B9CC-DB94-933372203FC6}"/>
              </a:ext>
            </a:extLst>
          </p:cNvPr>
          <p:cNvSpPr/>
          <p:nvPr/>
        </p:nvSpPr>
        <p:spPr>
          <a:xfrm>
            <a:off x="992176" y="5589680"/>
            <a:ext cx="2943175" cy="303960"/>
          </a:xfrm>
          <a:prstGeom prst="roundRect">
            <a:avLst>
              <a:gd name="adj" fmla="val 50000"/>
            </a:avLst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46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1637;p88">
            <a:extLst>
              <a:ext uri="{FF2B5EF4-FFF2-40B4-BE49-F238E27FC236}">
                <a16:creationId xmlns:a16="http://schemas.microsoft.com/office/drawing/2014/main" id="{556A3BFF-A6BB-820E-43C6-83B0B4642774}"/>
              </a:ext>
            </a:extLst>
          </p:cNvPr>
          <p:cNvSpPr/>
          <p:nvPr/>
        </p:nvSpPr>
        <p:spPr>
          <a:xfrm>
            <a:off x="1057197" y="5663385"/>
            <a:ext cx="142937" cy="1429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1638;p88">
            <a:extLst>
              <a:ext uri="{FF2B5EF4-FFF2-40B4-BE49-F238E27FC236}">
                <a16:creationId xmlns:a16="http://schemas.microsoft.com/office/drawing/2014/main" id="{00455D3A-5BBF-D306-A450-FD33644A26FB}"/>
              </a:ext>
            </a:extLst>
          </p:cNvPr>
          <p:cNvSpPr/>
          <p:nvPr/>
        </p:nvSpPr>
        <p:spPr>
          <a:xfrm>
            <a:off x="3737116" y="5664944"/>
            <a:ext cx="142937" cy="1429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1639;p88">
            <a:extLst>
              <a:ext uri="{FF2B5EF4-FFF2-40B4-BE49-F238E27FC236}">
                <a16:creationId xmlns:a16="http://schemas.microsoft.com/office/drawing/2014/main" id="{77229A7B-920E-0C6B-7729-32D81BB6E724}"/>
              </a:ext>
            </a:extLst>
          </p:cNvPr>
          <p:cNvSpPr/>
          <p:nvPr/>
        </p:nvSpPr>
        <p:spPr>
          <a:xfrm>
            <a:off x="1060549" y="4552409"/>
            <a:ext cx="142937" cy="1429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1640;p88">
            <a:extLst>
              <a:ext uri="{FF2B5EF4-FFF2-40B4-BE49-F238E27FC236}">
                <a16:creationId xmlns:a16="http://schemas.microsoft.com/office/drawing/2014/main" id="{A07A785A-8459-0D29-A265-3A3DAE4967A4}"/>
              </a:ext>
            </a:extLst>
          </p:cNvPr>
          <p:cNvSpPr/>
          <p:nvPr/>
        </p:nvSpPr>
        <p:spPr>
          <a:xfrm>
            <a:off x="6379636" y="4554520"/>
            <a:ext cx="142937" cy="1429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1641;p88">
            <a:extLst>
              <a:ext uri="{FF2B5EF4-FFF2-40B4-BE49-F238E27FC236}">
                <a16:creationId xmlns:a16="http://schemas.microsoft.com/office/drawing/2014/main" id="{1F9053B1-83ED-2020-45FF-3345FF3E2F00}"/>
              </a:ext>
            </a:extLst>
          </p:cNvPr>
          <p:cNvSpPr/>
          <p:nvPr/>
        </p:nvSpPr>
        <p:spPr>
          <a:xfrm>
            <a:off x="8658235" y="5663367"/>
            <a:ext cx="142937" cy="1429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1642;p88">
            <a:extLst>
              <a:ext uri="{FF2B5EF4-FFF2-40B4-BE49-F238E27FC236}">
                <a16:creationId xmlns:a16="http://schemas.microsoft.com/office/drawing/2014/main" id="{1969057C-E512-B3CC-0109-FF6CC1D57D12}"/>
              </a:ext>
            </a:extLst>
          </p:cNvPr>
          <p:cNvSpPr/>
          <p:nvPr/>
        </p:nvSpPr>
        <p:spPr>
          <a:xfrm>
            <a:off x="10874733" y="5663367"/>
            <a:ext cx="142937" cy="1429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7" name="Google Shape;1643;p88">
            <a:extLst>
              <a:ext uri="{FF2B5EF4-FFF2-40B4-BE49-F238E27FC236}">
                <a16:creationId xmlns:a16="http://schemas.microsoft.com/office/drawing/2014/main" id="{741708C6-2843-A7C7-75DC-BF5D4F1DBFE5}"/>
              </a:ext>
            </a:extLst>
          </p:cNvPr>
          <p:cNvCxnSpPr>
            <a:cxnSpLocks/>
            <a:endCxn id="26" idx="6"/>
          </p:cNvCxnSpPr>
          <p:nvPr/>
        </p:nvCxnSpPr>
        <p:spPr>
          <a:xfrm>
            <a:off x="1060558" y="5985876"/>
            <a:ext cx="9972112" cy="0"/>
          </a:xfrm>
          <a:prstGeom prst="straightConnector1">
            <a:avLst/>
          </a:prstGeom>
          <a:noFill/>
          <a:ln w="28575" cap="flat" cmpd="sng">
            <a:solidFill>
              <a:srgbClr val="081E2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8" name="Google Shape;1644;p88">
            <a:extLst>
              <a:ext uri="{FF2B5EF4-FFF2-40B4-BE49-F238E27FC236}">
                <a16:creationId xmlns:a16="http://schemas.microsoft.com/office/drawing/2014/main" id="{F83309F9-6011-913C-C97E-86FB58D0D6C9}"/>
              </a:ext>
            </a:extLst>
          </p:cNvPr>
          <p:cNvSpPr/>
          <p:nvPr/>
        </p:nvSpPr>
        <p:spPr>
          <a:xfrm>
            <a:off x="8569744" y="4495967"/>
            <a:ext cx="2447926" cy="270875"/>
          </a:xfrm>
          <a:prstGeom prst="roundRect">
            <a:avLst>
              <a:gd name="adj" fmla="val 50000"/>
            </a:avLst>
          </a:prstGeom>
          <a:solidFill>
            <a:srgbClr val="A12B9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43" b="0" i="0" u="none" strike="noStrike" cap="none" dirty="0">
              <a:solidFill>
                <a:srgbClr val="C00000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1645;p88">
            <a:extLst>
              <a:ext uri="{FF2B5EF4-FFF2-40B4-BE49-F238E27FC236}">
                <a16:creationId xmlns:a16="http://schemas.microsoft.com/office/drawing/2014/main" id="{49C50307-EB24-C223-9555-0A56F9F287B7}"/>
              </a:ext>
            </a:extLst>
          </p:cNvPr>
          <p:cNvSpPr/>
          <p:nvPr/>
        </p:nvSpPr>
        <p:spPr>
          <a:xfrm>
            <a:off x="8614207" y="4550710"/>
            <a:ext cx="142937" cy="1429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1" i="0" u="none" strike="noStrike" cap="none" dirty="0">
              <a:solidFill>
                <a:srgbClr val="C00000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1646;p88">
            <a:extLst>
              <a:ext uri="{FF2B5EF4-FFF2-40B4-BE49-F238E27FC236}">
                <a16:creationId xmlns:a16="http://schemas.microsoft.com/office/drawing/2014/main" id="{8ED73F7B-CDEF-609C-CF63-0C1B0341510E}"/>
              </a:ext>
            </a:extLst>
          </p:cNvPr>
          <p:cNvSpPr/>
          <p:nvPr/>
        </p:nvSpPr>
        <p:spPr>
          <a:xfrm>
            <a:off x="10830705" y="4550710"/>
            <a:ext cx="142937" cy="1429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37" b="1" i="0" u="none" strike="noStrike" cap="none" dirty="0">
              <a:solidFill>
                <a:srgbClr val="C00000"/>
              </a:solidFill>
              <a:highlight>
                <a:srgbClr val="FF0000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1647;p88">
            <a:extLst>
              <a:ext uri="{FF2B5EF4-FFF2-40B4-BE49-F238E27FC236}">
                <a16:creationId xmlns:a16="http://schemas.microsoft.com/office/drawing/2014/main" id="{508F86BB-E8FE-B6C3-2C5D-D19B313AD75D}"/>
              </a:ext>
            </a:extLst>
          </p:cNvPr>
          <p:cNvSpPr txBox="1"/>
          <p:nvPr/>
        </p:nvSpPr>
        <p:spPr>
          <a:xfrm>
            <a:off x="8993553" y="6589685"/>
            <a:ext cx="38235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Даты могут </a:t>
            </a:r>
            <a:r>
              <a:rPr lang="ru-RU" sz="1200" dirty="0">
                <a:solidFill>
                  <a:schemeClr val="dk1"/>
                </a:solidFill>
              </a:rPr>
              <a:t> уточняться.</a:t>
            </a:r>
          </a:p>
        </p:txBody>
      </p:sp>
      <p:sp>
        <p:nvSpPr>
          <p:cNvPr id="42" name="Google Shape;1648;p88">
            <a:extLst>
              <a:ext uri="{FF2B5EF4-FFF2-40B4-BE49-F238E27FC236}">
                <a16:creationId xmlns:a16="http://schemas.microsoft.com/office/drawing/2014/main" id="{9AB69D8B-903E-2E75-4A12-6D037904E3B0}"/>
              </a:ext>
            </a:extLst>
          </p:cNvPr>
          <p:cNvSpPr txBox="1"/>
          <p:nvPr/>
        </p:nvSpPr>
        <p:spPr>
          <a:xfrm>
            <a:off x="7621859" y="4989213"/>
            <a:ext cx="1983826" cy="41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Начало приема заявок на проверк</a:t>
            </a:r>
            <a:r>
              <a:rPr lang="ru-RU" sz="1200" dirty="0">
                <a:solidFill>
                  <a:schemeClr val="dk1"/>
                </a:solidFill>
              </a:rPr>
              <a:t>у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200" dirty="0">
                <a:solidFill>
                  <a:schemeClr val="dk1"/>
                </a:solidFill>
              </a:rPr>
              <a:t>RSP</a:t>
            </a:r>
          </a:p>
        </p:txBody>
      </p:sp>
      <p:sp>
        <p:nvSpPr>
          <p:cNvPr id="43" name="Google Shape;1649;p88">
            <a:extLst>
              <a:ext uri="{FF2B5EF4-FFF2-40B4-BE49-F238E27FC236}">
                <a16:creationId xmlns:a16="http://schemas.microsoft.com/office/drawing/2014/main" id="{A9378A31-F81F-2B13-FC44-FD413502E9AD}"/>
              </a:ext>
            </a:extLst>
          </p:cNvPr>
          <p:cNvSpPr txBox="1"/>
          <p:nvPr/>
        </p:nvSpPr>
        <p:spPr>
          <a:xfrm>
            <a:off x="9852359" y="4989213"/>
            <a:ext cx="2044747" cy="417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Окончание приема заявок на проверк</a:t>
            </a:r>
            <a:r>
              <a:rPr lang="ru-RU" sz="1200" dirty="0">
                <a:solidFill>
                  <a:schemeClr val="dk1"/>
                </a:solidFill>
              </a:rPr>
              <a:t>у</a:t>
            </a:r>
            <a:r>
              <a:rPr lang="ru-RU" sz="1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RSP</a:t>
            </a:r>
          </a:p>
        </p:txBody>
      </p:sp>
      <p:sp>
        <p:nvSpPr>
          <p:cNvPr id="44" name="Google Shape;1617;p88">
            <a:extLst>
              <a:ext uri="{FF2B5EF4-FFF2-40B4-BE49-F238E27FC236}">
                <a16:creationId xmlns:a16="http://schemas.microsoft.com/office/drawing/2014/main" id="{8CF09090-C8D1-06EB-8FCF-40DDD00251D5}"/>
              </a:ext>
            </a:extLst>
          </p:cNvPr>
          <p:cNvSpPr txBox="1"/>
          <p:nvPr/>
        </p:nvSpPr>
        <p:spPr>
          <a:xfrm>
            <a:off x="6522573" y="1765272"/>
            <a:ext cx="5163077" cy="23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Период приема заявок на Программу проверки провайдеров услуг регистратур (RSP):</a:t>
            </a:r>
          </a:p>
          <a:p>
            <a:pPr marL="457200" marR="0" lvl="0" indent="-330200" algn="l" rtl="0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Период предварительной проверки начинается 19 ноября 2024 год и заканчивается 20 мая 2025 года.</a:t>
            </a:r>
          </a:p>
          <a:p>
            <a:pPr marL="457200" marR="0" lvl="0" indent="-330200" algn="l" rtl="0">
              <a:lnSpc>
                <a:spcPts val="148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●"/>
            </a:pPr>
            <a:r>
              <a:rPr lang="ru-RU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Дополнительный раунд проверки RSP начнется и закончится в течение периодов приема заявок на gTLD.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21D4D97-F791-CBA2-15A1-4401539C10C8}"/>
              </a:ext>
            </a:extLst>
          </p:cNvPr>
          <p:cNvSpPr/>
          <p:nvPr/>
        </p:nvSpPr>
        <p:spPr>
          <a:xfrm>
            <a:off x="520331" y="1799790"/>
            <a:ext cx="11463243" cy="1935546"/>
          </a:xfrm>
          <a:prstGeom prst="rect">
            <a:avLst/>
          </a:prstGeom>
          <a:noFill/>
          <a:ln>
            <a:solidFill>
              <a:srgbClr val="F3A4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E19F62-E0D4-87D0-923D-7DB3662F8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288001"/>
            <a:ext cx="3092486" cy="2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7063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FCC8C49-2409-47D0-1398-ACDC7396E1DA}"/>
              </a:ext>
            </a:extLst>
          </p:cNvPr>
          <p:cNvSpPr/>
          <p:nvPr/>
        </p:nvSpPr>
        <p:spPr>
          <a:xfrm>
            <a:off x="0" y="3792"/>
            <a:ext cx="12192000" cy="6858000"/>
          </a:xfrm>
          <a:prstGeom prst="rect">
            <a:avLst/>
          </a:prstGeom>
          <a:solidFill>
            <a:srgbClr val="F1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Google Shape;19;p36">
            <a:extLst>
              <a:ext uri="{FF2B5EF4-FFF2-40B4-BE49-F238E27FC236}">
                <a16:creationId xmlns:a16="http://schemas.microsoft.com/office/drawing/2014/main" id="{32531F9C-7A71-6089-A33B-6E85BC199282}"/>
              </a:ext>
            </a:extLst>
          </p:cNvPr>
          <p:cNvSpPr/>
          <p:nvPr/>
        </p:nvSpPr>
        <p:spPr>
          <a:xfrm>
            <a:off x="11585887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31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4" name="Google Shape;1654;p89"/>
          <p:cNvSpPr txBox="1">
            <a:spLocks noGrp="1"/>
          </p:cNvSpPr>
          <p:nvPr>
            <p:ph type="title"/>
          </p:nvPr>
        </p:nvSpPr>
        <p:spPr>
          <a:xfrm>
            <a:off x="432000" y="918830"/>
            <a:ext cx="114573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520"/>
              <a:buFont typeface="Arial"/>
              <a:buNone/>
            </a:pPr>
            <a:r>
              <a:rPr lang="ru-RU" sz="3300" dirty="0">
                <a:solidFill>
                  <a:srgbClr val="002B49"/>
                </a:solidFill>
              </a:rPr>
              <a:t>Программа New gTLD: следующий раунд — ресурсы</a:t>
            </a:r>
          </a:p>
        </p:txBody>
      </p:sp>
      <p:sp>
        <p:nvSpPr>
          <p:cNvPr id="1655" name="Google Shape;1655;p89"/>
          <p:cNvSpPr txBox="1"/>
          <p:nvPr/>
        </p:nvSpPr>
        <p:spPr>
          <a:xfrm>
            <a:off x="550875" y="1635245"/>
            <a:ext cx="11457300" cy="3510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●"/>
            </a:pP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Программа New gTLD: следующий раунд — сайт </a:t>
            </a:r>
            <a:b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200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https://newgtldprogram.icann.org/</a:t>
            </a: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●"/>
            </a:pPr>
            <a:endParaRPr sz="20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●"/>
            </a:pP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Часто задаваемые вопросы</a:t>
            </a: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(FAQ)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●"/>
            </a:pP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Новости и объявления программы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0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●"/>
            </a:pP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  <a:hlinkClick r:id="rId6"/>
              </a:rPr>
              <a:t>Календарь мероприятий</a:t>
            </a: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ICANN</a:t>
            </a: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●"/>
            </a:pPr>
            <a:endParaRPr lang="en-US" sz="20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Char char="●"/>
            </a:pP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Подписка на рассылку новостей ICANN: </a:t>
            </a: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ссылка</a:t>
            </a: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b="0" i="0" u="none" strike="noStrike" cap="none" dirty="0">
              <a:solidFill>
                <a:srgbClr val="002B49"/>
              </a:solidFill>
              <a:highlight>
                <a:srgbClr val="F8F8F8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411;p78">
            <a:extLst>
              <a:ext uri="{FF2B5EF4-FFF2-40B4-BE49-F238E27FC236}">
                <a16:creationId xmlns:a16="http://schemas.microsoft.com/office/drawing/2014/main" id="{7B777932-811D-2EEE-2AF8-64252ACFB7CA}"/>
              </a:ext>
            </a:extLst>
          </p:cNvPr>
          <p:cNvSpPr/>
          <p:nvPr/>
        </p:nvSpPr>
        <p:spPr>
          <a:xfrm>
            <a:off x="578259" y="5721167"/>
            <a:ext cx="11010300" cy="848831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432000" tIns="270000" rIns="612000" bIns="270000" anchor="t" anchorCtr="0">
            <a:noAutofit/>
          </a:bodyPr>
          <a:lstStyle/>
          <a:p>
            <a:pPr marL="0" marR="0" lvl="0" indent="0" algn="l" rtl="0">
              <a:lnSpc>
                <a:spcPts val="17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Чтобы просмотреть гиперссылки в обычном режиме, нажмите правой кнопкой мыши по ссылке и выберите «Ссылка &gt; Открыть ссылку».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1412;p78">
            <a:extLst>
              <a:ext uri="{FF2B5EF4-FFF2-40B4-BE49-F238E27FC236}">
                <a16:creationId xmlns:a16="http://schemas.microsoft.com/office/drawing/2014/main" id="{55F3053C-E5ED-43DE-D8D3-F5600001142A}"/>
              </a:ext>
            </a:extLst>
          </p:cNvPr>
          <p:cNvSpPr/>
          <p:nvPr/>
        </p:nvSpPr>
        <p:spPr>
          <a:xfrm>
            <a:off x="1145575" y="5483864"/>
            <a:ext cx="475200" cy="477901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8C29032-8998-C4D9-8951-A911303B282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6000" y="288001"/>
            <a:ext cx="3092486" cy="28992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90"/>
          <p:cNvSpPr/>
          <p:nvPr/>
        </p:nvSpPr>
        <p:spPr>
          <a:xfrm flipH="1">
            <a:off x="2411575" y="2175595"/>
            <a:ext cx="5413697" cy="3244731"/>
          </a:xfrm>
          <a:custGeom>
            <a:avLst/>
            <a:gdLst/>
            <a:ahLst/>
            <a:cxnLst/>
            <a:rect l="l" t="t" r="r" b="b"/>
            <a:pathLst>
              <a:path w="662834" h="529752" extrusionOk="0">
                <a:moveTo>
                  <a:pt x="205480" y="0"/>
                </a:moveTo>
                <a:lnTo>
                  <a:pt x="457354" y="0"/>
                </a:lnTo>
                <a:cubicBezTo>
                  <a:pt x="570779" y="0"/>
                  <a:pt x="662834" y="91891"/>
                  <a:pt x="662834" y="205114"/>
                </a:cubicBezTo>
                <a:lnTo>
                  <a:pt x="662834" y="205114"/>
                </a:lnTo>
                <a:cubicBezTo>
                  <a:pt x="662834" y="318337"/>
                  <a:pt x="570779" y="410228"/>
                  <a:pt x="457354" y="410228"/>
                </a:cubicBezTo>
                <a:lnTo>
                  <a:pt x="437080" y="410228"/>
                </a:lnTo>
                <a:cubicBezTo>
                  <a:pt x="431966" y="410228"/>
                  <a:pt x="427582" y="414421"/>
                  <a:pt x="427582" y="419709"/>
                </a:cubicBezTo>
                <a:lnTo>
                  <a:pt x="427582" y="520351"/>
                </a:lnTo>
                <a:cubicBezTo>
                  <a:pt x="427582" y="528738"/>
                  <a:pt x="417536" y="532931"/>
                  <a:pt x="411509" y="526915"/>
                </a:cubicBezTo>
                <a:lnTo>
                  <a:pt x="297353" y="412963"/>
                </a:lnTo>
                <a:cubicBezTo>
                  <a:pt x="295527" y="411139"/>
                  <a:pt x="293152" y="410228"/>
                  <a:pt x="290778" y="410228"/>
                </a:cubicBezTo>
                <a:lnTo>
                  <a:pt x="205480" y="410228"/>
                </a:lnTo>
                <a:cubicBezTo>
                  <a:pt x="92055" y="410228"/>
                  <a:pt x="0" y="318337"/>
                  <a:pt x="0" y="205114"/>
                </a:cubicBezTo>
                <a:lnTo>
                  <a:pt x="0" y="205114"/>
                </a:lnTo>
                <a:cubicBezTo>
                  <a:pt x="0" y="91891"/>
                  <a:pt x="91873" y="0"/>
                  <a:pt x="205480" y="0"/>
                </a:cubicBezTo>
                <a:close/>
              </a:path>
            </a:pathLst>
          </a:custGeom>
          <a:solidFill>
            <a:srgbClr val="4BCD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90"/>
          <p:cNvSpPr/>
          <p:nvPr/>
        </p:nvSpPr>
        <p:spPr>
          <a:xfrm>
            <a:off x="2985800" y="1625594"/>
            <a:ext cx="6219040" cy="3728130"/>
          </a:xfrm>
          <a:custGeom>
            <a:avLst/>
            <a:gdLst/>
            <a:ahLst/>
            <a:cxnLst/>
            <a:rect l="l" t="t" r="r" b="b"/>
            <a:pathLst>
              <a:path w="662834" h="529752" extrusionOk="0">
                <a:moveTo>
                  <a:pt x="205480" y="0"/>
                </a:moveTo>
                <a:lnTo>
                  <a:pt x="457354" y="0"/>
                </a:lnTo>
                <a:cubicBezTo>
                  <a:pt x="570779" y="0"/>
                  <a:pt x="662834" y="91891"/>
                  <a:pt x="662834" y="205114"/>
                </a:cubicBezTo>
                <a:lnTo>
                  <a:pt x="662834" y="205114"/>
                </a:lnTo>
                <a:cubicBezTo>
                  <a:pt x="662834" y="318337"/>
                  <a:pt x="570779" y="410228"/>
                  <a:pt x="457354" y="410228"/>
                </a:cubicBezTo>
                <a:lnTo>
                  <a:pt x="437080" y="410228"/>
                </a:lnTo>
                <a:cubicBezTo>
                  <a:pt x="431966" y="410228"/>
                  <a:pt x="427582" y="414421"/>
                  <a:pt x="427582" y="419709"/>
                </a:cubicBezTo>
                <a:lnTo>
                  <a:pt x="427582" y="520351"/>
                </a:lnTo>
                <a:cubicBezTo>
                  <a:pt x="427582" y="528738"/>
                  <a:pt x="417536" y="532931"/>
                  <a:pt x="411509" y="526915"/>
                </a:cubicBezTo>
                <a:lnTo>
                  <a:pt x="297353" y="412963"/>
                </a:lnTo>
                <a:cubicBezTo>
                  <a:pt x="295527" y="411139"/>
                  <a:pt x="293152" y="410228"/>
                  <a:pt x="290778" y="410228"/>
                </a:cubicBezTo>
                <a:lnTo>
                  <a:pt x="205480" y="410228"/>
                </a:lnTo>
                <a:cubicBezTo>
                  <a:pt x="92055" y="410228"/>
                  <a:pt x="0" y="318337"/>
                  <a:pt x="0" y="205114"/>
                </a:cubicBezTo>
                <a:lnTo>
                  <a:pt x="0" y="205114"/>
                </a:lnTo>
                <a:cubicBezTo>
                  <a:pt x="0" y="91891"/>
                  <a:pt x="91873" y="0"/>
                  <a:pt x="205480" y="0"/>
                </a:cubicBezTo>
                <a:close/>
              </a:path>
            </a:pathLst>
          </a:custGeom>
          <a:solidFill>
            <a:srgbClr val="0B345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90"/>
          <p:cNvSpPr txBox="1"/>
          <p:nvPr/>
        </p:nvSpPr>
        <p:spPr>
          <a:xfrm>
            <a:off x="3906416" y="2224049"/>
            <a:ext cx="4379100" cy="10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ru-RU" sz="6000" b="1" i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Вопросы и ответы</a:t>
            </a:r>
          </a:p>
        </p:txBody>
      </p:sp>
      <p:sp>
        <p:nvSpPr>
          <p:cNvPr id="4" name="Google Shape;19;p36">
            <a:extLst>
              <a:ext uri="{FF2B5EF4-FFF2-40B4-BE49-F238E27FC236}">
                <a16:creationId xmlns:a16="http://schemas.microsoft.com/office/drawing/2014/main" id="{193169FD-204F-C7ED-FB18-74F84F107890}"/>
              </a:ext>
            </a:extLst>
          </p:cNvPr>
          <p:cNvSpPr/>
          <p:nvPr/>
        </p:nvSpPr>
        <p:spPr>
          <a:xfrm>
            <a:off x="11585887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32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D96AFD7-5AC4-9985-AEEF-0C6E93B6A52E}"/>
              </a:ext>
            </a:extLst>
          </p:cNvPr>
          <p:cNvSpPr/>
          <p:nvPr/>
        </p:nvSpPr>
        <p:spPr>
          <a:xfrm>
            <a:off x="0" y="-112542"/>
            <a:ext cx="12192000" cy="6984600"/>
          </a:xfrm>
          <a:prstGeom prst="rect">
            <a:avLst/>
          </a:prstGeom>
          <a:solidFill>
            <a:srgbClr val="002B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Google Shape;69;p6">
            <a:extLst>
              <a:ext uri="{FF2B5EF4-FFF2-40B4-BE49-F238E27FC236}">
                <a16:creationId xmlns:a16="http://schemas.microsoft.com/office/drawing/2014/main" id="{BE4D4563-824C-1B50-7385-E461951C750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54822" y="5156144"/>
            <a:ext cx="2735473" cy="4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70;p6">
            <a:extLst>
              <a:ext uri="{FF2B5EF4-FFF2-40B4-BE49-F238E27FC236}">
                <a16:creationId xmlns:a16="http://schemas.microsoft.com/office/drawing/2014/main" id="{CCD5B07F-71CC-42C5-17E9-D689387DF77D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54822" y="4522335"/>
            <a:ext cx="3078483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74;p6">
            <a:extLst>
              <a:ext uri="{FF2B5EF4-FFF2-40B4-BE49-F238E27FC236}">
                <a16:creationId xmlns:a16="http://schemas.microsoft.com/office/drawing/2014/main" id="{54E7AD76-612F-E64C-B1DD-28DEA1A7B7C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54822" y="3854556"/>
            <a:ext cx="1986096" cy="4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2;p6">
            <a:extLst>
              <a:ext uri="{FF2B5EF4-FFF2-40B4-BE49-F238E27FC236}">
                <a16:creationId xmlns:a16="http://schemas.microsoft.com/office/drawing/2014/main" id="{8FED246F-4FCB-72DC-E77F-1B3C08354F0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632188" y="4554818"/>
            <a:ext cx="2649759" cy="4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3;p6">
            <a:extLst>
              <a:ext uri="{FF2B5EF4-FFF2-40B4-BE49-F238E27FC236}">
                <a16:creationId xmlns:a16="http://schemas.microsoft.com/office/drawing/2014/main" id="{D6259157-EDFC-720B-34B4-0333B35D13CE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32188" y="5195627"/>
            <a:ext cx="2710983" cy="457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75;p6">
            <a:extLst>
              <a:ext uri="{FF2B5EF4-FFF2-40B4-BE49-F238E27FC236}">
                <a16:creationId xmlns:a16="http://schemas.microsoft.com/office/drawing/2014/main" id="{38154A8F-CD69-A1D8-D432-6714B5F6DF4F}"/>
              </a:ext>
            </a:extLst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633139" y="3887039"/>
            <a:ext cx="1322975" cy="45795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71;p1">
            <a:extLst>
              <a:ext uri="{FF2B5EF4-FFF2-40B4-BE49-F238E27FC236}">
                <a16:creationId xmlns:a16="http://schemas.microsoft.com/office/drawing/2014/main" id="{C793D0A5-C9F7-D2D5-E606-BB8051766FBB}"/>
              </a:ext>
            </a:extLst>
          </p:cNvPr>
          <p:cNvSpPr/>
          <p:nvPr/>
        </p:nvSpPr>
        <p:spPr>
          <a:xfrm rot="-5400000">
            <a:off x="9987296" y="-811152"/>
            <a:ext cx="1613705" cy="1613705"/>
          </a:xfrm>
          <a:prstGeom prst="chord">
            <a:avLst>
              <a:gd name="adj1" fmla="val 5403826"/>
              <a:gd name="adj2" fmla="val 162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72;p1">
            <a:extLst>
              <a:ext uri="{FF2B5EF4-FFF2-40B4-BE49-F238E27FC236}">
                <a16:creationId xmlns:a16="http://schemas.microsoft.com/office/drawing/2014/main" id="{1921499A-7A7C-B6F8-2BFA-20A1EBB27D46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581468" y="4523074"/>
            <a:ext cx="3610532" cy="237712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73;p1">
            <a:extLst>
              <a:ext uri="{FF2B5EF4-FFF2-40B4-BE49-F238E27FC236}">
                <a16:creationId xmlns:a16="http://schemas.microsoft.com/office/drawing/2014/main" id="{F99CDBCE-F988-4655-14CD-8CEABC857534}"/>
              </a:ext>
            </a:extLst>
          </p:cNvPr>
          <p:cNvSpPr/>
          <p:nvPr/>
        </p:nvSpPr>
        <p:spPr>
          <a:xfrm>
            <a:off x="10976882" y="3151425"/>
            <a:ext cx="650913" cy="650913"/>
          </a:xfrm>
          <a:prstGeom prst="ellipse">
            <a:avLst/>
          </a:prstGeom>
          <a:solidFill>
            <a:srgbClr val="4BCD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74;p1">
            <a:extLst>
              <a:ext uri="{FF2B5EF4-FFF2-40B4-BE49-F238E27FC236}">
                <a16:creationId xmlns:a16="http://schemas.microsoft.com/office/drawing/2014/main" id="{00B310E5-681E-8E6E-C6AF-FFFC944819C8}"/>
              </a:ext>
            </a:extLst>
          </p:cNvPr>
          <p:cNvSpPr/>
          <p:nvPr/>
        </p:nvSpPr>
        <p:spPr>
          <a:xfrm>
            <a:off x="11537507" y="1556107"/>
            <a:ext cx="180576" cy="180576"/>
          </a:xfrm>
          <a:prstGeom prst="ellipse">
            <a:avLst/>
          </a:prstGeom>
          <a:solidFill>
            <a:srgbClr val="4BCDD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75;p1">
            <a:extLst>
              <a:ext uri="{FF2B5EF4-FFF2-40B4-BE49-F238E27FC236}">
                <a16:creationId xmlns:a16="http://schemas.microsoft.com/office/drawing/2014/main" id="{9FE12E9C-9209-D90D-1217-E9CD0AF21BF3}"/>
              </a:ext>
            </a:extLst>
          </p:cNvPr>
          <p:cNvSpPr/>
          <p:nvPr/>
        </p:nvSpPr>
        <p:spPr>
          <a:xfrm>
            <a:off x="10504586" y="2288314"/>
            <a:ext cx="280673" cy="28067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7" name="Google Shape;1667;p91"/>
          <p:cNvSpPr txBox="1">
            <a:spLocks noGrp="1"/>
          </p:cNvSpPr>
          <p:nvPr>
            <p:ph type="title"/>
          </p:nvPr>
        </p:nvSpPr>
        <p:spPr>
          <a:xfrm>
            <a:off x="641400" y="1834249"/>
            <a:ext cx="8287447" cy="3479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ts val="38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ru-RU" sz="4000" dirty="0">
                <a:solidFill>
                  <a:schemeClr val="bg1"/>
                </a:solidFill>
              </a:rPr>
              <a:t>Спасибо.</a:t>
            </a:r>
            <a:br>
              <a:rPr lang="ru-RU" sz="4000" dirty="0">
                <a:solidFill>
                  <a:schemeClr val="bg1"/>
                </a:solidFill>
              </a:rPr>
            </a:br>
            <a:br>
              <a:rPr lang="ru-RU" dirty="0">
                <a:solidFill>
                  <a:schemeClr val="bg1"/>
                </a:solidFill>
              </a:rPr>
            </a:br>
            <a:r>
              <a:rPr lang="ru-RU" sz="4000" dirty="0">
                <a:solidFill>
                  <a:schemeClr val="bg1"/>
                </a:solidFill>
              </a:rPr>
              <a:t>Оставайтесь на связи с ICANN: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CF280A5-6841-16B0-7B7F-A92DB60F5905}"/>
              </a:ext>
            </a:extLst>
          </p:cNvPr>
          <p:cNvGrpSpPr/>
          <p:nvPr/>
        </p:nvGrpSpPr>
        <p:grpSpPr>
          <a:xfrm>
            <a:off x="590999" y="584264"/>
            <a:ext cx="4326904" cy="956285"/>
            <a:chOff x="590999" y="584264"/>
            <a:chExt cx="4326904" cy="95628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CC1BF35-C7EC-1CC3-1397-B27D69650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0999" y="584264"/>
              <a:ext cx="4326904" cy="956285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0751F275-9411-1136-78E2-31250A360454}"/>
                </a:ext>
              </a:extLst>
            </p:cNvPr>
            <p:cNvSpPr txBox="1"/>
            <p:nvPr/>
          </p:nvSpPr>
          <p:spPr>
            <a:xfrm>
              <a:off x="1632188" y="877740"/>
              <a:ext cx="3285715" cy="369332"/>
            </a:xfrm>
            <a:prstGeom prst="rect">
              <a:avLst/>
            </a:prstGeom>
            <a:solidFill>
              <a:srgbClr val="002B49"/>
            </a:solidFill>
          </p:spPr>
          <p:txBody>
            <a:bodyPr wrap="square" rtlCol="0">
              <a:spAutoFit/>
            </a:bodyPr>
            <a:lstStyle/>
            <a:p>
              <a:r>
                <a:rPr lang="az-Cyrl-AZ" sz="1800" dirty="0">
                  <a:solidFill>
                    <a:schemeClr val="bg1"/>
                  </a:solidFill>
                  <a:effectLst/>
                  <a:latin typeface="Helvetica" pitchFamily="2" charset="0"/>
                </a:rPr>
                <a:t>Один мир, один Интернет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270406-6AAB-CF6F-B51C-85AF226AC8DE}"/>
              </a:ext>
            </a:extLst>
          </p:cNvPr>
          <p:cNvSpPr/>
          <p:nvPr/>
        </p:nvSpPr>
        <p:spPr>
          <a:xfrm>
            <a:off x="0" y="-9795"/>
            <a:ext cx="12192000" cy="6858000"/>
          </a:xfrm>
          <a:prstGeom prst="rect">
            <a:avLst/>
          </a:prstGeom>
          <a:solidFill>
            <a:srgbClr val="F1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79" name="Google Shape;879;p63"/>
          <p:cNvSpPr txBox="1">
            <a:spLocks noGrp="1"/>
          </p:cNvSpPr>
          <p:nvPr>
            <p:ph type="title"/>
          </p:nvPr>
        </p:nvSpPr>
        <p:spPr>
          <a:xfrm>
            <a:off x="355503" y="951056"/>
            <a:ext cx="5188551" cy="1745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3458"/>
              </a:buClr>
              <a:buSzPts val="2800"/>
              <a:buFont typeface="Arial"/>
              <a:buNone/>
            </a:pPr>
            <a:r>
              <a:rPr lang="ru-RU" sz="4500" dirty="0">
                <a:solidFill>
                  <a:srgbClr val="002B49"/>
                </a:solidFill>
              </a:rPr>
              <a:t>Как мы пользуемся Интернетом? </a:t>
            </a:r>
          </a:p>
        </p:txBody>
      </p:sp>
      <p:sp>
        <p:nvSpPr>
          <p:cNvPr id="882" name="Google Shape;882;p63"/>
          <p:cNvSpPr/>
          <p:nvPr/>
        </p:nvSpPr>
        <p:spPr>
          <a:xfrm>
            <a:off x="812801" y="3914169"/>
            <a:ext cx="72612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Человеку трудно запомнить IP-адрес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400" b="0" i="0" u="none" strike="noStrike" cap="none" dirty="0">
              <a:solidFill>
                <a:srgbClr val="002B4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IPv4: 192.0.43.7</a:t>
            </a:r>
          </a:p>
          <a:p>
            <a:pPr marL="28575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IPv6: 2001:0db8:ac10:fe01:0000</a:t>
            </a:r>
          </a:p>
        </p:txBody>
      </p:sp>
      <p:sp>
        <p:nvSpPr>
          <p:cNvPr id="883" name="Google Shape;883;p63"/>
          <p:cNvSpPr/>
          <p:nvPr/>
        </p:nvSpPr>
        <p:spPr>
          <a:xfrm>
            <a:off x="4705500" y="5422853"/>
            <a:ext cx="6921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Люди легче запоминают слова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 dirty="0">
              <a:solidFill>
                <a:srgbClr val="002B49"/>
              </a:solidFill>
              <a:highlight>
                <a:srgbClr val="FEFEFE"/>
              </a:highlight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000" b="1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www.icann.org</a:t>
            </a:r>
            <a:r>
              <a:rPr lang="ru-RU" sz="2000" b="0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lang="ru-RU" sz="2000" b="1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192.0.43.7</a:t>
            </a:r>
          </a:p>
        </p:txBody>
      </p:sp>
      <p:cxnSp>
        <p:nvCxnSpPr>
          <p:cNvPr id="884" name="Google Shape;884;p63"/>
          <p:cNvCxnSpPr/>
          <p:nvPr/>
        </p:nvCxnSpPr>
        <p:spPr>
          <a:xfrm>
            <a:off x="824700" y="3784383"/>
            <a:ext cx="105426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5517E39F-F177-2437-49B0-3CCE4693BBA3}"/>
              </a:ext>
            </a:extLst>
          </p:cNvPr>
          <p:cNvSpPr/>
          <p:nvPr/>
        </p:nvSpPr>
        <p:spPr>
          <a:xfrm>
            <a:off x="5544054" y="808993"/>
            <a:ext cx="4760116" cy="2486959"/>
          </a:xfrm>
          <a:prstGeom prst="rect">
            <a:avLst/>
          </a:prstGeom>
          <a:solidFill>
            <a:srgbClr val="002B4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85" name="Google Shape;885;p63"/>
          <p:cNvCxnSpPr/>
          <p:nvPr/>
        </p:nvCxnSpPr>
        <p:spPr>
          <a:xfrm>
            <a:off x="824700" y="5354848"/>
            <a:ext cx="10542600" cy="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4" name="Google Shape;19;p36">
            <a:extLst>
              <a:ext uri="{FF2B5EF4-FFF2-40B4-BE49-F238E27FC236}">
                <a16:creationId xmlns:a16="http://schemas.microsoft.com/office/drawing/2014/main" id="{6904AAED-4EFF-ABBA-4E1E-91F02C41CE34}"/>
              </a:ext>
            </a:extLst>
          </p:cNvPr>
          <p:cNvSpPr/>
          <p:nvPr/>
        </p:nvSpPr>
        <p:spPr>
          <a:xfrm>
            <a:off x="11585887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7F794E-4B22-2392-DB4E-BCB991535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150" y="3947084"/>
            <a:ext cx="2993360" cy="12126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BA7B0FE-8D0F-2DB2-99EA-069AB773D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184" y="5447949"/>
            <a:ext cx="1456473" cy="101119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C195F90-B8B5-231C-662D-81AF90F3D7A5}"/>
              </a:ext>
            </a:extLst>
          </p:cNvPr>
          <p:cNvGrpSpPr/>
          <p:nvPr/>
        </p:nvGrpSpPr>
        <p:grpSpPr>
          <a:xfrm>
            <a:off x="5544054" y="814499"/>
            <a:ext cx="4703743" cy="2441174"/>
            <a:chOff x="5544054" y="814499"/>
            <a:chExt cx="4703743" cy="2441174"/>
          </a:xfrm>
        </p:grpSpPr>
        <p:pic>
          <p:nvPicPr>
            <p:cNvPr id="887" name="Google Shape;887;p6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563047" y="814499"/>
              <a:ext cx="4534600" cy="24411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4210D26-347F-D5E5-1F23-10D8E2853395}"/>
                </a:ext>
              </a:extLst>
            </p:cNvPr>
            <p:cNvSpPr txBox="1"/>
            <p:nvPr/>
          </p:nvSpPr>
          <p:spPr>
            <a:xfrm>
              <a:off x="5756222" y="890560"/>
              <a:ext cx="4360417" cy="646331"/>
            </a:xfrm>
            <a:prstGeom prst="rect">
              <a:avLst/>
            </a:prstGeom>
            <a:solidFill>
              <a:srgbClr val="002B49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Информация, пересылаемая по интернету — это как </a:t>
              </a:r>
              <a:r>
                <a:rPr lang="ru-RU" sz="18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цифровая открытка</a:t>
              </a:r>
              <a:r>
                <a:rPr lang="ru-RU" sz="1800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TR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52B25B2-8C8E-7D5E-FC27-101B48673313}"/>
                </a:ext>
              </a:extLst>
            </p:cNvPr>
            <p:cNvSpPr txBox="1"/>
            <p:nvPr/>
          </p:nvSpPr>
          <p:spPr>
            <a:xfrm>
              <a:off x="5544054" y="2237741"/>
              <a:ext cx="1103894" cy="300082"/>
            </a:xfrm>
            <a:prstGeom prst="rect">
              <a:avLst/>
            </a:prstGeom>
            <a:solidFill>
              <a:srgbClr val="002B49"/>
            </a:solidFill>
          </p:spPr>
          <p:txBody>
            <a:bodyPr wrap="square" rtlCol="0">
              <a:spAutoFit/>
            </a:bodyPr>
            <a:lstStyle/>
            <a:p>
              <a:r>
                <a:rPr lang="ru-RU" sz="1350" dirty="0">
                  <a:solidFill>
                    <a:srgbClr val="F3A41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содержание</a:t>
              </a:r>
              <a:endParaRPr lang="en-TR" sz="1350" dirty="0">
                <a:solidFill>
                  <a:srgbClr val="F3A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0565FD7-74E9-4DBF-13B3-F5DD084C4783}"/>
                </a:ext>
              </a:extLst>
            </p:cNvPr>
            <p:cNvSpPr txBox="1"/>
            <p:nvPr/>
          </p:nvSpPr>
          <p:spPr>
            <a:xfrm>
              <a:off x="9009089" y="1937659"/>
              <a:ext cx="1238708" cy="523220"/>
            </a:xfrm>
            <a:prstGeom prst="rect">
              <a:avLst/>
            </a:prstGeom>
            <a:solidFill>
              <a:srgbClr val="002B49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3A41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адрес получателя</a:t>
              </a:r>
              <a:endParaRPr lang="en-TR" dirty="0">
                <a:solidFill>
                  <a:srgbClr val="F3A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BDB5A6E-B4D2-BFBB-BF5F-C0F9F4AB471E}"/>
                </a:ext>
              </a:extLst>
            </p:cNvPr>
            <p:cNvSpPr txBox="1"/>
            <p:nvPr/>
          </p:nvSpPr>
          <p:spPr>
            <a:xfrm>
              <a:off x="9009089" y="2584135"/>
              <a:ext cx="1238708" cy="523220"/>
            </a:xfrm>
            <a:prstGeom prst="rect">
              <a:avLst/>
            </a:prstGeom>
            <a:solidFill>
              <a:srgbClr val="002B49"/>
            </a:solidFill>
          </p:spPr>
          <p:txBody>
            <a:bodyPr wrap="square" rtlCol="0">
              <a:spAutoFit/>
            </a:bodyPr>
            <a:lstStyle/>
            <a:p>
              <a:r>
                <a:rPr lang="ru-RU" dirty="0">
                  <a:solidFill>
                    <a:srgbClr val="F3A41E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адрес отправителя</a:t>
              </a:r>
              <a:endParaRPr lang="en-TR" dirty="0">
                <a:solidFill>
                  <a:srgbClr val="F3A41E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516E33B9-02CE-4B89-677E-660DBB043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6000" y="288001"/>
            <a:ext cx="3092486" cy="2899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8EDD61E-D1D0-278C-FAED-321799B0E1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19;p36">
            <a:extLst>
              <a:ext uri="{FF2B5EF4-FFF2-40B4-BE49-F238E27FC236}">
                <a16:creationId xmlns:a16="http://schemas.microsoft.com/office/drawing/2014/main" id="{A7C7892D-90DB-D5F5-B6E4-4E22D63BB86A}"/>
              </a:ext>
            </a:extLst>
          </p:cNvPr>
          <p:cNvSpPr/>
          <p:nvPr/>
        </p:nvSpPr>
        <p:spPr>
          <a:xfrm>
            <a:off x="11585887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3" name="Google Shape;893;p64"/>
          <p:cNvSpPr txBox="1">
            <a:spLocks noGrp="1"/>
          </p:cNvSpPr>
          <p:nvPr>
            <p:ph type="title"/>
          </p:nvPr>
        </p:nvSpPr>
        <p:spPr>
          <a:xfrm>
            <a:off x="394292" y="1012922"/>
            <a:ext cx="107169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</a:pPr>
            <a:r>
              <a:rPr lang="ru-RU" sz="4500" dirty="0">
                <a:solidFill>
                  <a:srgbClr val="002B49"/>
                </a:solidFill>
              </a:rPr>
              <a:t>Что такое доменное имя?</a:t>
            </a:r>
          </a:p>
        </p:txBody>
      </p:sp>
      <p:sp>
        <p:nvSpPr>
          <p:cNvPr id="894" name="Google Shape;894;p64"/>
          <p:cNvSpPr txBox="1"/>
          <p:nvPr/>
        </p:nvSpPr>
        <p:spPr>
          <a:xfrm>
            <a:off x="657249" y="2104502"/>
            <a:ext cx="10846500" cy="8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ru-RU" sz="5400" b="0" i="0" u="sng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www.icann.org</a:t>
            </a:r>
          </a:p>
        </p:txBody>
      </p:sp>
      <p:sp>
        <p:nvSpPr>
          <p:cNvPr id="895" name="Google Shape;895;p64"/>
          <p:cNvSpPr/>
          <p:nvPr/>
        </p:nvSpPr>
        <p:spPr>
          <a:xfrm rot="-5400000">
            <a:off x="4548175" y="2385527"/>
            <a:ext cx="133500" cy="14193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002B4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1E98D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64"/>
          <p:cNvSpPr/>
          <p:nvPr/>
        </p:nvSpPr>
        <p:spPr>
          <a:xfrm rot="-5400000">
            <a:off x="6272559" y="2513019"/>
            <a:ext cx="133500" cy="1716465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1C458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7" name="Google Shape;897;p64"/>
          <p:cNvSpPr/>
          <p:nvPr/>
        </p:nvSpPr>
        <p:spPr>
          <a:xfrm rot="-5400000">
            <a:off x="7815250" y="3377627"/>
            <a:ext cx="133500" cy="771600"/>
          </a:xfrm>
          <a:prstGeom prst="leftBrace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64"/>
          <p:cNvSpPr txBox="1"/>
          <p:nvPr/>
        </p:nvSpPr>
        <p:spPr>
          <a:xfrm>
            <a:off x="6591920" y="3830177"/>
            <a:ext cx="28746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Домен верхнего уровня</a:t>
            </a:r>
          </a:p>
        </p:txBody>
      </p:sp>
      <p:sp>
        <p:nvSpPr>
          <p:cNvPr id="899" name="Google Shape;899;p64"/>
          <p:cNvSpPr txBox="1"/>
          <p:nvPr/>
        </p:nvSpPr>
        <p:spPr>
          <a:xfrm>
            <a:off x="4912597" y="3403277"/>
            <a:ext cx="2874482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1C4587"/>
                </a:solidFill>
                <a:latin typeface="Arial"/>
                <a:ea typeface="Arial"/>
                <a:cs typeface="Arial"/>
                <a:sym typeface="Arial"/>
              </a:rPr>
              <a:t>Доменное имя</a:t>
            </a:r>
          </a:p>
        </p:txBody>
      </p:sp>
      <p:sp>
        <p:nvSpPr>
          <p:cNvPr id="900" name="Google Shape;900;p64"/>
          <p:cNvSpPr txBox="1"/>
          <p:nvPr/>
        </p:nvSpPr>
        <p:spPr>
          <a:xfrm>
            <a:off x="3001719" y="3123040"/>
            <a:ext cx="28746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1800" b="1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Поддомен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0C2240-3D25-8F7F-ECBF-8CB55922C9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00" y="288001"/>
            <a:ext cx="3092486" cy="28992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B33E31-76A0-A176-47D3-1272B3512B7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1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19;p36">
            <a:extLst>
              <a:ext uri="{FF2B5EF4-FFF2-40B4-BE49-F238E27FC236}">
                <a16:creationId xmlns:a16="http://schemas.microsoft.com/office/drawing/2014/main" id="{9542DFE0-938E-A516-3271-1AEC11E71817}"/>
              </a:ext>
            </a:extLst>
          </p:cNvPr>
          <p:cNvSpPr/>
          <p:nvPr/>
        </p:nvSpPr>
        <p:spPr>
          <a:xfrm>
            <a:off x="11585887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65"/>
          <p:cNvSpPr txBox="1">
            <a:spLocks noGrp="1"/>
          </p:cNvSpPr>
          <p:nvPr>
            <p:ph type="title"/>
          </p:nvPr>
        </p:nvSpPr>
        <p:spPr>
          <a:xfrm>
            <a:off x="377100" y="1013085"/>
            <a:ext cx="114378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</a:pPr>
            <a:r>
              <a:rPr lang="ru-RU" sz="4000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Что такое домены верхнего уровня (TLD)?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F4E265-3538-8038-72EB-F89F878C152B}"/>
              </a:ext>
            </a:extLst>
          </p:cNvPr>
          <p:cNvCxnSpPr/>
          <p:nvPr/>
        </p:nvCxnSpPr>
        <p:spPr>
          <a:xfrm>
            <a:off x="882216" y="2426309"/>
            <a:ext cx="0" cy="3702050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82C8CE74-9960-D68A-E852-71FD7C082BD3}"/>
              </a:ext>
            </a:extLst>
          </p:cNvPr>
          <p:cNvSpPr/>
          <p:nvPr/>
        </p:nvSpPr>
        <p:spPr>
          <a:xfrm>
            <a:off x="315630" y="3630023"/>
            <a:ext cx="1133171" cy="1133171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E6D03CC-3626-7859-AF53-5FFA97E8CBE6}"/>
              </a:ext>
            </a:extLst>
          </p:cNvPr>
          <p:cNvGrpSpPr/>
          <p:nvPr/>
        </p:nvGrpSpPr>
        <p:grpSpPr>
          <a:xfrm>
            <a:off x="7983597" y="5601623"/>
            <a:ext cx="1260475" cy="968376"/>
            <a:chOff x="4339254" y="4912039"/>
            <a:chExt cx="1260475" cy="968376"/>
          </a:xfrm>
          <a:solidFill>
            <a:srgbClr val="F1633E"/>
          </a:solidFill>
        </p:grpSpPr>
        <p:sp>
          <p:nvSpPr>
            <p:cNvPr id="8" name="Alternate Process 7">
              <a:extLst>
                <a:ext uri="{FF2B5EF4-FFF2-40B4-BE49-F238E27FC236}">
                  <a16:creationId xmlns:a16="http://schemas.microsoft.com/office/drawing/2014/main" id="{FECF2ED4-8872-8EBC-F157-8EEE55E19C0C}"/>
                </a:ext>
              </a:extLst>
            </p:cNvPr>
            <p:cNvSpPr/>
            <p:nvPr/>
          </p:nvSpPr>
          <p:spPr>
            <a:xfrm>
              <a:off x="4339254" y="5208625"/>
              <a:ext cx="1260475" cy="671790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Triangle 8">
              <a:extLst>
                <a:ext uri="{FF2B5EF4-FFF2-40B4-BE49-F238E27FC236}">
                  <a16:creationId xmlns:a16="http://schemas.microsoft.com/office/drawing/2014/main" id="{918038AF-F501-817C-8D06-C21B94752A1B}"/>
                </a:ext>
              </a:extLst>
            </p:cNvPr>
            <p:cNvSpPr/>
            <p:nvPr/>
          </p:nvSpPr>
          <p:spPr>
            <a:xfrm>
              <a:off x="4797472" y="4912039"/>
              <a:ext cx="344039" cy="296585"/>
            </a:xfrm>
            <a:prstGeom prst="triangle">
              <a:avLst>
                <a:gd name="adj" fmla="val 502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C680E8-39EB-4F85-9B1B-45BC969141EA}"/>
              </a:ext>
            </a:extLst>
          </p:cNvPr>
          <p:cNvGrpSpPr/>
          <p:nvPr/>
        </p:nvGrpSpPr>
        <p:grpSpPr>
          <a:xfrm>
            <a:off x="10184695" y="5601623"/>
            <a:ext cx="1354078" cy="968376"/>
            <a:chOff x="4292452" y="4912039"/>
            <a:chExt cx="1354078" cy="968376"/>
          </a:xfrm>
          <a:solidFill>
            <a:srgbClr val="F1633E"/>
          </a:solidFill>
        </p:grpSpPr>
        <p:sp>
          <p:nvSpPr>
            <p:cNvPr id="11" name="Alternate Process 10">
              <a:extLst>
                <a:ext uri="{FF2B5EF4-FFF2-40B4-BE49-F238E27FC236}">
                  <a16:creationId xmlns:a16="http://schemas.microsoft.com/office/drawing/2014/main" id="{1736082B-B866-ECE6-A073-5F97017E08AA}"/>
                </a:ext>
              </a:extLst>
            </p:cNvPr>
            <p:cNvSpPr/>
            <p:nvPr/>
          </p:nvSpPr>
          <p:spPr>
            <a:xfrm>
              <a:off x="4292452" y="5208625"/>
              <a:ext cx="1354078" cy="671790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riangle 11">
              <a:extLst>
                <a:ext uri="{FF2B5EF4-FFF2-40B4-BE49-F238E27FC236}">
                  <a16:creationId xmlns:a16="http://schemas.microsoft.com/office/drawing/2014/main" id="{6859000E-0C8E-58FC-94F2-6C850FAF20DC}"/>
                </a:ext>
              </a:extLst>
            </p:cNvPr>
            <p:cNvSpPr/>
            <p:nvPr/>
          </p:nvSpPr>
          <p:spPr>
            <a:xfrm>
              <a:off x="4797472" y="4912039"/>
              <a:ext cx="344039" cy="296585"/>
            </a:xfrm>
            <a:prstGeom prst="triangle">
              <a:avLst>
                <a:gd name="adj" fmla="val 502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A5660E5-B967-C83F-3727-993F4A879530}"/>
              </a:ext>
            </a:extLst>
          </p:cNvPr>
          <p:cNvGrpSpPr/>
          <p:nvPr/>
        </p:nvGrpSpPr>
        <p:grpSpPr>
          <a:xfrm>
            <a:off x="5732522" y="5601623"/>
            <a:ext cx="1260475" cy="968376"/>
            <a:chOff x="4339254" y="4912039"/>
            <a:chExt cx="1260475" cy="968376"/>
          </a:xfrm>
          <a:solidFill>
            <a:srgbClr val="F1633E"/>
          </a:solidFill>
        </p:grpSpPr>
        <p:sp>
          <p:nvSpPr>
            <p:cNvPr id="14" name="Alternate Process 13">
              <a:extLst>
                <a:ext uri="{FF2B5EF4-FFF2-40B4-BE49-F238E27FC236}">
                  <a16:creationId xmlns:a16="http://schemas.microsoft.com/office/drawing/2014/main" id="{5DD4B648-EB91-28F5-9806-A36D90DB9E4B}"/>
                </a:ext>
              </a:extLst>
            </p:cNvPr>
            <p:cNvSpPr/>
            <p:nvPr/>
          </p:nvSpPr>
          <p:spPr>
            <a:xfrm>
              <a:off x="4339254" y="5208625"/>
              <a:ext cx="1260475" cy="671790"/>
            </a:xfrm>
            <a:prstGeom prst="flowChartAlternateProcess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Triangle 14">
              <a:extLst>
                <a:ext uri="{FF2B5EF4-FFF2-40B4-BE49-F238E27FC236}">
                  <a16:creationId xmlns:a16="http://schemas.microsoft.com/office/drawing/2014/main" id="{45334988-94A8-97E3-EDFA-88E0F5060660}"/>
                </a:ext>
              </a:extLst>
            </p:cNvPr>
            <p:cNvSpPr/>
            <p:nvPr/>
          </p:nvSpPr>
          <p:spPr>
            <a:xfrm>
              <a:off x="4797472" y="4912039"/>
              <a:ext cx="344039" cy="296585"/>
            </a:xfrm>
            <a:prstGeom prst="triangle">
              <a:avLst>
                <a:gd name="adj" fmla="val 502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Google Shape;910;p65">
            <a:extLst>
              <a:ext uri="{FF2B5EF4-FFF2-40B4-BE49-F238E27FC236}">
                <a16:creationId xmlns:a16="http://schemas.microsoft.com/office/drawing/2014/main" id="{05820841-4AF3-876B-5EA5-4BBDD120AAA4}"/>
              </a:ext>
            </a:extLst>
          </p:cNvPr>
          <p:cNvSpPr txBox="1"/>
          <p:nvPr/>
        </p:nvSpPr>
        <p:spPr>
          <a:xfrm>
            <a:off x="10255211" y="5952084"/>
            <a:ext cx="1266864" cy="507300"/>
          </a:xfrm>
          <a:prstGeom prst="rect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b="1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Японский</a:t>
            </a:r>
          </a:p>
        </p:txBody>
      </p:sp>
      <p:sp>
        <p:nvSpPr>
          <p:cNvPr id="17" name="Google Shape;911;p65">
            <a:extLst>
              <a:ext uri="{FF2B5EF4-FFF2-40B4-BE49-F238E27FC236}">
                <a16:creationId xmlns:a16="http://schemas.microsoft.com/office/drawing/2014/main" id="{2AC17DE6-E670-0530-3853-3C2C4C8DDB18}"/>
              </a:ext>
            </a:extLst>
          </p:cNvPr>
          <p:cNvSpPr txBox="1"/>
          <p:nvPr/>
        </p:nvSpPr>
        <p:spPr>
          <a:xfrm>
            <a:off x="10097650" y="4805409"/>
            <a:ext cx="1529100" cy="72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ru-RU" sz="29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.コム</a:t>
            </a:r>
          </a:p>
        </p:txBody>
      </p:sp>
      <p:sp>
        <p:nvSpPr>
          <p:cNvPr id="18" name="Google Shape;912;p65">
            <a:extLst>
              <a:ext uri="{FF2B5EF4-FFF2-40B4-BE49-F238E27FC236}">
                <a16:creationId xmlns:a16="http://schemas.microsoft.com/office/drawing/2014/main" id="{E3ED2D7C-7D10-B4AF-EE37-BFC41BD575D5}"/>
              </a:ext>
            </a:extLst>
          </p:cNvPr>
          <p:cNvSpPr txBox="1"/>
          <p:nvPr/>
        </p:nvSpPr>
        <p:spPr>
          <a:xfrm>
            <a:off x="429816" y="3971309"/>
            <a:ext cx="904800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300" b="1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2012</a:t>
            </a:r>
          </a:p>
        </p:txBody>
      </p:sp>
      <p:sp>
        <p:nvSpPr>
          <p:cNvPr id="19" name="Google Shape;913;p65">
            <a:extLst>
              <a:ext uri="{FF2B5EF4-FFF2-40B4-BE49-F238E27FC236}">
                <a16:creationId xmlns:a16="http://schemas.microsoft.com/office/drawing/2014/main" id="{D95DAC42-3E25-C191-25BB-5F4CE5CA1F5B}"/>
              </a:ext>
            </a:extLst>
          </p:cNvPr>
          <p:cNvSpPr txBox="1"/>
          <p:nvPr/>
        </p:nvSpPr>
        <p:spPr>
          <a:xfrm>
            <a:off x="8035200" y="5952084"/>
            <a:ext cx="1167300" cy="507300"/>
          </a:xfrm>
          <a:prstGeom prst="rect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b="1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Китайский</a:t>
            </a:r>
          </a:p>
        </p:txBody>
      </p:sp>
      <p:sp>
        <p:nvSpPr>
          <p:cNvPr id="20" name="Google Shape;914;p65">
            <a:extLst>
              <a:ext uri="{FF2B5EF4-FFF2-40B4-BE49-F238E27FC236}">
                <a16:creationId xmlns:a16="http://schemas.microsoft.com/office/drawing/2014/main" id="{FE3B545E-8247-59D6-9460-9BC438E00EF8}"/>
              </a:ext>
            </a:extLst>
          </p:cNvPr>
          <p:cNvSpPr txBox="1"/>
          <p:nvPr/>
        </p:nvSpPr>
        <p:spPr>
          <a:xfrm>
            <a:off x="5800725" y="5952084"/>
            <a:ext cx="1161324" cy="507300"/>
          </a:xfrm>
          <a:prstGeom prst="rect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b="1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Арабский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996E92-C42C-8AAE-36BC-06DCB84E64C7}"/>
              </a:ext>
            </a:extLst>
          </p:cNvPr>
          <p:cNvSpPr txBox="1"/>
          <p:nvPr/>
        </p:nvSpPr>
        <p:spPr>
          <a:xfrm>
            <a:off x="1336300" y="2348799"/>
            <a:ext cx="4229720" cy="882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/>
              <a:t>ДОМЕННОЕ ИМЯ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Латинские буквы от a до z без ударений и символов.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19662B5-FD99-5E2B-8AEF-15A4615358C7}"/>
              </a:ext>
            </a:extLst>
          </p:cNvPr>
          <p:cNvSpPr txBox="1"/>
          <p:nvPr/>
        </p:nvSpPr>
        <p:spPr>
          <a:xfrm>
            <a:off x="1307792" y="4859043"/>
            <a:ext cx="4229720" cy="1390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/>
              <a:t>ДОБАВЛЕНЫ ИНТЕРНАЦИОНАЛИЗИРОВАННЫЕ </a:t>
            </a:r>
          </a:p>
          <a:p>
            <a:r>
              <a:rPr lang="ru-RU" sz="1700" b="1" dirty="0"/>
              <a:t>ДОМЕННЫЕ ИМЕНА </a:t>
            </a:r>
          </a:p>
          <a:p>
            <a:pPr>
              <a:lnSpc>
                <a:spcPts val="2000"/>
              </a:lnSpc>
            </a:pPr>
            <a:r>
              <a:rPr lang="ru-RU" sz="1900" dirty="0"/>
              <a:t>Символы из разных наборов символов. </a:t>
            </a:r>
          </a:p>
        </p:txBody>
      </p:sp>
      <p:sp>
        <p:nvSpPr>
          <p:cNvPr id="23" name="Google Shape;914;p65">
            <a:extLst>
              <a:ext uri="{FF2B5EF4-FFF2-40B4-BE49-F238E27FC236}">
                <a16:creationId xmlns:a16="http://schemas.microsoft.com/office/drawing/2014/main" id="{16ED2709-546A-86F3-E124-C06F721796AA}"/>
              </a:ext>
            </a:extLst>
          </p:cNvPr>
          <p:cNvSpPr txBox="1"/>
          <p:nvPr/>
        </p:nvSpPr>
        <p:spPr>
          <a:xfrm>
            <a:off x="5554530" y="2463260"/>
            <a:ext cx="1574299" cy="7472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.org</a:t>
            </a:r>
          </a:p>
        </p:txBody>
      </p:sp>
      <p:sp>
        <p:nvSpPr>
          <p:cNvPr id="24" name="Google Shape;914;p65">
            <a:extLst>
              <a:ext uri="{FF2B5EF4-FFF2-40B4-BE49-F238E27FC236}">
                <a16:creationId xmlns:a16="http://schemas.microsoft.com/office/drawing/2014/main" id="{F421B7AD-2EF5-1D13-55C6-875292F07935}"/>
              </a:ext>
            </a:extLst>
          </p:cNvPr>
          <p:cNvSpPr txBox="1"/>
          <p:nvPr/>
        </p:nvSpPr>
        <p:spPr>
          <a:xfrm>
            <a:off x="7791288" y="2463260"/>
            <a:ext cx="1574299" cy="7472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.com</a:t>
            </a: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67C6BEBA-B9A9-898E-51FE-8104BAFB0F4E}"/>
              </a:ext>
            </a:extLst>
          </p:cNvPr>
          <p:cNvSpPr/>
          <p:nvPr/>
        </p:nvSpPr>
        <p:spPr>
          <a:xfrm>
            <a:off x="11135488" y="2037722"/>
            <a:ext cx="493624" cy="425538"/>
          </a:xfrm>
          <a:prstGeom prst="triangle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riangle 25">
            <a:extLst>
              <a:ext uri="{FF2B5EF4-FFF2-40B4-BE49-F238E27FC236}">
                <a16:creationId xmlns:a16="http://schemas.microsoft.com/office/drawing/2014/main" id="{A2C24491-CF85-857B-113E-6FA996C54676}"/>
              </a:ext>
            </a:extLst>
          </p:cNvPr>
          <p:cNvSpPr/>
          <p:nvPr/>
        </p:nvSpPr>
        <p:spPr>
          <a:xfrm>
            <a:off x="8871963" y="2037722"/>
            <a:ext cx="493624" cy="425538"/>
          </a:xfrm>
          <a:prstGeom prst="triangle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riangle 26">
            <a:extLst>
              <a:ext uri="{FF2B5EF4-FFF2-40B4-BE49-F238E27FC236}">
                <a16:creationId xmlns:a16="http://schemas.microsoft.com/office/drawing/2014/main" id="{A1DD435F-9D84-8C30-4E8A-531944C1B7E0}"/>
              </a:ext>
            </a:extLst>
          </p:cNvPr>
          <p:cNvSpPr/>
          <p:nvPr/>
        </p:nvSpPr>
        <p:spPr>
          <a:xfrm>
            <a:off x="6635205" y="2037722"/>
            <a:ext cx="493624" cy="425538"/>
          </a:xfrm>
          <a:prstGeom prst="triangle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Google Shape;911;p65">
            <a:extLst>
              <a:ext uri="{FF2B5EF4-FFF2-40B4-BE49-F238E27FC236}">
                <a16:creationId xmlns:a16="http://schemas.microsoft.com/office/drawing/2014/main" id="{E33F576F-5880-2AA3-3E36-29B82680A18E}"/>
              </a:ext>
            </a:extLst>
          </p:cNvPr>
          <p:cNvSpPr txBox="1"/>
          <p:nvPr/>
        </p:nvSpPr>
        <p:spPr>
          <a:xfrm>
            <a:off x="5599729" y="4805409"/>
            <a:ext cx="1529100" cy="72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ru-RU" sz="29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عرب</a:t>
            </a:r>
            <a:r>
              <a:rPr lang="ru-RU" sz="2900" b="1" dirty="0">
                <a:solidFill>
                  <a:schemeClr val="lt1"/>
                </a:solidFill>
              </a:rPr>
              <a:t>.</a:t>
            </a:r>
          </a:p>
        </p:txBody>
      </p:sp>
      <p:sp>
        <p:nvSpPr>
          <p:cNvPr id="29" name="Google Shape;911;p65">
            <a:extLst>
              <a:ext uri="{FF2B5EF4-FFF2-40B4-BE49-F238E27FC236}">
                <a16:creationId xmlns:a16="http://schemas.microsoft.com/office/drawing/2014/main" id="{EF4CF30D-FC1E-D37D-8052-2EC0CE78A555}"/>
              </a:ext>
            </a:extLst>
          </p:cNvPr>
          <p:cNvSpPr txBox="1"/>
          <p:nvPr/>
        </p:nvSpPr>
        <p:spPr>
          <a:xfrm>
            <a:off x="7836487" y="4805409"/>
            <a:ext cx="1529100" cy="72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ru-RU" sz="29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.中国</a:t>
            </a:r>
          </a:p>
        </p:txBody>
      </p:sp>
      <p:sp>
        <p:nvSpPr>
          <p:cNvPr id="30" name="Triangle 29">
            <a:extLst>
              <a:ext uri="{FF2B5EF4-FFF2-40B4-BE49-F238E27FC236}">
                <a16:creationId xmlns:a16="http://schemas.microsoft.com/office/drawing/2014/main" id="{A6F4029F-1AFA-7973-DCD5-3756D39AF151}"/>
              </a:ext>
            </a:extLst>
          </p:cNvPr>
          <p:cNvSpPr/>
          <p:nvPr/>
        </p:nvSpPr>
        <p:spPr>
          <a:xfrm>
            <a:off x="11135488" y="4379871"/>
            <a:ext cx="493624" cy="425538"/>
          </a:xfrm>
          <a:prstGeom prst="triangle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riangle 30">
            <a:extLst>
              <a:ext uri="{FF2B5EF4-FFF2-40B4-BE49-F238E27FC236}">
                <a16:creationId xmlns:a16="http://schemas.microsoft.com/office/drawing/2014/main" id="{7C6C135D-EE0B-A084-A363-544CB4AC668D}"/>
              </a:ext>
            </a:extLst>
          </p:cNvPr>
          <p:cNvSpPr/>
          <p:nvPr/>
        </p:nvSpPr>
        <p:spPr>
          <a:xfrm>
            <a:off x="8871963" y="4379871"/>
            <a:ext cx="493624" cy="425538"/>
          </a:xfrm>
          <a:prstGeom prst="triangle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riangle 31">
            <a:extLst>
              <a:ext uri="{FF2B5EF4-FFF2-40B4-BE49-F238E27FC236}">
                <a16:creationId xmlns:a16="http://schemas.microsoft.com/office/drawing/2014/main" id="{EC267BD8-F1A5-F190-BB91-6766AEA05EEC}"/>
              </a:ext>
            </a:extLst>
          </p:cNvPr>
          <p:cNvSpPr/>
          <p:nvPr/>
        </p:nvSpPr>
        <p:spPr>
          <a:xfrm>
            <a:off x="6635205" y="4379871"/>
            <a:ext cx="493624" cy="425538"/>
          </a:xfrm>
          <a:prstGeom prst="triangle">
            <a:avLst>
              <a:gd name="adj" fmla="val 0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riangle 32">
            <a:extLst>
              <a:ext uri="{FF2B5EF4-FFF2-40B4-BE49-F238E27FC236}">
                <a16:creationId xmlns:a16="http://schemas.microsoft.com/office/drawing/2014/main" id="{68729889-5151-3012-297B-502928374220}"/>
              </a:ext>
            </a:extLst>
          </p:cNvPr>
          <p:cNvSpPr/>
          <p:nvPr/>
        </p:nvSpPr>
        <p:spPr>
          <a:xfrm>
            <a:off x="790141" y="2019296"/>
            <a:ext cx="184150" cy="32950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riangle 33">
            <a:extLst>
              <a:ext uri="{FF2B5EF4-FFF2-40B4-BE49-F238E27FC236}">
                <a16:creationId xmlns:a16="http://schemas.microsoft.com/office/drawing/2014/main" id="{91D26FFC-4AD4-3121-E69F-A0D53EE975AE}"/>
              </a:ext>
            </a:extLst>
          </p:cNvPr>
          <p:cNvSpPr/>
          <p:nvPr/>
        </p:nvSpPr>
        <p:spPr>
          <a:xfrm rot="10800000">
            <a:off x="790141" y="6182482"/>
            <a:ext cx="184150" cy="329503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CC40D5E-1221-2D4A-EE58-682D0F3B9B14}"/>
              </a:ext>
            </a:extLst>
          </p:cNvPr>
          <p:cNvCxnSpPr>
            <a:cxnSpLocks/>
          </p:cNvCxnSpPr>
          <p:nvPr/>
        </p:nvCxnSpPr>
        <p:spPr>
          <a:xfrm flipH="1">
            <a:off x="1701800" y="4180734"/>
            <a:ext cx="9924950" cy="0"/>
          </a:xfrm>
          <a:prstGeom prst="line">
            <a:avLst/>
          </a:prstGeom>
          <a:ln w="38100"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Google Shape;914;p65">
            <a:extLst>
              <a:ext uri="{FF2B5EF4-FFF2-40B4-BE49-F238E27FC236}">
                <a16:creationId xmlns:a16="http://schemas.microsoft.com/office/drawing/2014/main" id="{D7BCE626-C484-1597-FB0E-672E7E69D9C3}"/>
              </a:ext>
            </a:extLst>
          </p:cNvPr>
          <p:cNvSpPr txBox="1"/>
          <p:nvPr/>
        </p:nvSpPr>
        <p:spPr>
          <a:xfrm>
            <a:off x="10054813" y="2463260"/>
            <a:ext cx="1574299" cy="74727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8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.net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4F78BC0A-AD58-77ED-C2A8-BCCF9C57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288001"/>
            <a:ext cx="3092486" cy="289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7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Rectangle 987">
            <a:extLst>
              <a:ext uri="{FF2B5EF4-FFF2-40B4-BE49-F238E27FC236}">
                <a16:creationId xmlns:a16="http://schemas.microsoft.com/office/drawing/2014/main" id="{3E3A5E66-CC8E-978A-DCE9-E6FEEFDE0AAD}"/>
              </a:ext>
            </a:extLst>
          </p:cNvPr>
          <p:cNvSpPr/>
          <p:nvPr/>
        </p:nvSpPr>
        <p:spPr>
          <a:xfrm>
            <a:off x="0" y="-112542"/>
            <a:ext cx="12192000" cy="6984610"/>
          </a:xfrm>
          <a:prstGeom prst="rect">
            <a:avLst/>
          </a:prstGeom>
          <a:solidFill>
            <a:srgbClr val="F1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20" name="Google Shape;920;p66"/>
          <p:cNvSpPr txBox="1">
            <a:spLocks noGrp="1"/>
          </p:cNvSpPr>
          <p:nvPr>
            <p:ph type="title"/>
          </p:nvPr>
        </p:nvSpPr>
        <p:spPr>
          <a:xfrm>
            <a:off x="333661" y="652874"/>
            <a:ext cx="6533864" cy="4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</a:pPr>
            <a:r>
              <a:rPr lang="ru-RU" sz="4500" dirty="0">
                <a:solidFill>
                  <a:srgbClr val="002B49"/>
                </a:solidFill>
              </a:rPr>
              <a:t>Расширение DNS</a:t>
            </a:r>
          </a:p>
        </p:txBody>
      </p:sp>
      <p:sp>
        <p:nvSpPr>
          <p:cNvPr id="923" name="Google Shape;923;p66"/>
          <p:cNvSpPr txBox="1"/>
          <p:nvPr/>
        </p:nvSpPr>
        <p:spPr>
          <a:xfrm>
            <a:off x="7672521" y="1513260"/>
            <a:ext cx="3813350" cy="107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ru-RU" sz="2400" b="1" dirty="0">
                <a:solidFill>
                  <a:srgbClr val="002B49"/>
                </a:solidFill>
              </a:rPr>
              <a:t>Количество gTLD превысило </a:t>
            </a:r>
            <a:r>
              <a:rPr lang="ru-RU" sz="2400" b="1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rPr>
              <a:t>1 200</a:t>
            </a:r>
          </a:p>
        </p:txBody>
      </p:sp>
      <p:grpSp>
        <p:nvGrpSpPr>
          <p:cNvPr id="992" name="Group 991">
            <a:extLst>
              <a:ext uri="{FF2B5EF4-FFF2-40B4-BE49-F238E27FC236}">
                <a16:creationId xmlns:a16="http://schemas.microsoft.com/office/drawing/2014/main" id="{9790A17D-DD6A-6B87-620D-C83F29032568}"/>
              </a:ext>
            </a:extLst>
          </p:cNvPr>
          <p:cNvGrpSpPr/>
          <p:nvPr/>
        </p:nvGrpSpPr>
        <p:grpSpPr>
          <a:xfrm>
            <a:off x="333661" y="1498847"/>
            <a:ext cx="9062111" cy="5131181"/>
            <a:chOff x="333661" y="980491"/>
            <a:chExt cx="9062111" cy="5131181"/>
          </a:xfrm>
        </p:grpSpPr>
        <p:sp>
          <p:nvSpPr>
            <p:cNvPr id="924" name="Google Shape;924;p66"/>
            <p:cNvSpPr txBox="1"/>
            <p:nvPr/>
          </p:nvSpPr>
          <p:spPr>
            <a:xfrm>
              <a:off x="968708" y="1755488"/>
              <a:ext cx="4902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.edu</a:t>
              </a:r>
            </a:p>
          </p:txBody>
        </p:sp>
        <p:sp>
          <p:nvSpPr>
            <p:cNvPr id="925" name="Google Shape;925;p66"/>
            <p:cNvSpPr txBox="1"/>
            <p:nvPr/>
          </p:nvSpPr>
          <p:spPr>
            <a:xfrm>
              <a:off x="1514981" y="1426168"/>
              <a:ext cx="4557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.gov</a:t>
              </a:r>
            </a:p>
          </p:txBody>
        </p:sp>
        <p:sp>
          <p:nvSpPr>
            <p:cNvPr id="926" name="Google Shape;926;p66"/>
            <p:cNvSpPr txBox="1"/>
            <p:nvPr/>
          </p:nvSpPr>
          <p:spPr>
            <a:xfrm>
              <a:off x="2017389" y="1192722"/>
              <a:ext cx="4557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.int</a:t>
              </a:r>
            </a:p>
          </p:txBody>
        </p:sp>
        <p:sp>
          <p:nvSpPr>
            <p:cNvPr id="927" name="Google Shape;927;p66"/>
            <p:cNvSpPr txBox="1"/>
            <p:nvPr/>
          </p:nvSpPr>
          <p:spPr>
            <a:xfrm>
              <a:off x="2771187" y="1101072"/>
              <a:ext cx="4557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.mil</a:t>
              </a:r>
            </a:p>
          </p:txBody>
        </p:sp>
        <p:sp>
          <p:nvSpPr>
            <p:cNvPr id="928" name="Google Shape;928;p66"/>
            <p:cNvSpPr txBox="1"/>
            <p:nvPr/>
          </p:nvSpPr>
          <p:spPr>
            <a:xfrm>
              <a:off x="3525088" y="1187706"/>
              <a:ext cx="4557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.net</a:t>
              </a:r>
            </a:p>
          </p:txBody>
        </p:sp>
        <p:sp>
          <p:nvSpPr>
            <p:cNvPr id="929" name="Google Shape;929;p66"/>
            <p:cNvSpPr txBox="1"/>
            <p:nvPr/>
          </p:nvSpPr>
          <p:spPr>
            <a:xfrm>
              <a:off x="4135992" y="1470603"/>
              <a:ext cx="4557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.org</a:t>
              </a:r>
            </a:p>
          </p:txBody>
        </p:sp>
        <p:sp>
          <p:nvSpPr>
            <p:cNvPr id="930" name="Google Shape;930;p66"/>
            <p:cNvSpPr txBox="1"/>
            <p:nvPr/>
          </p:nvSpPr>
          <p:spPr>
            <a:xfrm>
              <a:off x="4569081" y="1761788"/>
              <a:ext cx="5754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.aero</a:t>
              </a:r>
            </a:p>
          </p:txBody>
        </p:sp>
        <p:sp>
          <p:nvSpPr>
            <p:cNvPr id="931" name="Google Shape;931;p66"/>
            <p:cNvSpPr txBox="1"/>
            <p:nvPr/>
          </p:nvSpPr>
          <p:spPr>
            <a:xfrm>
              <a:off x="4819211" y="2242730"/>
              <a:ext cx="4557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.biz</a:t>
              </a:r>
            </a:p>
          </p:txBody>
        </p:sp>
        <p:sp>
          <p:nvSpPr>
            <p:cNvPr id="932" name="Google Shape;932;p66"/>
            <p:cNvSpPr txBox="1"/>
            <p:nvPr/>
          </p:nvSpPr>
          <p:spPr>
            <a:xfrm>
              <a:off x="5006620" y="2711633"/>
              <a:ext cx="5754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.coop</a:t>
              </a:r>
            </a:p>
          </p:txBody>
        </p:sp>
        <p:sp>
          <p:nvSpPr>
            <p:cNvPr id="933" name="Google Shape;933;p66"/>
            <p:cNvSpPr txBox="1"/>
            <p:nvPr/>
          </p:nvSpPr>
          <p:spPr>
            <a:xfrm flipH="1">
              <a:off x="5140488" y="3439577"/>
              <a:ext cx="5139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.info</a:t>
              </a:r>
            </a:p>
          </p:txBody>
        </p:sp>
        <p:sp>
          <p:nvSpPr>
            <p:cNvPr id="934" name="Google Shape;934;p66"/>
            <p:cNvSpPr txBox="1"/>
            <p:nvPr/>
          </p:nvSpPr>
          <p:spPr>
            <a:xfrm>
              <a:off x="5034169" y="4139125"/>
              <a:ext cx="7530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.museum</a:t>
              </a:r>
            </a:p>
          </p:txBody>
        </p:sp>
        <p:sp>
          <p:nvSpPr>
            <p:cNvPr id="935" name="Google Shape;935;p66"/>
            <p:cNvSpPr txBox="1"/>
            <p:nvPr/>
          </p:nvSpPr>
          <p:spPr>
            <a:xfrm>
              <a:off x="4796821" y="4737727"/>
              <a:ext cx="5754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.name</a:t>
              </a:r>
            </a:p>
          </p:txBody>
        </p:sp>
        <p:sp>
          <p:nvSpPr>
            <p:cNvPr id="936" name="Google Shape;936;p66"/>
            <p:cNvSpPr txBox="1"/>
            <p:nvPr/>
          </p:nvSpPr>
          <p:spPr>
            <a:xfrm>
              <a:off x="4383816" y="5124206"/>
              <a:ext cx="5754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.pro</a:t>
              </a:r>
            </a:p>
          </p:txBody>
        </p:sp>
        <p:sp>
          <p:nvSpPr>
            <p:cNvPr id="937" name="Google Shape;937;p66"/>
            <p:cNvSpPr txBox="1"/>
            <p:nvPr/>
          </p:nvSpPr>
          <p:spPr>
            <a:xfrm>
              <a:off x="4058305" y="5519200"/>
              <a:ext cx="4974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.asia</a:t>
              </a:r>
            </a:p>
          </p:txBody>
        </p:sp>
        <p:sp>
          <p:nvSpPr>
            <p:cNvPr id="938" name="Google Shape;938;p66"/>
            <p:cNvSpPr txBox="1"/>
            <p:nvPr/>
          </p:nvSpPr>
          <p:spPr>
            <a:xfrm>
              <a:off x="3581284" y="5729131"/>
              <a:ext cx="455700" cy="1407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.cat</a:t>
              </a:r>
            </a:p>
          </p:txBody>
        </p:sp>
        <p:sp>
          <p:nvSpPr>
            <p:cNvPr id="939" name="Google Shape;939;p66"/>
            <p:cNvSpPr txBox="1"/>
            <p:nvPr/>
          </p:nvSpPr>
          <p:spPr>
            <a:xfrm>
              <a:off x="2741145" y="5818084"/>
              <a:ext cx="5754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.jobs</a:t>
              </a:r>
            </a:p>
          </p:txBody>
        </p:sp>
        <p:sp>
          <p:nvSpPr>
            <p:cNvPr id="940" name="Google Shape;940;p66"/>
            <p:cNvSpPr txBox="1"/>
            <p:nvPr/>
          </p:nvSpPr>
          <p:spPr>
            <a:xfrm>
              <a:off x="1974499" y="5715334"/>
              <a:ext cx="490200" cy="1944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.mail</a:t>
              </a:r>
            </a:p>
          </p:txBody>
        </p:sp>
        <p:sp>
          <p:nvSpPr>
            <p:cNvPr id="941" name="Google Shape;941;p66"/>
            <p:cNvSpPr txBox="1"/>
            <p:nvPr/>
          </p:nvSpPr>
          <p:spPr>
            <a:xfrm>
              <a:off x="1341868" y="5469177"/>
              <a:ext cx="534900" cy="1944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.mobi</a:t>
              </a:r>
            </a:p>
          </p:txBody>
        </p:sp>
        <p:sp>
          <p:nvSpPr>
            <p:cNvPr id="942" name="Google Shape;942;p66"/>
            <p:cNvSpPr txBox="1"/>
            <p:nvPr/>
          </p:nvSpPr>
          <p:spPr>
            <a:xfrm>
              <a:off x="968708" y="5116447"/>
              <a:ext cx="534900" cy="1944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.post</a:t>
              </a:r>
            </a:p>
          </p:txBody>
        </p:sp>
        <p:sp>
          <p:nvSpPr>
            <p:cNvPr id="943" name="Google Shape;943;p66"/>
            <p:cNvSpPr txBox="1"/>
            <p:nvPr/>
          </p:nvSpPr>
          <p:spPr>
            <a:xfrm>
              <a:off x="745375" y="4657114"/>
              <a:ext cx="388200" cy="1944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.tel</a:t>
              </a:r>
            </a:p>
          </p:txBody>
        </p:sp>
        <p:sp>
          <p:nvSpPr>
            <p:cNvPr id="944" name="Google Shape;944;p66"/>
            <p:cNvSpPr txBox="1"/>
            <p:nvPr/>
          </p:nvSpPr>
          <p:spPr>
            <a:xfrm>
              <a:off x="588860" y="2121287"/>
              <a:ext cx="49740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.com</a:t>
              </a:r>
            </a:p>
          </p:txBody>
        </p:sp>
        <p:sp>
          <p:nvSpPr>
            <p:cNvPr id="945" name="Google Shape;945;p66"/>
            <p:cNvSpPr txBox="1"/>
            <p:nvPr/>
          </p:nvSpPr>
          <p:spPr>
            <a:xfrm>
              <a:off x="392708" y="4207663"/>
              <a:ext cx="576000" cy="1944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.travel</a:t>
              </a:r>
            </a:p>
          </p:txBody>
        </p:sp>
        <p:sp>
          <p:nvSpPr>
            <p:cNvPr id="946" name="Google Shape;946;p66"/>
            <p:cNvSpPr txBox="1"/>
            <p:nvPr/>
          </p:nvSpPr>
          <p:spPr>
            <a:xfrm>
              <a:off x="333661" y="3442924"/>
              <a:ext cx="445091" cy="194309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0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.xxx</a:t>
              </a:r>
            </a:p>
          </p:txBody>
        </p:sp>
        <p:sp>
          <p:nvSpPr>
            <p:cNvPr id="947" name="Google Shape;947;p66"/>
            <p:cNvSpPr txBox="1"/>
            <p:nvPr/>
          </p:nvSpPr>
          <p:spPr>
            <a:xfrm>
              <a:off x="2709900" y="5832025"/>
              <a:ext cx="241500" cy="87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endParaRPr sz="1000" b="1" i="0" u="none" strike="noStrike" cap="none" dirty="0">
                <a:solidFill>
                  <a:srgbClr val="002B4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66"/>
            <p:cNvSpPr txBox="1"/>
            <p:nvPr/>
          </p:nvSpPr>
          <p:spPr>
            <a:xfrm>
              <a:off x="1899750" y="2825425"/>
              <a:ext cx="2073300" cy="450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ru-RU" sz="31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1 200+</a:t>
              </a:r>
            </a:p>
          </p:txBody>
        </p:sp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79DF337B-BF40-20DD-291F-9BF1D8618295}"/>
                </a:ext>
              </a:extLst>
            </p:cNvPr>
            <p:cNvSpPr/>
            <p:nvPr/>
          </p:nvSpPr>
          <p:spPr>
            <a:xfrm>
              <a:off x="5113332" y="1183358"/>
              <a:ext cx="150683" cy="150683"/>
            </a:xfrm>
            <a:prstGeom prst="ellipse">
              <a:avLst/>
            </a:prstGeom>
            <a:solidFill>
              <a:srgbClr val="002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6FCE52A-1F4C-1F13-8272-D13A9CD550C4}"/>
                </a:ext>
              </a:extLst>
            </p:cNvPr>
            <p:cNvSpPr/>
            <p:nvPr/>
          </p:nvSpPr>
          <p:spPr>
            <a:xfrm>
              <a:off x="5787169" y="1365249"/>
              <a:ext cx="271807" cy="271807"/>
            </a:xfrm>
            <a:prstGeom prst="ellipse">
              <a:avLst/>
            </a:prstGeom>
            <a:solidFill>
              <a:srgbClr val="002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0505DBB-5E9C-6E48-2A09-E7466DEF66A3}"/>
                </a:ext>
              </a:extLst>
            </p:cNvPr>
            <p:cNvSpPr/>
            <p:nvPr/>
          </p:nvSpPr>
          <p:spPr>
            <a:xfrm>
              <a:off x="6021812" y="2212969"/>
              <a:ext cx="150683" cy="150683"/>
            </a:xfrm>
            <a:prstGeom prst="ellipse">
              <a:avLst/>
            </a:prstGeom>
            <a:solidFill>
              <a:srgbClr val="002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13E75FD-7137-F262-61AE-779C5C97A7AC}"/>
                </a:ext>
              </a:extLst>
            </p:cNvPr>
            <p:cNvSpPr/>
            <p:nvPr/>
          </p:nvSpPr>
          <p:spPr>
            <a:xfrm>
              <a:off x="5233421" y="5382543"/>
              <a:ext cx="271807" cy="271807"/>
            </a:xfrm>
            <a:prstGeom prst="ellipse">
              <a:avLst/>
            </a:prstGeom>
            <a:solidFill>
              <a:srgbClr val="002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B49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BDBE3B9-A46D-418B-DCB6-8E1FA64FF2C0}"/>
                </a:ext>
              </a:extLst>
            </p:cNvPr>
            <p:cNvSpPr/>
            <p:nvPr/>
          </p:nvSpPr>
          <p:spPr>
            <a:xfrm>
              <a:off x="6598345" y="5307900"/>
              <a:ext cx="439547" cy="439547"/>
            </a:xfrm>
            <a:prstGeom prst="ellipse">
              <a:avLst/>
            </a:prstGeom>
            <a:solidFill>
              <a:srgbClr val="002B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Google Shape;934;p66">
              <a:extLst>
                <a:ext uri="{FF2B5EF4-FFF2-40B4-BE49-F238E27FC236}">
                  <a16:creationId xmlns:a16="http://schemas.microsoft.com/office/drawing/2014/main" id="{937BD93B-268E-3722-89B9-39760C0D83DE}"/>
                </a:ext>
              </a:extLst>
            </p:cNvPr>
            <p:cNvSpPr txBox="1"/>
            <p:nvPr/>
          </p:nvSpPr>
          <p:spPr>
            <a:xfrm>
              <a:off x="5619227" y="3808693"/>
              <a:ext cx="924781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6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.みんな </a:t>
              </a:r>
            </a:p>
          </p:txBody>
        </p:sp>
        <p:sp>
          <p:nvSpPr>
            <p:cNvPr id="11" name="Google Shape;934;p66">
              <a:extLst>
                <a:ext uri="{FF2B5EF4-FFF2-40B4-BE49-F238E27FC236}">
                  <a16:creationId xmlns:a16="http://schemas.microsoft.com/office/drawing/2014/main" id="{C2B507CD-2594-8897-DD5A-0A4CE07E02FC}"/>
                </a:ext>
              </a:extLst>
            </p:cNvPr>
            <p:cNvSpPr txBox="1"/>
            <p:nvPr/>
          </p:nvSpPr>
          <p:spPr>
            <a:xfrm>
              <a:off x="5476986" y="5647520"/>
              <a:ext cx="924781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8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.公益</a:t>
              </a:r>
            </a:p>
          </p:txBody>
        </p:sp>
        <p:sp>
          <p:nvSpPr>
            <p:cNvPr id="12" name="Google Shape;934;p66">
              <a:extLst>
                <a:ext uri="{FF2B5EF4-FFF2-40B4-BE49-F238E27FC236}">
                  <a16:creationId xmlns:a16="http://schemas.microsoft.com/office/drawing/2014/main" id="{E7A8D696-4183-165D-99BA-A6F27582F738}"/>
                </a:ext>
              </a:extLst>
            </p:cNvPr>
            <p:cNvSpPr txBox="1"/>
            <p:nvPr/>
          </p:nvSpPr>
          <p:spPr>
            <a:xfrm>
              <a:off x="6818118" y="3688078"/>
              <a:ext cx="1159290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8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.онлайн</a:t>
              </a:r>
            </a:p>
          </p:txBody>
        </p:sp>
        <p:sp>
          <p:nvSpPr>
            <p:cNvPr id="13" name="Google Shape;934;p66">
              <a:extLst>
                <a:ext uri="{FF2B5EF4-FFF2-40B4-BE49-F238E27FC236}">
                  <a16:creationId xmlns:a16="http://schemas.microsoft.com/office/drawing/2014/main" id="{87A24AC2-A6B9-A391-A2A8-15E45C0137D3}"/>
                </a:ext>
              </a:extLst>
            </p:cNvPr>
            <p:cNvSpPr txBox="1"/>
            <p:nvPr/>
          </p:nvSpPr>
          <p:spPr>
            <a:xfrm>
              <a:off x="8270477" y="4239770"/>
              <a:ext cx="1033799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8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.menu</a:t>
              </a:r>
            </a:p>
          </p:txBody>
        </p:sp>
        <p:sp>
          <p:nvSpPr>
            <p:cNvPr id="14" name="Google Shape;934;p66">
              <a:extLst>
                <a:ext uri="{FF2B5EF4-FFF2-40B4-BE49-F238E27FC236}">
                  <a16:creationId xmlns:a16="http://schemas.microsoft.com/office/drawing/2014/main" id="{B0C951A8-5A10-640B-362D-8D48953CD477}"/>
                </a:ext>
              </a:extLst>
            </p:cNvPr>
            <p:cNvSpPr txBox="1"/>
            <p:nvPr/>
          </p:nvSpPr>
          <p:spPr>
            <a:xfrm>
              <a:off x="8361973" y="5747447"/>
              <a:ext cx="1033799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2400" b="1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.paris</a:t>
              </a:r>
            </a:p>
          </p:txBody>
        </p:sp>
        <p:sp>
          <p:nvSpPr>
            <p:cNvPr id="15" name="Google Shape;934;p66">
              <a:extLst>
                <a:ext uri="{FF2B5EF4-FFF2-40B4-BE49-F238E27FC236}">
                  <a16:creationId xmlns:a16="http://schemas.microsoft.com/office/drawing/2014/main" id="{F7892C48-3B27-C1C7-BC86-22C912384E46}"/>
                </a:ext>
              </a:extLst>
            </p:cNvPr>
            <p:cNvSpPr txBox="1"/>
            <p:nvPr/>
          </p:nvSpPr>
          <p:spPr>
            <a:xfrm>
              <a:off x="6021812" y="4781721"/>
              <a:ext cx="1033799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800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.brand</a:t>
              </a:r>
            </a:p>
          </p:txBody>
        </p:sp>
        <p:sp>
          <p:nvSpPr>
            <p:cNvPr id="16" name="Google Shape;934;p66">
              <a:extLst>
                <a:ext uri="{FF2B5EF4-FFF2-40B4-BE49-F238E27FC236}">
                  <a16:creationId xmlns:a16="http://schemas.microsoft.com/office/drawing/2014/main" id="{B617F31B-96A0-E7EB-C08F-FFA84FC5FDEC}"/>
                </a:ext>
              </a:extLst>
            </p:cNvPr>
            <p:cNvSpPr txBox="1"/>
            <p:nvPr/>
          </p:nvSpPr>
          <p:spPr>
            <a:xfrm>
              <a:off x="6891539" y="5692525"/>
              <a:ext cx="1033799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800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.cab</a:t>
              </a:r>
            </a:p>
          </p:txBody>
        </p:sp>
        <p:sp>
          <p:nvSpPr>
            <p:cNvPr id="17" name="Google Shape;934;p66">
              <a:extLst>
                <a:ext uri="{FF2B5EF4-FFF2-40B4-BE49-F238E27FC236}">
                  <a16:creationId xmlns:a16="http://schemas.microsoft.com/office/drawing/2014/main" id="{026FF14D-5ECB-7411-D23F-26C8835C29F3}"/>
                </a:ext>
              </a:extLst>
            </p:cNvPr>
            <p:cNvSpPr txBox="1"/>
            <p:nvPr/>
          </p:nvSpPr>
          <p:spPr>
            <a:xfrm>
              <a:off x="6952194" y="2619983"/>
              <a:ext cx="1033799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2400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.futbol</a:t>
              </a:r>
            </a:p>
          </p:txBody>
        </p:sp>
        <p:sp>
          <p:nvSpPr>
            <p:cNvPr id="18" name="Google Shape;934;p66">
              <a:extLst>
                <a:ext uri="{FF2B5EF4-FFF2-40B4-BE49-F238E27FC236}">
                  <a16:creationId xmlns:a16="http://schemas.microsoft.com/office/drawing/2014/main" id="{6C1FA8D2-BA4A-BE9D-DFA2-6335CEB37B5A}"/>
                </a:ext>
              </a:extLst>
            </p:cNvPr>
            <p:cNvSpPr txBox="1"/>
            <p:nvPr/>
          </p:nvSpPr>
          <p:spPr>
            <a:xfrm>
              <a:off x="5654388" y="1766044"/>
              <a:ext cx="1033799" cy="1833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lang="ru-RU" sz="1800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.ceo</a:t>
              </a:r>
            </a:p>
          </p:txBody>
        </p:sp>
        <p:sp>
          <p:nvSpPr>
            <p:cNvPr id="20" name="Google Shape;948;p66">
              <a:extLst>
                <a:ext uri="{FF2B5EF4-FFF2-40B4-BE49-F238E27FC236}">
                  <a16:creationId xmlns:a16="http://schemas.microsoft.com/office/drawing/2014/main" id="{72A8C249-5984-FA42-8F71-E4663560FB57}"/>
                </a:ext>
              </a:extLst>
            </p:cNvPr>
            <p:cNvSpPr txBox="1"/>
            <p:nvPr/>
          </p:nvSpPr>
          <p:spPr>
            <a:xfrm>
              <a:off x="1899750" y="3271408"/>
              <a:ext cx="2073300" cy="450600"/>
            </a:xfrm>
            <a:prstGeom prst="rect">
              <a:avLst/>
            </a:prstGeom>
            <a:noFill/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100"/>
                <a:buFont typeface="Arial"/>
                <a:buNone/>
              </a:pPr>
              <a:r>
                <a:rPr lang="ru-RU" sz="2400" i="0" u="none" strike="noStrike" cap="none" dirty="0">
                  <a:solidFill>
                    <a:srgbClr val="002B49"/>
                  </a:solidFill>
                  <a:latin typeface="Arial"/>
                  <a:ea typeface="Arial"/>
                  <a:cs typeface="Arial"/>
                  <a:sym typeface="Arial"/>
                </a:rPr>
                <a:t>gTLD</a:t>
              </a: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DB49DF4-5E60-FF39-334F-8BAB78239D0C}"/>
                </a:ext>
              </a:extLst>
            </p:cNvPr>
            <p:cNvGrpSpPr/>
            <p:nvPr/>
          </p:nvGrpSpPr>
          <p:grpSpPr>
            <a:xfrm>
              <a:off x="7869231" y="4679609"/>
              <a:ext cx="974741" cy="974741"/>
              <a:chOff x="9123051" y="4680679"/>
              <a:chExt cx="974741" cy="974741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15BBD550-ECF9-8F23-14E4-DB5BDBCF9399}"/>
                  </a:ext>
                </a:extLst>
              </p:cNvPr>
              <p:cNvSpPr/>
              <p:nvPr/>
            </p:nvSpPr>
            <p:spPr>
              <a:xfrm>
                <a:off x="9123051" y="4680679"/>
                <a:ext cx="974741" cy="974741"/>
              </a:xfrm>
              <a:prstGeom prst="ellipse">
                <a:avLst/>
              </a:prstGeom>
              <a:solidFill>
                <a:srgbClr val="002B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0AD5E8E-FB6A-AF72-15C4-3CBC7F79A3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90908" y="4771993"/>
                <a:ext cx="471959" cy="731536"/>
              </a:xfrm>
              <a:prstGeom prst="rect">
                <a:avLst/>
              </a:prstGeom>
            </p:spPr>
          </p:pic>
        </p:grpSp>
        <p:grpSp>
          <p:nvGrpSpPr>
            <p:cNvPr id="975" name="Group 974">
              <a:extLst>
                <a:ext uri="{FF2B5EF4-FFF2-40B4-BE49-F238E27FC236}">
                  <a16:creationId xmlns:a16="http://schemas.microsoft.com/office/drawing/2014/main" id="{52A32B69-51FF-6D93-BE72-DE34C60D9996}"/>
                </a:ext>
              </a:extLst>
            </p:cNvPr>
            <p:cNvGrpSpPr/>
            <p:nvPr/>
          </p:nvGrpSpPr>
          <p:grpSpPr>
            <a:xfrm>
              <a:off x="6217448" y="2458407"/>
              <a:ext cx="726380" cy="726380"/>
              <a:chOff x="6207110" y="2510725"/>
              <a:chExt cx="726380" cy="726380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3F3BC778-19D3-D2E3-CC69-DEEC7EEB25BB}"/>
                  </a:ext>
                </a:extLst>
              </p:cNvPr>
              <p:cNvSpPr/>
              <p:nvPr/>
            </p:nvSpPr>
            <p:spPr>
              <a:xfrm>
                <a:off x="6207110" y="2510725"/>
                <a:ext cx="726380" cy="726380"/>
              </a:xfrm>
              <a:prstGeom prst="ellipse">
                <a:avLst/>
              </a:prstGeom>
              <a:solidFill>
                <a:srgbClr val="002B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DD2C9B83-B1FB-7AAD-2B76-87B114210E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32051" y="2635224"/>
                <a:ext cx="476015" cy="476015"/>
              </a:xfrm>
              <a:prstGeom prst="rect">
                <a:avLst/>
              </a:prstGeom>
            </p:spPr>
          </p:pic>
        </p:grpSp>
        <p:grpSp>
          <p:nvGrpSpPr>
            <p:cNvPr id="974" name="Group 973">
              <a:extLst>
                <a:ext uri="{FF2B5EF4-FFF2-40B4-BE49-F238E27FC236}">
                  <a16:creationId xmlns:a16="http://schemas.microsoft.com/office/drawing/2014/main" id="{A42BF41D-39E6-57FB-A04B-C1668C637EA5}"/>
                </a:ext>
              </a:extLst>
            </p:cNvPr>
            <p:cNvGrpSpPr/>
            <p:nvPr/>
          </p:nvGrpSpPr>
          <p:grpSpPr>
            <a:xfrm>
              <a:off x="8409479" y="2864743"/>
              <a:ext cx="838215" cy="838215"/>
              <a:chOff x="8416909" y="3082224"/>
              <a:chExt cx="838215" cy="838215"/>
            </a:xfrm>
          </p:grpSpPr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C61D5F2F-3399-DD96-547F-9B32F713411B}"/>
                  </a:ext>
                </a:extLst>
              </p:cNvPr>
              <p:cNvSpPr/>
              <p:nvPr/>
            </p:nvSpPr>
            <p:spPr>
              <a:xfrm>
                <a:off x="8416909" y="3082224"/>
                <a:ext cx="838215" cy="838215"/>
              </a:xfrm>
              <a:prstGeom prst="ellipse">
                <a:avLst/>
              </a:prstGeom>
              <a:solidFill>
                <a:srgbClr val="002B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63B3B2AD-6FEA-5D90-9781-37EA90318E99}"/>
                  </a:ext>
                </a:extLst>
              </p:cNvPr>
              <p:cNvGrpSpPr/>
              <p:nvPr/>
            </p:nvGrpSpPr>
            <p:grpSpPr>
              <a:xfrm>
                <a:off x="8459784" y="3234963"/>
                <a:ext cx="776627" cy="539319"/>
                <a:chOff x="9743396" y="2699617"/>
                <a:chExt cx="1356515" cy="942015"/>
              </a:xfrm>
              <a:solidFill>
                <a:schemeClr val="bg1"/>
              </a:solidFill>
            </p:grpSpPr>
            <p:pic>
              <p:nvPicPr>
                <p:cNvPr id="25" name="Graphic 24" descr="Fork with solid fill">
                  <a:extLst>
                    <a:ext uri="{FF2B5EF4-FFF2-40B4-BE49-F238E27FC236}">
                      <a16:creationId xmlns:a16="http://schemas.microsoft.com/office/drawing/2014/main" id="{B28C8C53-B4FE-F09D-57E7-4D2DA87214A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96DAC541-7B7A-43D3-8B79-37D633B846F1}">
                      <asvg:svgBlip xmlns:asvg="http://schemas.microsoft.com/office/drawing/2016/SVG/main" r:embed="rId6"/>
                    </a:ext>
                  </a:extLst>
                </a:blip>
                <a:stretch>
                  <a:fillRect/>
                </a:stretch>
              </p:blipFill>
              <p:spPr>
                <a:xfrm rot="18900000">
                  <a:off x="9743396" y="2699617"/>
                  <a:ext cx="914400" cy="914400"/>
                </a:xfrm>
                <a:prstGeom prst="rect">
                  <a:avLst/>
                </a:prstGeom>
              </p:spPr>
            </p:pic>
            <p:pic>
              <p:nvPicPr>
                <p:cNvPr id="27" name="Graphic 26" descr="Knife with solid fill">
                  <a:extLst>
                    <a:ext uri="{FF2B5EF4-FFF2-40B4-BE49-F238E27FC236}">
                      <a16:creationId xmlns:a16="http://schemas.microsoft.com/office/drawing/2014/main" id="{6536E6D0-697B-5B4A-7CB0-2F1FFE2950E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96DAC541-7B7A-43D3-8B79-37D633B846F1}">
                      <asvg:svgBlip xmlns:asvg="http://schemas.microsoft.com/office/drawing/2016/SVG/main" r:embed="rId8"/>
                    </a:ext>
                  </a:extLst>
                </a:blip>
                <a:stretch>
                  <a:fillRect/>
                </a:stretch>
              </p:blipFill>
              <p:spPr>
                <a:xfrm rot="2700000" flipH="1">
                  <a:off x="10185511" y="2727232"/>
                  <a:ext cx="914400" cy="914400"/>
                </a:xfrm>
                <a:prstGeom prst="rect">
                  <a:avLst/>
                </a:prstGeom>
              </p:spPr>
            </p:pic>
          </p:grpSp>
        </p:grp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C34E1EAF-04F4-4D14-0381-B78589DA4924}"/>
                </a:ext>
              </a:extLst>
            </p:cNvPr>
            <p:cNvSpPr/>
            <p:nvPr/>
          </p:nvSpPr>
          <p:spPr>
            <a:xfrm>
              <a:off x="1643569" y="2510725"/>
              <a:ext cx="2613785" cy="1605498"/>
            </a:xfrm>
            <a:prstGeom prst="rect">
              <a:avLst/>
            </a:prstGeom>
            <a:noFill/>
            <a:ln w="76200">
              <a:solidFill>
                <a:srgbClr val="F1633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B49"/>
                </a:solidFill>
              </a:endParaRPr>
            </a:p>
          </p:txBody>
        </p:sp>
        <p:sp>
          <p:nvSpPr>
            <p:cNvPr id="30" name="Trapezoid 29">
              <a:extLst>
                <a:ext uri="{FF2B5EF4-FFF2-40B4-BE49-F238E27FC236}">
                  <a16:creationId xmlns:a16="http://schemas.microsoft.com/office/drawing/2014/main" id="{A94A84D1-2C53-4A18-1988-3E88F2A64FDF}"/>
                </a:ext>
              </a:extLst>
            </p:cNvPr>
            <p:cNvSpPr/>
            <p:nvPr/>
          </p:nvSpPr>
          <p:spPr>
            <a:xfrm>
              <a:off x="2395409" y="4343400"/>
              <a:ext cx="1033799" cy="336209"/>
            </a:xfrm>
            <a:prstGeom prst="trapezoid">
              <a:avLst/>
            </a:prstGeom>
            <a:solidFill>
              <a:srgbClr val="F16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B49"/>
                </a:solidFill>
              </a:endParaRPr>
            </a:p>
          </p:txBody>
        </p:sp>
        <p:sp>
          <p:nvSpPr>
            <p:cNvPr id="31" name="Trapezoid 30">
              <a:extLst>
                <a:ext uri="{FF2B5EF4-FFF2-40B4-BE49-F238E27FC236}">
                  <a16:creationId xmlns:a16="http://schemas.microsoft.com/office/drawing/2014/main" id="{FAD28AAF-828E-EEC4-796C-07B65D30ED81}"/>
                </a:ext>
              </a:extLst>
            </p:cNvPr>
            <p:cNvSpPr/>
            <p:nvPr/>
          </p:nvSpPr>
          <p:spPr>
            <a:xfrm>
              <a:off x="2192296" y="4659549"/>
              <a:ext cx="1450713" cy="194309"/>
            </a:xfrm>
            <a:prstGeom prst="trapezoid">
              <a:avLst>
                <a:gd name="adj" fmla="val 112610"/>
              </a:avLst>
            </a:prstGeom>
            <a:solidFill>
              <a:srgbClr val="F163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2B49"/>
                </a:solidFill>
              </a:endParaRPr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198C1957-A553-B932-C27B-C46041CEF3A9}"/>
                </a:ext>
              </a:extLst>
            </p:cNvPr>
            <p:cNvGrpSpPr/>
            <p:nvPr/>
          </p:nvGrpSpPr>
          <p:grpSpPr>
            <a:xfrm>
              <a:off x="430021" y="980491"/>
              <a:ext cx="5128007" cy="5128007"/>
              <a:chOff x="430021" y="980491"/>
              <a:chExt cx="5128007" cy="5128007"/>
            </a:xfrm>
          </p:grpSpPr>
          <p:grpSp>
            <p:nvGrpSpPr>
              <p:cNvPr id="47" name="Group 46">
                <a:extLst>
                  <a:ext uri="{FF2B5EF4-FFF2-40B4-BE49-F238E27FC236}">
                    <a16:creationId xmlns:a16="http://schemas.microsoft.com/office/drawing/2014/main" id="{21B49E96-7C00-D6D3-AB74-A0555716084A}"/>
                  </a:ext>
                </a:extLst>
              </p:cNvPr>
              <p:cNvGrpSpPr/>
              <p:nvPr/>
            </p:nvGrpSpPr>
            <p:grpSpPr>
              <a:xfrm>
                <a:off x="2779578" y="980491"/>
                <a:ext cx="434391" cy="5128007"/>
                <a:chOff x="2779578" y="980491"/>
                <a:chExt cx="434391" cy="5128007"/>
              </a:xfrm>
            </p:grpSpPr>
            <p:sp>
              <p:nvSpPr>
                <p:cNvPr id="48" name="Arc 47">
                  <a:extLst>
                    <a:ext uri="{FF2B5EF4-FFF2-40B4-BE49-F238E27FC236}">
                      <a16:creationId xmlns:a16="http://schemas.microsoft.com/office/drawing/2014/main" id="{B23C6DBB-0C55-94EE-47F0-14640E5FCBEF}"/>
                    </a:ext>
                  </a:extLst>
                </p:cNvPr>
                <p:cNvSpPr/>
                <p:nvPr/>
              </p:nvSpPr>
              <p:spPr>
                <a:xfrm rot="8100000">
                  <a:off x="2779578" y="980491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9" name="Arc 48">
                  <a:extLst>
                    <a:ext uri="{FF2B5EF4-FFF2-40B4-BE49-F238E27FC236}">
                      <a16:creationId xmlns:a16="http://schemas.microsoft.com/office/drawing/2014/main" id="{E63D7782-D4C4-276C-9668-647708A33FB8}"/>
                    </a:ext>
                  </a:extLst>
                </p:cNvPr>
                <p:cNvSpPr/>
                <p:nvPr/>
              </p:nvSpPr>
              <p:spPr>
                <a:xfrm rot="18900000">
                  <a:off x="2779578" y="5674107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CE361536-85EF-A5AC-1691-933EF571ACDA}"/>
                  </a:ext>
                </a:extLst>
              </p:cNvPr>
              <p:cNvGrpSpPr/>
              <p:nvPr/>
            </p:nvGrpSpPr>
            <p:grpSpPr>
              <a:xfrm rot="5400000">
                <a:off x="2776829" y="983666"/>
                <a:ext cx="434391" cy="5128007"/>
                <a:chOff x="2779578" y="980491"/>
                <a:chExt cx="434391" cy="5128007"/>
              </a:xfrm>
            </p:grpSpPr>
            <p:sp>
              <p:nvSpPr>
                <p:cNvPr id="51" name="Arc 50">
                  <a:extLst>
                    <a:ext uri="{FF2B5EF4-FFF2-40B4-BE49-F238E27FC236}">
                      <a16:creationId xmlns:a16="http://schemas.microsoft.com/office/drawing/2014/main" id="{71F2D06E-1340-7C35-D751-971E24822F97}"/>
                    </a:ext>
                  </a:extLst>
                </p:cNvPr>
                <p:cNvSpPr/>
                <p:nvPr/>
              </p:nvSpPr>
              <p:spPr>
                <a:xfrm rot="8100000">
                  <a:off x="2779578" y="980491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2" name="Arc 51">
                  <a:extLst>
                    <a:ext uri="{FF2B5EF4-FFF2-40B4-BE49-F238E27FC236}">
                      <a16:creationId xmlns:a16="http://schemas.microsoft.com/office/drawing/2014/main" id="{6F50712D-8194-B75A-CDA9-092A90868EC6}"/>
                    </a:ext>
                  </a:extLst>
                </p:cNvPr>
                <p:cNvSpPr/>
                <p:nvPr/>
              </p:nvSpPr>
              <p:spPr>
                <a:xfrm rot="18900000">
                  <a:off x="2779578" y="5674107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45B27A60-30CC-0D4D-889B-4CCFADB50728}"/>
                </a:ext>
              </a:extLst>
            </p:cNvPr>
            <p:cNvGrpSpPr/>
            <p:nvPr/>
          </p:nvGrpSpPr>
          <p:grpSpPr>
            <a:xfrm rot="1056371">
              <a:off x="429665" y="983665"/>
              <a:ext cx="5128007" cy="5128007"/>
              <a:chOff x="430021" y="980491"/>
              <a:chExt cx="5128007" cy="5128007"/>
            </a:xfrm>
          </p:grpSpPr>
          <p:grpSp>
            <p:nvGrpSpPr>
              <p:cNvPr id="55" name="Group 54">
                <a:extLst>
                  <a:ext uri="{FF2B5EF4-FFF2-40B4-BE49-F238E27FC236}">
                    <a16:creationId xmlns:a16="http://schemas.microsoft.com/office/drawing/2014/main" id="{0F1113E8-C021-095B-6B52-B907534EF5E8}"/>
                  </a:ext>
                </a:extLst>
              </p:cNvPr>
              <p:cNvGrpSpPr/>
              <p:nvPr/>
            </p:nvGrpSpPr>
            <p:grpSpPr>
              <a:xfrm>
                <a:off x="2779578" y="980491"/>
                <a:ext cx="434391" cy="5128007"/>
                <a:chOff x="2779578" y="980491"/>
                <a:chExt cx="434391" cy="5128007"/>
              </a:xfrm>
            </p:grpSpPr>
            <p:sp>
              <p:nvSpPr>
                <p:cNvPr id="59" name="Arc 58">
                  <a:extLst>
                    <a:ext uri="{FF2B5EF4-FFF2-40B4-BE49-F238E27FC236}">
                      <a16:creationId xmlns:a16="http://schemas.microsoft.com/office/drawing/2014/main" id="{D3BCC56A-9D57-23A2-48A1-DEAD47253200}"/>
                    </a:ext>
                  </a:extLst>
                </p:cNvPr>
                <p:cNvSpPr/>
                <p:nvPr/>
              </p:nvSpPr>
              <p:spPr>
                <a:xfrm rot="8100000">
                  <a:off x="2779578" y="980491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0" name="Arc 59">
                  <a:extLst>
                    <a:ext uri="{FF2B5EF4-FFF2-40B4-BE49-F238E27FC236}">
                      <a16:creationId xmlns:a16="http://schemas.microsoft.com/office/drawing/2014/main" id="{B33626E1-7375-6101-39DA-DAC053525E39}"/>
                    </a:ext>
                  </a:extLst>
                </p:cNvPr>
                <p:cNvSpPr/>
                <p:nvPr/>
              </p:nvSpPr>
              <p:spPr>
                <a:xfrm rot="18900000">
                  <a:off x="2779578" y="5674107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6" name="Group 55">
                <a:extLst>
                  <a:ext uri="{FF2B5EF4-FFF2-40B4-BE49-F238E27FC236}">
                    <a16:creationId xmlns:a16="http://schemas.microsoft.com/office/drawing/2014/main" id="{6BF0E01B-50DE-57CD-6AD6-D48A75D12A43}"/>
                  </a:ext>
                </a:extLst>
              </p:cNvPr>
              <p:cNvGrpSpPr/>
              <p:nvPr/>
            </p:nvGrpSpPr>
            <p:grpSpPr>
              <a:xfrm rot="5400000">
                <a:off x="2776829" y="983666"/>
                <a:ext cx="434391" cy="5128007"/>
                <a:chOff x="2779578" y="980491"/>
                <a:chExt cx="434391" cy="5128007"/>
              </a:xfrm>
            </p:grpSpPr>
            <p:sp>
              <p:nvSpPr>
                <p:cNvPr id="57" name="Arc 56">
                  <a:extLst>
                    <a:ext uri="{FF2B5EF4-FFF2-40B4-BE49-F238E27FC236}">
                      <a16:creationId xmlns:a16="http://schemas.microsoft.com/office/drawing/2014/main" id="{F08F3DD5-262E-EA3D-FF8F-B2FE6B97CBF6}"/>
                    </a:ext>
                  </a:extLst>
                </p:cNvPr>
                <p:cNvSpPr/>
                <p:nvPr/>
              </p:nvSpPr>
              <p:spPr>
                <a:xfrm rot="8100000">
                  <a:off x="2779578" y="980491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8" name="Arc 57">
                  <a:extLst>
                    <a:ext uri="{FF2B5EF4-FFF2-40B4-BE49-F238E27FC236}">
                      <a16:creationId xmlns:a16="http://schemas.microsoft.com/office/drawing/2014/main" id="{6B210776-1F9C-329A-D6C4-C904EA2FE444}"/>
                    </a:ext>
                  </a:extLst>
                </p:cNvPr>
                <p:cNvSpPr/>
                <p:nvPr/>
              </p:nvSpPr>
              <p:spPr>
                <a:xfrm rot="18900000">
                  <a:off x="2779578" y="5674107"/>
                  <a:ext cx="434391" cy="434391"/>
                </a:xfrm>
                <a:prstGeom prst="arc">
                  <a:avLst/>
                </a:prstGeom>
                <a:ln>
                  <a:noFill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3E27F1F-5A2E-1B14-6C94-E8D726A54441}"/>
                </a:ext>
              </a:extLst>
            </p:cNvPr>
            <p:cNvGrpSpPr/>
            <p:nvPr/>
          </p:nvGrpSpPr>
          <p:grpSpPr>
            <a:xfrm rot="1982472">
              <a:off x="429665" y="983665"/>
              <a:ext cx="5128007" cy="5128007"/>
              <a:chOff x="430021" y="980491"/>
              <a:chExt cx="5128007" cy="5128007"/>
            </a:xfrm>
          </p:grpSpPr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9CBE13B3-206F-6B31-F413-333E92890D71}"/>
                  </a:ext>
                </a:extLst>
              </p:cNvPr>
              <p:cNvGrpSpPr/>
              <p:nvPr/>
            </p:nvGrpSpPr>
            <p:grpSpPr>
              <a:xfrm>
                <a:off x="2779578" y="980491"/>
                <a:ext cx="434391" cy="5128007"/>
                <a:chOff x="2779578" y="980491"/>
                <a:chExt cx="434391" cy="5128007"/>
              </a:xfrm>
            </p:grpSpPr>
            <p:sp>
              <p:nvSpPr>
                <p:cNvPr id="898" name="Arc 897">
                  <a:extLst>
                    <a:ext uri="{FF2B5EF4-FFF2-40B4-BE49-F238E27FC236}">
                      <a16:creationId xmlns:a16="http://schemas.microsoft.com/office/drawing/2014/main" id="{058148FE-2E59-6D7A-9DAF-0CFA52F2E001}"/>
                    </a:ext>
                  </a:extLst>
                </p:cNvPr>
                <p:cNvSpPr/>
                <p:nvPr/>
              </p:nvSpPr>
              <p:spPr>
                <a:xfrm rot="8100000">
                  <a:off x="2779578" y="980491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9" name="Arc 898">
                  <a:extLst>
                    <a:ext uri="{FF2B5EF4-FFF2-40B4-BE49-F238E27FC236}">
                      <a16:creationId xmlns:a16="http://schemas.microsoft.com/office/drawing/2014/main" id="{9BFEFD49-D298-F506-9387-DDC08C44CEE4}"/>
                    </a:ext>
                  </a:extLst>
                </p:cNvPr>
                <p:cNvSpPr/>
                <p:nvPr/>
              </p:nvSpPr>
              <p:spPr>
                <a:xfrm rot="18900000">
                  <a:off x="2779578" y="5674107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2876037A-9822-747B-19AE-B7ECFBAE6D55}"/>
                  </a:ext>
                </a:extLst>
              </p:cNvPr>
              <p:cNvGrpSpPr/>
              <p:nvPr/>
            </p:nvGrpSpPr>
            <p:grpSpPr>
              <a:xfrm rot="5400000">
                <a:off x="2776829" y="983666"/>
                <a:ext cx="434391" cy="5128007"/>
                <a:chOff x="2779578" y="980491"/>
                <a:chExt cx="434391" cy="5128007"/>
              </a:xfrm>
            </p:grpSpPr>
            <p:sp>
              <p:nvSpPr>
                <p:cNvPr id="896" name="Arc 895">
                  <a:extLst>
                    <a:ext uri="{FF2B5EF4-FFF2-40B4-BE49-F238E27FC236}">
                      <a16:creationId xmlns:a16="http://schemas.microsoft.com/office/drawing/2014/main" id="{5B16C3F8-AFFA-7020-3240-01CABCF5C7D3}"/>
                    </a:ext>
                  </a:extLst>
                </p:cNvPr>
                <p:cNvSpPr/>
                <p:nvPr/>
              </p:nvSpPr>
              <p:spPr>
                <a:xfrm rot="8100000">
                  <a:off x="2779578" y="980491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7" name="Arc 896">
                  <a:extLst>
                    <a:ext uri="{FF2B5EF4-FFF2-40B4-BE49-F238E27FC236}">
                      <a16:creationId xmlns:a16="http://schemas.microsoft.com/office/drawing/2014/main" id="{122B7A1D-B265-F42A-1810-4C023099FC86}"/>
                    </a:ext>
                  </a:extLst>
                </p:cNvPr>
                <p:cNvSpPr/>
                <p:nvPr/>
              </p:nvSpPr>
              <p:spPr>
                <a:xfrm rot="18900000">
                  <a:off x="2779578" y="5674107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900" name="Group 899">
              <a:extLst>
                <a:ext uri="{FF2B5EF4-FFF2-40B4-BE49-F238E27FC236}">
                  <a16:creationId xmlns:a16="http://schemas.microsoft.com/office/drawing/2014/main" id="{C84C275E-7883-8073-FF9E-C8AAF683669C}"/>
                </a:ext>
              </a:extLst>
            </p:cNvPr>
            <p:cNvGrpSpPr/>
            <p:nvPr/>
          </p:nvGrpSpPr>
          <p:grpSpPr>
            <a:xfrm rot="2725405">
              <a:off x="430048" y="983665"/>
              <a:ext cx="5128007" cy="5128007"/>
              <a:chOff x="430021" y="980491"/>
              <a:chExt cx="5128007" cy="5128007"/>
            </a:xfrm>
          </p:grpSpPr>
          <p:grpSp>
            <p:nvGrpSpPr>
              <p:cNvPr id="901" name="Group 900">
                <a:extLst>
                  <a:ext uri="{FF2B5EF4-FFF2-40B4-BE49-F238E27FC236}">
                    <a16:creationId xmlns:a16="http://schemas.microsoft.com/office/drawing/2014/main" id="{F2CB3913-C753-CAAD-4BD2-F6445CC1B406}"/>
                  </a:ext>
                </a:extLst>
              </p:cNvPr>
              <p:cNvGrpSpPr/>
              <p:nvPr/>
            </p:nvGrpSpPr>
            <p:grpSpPr>
              <a:xfrm>
                <a:off x="2779578" y="980491"/>
                <a:ext cx="434391" cy="5128007"/>
                <a:chOff x="2779578" y="980491"/>
                <a:chExt cx="434391" cy="5128007"/>
              </a:xfrm>
            </p:grpSpPr>
            <p:sp>
              <p:nvSpPr>
                <p:cNvPr id="905" name="Arc 904">
                  <a:extLst>
                    <a:ext uri="{FF2B5EF4-FFF2-40B4-BE49-F238E27FC236}">
                      <a16:creationId xmlns:a16="http://schemas.microsoft.com/office/drawing/2014/main" id="{623AF1CA-7276-9A99-E37A-AEDA45B93AA9}"/>
                    </a:ext>
                  </a:extLst>
                </p:cNvPr>
                <p:cNvSpPr/>
                <p:nvPr/>
              </p:nvSpPr>
              <p:spPr>
                <a:xfrm rot="8100000">
                  <a:off x="2779578" y="980491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6" name="Arc 905">
                  <a:extLst>
                    <a:ext uri="{FF2B5EF4-FFF2-40B4-BE49-F238E27FC236}">
                      <a16:creationId xmlns:a16="http://schemas.microsoft.com/office/drawing/2014/main" id="{92B0CDA1-3B6C-B096-EC67-632B24D0979B}"/>
                    </a:ext>
                  </a:extLst>
                </p:cNvPr>
                <p:cNvSpPr/>
                <p:nvPr/>
              </p:nvSpPr>
              <p:spPr>
                <a:xfrm rot="18900000">
                  <a:off x="2779578" y="5674107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02" name="Group 901">
                <a:extLst>
                  <a:ext uri="{FF2B5EF4-FFF2-40B4-BE49-F238E27FC236}">
                    <a16:creationId xmlns:a16="http://schemas.microsoft.com/office/drawing/2014/main" id="{845F44BE-A292-E8F3-E86D-4DFD24C14EDE}"/>
                  </a:ext>
                </a:extLst>
              </p:cNvPr>
              <p:cNvGrpSpPr/>
              <p:nvPr/>
            </p:nvGrpSpPr>
            <p:grpSpPr>
              <a:xfrm rot="5400000">
                <a:off x="2776829" y="983666"/>
                <a:ext cx="434391" cy="5128007"/>
                <a:chOff x="2779578" y="980491"/>
                <a:chExt cx="434391" cy="5128007"/>
              </a:xfrm>
            </p:grpSpPr>
            <p:sp>
              <p:nvSpPr>
                <p:cNvPr id="903" name="Arc 902">
                  <a:extLst>
                    <a:ext uri="{FF2B5EF4-FFF2-40B4-BE49-F238E27FC236}">
                      <a16:creationId xmlns:a16="http://schemas.microsoft.com/office/drawing/2014/main" id="{B9C45DDA-E879-B20F-0FEF-8421BEA4D8AA}"/>
                    </a:ext>
                  </a:extLst>
                </p:cNvPr>
                <p:cNvSpPr/>
                <p:nvPr/>
              </p:nvSpPr>
              <p:spPr>
                <a:xfrm rot="8100000">
                  <a:off x="2779578" y="980491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4" name="Arc 903">
                  <a:extLst>
                    <a:ext uri="{FF2B5EF4-FFF2-40B4-BE49-F238E27FC236}">
                      <a16:creationId xmlns:a16="http://schemas.microsoft.com/office/drawing/2014/main" id="{F323C533-10DC-0DFF-3917-F4D64D81E205}"/>
                    </a:ext>
                  </a:extLst>
                </p:cNvPr>
                <p:cNvSpPr/>
                <p:nvPr/>
              </p:nvSpPr>
              <p:spPr>
                <a:xfrm rot="18900000">
                  <a:off x="2779578" y="5674107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907" name="Group 906">
              <a:extLst>
                <a:ext uri="{FF2B5EF4-FFF2-40B4-BE49-F238E27FC236}">
                  <a16:creationId xmlns:a16="http://schemas.microsoft.com/office/drawing/2014/main" id="{94C41857-5372-3744-A475-A57C07F465DB}"/>
                </a:ext>
              </a:extLst>
            </p:cNvPr>
            <p:cNvGrpSpPr/>
            <p:nvPr/>
          </p:nvGrpSpPr>
          <p:grpSpPr>
            <a:xfrm rot="3534498">
              <a:off x="431527" y="983664"/>
              <a:ext cx="5128007" cy="5128007"/>
              <a:chOff x="430021" y="980491"/>
              <a:chExt cx="5128007" cy="5128007"/>
            </a:xfrm>
          </p:grpSpPr>
          <p:grpSp>
            <p:nvGrpSpPr>
              <p:cNvPr id="908" name="Group 907">
                <a:extLst>
                  <a:ext uri="{FF2B5EF4-FFF2-40B4-BE49-F238E27FC236}">
                    <a16:creationId xmlns:a16="http://schemas.microsoft.com/office/drawing/2014/main" id="{2DF614DF-D392-D663-35B9-5F6F8218C3B8}"/>
                  </a:ext>
                </a:extLst>
              </p:cNvPr>
              <p:cNvGrpSpPr/>
              <p:nvPr/>
            </p:nvGrpSpPr>
            <p:grpSpPr>
              <a:xfrm>
                <a:off x="2779578" y="980491"/>
                <a:ext cx="434391" cy="5128007"/>
                <a:chOff x="2779578" y="980491"/>
                <a:chExt cx="434391" cy="5128007"/>
              </a:xfrm>
            </p:grpSpPr>
            <p:sp>
              <p:nvSpPr>
                <p:cNvPr id="912" name="Arc 911">
                  <a:extLst>
                    <a:ext uri="{FF2B5EF4-FFF2-40B4-BE49-F238E27FC236}">
                      <a16:creationId xmlns:a16="http://schemas.microsoft.com/office/drawing/2014/main" id="{ECF62FB5-AFEE-357C-F513-385F22004453}"/>
                    </a:ext>
                  </a:extLst>
                </p:cNvPr>
                <p:cNvSpPr/>
                <p:nvPr/>
              </p:nvSpPr>
              <p:spPr>
                <a:xfrm rot="8100000">
                  <a:off x="2779578" y="980491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3" name="Arc 912">
                  <a:extLst>
                    <a:ext uri="{FF2B5EF4-FFF2-40B4-BE49-F238E27FC236}">
                      <a16:creationId xmlns:a16="http://schemas.microsoft.com/office/drawing/2014/main" id="{A5584029-D444-8696-BC35-DADD636004B7}"/>
                    </a:ext>
                  </a:extLst>
                </p:cNvPr>
                <p:cNvSpPr/>
                <p:nvPr/>
              </p:nvSpPr>
              <p:spPr>
                <a:xfrm rot="18900000">
                  <a:off x="2779578" y="5674107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09" name="Group 908">
                <a:extLst>
                  <a:ext uri="{FF2B5EF4-FFF2-40B4-BE49-F238E27FC236}">
                    <a16:creationId xmlns:a16="http://schemas.microsoft.com/office/drawing/2014/main" id="{D7DF9909-56D4-F7E9-EE13-DE06B43EEF8F}"/>
                  </a:ext>
                </a:extLst>
              </p:cNvPr>
              <p:cNvGrpSpPr/>
              <p:nvPr/>
            </p:nvGrpSpPr>
            <p:grpSpPr>
              <a:xfrm rot="5400000">
                <a:off x="2776829" y="983666"/>
                <a:ext cx="434391" cy="5128007"/>
                <a:chOff x="2779578" y="980491"/>
                <a:chExt cx="434391" cy="5128007"/>
              </a:xfrm>
            </p:grpSpPr>
            <p:sp>
              <p:nvSpPr>
                <p:cNvPr id="910" name="Arc 909">
                  <a:extLst>
                    <a:ext uri="{FF2B5EF4-FFF2-40B4-BE49-F238E27FC236}">
                      <a16:creationId xmlns:a16="http://schemas.microsoft.com/office/drawing/2014/main" id="{836BE02D-A91A-1767-BDA2-7F627AB9D43E}"/>
                    </a:ext>
                  </a:extLst>
                </p:cNvPr>
                <p:cNvSpPr/>
                <p:nvPr/>
              </p:nvSpPr>
              <p:spPr>
                <a:xfrm rot="8100000">
                  <a:off x="2779578" y="980491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1" name="Arc 910">
                  <a:extLst>
                    <a:ext uri="{FF2B5EF4-FFF2-40B4-BE49-F238E27FC236}">
                      <a16:creationId xmlns:a16="http://schemas.microsoft.com/office/drawing/2014/main" id="{19CD602B-C217-6A49-905D-46782D9A33D7}"/>
                    </a:ext>
                  </a:extLst>
                </p:cNvPr>
                <p:cNvSpPr/>
                <p:nvPr/>
              </p:nvSpPr>
              <p:spPr>
                <a:xfrm rot="18900000">
                  <a:off x="2779578" y="5674107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914" name="Group 913">
              <a:extLst>
                <a:ext uri="{FF2B5EF4-FFF2-40B4-BE49-F238E27FC236}">
                  <a16:creationId xmlns:a16="http://schemas.microsoft.com/office/drawing/2014/main" id="{79C859F1-2863-0820-39DE-59F2927FD3CB}"/>
                </a:ext>
              </a:extLst>
            </p:cNvPr>
            <p:cNvGrpSpPr/>
            <p:nvPr/>
          </p:nvGrpSpPr>
          <p:grpSpPr>
            <a:xfrm rot="4308109">
              <a:off x="431527" y="983665"/>
              <a:ext cx="5128007" cy="5128007"/>
              <a:chOff x="430021" y="980491"/>
              <a:chExt cx="5128007" cy="5128007"/>
            </a:xfrm>
          </p:grpSpPr>
          <p:grpSp>
            <p:nvGrpSpPr>
              <p:cNvPr id="915" name="Group 914">
                <a:extLst>
                  <a:ext uri="{FF2B5EF4-FFF2-40B4-BE49-F238E27FC236}">
                    <a16:creationId xmlns:a16="http://schemas.microsoft.com/office/drawing/2014/main" id="{A3227099-6813-9296-0C93-406493DB317E}"/>
                  </a:ext>
                </a:extLst>
              </p:cNvPr>
              <p:cNvGrpSpPr/>
              <p:nvPr/>
            </p:nvGrpSpPr>
            <p:grpSpPr>
              <a:xfrm>
                <a:off x="2779578" y="980491"/>
                <a:ext cx="434391" cy="5128007"/>
                <a:chOff x="2779578" y="980491"/>
                <a:chExt cx="434391" cy="5128007"/>
              </a:xfrm>
            </p:grpSpPr>
            <p:sp>
              <p:nvSpPr>
                <p:cNvPr id="919" name="Arc 918">
                  <a:extLst>
                    <a:ext uri="{FF2B5EF4-FFF2-40B4-BE49-F238E27FC236}">
                      <a16:creationId xmlns:a16="http://schemas.microsoft.com/office/drawing/2014/main" id="{0D4C6676-E726-DF1C-851B-E22B70EFE3B5}"/>
                    </a:ext>
                  </a:extLst>
                </p:cNvPr>
                <p:cNvSpPr/>
                <p:nvPr/>
              </p:nvSpPr>
              <p:spPr>
                <a:xfrm rot="8100000">
                  <a:off x="2779578" y="980491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9" name="Arc 948">
                  <a:extLst>
                    <a:ext uri="{FF2B5EF4-FFF2-40B4-BE49-F238E27FC236}">
                      <a16:creationId xmlns:a16="http://schemas.microsoft.com/office/drawing/2014/main" id="{3AF37AF4-45C3-E5ED-6A79-41A20D8E01CC}"/>
                    </a:ext>
                  </a:extLst>
                </p:cNvPr>
                <p:cNvSpPr/>
                <p:nvPr/>
              </p:nvSpPr>
              <p:spPr>
                <a:xfrm rot="18900000">
                  <a:off x="2779578" y="5674107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916" name="Group 915">
                <a:extLst>
                  <a:ext uri="{FF2B5EF4-FFF2-40B4-BE49-F238E27FC236}">
                    <a16:creationId xmlns:a16="http://schemas.microsoft.com/office/drawing/2014/main" id="{E3F1B671-9BA0-0962-9A36-7863AFAD83BB}"/>
                  </a:ext>
                </a:extLst>
              </p:cNvPr>
              <p:cNvGrpSpPr/>
              <p:nvPr/>
            </p:nvGrpSpPr>
            <p:grpSpPr>
              <a:xfrm rot="5400000">
                <a:off x="2776829" y="983666"/>
                <a:ext cx="434391" cy="5128007"/>
                <a:chOff x="2779578" y="980491"/>
                <a:chExt cx="434391" cy="5128007"/>
              </a:xfrm>
            </p:grpSpPr>
            <p:sp>
              <p:nvSpPr>
                <p:cNvPr id="917" name="Arc 916">
                  <a:extLst>
                    <a:ext uri="{FF2B5EF4-FFF2-40B4-BE49-F238E27FC236}">
                      <a16:creationId xmlns:a16="http://schemas.microsoft.com/office/drawing/2014/main" id="{EDCDB9C7-E15E-DBB7-24AA-BF76E66A928A}"/>
                    </a:ext>
                  </a:extLst>
                </p:cNvPr>
                <p:cNvSpPr/>
                <p:nvPr/>
              </p:nvSpPr>
              <p:spPr>
                <a:xfrm rot="8100000">
                  <a:off x="2779578" y="980491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8" name="Arc 917">
                  <a:extLst>
                    <a:ext uri="{FF2B5EF4-FFF2-40B4-BE49-F238E27FC236}">
                      <a16:creationId xmlns:a16="http://schemas.microsoft.com/office/drawing/2014/main" id="{315C3DCB-1E68-BBF4-DE2B-38AEE5241214}"/>
                    </a:ext>
                  </a:extLst>
                </p:cNvPr>
                <p:cNvSpPr/>
                <p:nvPr/>
              </p:nvSpPr>
              <p:spPr>
                <a:xfrm rot="18900000">
                  <a:off x="2779578" y="5674107"/>
                  <a:ext cx="434391" cy="434391"/>
                </a:xfrm>
                <a:prstGeom prst="arc">
                  <a:avLst/>
                </a:prstGeom>
                <a:ln>
                  <a:solidFill>
                    <a:srgbClr val="002B49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cxnSp>
          <p:nvCxnSpPr>
            <p:cNvPr id="958" name="Straight Connector 957">
              <a:extLst>
                <a:ext uri="{FF2B5EF4-FFF2-40B4-BE49-F238E27FC236}">
                  <a16:creationId xmlns:a16="http://schemas.microsoft.com/office/drawing/2014/main" id="{7C56E90B-E417-E51B-2C32-DEF338E9C5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13332" y="2334677"/>
              <a:ext cx="874863" cy="321144"/>
            </a:xfrm>
            <a:prstGeom prst="line">
              <a:avLst/>
            </a:prstGeom>
            <a:ln w="12700">
              <a:solidFill>
                <a:srgbClr val="002B4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2" name="Straight Connector 961">
              <a:extLst>
                <a:ext uri="{FF2B5EF4-FFF2-40B4-BE49-F238E27FC236}">
                  <a16:creationId xmlns:a16="http://schemas.microsoft.com/office/drawing/2014/main" id="{EFC0BD2B-1DA8-ECF6-09B5-4BAF64AA89D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871694" y="1618335"/>
              <a:ext cx="924226" cy="548589"/>
            </a:xfrm>
            <a:prstGeom prst="line">
              <a:avLst/>
            </a:prstGeom>
            <a:ln w="12700">
              <a:solidFill>
                <a:srgbClr val="002B4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5" name="Straight Connector 964">
              <a:extLst>
                <a:ext uri="{FF2B5EF4-FFF2-40B4-BE49-F238E27FC236}">
                  <a16:creationId xmlns:a16="http://schemas.microsoft.com/office/drawing/2014/main" id="{8AF9C3CD-6DE1-ABA0-4C64-A4BF7F05E69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65670" y="1341285"/>
              <a:ext cx="417587" cy="369766"/>
            </a:xfrm>
            <a:prstGeom prst="line">
              <a:avLst/>
            </a:prstGeom>
            <a:ln w="12700">
              <a:solidFill>
                <a:srgbClr val="002B4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8" name="Straight Connector 967">
              <a:extLst>
                <a:ext uri="{FF2B5EF4-FFF2-40B4-BE49-F238E27FC236}">
                  <a16:creationId xmlns:a16="http://schemas.microsoft.com/office/drawing/2014/main" id="{DC30FB07-E059-C2AB-9F69-3EFCB21EC1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95277" y="2932367"/>
              <a:ext cx="932461" cy="181125"/>
            </a:xfrm>
            <a:prstGeom prst="line">
              <a:avLst/>
            </a:prstGeom>
            <a:ln w="12700">
              <a:solidFill>
                <a:srgbClr val="002B4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1" name="Straight Connector 970">
              <a:extLst>
                <a:ext uri="{FF2B5EF4-FFF2-40B4-BE49-F238E27FC236}">
                  <a16:creationId xmlns:a16="http://schemas.microsoft.com/office/drawing/2014/main" id="{24E609E0-BC22-CA12-19A8-5F2518490A3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69656" y="3293285"/>
              <a:ext cx="3057543" cy="11341"/>
            </a:xfrm>
            <a:prstGeom prst="line">
              <a:avLst/>
            </a:prstGeom>
            <a:ln w="12700">
              <a:solidFill>
                <a:srgbClr val="002B4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8" name="Straight Connector 977">
              <a:extLst>
                <a:ext uri="{FF2B5EF4-FFF2-40B4-BE49-F238E27FC236}">
                  <a16:creationId xmlns:a16="http://schemas.microsoft.com/office/drawing/2014/main" id="{BB9E419A-42B4-A208-B9F0-952E78A4091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75826" y="4280378"/>
              <a:ext cx="1754940" cy="641980"/>
            </a:xfrm>
            <a:prstGeom prst="line">
              <a:avLst/>
            </a:prstGeom>
            <a:ln w="12700">
              <a:solidFill>
                <a:srgbClr val="002B4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2" name="Straight Connector 981">
              <a:extLst>
                <a:ext uri="{FF2B5EF4-FFF2-40B4-BE49-F238E27FC236}">
                  <a16:creationId xmlns:a16="http://schemas.microsoft.com/office/drawing/2014/main" id="{080BFD2D-4957-AB0A-CC15-F78817D7D3B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29587" y="4630684"/>
              <a:ext cx="1287417" cy="726790"/>
            </a:xfrm>
            <a:prstGeom prst="line">
              <a:avLst/>
            </a:prstGeom>
            <a:ln w="12700">
              <a:solidFill>
                <a:srgbClr val="002B4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5" name="Straight Connector 984">
              <a:extLst>
                <a:ext uri="{FF2B5EF4-FFF2-40B4-BE49-F238E27FC236}">
                  <a16:creationId xmlns:a16="http://schemas.microsoft.com/office/drawing/2014/main" id="{3E463CDC-52D5-0DDD-8FFB-68F3D139975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746530" y="4977966"/>
              <a:ext cx="456132" cy="386479"/>
            </a:xfrm>
            <a:prstGeom prst="line">
              <a:avLst/>
            </a:prstGeom>
            <a:ln w="12700">
              <a:solidFill>
                <a:srgbClr val="002B4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1" name="Google Shape;19;p36">
            <a:extLst>
              <a:ext uri="{FF2B5EF4-FFF2-40B4-BE49-F238E27FC236}">
                <a16:creationId xmlns:a16="http://schemas.microsoft.com/office/drawing/2014/main" id="{776BC622-F2A5-E426-5E6B-DD7FFCDA03D0}"/>
              </a:ext>
            </a:extLst>
          </p:cNvPr>
          <p:cNvSpPr/>
          <p:nvPr/>
        </p:nvSpPr>
        <p:spPr>
          <a:xfrm>
            <a:off x="11585887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1831457-1178-40A1-5774-4AE691DE10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000" y="288001"/>
            <a:ext cx="3092486" cy="2899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3905A7-E379-3786-2AEE-5A01D0273115}"/>
              </a:ext>
            </a:extLst>
          </p:cNvPr>
          <p:cNvSpPr/>
          <p:nvPr/>
        </p:nvSpPr>
        <p:spPr>
          <a:xfrm>
            <a:off x="0" y="-168812"/>
            <a:ext cx="12192000" cy="7042961"/>
          </a:xfrm>
          <a:prstGeom prst="rect">
            <a:avLst/>
          </a:prstGeom>
          <a:solidFill>
            <a:srgbClr val="F1EF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Google Shape;19;p36">
            <a:extLst>
              <a:ext uri="{FF2B5EF4-FFF2-40B4-BE49-F238E27FC236}">
                <a16:creationId xmlns:a16="http://schemas.microsoft.com/office/drawing/2014/main" id="{5C8AB780-1DC7-F12C-E1A3-C9CBCCC65006}"/>
              </a:ext>
            </a:extLst>
          </p:cNvPr>
          <p:cNvSpPr/>
          <p:nvPr/>
        </p:nvSpPr>
        <p:spPr>
          <a:xfrm>
            <a:off x="11585887" y="287999"/>
            <a:ext cx="288000" cy="288000"/>
          </a:xfrm>
          <a:prstGeom prst="rect">
            <a:avLst/>
          </a:prstGeom>
          <a:solidFill>
            <a:srgbClr val="002A49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pPr marL="0" marR="0" lvl="0" indent="0" algn="ctr" rtl="0">
                <a:lnSpc>
                  <a:spcPct val="1083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 sz="12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67"/>
          <p:cNvSpPr txBox="1">
            <a:spLocks noGrp="1"/>
          </p:cNvSpPr>
          <p:nvPr>
            <p:ph type="title"/>
          </p:nvPr>
        </p:nvSpPr>
        <p:spPr>
          <a:xfrm>
            <a:off x="432000" y="818116"/>
            <a:ext cx="10190150" cy="1933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800"/>
              <a:buFont typeface="Arial"/>
              <a:buNone/>
            </a:pPr>
            <a:r>
              <a:rPr lang="ru-RU" sz="3600" dirty="0">
                <a:solidFill>
                  <a:srgbClr val="002B49"/>
                </a:solidFill>
              </a:rPr>
              <a:t>Построить более инклюзивный интернет</a:t>
            </a:r>
          </a:p>
        </p:txBody>
      </p:sp>
      <p:sp>
        <p:nvSpPr>
          <p:cNvPr id="955" name="Google Shape;955;p67"/>
          <p:cNvSpPr txBox="1"/>
          <p:nvPr/>
        </p:nvSpPr>
        <p:spPr>
          <a:xfrm>
            <a:off x="504825" y="1555416"/>
            <a:ext cx="10992375" cy="1154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ru-RU" sz="2100" b="1" dirty="0">
                <a:solidFill>
                  <a:srgbClr val="002B49"/>
                </a:solidFill>
              </a:rPr>
              <a:t>Сообщество ICANN работает над тем, чтобы сделать интернет более удобным для использования в глобальном масштабе с помощью следующих инструментов: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327FB25-626A-B387-91D4-37E53831ACB1}"/>
              </a:ext>
            </a:extLst>
          </p:cNvPr>
          <p:cNvSpPr txBox="1"/>
          <p:nvPr/>
        </p:nvSpPr>
        <p:spPr>
          <a:xfrm>
            <a:off x="1821102" y="2784530"/>
            <a:ext cx="7816096" cy="1395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lvl="0" algn="l" rtl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SzPts val="2100"/>
            </a:pPr>
            <a:r>
              <a:rPr lang="ru-RU" sz="1800" dirty="0">
                <a:solidFill>
                  <a:srgbClr val="002B49"/>
                </a:solidFill>
              </a:rPr>
              <a:t>Универсальное принятие — техническая необходимость, благодаря которой все допустимые доменные имена и адреса электронной почты можно будет использовать во всех приложениях, устройствах и системах, подключенных к интернету.</a:t>
            </a:r>
          </a:p>
          <a:p>
            <a:pPr marL="685800" lvl="1" indent="-298450" algn="l" rtl="0">
              <a:spcBef>
                <a:spcPts val="0"/>
              </a:spcBef>
              <a:spcAft>
                <a:spcPts val="0"/>
              </a:spcAft>
              <a:buSzPts val="2100"/>
              <a:buChar char="○"/>
            </a:pPr>
            <a:r>
              <a:rPr lang="ru-RU" sz="1800" i="1" dirty="0">
                <a:solidFill>
                  <a:srgbClr val="002B49"/>
                </a:solidFill>
              </a:rPr>
              <a:t>Устаревшие приложения и системы должны быть обновлены.</a:t>
            </a:r>
          </a:p>
        </p:txBody>
      </p:sp>
      <p:cxnSp>
        <p:nvCxnSpPr>
          <p:cNvPr id="54" name="Google Shape;88;p2">
            <a:extLst>
              <a:ext uri="{FF2B5EF4-FFF2-40B4-BE49-F238E27FC236}">
                <a16:creationId xmlns:a16="http://schemas.microsoft.com/office/drawing/2014/main" id="{D4092686-30C8-0E18-1F76-69243729FFC5}"/>
              </a:ext>
            </a:extLst>
          </p:cNvPr>
          <p:cNvCxnSpPr>
            <a:cxnSpLocks/>
          </p:cNvCxnSpPr>
          <p:nvPr/>
        </p:nvCxnSpPr>
        <p:spPr>
          <a:xfrm>
            <a:off x="1091389" y="2946759"/>
            <a:ext cx="0" cy="3911241"/>
          </a:xfrm>
          <a:prstGeom prst="straightConnector1">
            <a:avLst/>
          </a:prstGeom>
          <a:noFill/>
          <a:ln w="15875" cap="flat" cmpd="sng">
            <a:solidFill>
              <a:srgbClr val="F1633E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09D9909-ADE7-3A49-4B4B-43AC3A2F41F7}"/>
              </a:ext>
            </a:extLst>
          </p:cNvPr>
          <p:cNvGrpSpPr>
            <a:grpSpLocks noChangeAspect="1"/>
          </p:cNvGrpSpPr>
          <p:nvPr/>
        </p:nvGrpSpPr>
        <p:grpSpPr>
          <a:xfrm>
            <a:off x="731389" y="2854626"/>
            <a:ext cx="720000" cy="720000"/>
            <a:chOff x="9452495" y="2078140"/>
            <a:chExt cx="1452300" cy="1089300"/>
          </a:xfrm>
        </p:grpSpPr>
        <p:sp>
          <p:nvSpPr>
            <p:cNvPr id="23" name="Google Shape;980;p69">
              <a:extLst>
                <a:ext uri="{FF2B5EF4-FFF2-40B4-BE49-F238E27FC236}">
                  <a16:creationId xmlns:a16="http://schemas.microsoft.com/office/drawing/2014/main" id="{39DCB3E9-6882-34F5-CB93-524BC1F2B7F3}"/>
                </a:ext>
              </a:extLst>
            </p:cNvPr>
            <p:cNvSpPr/>
            <p:nvPr/>
          </p:nvSpPr>
          <p:spPr>
            <a:xfrm>
              <a:off x="9452495" y="2078140"/>
              <a:ext cx="1452300" cy="10893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4" name="Google Shape;1000;p69">
              <a:extLst>
                <a:ext uri="{FF2B5EF4-FFF2-40B4-BE49-F238E27FC236}">
                  <a16:creationId xmlns:a16="http://schemas.microsoft.com/office/drawing/2014/main" id="{C6D5C6EF-C970-FD63-29E6-38F9AC1CC050}"/>
                </a:ext>
              </a:extLst>
            </p:cNvPr>
            <p:cNvGrpSpPr/>
            <p:nvPr/>
          </p:nvGrpSpPr>
          <p:grpSpPr>
            <a:xfrm>
              <a:off x="9806628" y="2348782"/>
              <a:ext cx="751506" cy="563513"/>
              <a:chOff x="3500745" y="1936798"/>
              <a:chExt cx="625838" cy="625708"/>
            </a:xfrm>
          </p:grpSpPr>
          <p:sp>
            <p:nvSpPr>
              <p:cNvPr id="25" name="Google Shape;1001;p69">
                <a:extLst>
                  <a:ext uri="{FF2B5EF4-FFF2-40B4-BE49-F238E27FC236}">
                    <a16:creationId xmlns:a16="http://schemas.microsoft.com/office/drawing/2014/main" id="{A5B69A50-1A05-492B-39C0-89FB4112916A}"/>
                  </a:ext>
                </a:extLst>
              </p:cNvPr>
              <p:cNvSpPr/>
              <p:nvPr/>
            </p:nvSpPr>
            <p:spPr>
              <a:xfrm>
                <a:off x="3566970" y="2407375"/>
                <a:ext cx="106401" cy="34732"/>
              </a:xfrm>
              <a:custGeom>
                <a:avLst/>
                <a:gdLst/>
                <a:ahLst/>
                <a:cxnLst/>
                <a:rect l="l" t="t" r="r" b="b"/>
                <a:pathLst>
                  <a:path w="106401" h="34732" extrusionOk="0">
                    <a:moveTo>
                      <a:pt x="0" y="34733"/>
                    </a:moveTo>
                    <a:cubicBezTo>
                      <a:pt x="33955" y="20088"/>
                      <a:pt x="69595" y="8554"/>
                      <a:pt x="106402" y="0"/>
                    </a:cubicBezTo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1002;p69">
                <a:extLst>
                  <a:ext uri="{FF2B5EF4-FFF2-40B4-BE49-F238E27FC236}">
                    <a16:creationId xmlns:a16="http://schemas.microsoft.com/office/drawing/2014/main" id="{FAACD70E-157C-45F8-7D3A-78DBBECE71F1}"/>
                  </a:ext>
                </a:extLst>
              </p:cNvPr>
              <p:cNvSpPr/>
              <p:nvPr/>
            </p:nvSpPr>
            <p:spPr>
              <a:xfrm>
                <a:off x="3953826" y="2407505"/>
                <a:ext cx="106401" cy="34603"/>
              </a:xfrm>
              <a:custGeom>
                <a:avLst/>
                <a:gdLst/>
                <a:ahLst/>
                <a:cxnLst/>
                <a:rect l="l" t="t" r="r" b="b"/>
                <a:pathLst>
                  <a:path w="106401" h="34603" extrusionOk="0">
                    <a:moveTo>
                      <a:pt x="106402" y="34603"/>
                    </a:moveTo>
                    <a:cubicBezTo>
                      <a:pt x="72446" y="19958"/>
                      <a:pt x="36806" y="8424"/>
                      <a:pt x="0" y="0"/>
                    </a:cubicBez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1003;p69">
                <a:extLst>
                  <a:ext uri="{FF2B5EF4-FFF2-40B4-BE49-F238E27FC236}">
                    <a16:creationId xmlns:a16="http://schemas.microsoft.com/office/drawing/2014/main" id="{D2FE7562-285D-6BE2-3BB9-E68D4EC80B82}"/>
                  </a:ext>
                </a:extLst>
              </p:cNvPr>
              <p:cNvSpPr/>
              <p:nvPr/>
            </p:nvSpPr>
            <p:spPr>
              <a:xfrm>
                <a:off x="3657172" y="1936927"/>
                <a:ext cx="313113" cy="465263"/>
              </a:xfrm>
              <a:custGeom>
                <a:avLst/>
                <a:gdLst/>
                <a:ahLst/>
                <a:cxnLst/>
                <a:rect l="l" t="t" r="r" b="b"/>
                <a:pathLst>
                  <a:path w="313113" h="465263" extrusionOk="0">
                    <a:moveTo>
                      <a:pt x="19829" y="465264"/>
                    </a:moveTo>
                    <a:cubicBezTo>
                      <a:pt x="7128" y="420163"/>
                      <a:pt x="0" y="368194"/>
                      <a:pt x="0" y="312854"/>
                    </a:cubicBezTo>
                    <a:cubicBezTo>
                      <a:pt x="0" y="257515"/>
                      <a:pt x="7387" y="203731"/>
                      <a:pt x="20477" y="157982"/>
                    </a:cubicBezTo>
                    <a:cubicBezTo>
                      <a:pt x="47174" y="64670"/>
                      <a:pt x="97070" y="1426"/>
                      <a:pt x="154483" y="0"/>
                    </a:cubicBezTo>
                    <a:cubicBezTo>
                      <a:pt x="155131" y="0"/>
                      <a:pt x="155779" y="0"/>
                      <a:pt x="156557" y="0"/>
                    </a:cubicBezTo>
                    <a:cubicBezTo>
                      <a:pt x="157334" y="0"/>
                      <a:pt x="157853" y="0"/>
                      <a:pt x="158630" y="0"/>
                    </a:cubicBezTo>
                    <a:cubicBezTo>
                      <a:pt x="216043" y="1426"/>
                      <a:pt x="265939" y="64670"/>
                      <a:pt x="292637" y="157982"/>
                    </a:cubicBezTo>
                    <a:cubicBezTo>
                      <a:pt x="305597" y="203602"/>
                      <a:pt x="313114" y="256478"/>
                      <a:pt x="313114" y="312854"/>
                    </a:cubicBezTo>
                    <a:cubicBezTo>
                      <a:pt x="313114" y="369230"/>
                      <a:pt x="305986" y="420163"/>
                      <a:pt x="293285" y="465264"/>
                    </a:cubicBezTo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1004;p69">
                <a:extLst>
                  <a:ext uri="{FF2B5EF4-FFF2-40B4-BE49-F238E27FC236}">
                    <a16:creationId xmlns:a16="http://schemas.microsoft.com/office/drawing/2014/main" id="{3F4618D4-54EC-3986-CD2A-65CB64D2CBFF}"/>
                  </a:ext>
                </a:extLst>
              </p:cNvPr>
              <p:cNvSpPr/>
              <p:nvPr/>
            </p:nvSpPr>
            <p:spPr>
              <a:xfrm>
                <a:off x="3661837" y="2371476"/>
                <a:ext cx="303393" cy="151891"/>
              </a:xfrm>
              <a:custGeom>
                <a:avLst/>
                <a:gdLst/>
                <a:ahLst/>
                <a:cxnLst/>
                <a:rect l="l" t="t" r="r" b="b"/>
                <a:pathLst>
                  <a:path w="303393" h="151891" extrusionOk="0">
                    <a:moveTo>
                      <a:pt x="0" y="151762"/>
                    </a:moveTo>
                    <a:lnTo>
                      <a:pt x="0" y="76464"/>
                    </a:lnTo>
                    <a:cubicBezTo>
                      <a:pt x="0" y="61560"/>
                      <a:pt x="4277" y="47693"/>
                      <a:pt x="11534" y="36029"/>
                    </a:cubicBezTo>
                    <a:cubicBezTo>
                      <a:pt x="12701" y="34214"/>
                      <a:pt x="13867" y="32400"/>
                      <a:pt x="15163" y="30715"/>
                    </a:cubicBezTo>
                    <a:cubicBezTo>
                      <a:pt x="29160" y="12053"/>
                      <a:pt x="51451" y="0"/>
                      <a:pt x="76464" y="0"/>
                    </a:cubicBezTo>
                    <a:lnTo>
                      <a:pt x="226930" y="0"/>
                    </a:lnTo>
                    <a:cubicBezTo>
                      <a:pt x="252072" y="0"/>
                      <a:pt x="274363" y="12053"/>
                      <a:pt x="288230" y="30715"/>
                    </a:cubicBezTo>
                    <a:cubicBezTo>
                      <a:pt x="289526" y="32400"/>
                      <a:pt x="290693" y="34214"/>
                      <a:pt x="291859" y="36158"/>
                    </a:cubicBezTo>
                    <a:lnTo>
                      <a:pt x="291859" y="36158"/>
                    </a:lnTo>
                    <a:cubicBezTo>
                      <a:pt x="299246" y="47952"/>
                      <a:pt x="303394" y="61819"/>
                      <a:pt x="303394" y="76594"/>
                    </a:cubicBezTo>
                    <a:lnTo>
                      <a:pt x="303394" y="151891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1005;p69">
                <a:extLst>
                  <a:ext uri="{FF2B5EF4-FFF2-40B4-BE49-F238E27FC236}">
                    <a16:creationId xmlns:a16="http://schemas.microsoft.com/office/drawing/2014/main" id="{5D5D14CF-4A36-F3D1-505D-8104FE123F3C}"/>
                  </a:ext>
                </a:extLst>
              </p:cNvPr>
              <p:cNvSpPr/>
              <p:nvPr/>
            </p:nvSpPr>
            <p:spPr>
              <a:xfrm>
                <a:off x="3894210" y="2458826"/>
                <a:ext cx="12960" cy="93182"/>
              </a:xfrm>
              <a:custGeom>
                <a:avLst/>
                <a:gdLst/>
                <a:ahLst/>
                <a:cxnLst/>
                <a:rect l="l" t="t" r="r" b="b"/>
                <a:pathLst>
                  <a:path w="12960" h="93182" extrusionOk="0">
                    <a:moveTo>
                      <a:pt x="0" y="93182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1006;p69">
                <a:extLst>
                  <a:ext uri="{FF2B5EF4-FFF2-40B4-BE49-F238E27FC236}">
                    <a16:creationId xmlns:a16="http://schemas.microsoft.com/office/drawing/2014/main" id="{76490058-7A3C-34FF-CF70-5C6C0287495D}"/>
                  </a:ext>
                </a:extLst>
              </p:cNvPr>
              <p:cNvSpPr/>
              <p:nvPr/>
            </p:nvSpPr>
            <p:spPr>
              <a:xfrm>
                <a:off x="3733117" y="2458826"/>
                <a:ext cx="12960" cy="93182"/>
              </a:xfrm>
              <a:custGeom>
                <a:avLst/>
                <a:gdLst/>
                <a:ahLst/>
                <a:cxnLst/>
                <a:rect l="l" t="t" r="r" b="b"/>
                <a:pathLst>
                  <a:path w="12960" h="93182" extrusionOk="0">
                    <a:moveTo>
                      <a:pt x="0" y="93182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1007;p69">
                <a:extLst>
                  <a:ext uri="{FF2B5EF4-FFF2-40B4-BE49-F238E27FC236}">
                    <a16:creationId xmlns:a16="http://schemas.microsoft.com/office/drawing/2014/main" id="{A74C7FBC-F367-9048-8464-6B70D5B553E6}"/>
                  </a:ext>
                </a:extLst>
              </p:cNvPr>
              <p:cNvSpPr/>
              <p:nvPr/>
            </p:nvSpPr>
            <p:spPr>
              <a:xfrm>
                <a:off x="3500745" y="1936798"/>
                <a:ext cx="625838" cy="625708"/>
              </a:xfrm>
              <a:custGeom>
                <a:avLst/>
                <a:gdLst/>
                <a:ahLst/>
                <a:cxnLst/>
                <a:rect l="l" t="t" r="r" b="b"/>
                <a:pathLst>
                  <a:path w="625838" h="625708" extrusionOk="0">
                    <a:moveTo>
                      <a:pt x="625709" y="312854"/>
                    </a:moveTo>
                    <a:cubicBezTo>
                      <a:pt x="625709" y="407203"/>
                      <a:pt x="583848" y="491832"/>
                      <a:pt x="517752" y="549245"/>
                    </a:cubicBezTo>
                    <a:cubicBezTo>
                      <a:pt x="462802" y="596938"/>
                      <a:pt x="391133" y="625709"/>
                      <a:pt x="312725" y="625709"/>
                    </a:cubicBezTo>
                    <a:cubicBezTo>
                      <a:pt x="234317" y="625709"/>
                      <a:pt x="162648" y="596938"/>
                      <a:pt x="107698" y="549245"/>
                    </a:cubicBezTo>
                    <a:cubicBezTo>
                      <a:pt x="41861" y="491832"/>
                      <a:pt x="0" y="407333"/>
                      <a:pt x="0" y="312854"/>
                    </a:cubicBezTo>
                    <a:cubicBezTo>
                      <a:pt x="0" y="227966"/>
                      <a:pt x="33826" y="150854"/>
                      <a:pt x="88776" y="94478"/>
                    </a:cubicBezTo>
                    <a:cubicBezTo>
                      <a:pt x="145152" y="36677"/>
                      <a:pt x="223819" y="518"/>
                      <a:pt x="310910" y="0"/>
                    </a:cubicBezTo>
                    <a:cubicBezTo>
                      <a:pt x="311558" y="0"/>
                      <a:pt x="312206" y="0"/>
                      <a:pt x="312984" y="0"/>
                    </a:cubicBezTo>
                    <a:cubicBezTo>
                      <a:pt x="313762" y="0"/>
                      <a:pt x="314280" y="0"/>
                      <a:pt x="315058" y="0"/>
                    </a:cubicBezTo>
                    <a:cubicBezTo>
                      <a:pt x="402149" y="518"/>
                      <a:pt x="480686" y="36677"/>
                      <a:pt x="537062" y="94478"/>
                    </a:cubicBezTo>
                    <a:cubicBezTo>
                      <a:pt x="592013" y="150854"/>
                      <a:pt x="625838" y="227837"/>
                      <a:pt x="625838" y="312854"/>
                    </a:cubicBezTo>
                    <a:close/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1008;p69">
                <a:extLst>
                  <a:ext uri="{FF2B5EF4-FFF2-40B4-BE49-F238E27FC236}">
                    <a16:creationId xmlns:a16="http://schemas.microsoft.com/office/drawing/2014/main" id="{4D785393-97E8-1074-0233-D04C986A087D}"/>
                  </a:ext>
                </a:extLst>
              </p:cNvPr>
              <p:cNvSpPr/>
              <p:nvPr/>
            </p:nvSpPr>
            <p:spPr>
              <a:xfrm>
                <a:off x="3566970" y="2057196"/>
                <a:ext cx="493257" cy="50543"/>
              </a:xfrm>
              <a:custGeom>
                <a:avLst/>
                <a:gdLst/>
                <a:ahLst/>
                <a:cxnLst/>
                <a:rect l="l" t="t" r="r" b="b"/>
                <a:pathLst>
                  <a:path w="493257" h="50543" extrusionOk="0">
                    <a:moveTo>
                      <a:pt x="0" y="0"/>
                    </a:moveTo>
                    <a:cubicBezTo>
                      <a:pt x="75686" y="32530"/>
                      <a:pt x="159019" y="50544"/>
                      <a:pt x="246629" y="50544"/>
                    </a:cubicBezTo>
                    <a:cubicBezTo>
                      <a:pt x="334238" y="50544"/>
                      <a:pt x="417571" y="32530"/>
                      <a:pt x="493258" y="0"/>
                    </a:cubicBezTo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1009;p69">
                <a:extLst>
                  <a:ext uri="{FF2B5EF4-FFF2-40B4-BE49-F238E27FC236}">
                    <a16:creationId xmlns:a16="http://schemas.microsoft.com/office/drawing/2014/main" id="{1CF80022-41E6-68B5-8A0A-D68D1398A799}"/>
                  </a:ext>
                </a:extLst>
              </p:cNvPr>
              <p:cNvSpPr/>
              <p:nvPr/>
            </p:nvSpPr>
            <p:spPr>
              <a:xfrm>
                <a:off x="3897450" y="2249652"/>
                <a:ext cx="229003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29003" h="12960" extrusionOk="0">
                    <a:moveTo>
                      <a:pt x="229003" y="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1010;p69">
                <a:extLst>
                  <a:ext uri="{FF2B5EF4-FFF2-40B4-BE49-F238E27FC236}">
                    <a16:creationId xmlns:a16="http://schemas.microsoft.com/office/drawing/2014/main" id="{417C39C7-DE7E-A1C8-A813-DD90E5D3B1C3}"/>
                  </a:ext>
                </a:extLst>
              </p:cNvPr>
              <p:cNvSpPr/>
              <p:nvPr/>
            </p:nvSpPr>
            <p:spPr>
              <a:xfrm>
                <a:off x="3500745" y="2249652"/>
                <a:ext cx="229003" cy="12960"/>
              </a:xfrm>
              <a:custGeom>
                <a:avLst/>
                <a:gdLst/>
                <a:ahLst/>
                <a:cxnLst/>
                <a:rect l="l" t="t" r="r" b="b"/>
                <a:pathLst>
                  <a:path w="229003" h="12960" extrusionOk="0">
                    <a:moveTo>
                      <a:pt x="229003" y="0"/>
                    </a:moveTo>
                    <a:lnTo>
                      <a:pt x="0" y="0"/>
                    </a:lnTo>
                  </a:path>
                </a:pathLst>
              </a:custGeom>
              <a:noFill/>
              <a:ln w="22225" cap="rnd" cmpd="sng">
                <a:solidFill>
                  <a:srgbClr val="002A49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1011;p69">
                <a:extLst>
                  <a:ext uri="{FF2B5EF4-FFF2-40B4-BE49-F238E27FC236}">
                    <a16:creationId xmlns:a16="http://schemas.microsoft.com/office/drawing/2014/main" id="{899C5339-97C0-827F-09A6-F3EB20975083}"/>
                  </a:ext>
                </a:extLst>
              </p:cNvPr>
              <p:cNvSpPr/>
              <p:nvPr/>
            </p:nvSpPr>
            <p:spPr>
              <a:xfrm>
                <a:off x="3729748" y="2165412"/>
                <a:ext cx="167702" cy="167702"/>
              </a:xfrm>
              <a:custGeom>
                <a:avLst/>
                <a:gdLst/>
                <a:ahLst/>
                <a:cxnLst/>
                <a:rect l="l" t="t" r="r" b="b"/>
                <a:pathLst>
                  <a:path w="167702" h="167702" extrusionOk="0">
                    <a:moveTo>
                      <a:pt x="167702" y="83851"/>
                    </a:moveTo>
                    <a:cubicBezTo>
                      <a:pt x="167702" y="130118"/>
                      <a:pt x="130118" y="167702"/>
                      <a:pt x="83851" y="167702"/>
                    </a:cubicBezTo>
                    <a:cubicBezTo>
                      <a:pt x="37584" y="167702"/>
                      <a:pt x="0" y="130118"/>
                      <a:pt x="0" y="83851"/>
                    </a:cubicBezTo>
                    <a:cubicBezTo>
                      <a:pt x="0" y="37584"/>
                      <a:pt x="37584" y="0"/>
                      <a:pt x="83851" y="0"/>
                    </a:cubicBezTo>
                    <a:cubicBezTo>
                      <a:pt x="130118" y="0"/>
                      <a:pt x="167702" y="37584"/>
                      <a:pt x="167702" y="83851"/>
                    </a:cubicBezTo>
                  </a:path>
                </a:pathLst>
              </a:custGeom>
              <a:noFill/>
              <a:ln w="22225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493F383-285B-9E2E-C8DF-8136FD59D130}"/>
              </a:ext>
            </a:extLst>
          </p:cNvPr>
          <p:cNvGrpSpPr>
            <a:grpSpLocks noChangeAspect="1"/>
          </p:cNvGrpSpPr>
          <p:nvPr/>
        </p:nvGrpSpPr>
        <p:grpSpPr>
          <a:xfrm>
            <a:off x="731389" y="4383253"/>
            <a:ext cx="720000" cy="720000"/>
            <a:chOff x="9485608" y="4339505"/>
            <a:chExt cx="1447500" cy="1085700"/>
          </a:xfrm>
        </p:grpSpPr>
        <p:sp>
          <p:nvSpPr>
            <p:cNvPr id="40" name="Google Shape;982;p69">
              <a:extLst>
                <a:ext uri="{FF2B5EF4-FFF2-40B4-BE49-F238E27FC236}">
                  <a16:creationId xmlns:a16="http://schemas.microsoft.com/office/drawing/2014/main" id="{6F9E5164-CB1A-F05B-145B-BE3711C92782}"/>
                </a:ext>
              </a:extLst>
            </p:cNvPr>
            <p:cNvSpPr/>
            <p:nvPr/>
          </p:nvSpPr>
          <p:spPr>
            <a:xfrm>
              <a:off x="9485608" y="4339505"/>
              <a:ext cx="1447500" cy="1085700"/>
            </a:xfrm>
            <a:prstGeom prst="ellipse">
              <a:avLst/>
            </a:prstGeom>
            <a:solidFill>
              <a:srgbClr val="F1633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" name="Google Shape;1027;p69">
              <a:extLst>
                <a:ext uri="{FF2B5EF4-FFF2-40B4-BE49-F238E27FC236}">
                  <a16:creationId xmlns:a16="http://schemas.microsoft.com/office/drawing/2014/main" id="{45A0F189-B7E0-90B5-EC93-4322513DB7F0}"/>
                </a:ext>
              </a:extLst>
            </p:cNvPr>
            <p:cNvGrpSpPr/>
            <p:nvPr/>
          </p:nvGrpSpPr>
          <p:grpSpPr>
            <a:xfrm>
              <a:off x="9876672" y="4633456"/>
              <a:ext cx="654496" cy="473577"/>
              <a:chOff x="4328387" y="4620861"/>
              <a:chExt cx="490884" cy="473577"/>
            </a:xfrm>
          </p:grpSpPr>
          <p:grpSp>
            <p:nvGrpSpPr>
              <p:cNvPr id="42" name="Google Shape;1028;p69">
                <a:extLst>
                  <a:ext uri="{FF2B5EF4-FFF2-40B4-BE49-F238E27FC236}">
                    <a16:creationId xmlns:a16="http://schemas.microsoft.com/office/drawing/2014/main" id="{9FDD8756-6E19-A1AB-A3B0-8FC2A7B96518}"/>
                  </a:ext>
                </a:extLst>
              </p:cNvPr>
              <p:cNvGrpSpPr/>
              <p:nvPr/>
            </p:nvGrpSpPr>
            <p:grpSpPr>
              <a:xfrm>
                <a:off x="4328387" y="4796248"/>
                <a:ext cx="296360" cy="298190"/>
                <a:chOff x="4328387" y="4796248"/>
                <a:chExt cx="296360" cy="298190"/>
              </a:xfrm>
            </p:grpSpPr>
            <p:sp>
              <p:nvSpPr>
                <p:cNvPr id="50" name="Google Shape;1029;p69">
                  <a:extLst>
                    <a:ext uri="{FF2B5EF4-FFF2-40B4-BE49-F238E27FC236}">
                      <a16:creationId xmlns:a16="http://schemas.microsoft.com/office/drawing/2014/main" id="{74B05834-C906-6965-EAA2-E4102281176A}"/>
                    </a:ext>
                  </a:extLst>
                </p:cNvPr>
                <p:cNvSpPr/>
                <p:nvPr/>
              </p:nvSpPr>
              <p:spPr>
                <a:xfrm>
                  <a:off x="4328387" y="4796248"/>
                  <a:ext cx="296360" cy="2981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360" h="298190" extrusionOk="0">
                      <a:moveTo>
                        <a:pt x="176635" y="2579"/>
                      </a:moveTo>
                      <a:cubicBezTo>
                        <a:pt x="167732" y="915"/>
                        <a:pt x="158497" y="0"/>
                        <a:pt x="149012" y="0"/>
                      </a:cubicBezTo>
                      <a:cubicBezTo>
                        <a:pt x="146350" y="0"/>
                        <a:pt x="143687" y="0"/>
                        <a:pt x="141108" y="250"/>
                      </a:cubicBezTo>
                      <a:cubicBezTo>
                        <a:pt x="62484" y="4410"/>
                        <a:pt x="0" y="69389"/>
                        <a:pt x="0" y="149095"/>
                      </a:cubicBezTo>
                      <a:cubicBezTo>
                        <a:pt x="0" y="190197"/>
                        <a:pt x="16640" y="227470"/>
                        <a:pt x="43680" y="254511"/>
                      </a:cubicBezTo>
                      <a:lnTo>
                        <a:pt x="0" y="298191"/>
                      </a:lnTo>
                      <a:lnTo>
                        <a:pt x="149012" y="298191"/>
                      </a:lnTo>
                      <a:cubicBezTo>
                        <a:pt x="223560" y="298191"/>
                        <a:pt x="285378" y="243445"/>
                        <a:pt x="296361" y="171892"/>
                      </a:cubicBezTo>
                    </a:path>
                  </a:pathLst>
                </a:custGeom>
                <a:noFill/>
                <a:ln w="22225" cap="rnd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51" name="Google Shape;1030;p69">
                  <a:extLst>
                    <a:ext uri="{FF2B5EF4-FFF2-40B4-BE49-F238E27FC236}">
                      <a16:creationId xmlns:a16="http://schemas.microsoft.com/office/drawing/2014/main" id="{8D451BBB-EB6E-EF00-4E2F-33860909A7E0}"/>
                    </a:ext>
                  </a:extLst>
                </p:cNvPr>
                <p:cNvGrpSpPr/>
                <p:nvPr/>
              </p:nvGrpSpPr>
              <p:grpSpPr>
                <a:xfrm>
                  <a:off x="4433553" y="4892677"/>
                  <a:ext cx="87693" cy="105248"/>
                  <a:chOff x="4433553" y="4892677"/>
                  <a:chExt cx="87693" cy="105248"/>
                </a:xfrm>
              </p:grpSpPr>
              <p:sp>
                <p:nvSpPr>
                  <p:cNvPr id="52" name="Google Shape;1031;p69">
                    <a:extLst>
                      <a:ext uri="{FF2B5EF4-FFF2-40B4-BE49-F238E27FC236}">
                        <a16:creationId xmlns:a16="http://schemas.microsoft.com/office/drawing/2014/main" id="{30F8D446-2DD7-063C-12A7-F17DC26A7B85}"/>
                      </a:ext>
                    </a:extLst>
                  </p:cNvPr>
                  <p:cNvSpPr/>
                  <p:nvPr/>
                </p:nvSpPr>
                <p:spPr>
                  <a:xfrm>
                    <a:off x="4433553" y="4892677"/>
                    <a:ext cx="87693" cy="1052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7693" h="105248" extrusionOk="0">
                        <a:moveTo>
                          <a:pt x="0" y="105249"/>
                        </a:moveTo>
                        <a:lnTo>
                          <a:pt x="43847" y="0"/>
                        </a:lnTo>
                        <a:lnTo>
                          <a:pt x="87693" y="105249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53" name="Google Shape;1032;p69">
                    <a:extLst>
                      <a:ext uri="{FF2B5EF4-FFF2-40B4-BE49-F238E27FC236}">
                        <a16:creationId xmlns:a16="http://schemas.microsoft.com/office/drawing/2014/main" id="{0E079940-3C70-B454-2E59-9E6154603B61}"/>
                      </a:ext>
                    </a:extLst>
                  </p:cNvPr>
                  <p:cNvSpPr/>
                  <p:nvPr/>
                </p:nvSpPr>
                <p:spPr>
                  <a:xfrm>
                    <a:off x="4444535" y="4971635"/>
                    <a:ext cx="65728" cy="8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5728" h="8320" extrusionOk="0">
                        <a:moveTo>
                          <a:pt x="65728" y="0"/>
                        </a:moveTo>
                        <a:lnTo>
                          <a:pt x="0" y="0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chemeClr val="lt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  <p:grpSp>
            <p:nvGrpSpPr>
              <p:cNvPr id="43" name="Google Shape;1033;p69">
                <a:extLst>
                  <a:ext uri="{FF2B5EF4-FFF2-40B4-BE49-F238E27FC236}">
                    <a16:creationId xmlns:a16="http://schemas.microsoft.com/office/drawing/2014/main" id="{37D32202-D673-98BA-E28B-5DA75E825508}"/>
                  </a:ext>
                </a:extLst>
              </p:cNvPr>
              <p:cNvGrpSpPr/>
              <p:nvPr/>
            </p:nvGrpSpPr>
            <p:grpSpPr>
              <a:xfrm>
                <a:off x="4503608" y="4620861"/>
                <a:ext cx="315663" cy="315663"/>
                <a:chOff x="4503608" y="4620861"/>
                <a:chExt cx="315663" cy="315663"/>
              </a:xfrm>
            </p:grpSpPr>
            <p:sp>
              <p:nvSpPr>
                <p:cNvPr id="44" name="Google Shape;1034;p69">
                  <a:extLst>
                    <a:ext uri="{FF2B5EF4-FFF2-40B4-BE49-F238E27FC236}">
                      <a16:creationId xmlns:a16="http://schemas.microsoft.com/office/drawing/2014/main" id="{ED3BC6C0-A01C-9970-BB72-283E653067EA}"/>
                    </a:ext>
                  </a:extLst>
                </p:cNvPr>
                <p:cNvSpPr/>
                <p:nvPr/>
              </p:nvSpPr>
              <p:spPr>
                <a:xfrm>
                  <a:off x="4503608" y="4620861"/>
                  <a:ext cx="315663" cy="315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663" h="315663" extrusionOk="0">
                      <a:moveTo>
                        <a:pt x="315663" y="157832"/>
                      </a:moveTo>
                      <a:cubicBezTo>
                        <a:pt x="315663" y="70721"/>
                        <a:pt x="245026" y="0"/>
                        <a:pt x="157832" y="0"/>
                      </a:cubicBezTo>
                      <a:cubicBezTo>
                        <a:pt x="70637" y="0"/>
                        <a:pt x="0" y="70637"/>
                        <a:pt x="0" y="157832"/>
                      </a:cubicBezTo>
                      <a:cubicBezTo>
                        <a:pt x="0" y="245026"/>
                        <a:pt x="70637" y="315663"/>
                        <a:pt x="157832" y="315663"/>
                      </a:cubicBezTo>
                      <a:lnTo>
                        <a:pt x="315663" y="315663"/>
                      </a:lnTo>
                      <a:lnTo>
                        <a:pt x="269404" y="269404"/>
                      </a:lnTo>
                      <a:cubicBezTo>
                        <a:pt x="297941" y="240866"/>
                        <a:pt x="315663" y="201429"/>
                        <a:pt x="315663" y="157832"/>
                      </a:cubicBezTo>
                      <a:close/>
                    </a:path>
                  </a:pathLst>
                </a:custGeom>
                <a:noFill/>
                <a:ln w="22225" cap="rnd" cmpd="sng">
                  <a:solidFill>
                    <a:srgbClr val="0B3458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45" name="Google Shape;1035;p69">
                  <a:extLst>
                    <a:ext uri="{FF2B5EF4-FFF2-40B4-BE49-F238E27FC236}">
                      <a16:creationId xmlns:a16="http://schemas.microsoft.com/office/drawing/2014/main" id="{D7026CF4-A2EF-59C1-4EC7-103CE090C884}"/>
                    </a:ext>
                  </a:extLst>
                </p:cNvPr>
                <p:cNvGrpSpPr/>
                <p:nvPr/>
              </p:nvGrpSpPr>
              <p:grpSpPr>
                <a:xfrm>
                  <a:off x="4608856" y="4699818"/>
                  <a:ext cx="105248" cy="131540"/>
                  <a:chOff x="4608856" y="4699818"/>
                  <a:chExt cx="105248" cy="131540"/>
                </a:xfrm>
              </p:grpSpPr>
              <p:sp>
                <p:nvSpPr>
                  <p:cNvPr id="46" name="Google Shape;1036;p69">
                    <a:extLst>
                      <a:ext uri="{FF2B5EF4-FFF2-40B4-BE49-F238E27FC236}">
                        <a16:creationId xmlns:a16="http://schemas.microsoft.com/office/drawing/2014/main" id="{3235BC15-0709-A41B-6EF0-CE8AF10788A3}"/>
                      </a:ext>
                    </a:extLst>
                  </p:cNvPr>
                  <p:cNvSpPr/>
                  <p:nvPr/>
                </p:nvSpPr>
                <p:spPr>
                  <a:xfrm>
                    <a:off x="4608856" y="4726110"/>
                    <a:ext cx="105248" cy="832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05248" h="8320" extrusionOk="0">
                        <a:moveTo>
                          <a:pt x="0" y="0"/>
                        </a:moveTo>
                        <a:lnTo>
                          <a:pt x="105249" y="0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rgbClr val="0B3458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7" name="Google Shape;1037;p69">
                    <a:extLst>
                      <a:ext uri="{FF2B5EF4-FFF2-40B4-BE49-F238E27FC236}">
                        <a16:creationId xmlns:a16="http://schemas.microsoft.com/office/drawing/2014/main" id="{B6D1EF27-CB36-AA20-CF1E-F033FFD252DD}"/>
                      </a:ext>
                    </a:extLst>
                  </p:cNvPr>
                  <p:cNvSpPr/>
                  <p:nvPr/>
                </p:nvSpPr>
                <p:spPr>
                  <a:xfrm>
                    <a:off x="4661439" y="4699818"/>
                    <a:ext cx="8320" cy="2629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320" h="26291" extrusionOk="0">
                        <a:moveTo>
                          <a:pt x="0" y="0"/>
                        </a:moveTo>
                        <a:lnTo>
                          <a:pt x="0" y="26291"/>
                        </a:lnTo>
                      </a:path>
                    </a:pathLst>
                  </a:custGeom>
                  <a:noFill/>
                  <a:ln w="22225" cap="rnd" cmpd="sng">
                    <a:solidFill>
                      <a:srgbClr val="0B3458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8" name="Google Shape;1038;p69">
                    <a:extLst>
                      <a:ext uri="{FF2B5EF4-FFF2-40B4-BE49-F238E27FC236}">
                        <a16:creationId xmlns:a16="http://schemas.microsoft.com/office/drawing/2014/main" id="{CFD70CFB-3DFA-C364-3EB8-90EC089E8C47}"/>
                      </a:ext>
                    </a:extLst>
                  </p:cNvPr>
                  <p:cNvSpPr/>
                  <p:nvPr/>
                </p:nvSpPr>
                <p:spPr>
                  <a:xfrm>
                    <a:off x="4626412" y="4726110"/>
                    <a:ext cx="78874" cy="1051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74" h="105165" extrusionOk="0">
                        <a:moveTo>
                          <a:pt x="78874" y="0"/>
                        </a:moveTo>
                        <a:cubicBezTo>
                          <a:pt x="70138" y="43847"/>
                          <a:pt x="35027" y="87693"/>
                          <a:pt x="0" y="105166"/>
                        </a:cubicBezTo>
                      </a:path>
                    </a:pathLst>
                  </a:custGeom>
                  <a:noFill/>
                  <a:ln w="22225" cap="rnd" cmpd="sng">
                    <a:solidFill>
                      <a:srgbClr val="0B3458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49" name="Google Shape;1039;p69">
                    <a:extLst>
                      <a:ext uri="{FF2B5EF4-FFF2-40B4-BE49-F238E27FC236}">
                        <a16:creationId xmlns:a16="http://schemas.microsoft.com/office/drawing/2014/main" id="{97B70AD8-39FC-CBFC-3A12-DAC5740F67D1}"/>
                      </a:ext>
                    </a:extLst>
                  </p:cNvPr>
                  <p:cNvSpPr/>
                  <p:nvPr/>
                </p:nvSpPr>
                <p:spPr>
                  <a:xfrm>
                    <a:off x="4629989" y="4761220"/>
                    <a:ext cx="66560" cy="701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6560" h="70138" extrusionOk="0">
                        <a:moveTo>
                          <a:pt x="0" y="0"/>
                        </a:moveTo>
                        <a:cubicBezTo>
                          <a:pt x="15392" y="30535"/>
                          <a:pt x="40935" y="57325"/>
                          <a:pt x="66560" y="70138"/>
                        </a:cubicBezTo>
                      </a:path>
                    </a:pathLst>
                  </a:custGeom>
                  <a:noFill/>
                  <a:ln w="22225" cap="rnd" cmpd="sng">
                    <a:solidFill>
                      <a:srgbClr val="0B3458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800" dirty="0">
                      <a:solidFill>
                        <a:schemeClr val="dk1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BEE53FD-8DE6-FD2F-61B2-8588FCD2F5CF}"/>
              </a:ext>
            </a:extLst>
          </p:cNvPr>
          <p:cNvSpPr txBox="1"/>
          <p:nvPr/>
        </p:nvSpPr>
        <p:spPr>
          <a:xfrm>
            <a:off x="1765028" y="4322307"/>
            <a:ext cx="7816096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" lvl="0" algn="l" rtl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SzPts val="2100"/>
            </a:pPr>
            <a:r>
              <a:rPr lang="ru-RU" sz="1800" dirty="0">
                <a:solidFill>
                  <a:srgbClr val="002B49"/>
                </a:solidFill>
              </a:rPr>
              <a:t>Интернационализированные доменные имена — доменные имена, представленные символами, отличными от символов латинского алфавита или ASCII (от a до z). </a:t>
            </a:r>
          </a:p>
          <a:p>
            <a:endParaRPr lang="en-US" sz="1100" dirty="0"/>
          </a:p>
        </p:txBody>
      </p:sp>
      <p:sp>
        <p:nvSpPr>
          <p:cNvPr id="57" name="Google Shape;1257;p73">
            <a:extLst>
              <a:ext uri="{FF2B5EF4-FFF2-40B4-BE49-F238E27FC236}">
                <a16:creationId xmlns:a16="http://schemas.microsoft.com/office/drawing/2014/main" id="{61A7D21D-888C-4909-3F1A-EB9CC261E808}"/>
              </a:ext>
            </a:extLst>
          </p:cNvPr>
          <p:cNvSpPr/>
          <p:nvPr/>
        </p:nvSpPr>
        <p:spPr>
          <a:xfrm>
            <a:off x="1520803" y="5478854"/>
            <a:ext cx="9925328" cy="1091145"/>
          </a:xfrm>
          <a:prstGeom prst="rect">
            <a:avLst/>
          </a:prstGeom>
          <a:solidFill>
            <a:srgbClr val="0B3458"/>
          </a:solidFill>
          <a:ln>
            <a:noFill/>
          </a:ln>
        </p:spPr>
        <p:txBody>
          <a:bodyPr spcFirstLastPara="1" wrap="square" lIns="360000" tIns="324000" rIns="612000" bIns="270000" anchor="t" anchorCtr="0">
            <a:noAutofit/>
          </a:bodyPr>
          <a:lstStyle/>
          <a:p>
            <a:pPr marL="0" marR="0" lvl="0" indent="0" algn="l" rtl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Каждый должен иметь возможность пользоваться интернетом, используя доменное имя и адрес электронной почты, соответствующие его языку или культуре. </a:t>
            </a:r>
          </a:p>
          <a:p>
            <a:pPr marL="0" marR="0" lvl="0" indent="0" algn="l" rtl="0">
              <a:lnSpc>
                <a:spcPts val="196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1259;p73">
            <a:extLst>
              <a:ext uri="{FF2B5EF4-FFF2-40B4-BE49-F238E27FC236}">
                <a16:creationId xmlns:a16="http://schemas.microsoft.com/office/drawing/2014/main" id="{481FE4BA-110B-74FD-8FCA-E622F4BFB9DA}"/>
              </a:ext>
            </a:extLst>
          </p:cNvPr>
          <p:cNvSpPr/>
          <p:nvPr/>
        </p:nvSpPr>
        <p:spPr>
          <a:xfrm>
            <a:off x="1945179" y="5273419"/>
            <a:ext cx="475200" cy="475200"/>
          </a:xfrm>
          <a:prstGeom prst="ellipse">
            <a:avLst/>
          </a:prstGeom>
          <a:solidFill>
            <a:srgbClr val="F1633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B3458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664BC2-0996-6916-6A1A-840A0B57B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000" y="288001"/>
            <a:ext cx="3092486" cy="289921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57149-6A54-9D1D-458C-A4205FF99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99" y="2785561"/>
            <a:ext cx="8501093" cy="2492990"/>
          </a:xfrm>
        </p:spPr>
        <p:txBody>
          <a:bodyPr/>
          <a:lstStyle/>
          <a:p>
            <a:r>
              <a:rPr lang="ru-RU" sz="5400" dirty="0"/>
              <a:t>Программа New gTLD: </a:t>
            </a:r>
            <a:br>
              <a:rPr lang="ru-RU" sz="5400" dirty="0"/>
            </a:br>
            <a:r>
              <a:rPr lang="ru-RU" sz="5400" dirty="0"/>
              <a:t>следующий раунд </a:t>
            </a:r>
          </a:p>
        </p:txBody>
      </p:sp>
    </p:spTree>
    <p:extLst>
      <p:ext uri="{BB962C8B-B14F-4D97-AF65-F5344CB8AC3E}">
        <p14:creationId xmlns:p14="http://schemas.microsoft.com/office/powerpoint/2010/main" val="1139057959"/>
      </p:ext>
    </p:extLst>
  </p:cSld>
  <p:clrMapOvr>
    <a:masterClrMapping/>
  </p:clrMapOvr>
</p:sld>
</file>

<file path=ppt/theme/theme1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CANN PPT_Arial_16x9_June 2017_potx">
  <a:themeElements>
    <a:clrScheme name="ICANN PPT Colors">
      <a:dk1>
        <a:srgbClr val="0A1F24"/>
      </a:dk1>
      <a:lt1>
        <a:srgbClr val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</TotalTime>
  <Words>4581</Words>
  <Application>Microsoft Macintosh PowerPoint</Application>
  <PresentationFormat>Widescreen</PresentationFormat>
  <Paragraphs>541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Aptos</vt:lpstr>
      <vt:lpstr>Arial</vt:lpstr>
      <vt:lpstr>Calibri</vt:lpstr>
      <vt:lpstr>Helvetica</vt:lpstr>
      <vt:lpstr>Noto Sans Symbols</vt:lpstr>
      <vt:lpstr>NTR</vt:lpstr>
      <vt:lpstr>ICANN PPT_Arial_16x9_June 2017_potx</vt:lpstr>
      <vt:lpstr>ICANN PPT_Arial_16x9_June 2017_potx</vt:lpstr>
      <vt:lpstr>Повысить инклюзивность интернета: новые домены общего пользования верхнего уровня</vt:lpstr>
      <vt:lpstr>Повестка дня</vt:lpstr>
      <vt:lpstr>Интернет — это глобальная сеть сетей </vt:lpstr>
      <vt:lpstr>Как мы пользуемся Интернетом? </vt:lpstr>
      <vt:lpstr>Что такое доменное имя?</vt:lpstr>
      <vt:lpstr>Что такое домены верхнего уровня (TLD)?</vt:lpstr>
      <vt:lpstr>Расширение DNS</vt:lpstr>
      <vt:lpstr>Построить более инклюзивный интернет</vt:lpstr>
      <vt:lpstr>Программа New gTLD:  следующий раунд </vt:lpstr>
      <vt:lpstr>Новые доменные имена, новые возможности использования</vt:lpstr>
      <vt:lpstr>Возможности gTLD</vt:lpstr>
      <vt:lpstr>Преимущества управления gTLD</vt:lpstr>
      <vt:lpstr>Как стать оператором регистратуры</vt:lpstr>
      <vt:lpstr>Финансовые и технические аспекты</vt:lpstr>
      <vt:lpstr>Обязанности операторов регистратур </vt:lpstr>
      <vt:lpstr>Следующий раунд:  Программа поддержки кандидатов (ASP) </vt:lpstr>
      <vt:lpstr>Критерии поддержки кандидатов </vt:lpstr>
      <vt:lpstr>Программа поддержки кандидатов</vt:lpstr>
      <vt:lpstr>Портфолио участника Программы поддержки кандидатов</vt:lpstr>
      <vt:lpstr>Оценка кандидатов на получение поддержки</vt:lpstr>
      <vt:lpstr>Оценка кандидатов на получение поддержки</vt:lpstr>
      <vt:lpstr>Что будет дальше?</vt:lpstr>
      <vt:lpstr>Путь поддерживаемого кандидата</vt:lpstr>
      <vt:lpstr>Путь поддерживаемого кандидата</vt:lpstr>
      <vt:lpstr>Основные даты</vt:lpstr>
      <vt:lpstr>Следующий раунд:  Программа оценки провайдеров услуг регистратур (RSP) </vt:lpstr>
      <vt:lpstr>Программа проверки провайдеров услуг регистратур</vt:lpstr>
      <vt:lpstr>Тестирование функциональности систем регистратур 2.0</vt:lpstr>
      <vt:lpstr>Следующий раунд:  сроки и ресурсы </vt:lpstr>
      <vt:lpstr>PowerPoint Presentation</vt:lpstr>
      <vt:lpstr>Программа New gTLD: следующий раунд — ресурсы</vt:lpstr>
      <vt:lpstr>PowerPoint Presentation</vt:lpstr>
      <vt:lpstr>Спасибо.  Оставайтесь на связи с ICANN: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More Inclusive Internet: New Generic Top-Level Domains</dc:title>
  <cp:lastModifiedBy>Jane Sexton</cp:lastModifiedBy>
  <cp:revision>135</cp:revision>
  <dcterms:modified xsi:type="dcterms:W3CDTF">2024-09-05T16:12:08Z</dcterms:modified>
</cp:coreProperties>
</file>