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7"/>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69"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2" r:id="rId30"/>
    <p:sldId id="283" r:id="rId31"/>
    <p:sldId id="293" r:id="rId32"/>
    <p:sldId id="294" r:id="rId33"/>
    <p:sldId id="285" r:id="rId34"/>
    <p:sldId id="286" r:id="rId35"/>
    <p:sldId id="287"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CED4"/>
    <a:srgbClr val="F1633E"/>
    <a:srgbClr val="F3A41E"/>
    <a:srgbClr val="002B49"/>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2"/>
    <p:restoredTop sz="67075"/>
  </p:normalViewPr>
  <p:slideViewPr>
    <p:cSldViewPr snapToGrid="0">
      <p:cViewPr varScale="1">
        <p:scale>
          <a:sx n="83" d="100"/>
          <a:sy n="83" d="100"/>
        </p:scale>
        <p:origin x="2784" y="200"/>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Hello and welcome! My name is ______ and I am ____________.</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Today we’re going to talk about how we can make the Internet more inclusive and welcoming for the next billion people who will be coming online, and the next round of applications for new generic top-level domains.</a:t>
            </a:r>
            <a:endParaRPr dirty="0"/>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gTLDs are intended to provide greater consumer choice. gTLDs can represent cultures, brands, geographies, communities, special interests, and more (e.g., .community, .london, .sport).</a:t>
            </a:r>
            <a:endParaRPr sz="1300"/>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rgbClr val="0B181B"/>
                </a:solidFill>
              </a:rPr>
              <a:t>For businesses, a gTLD is a branding opportunity.</a:t>
            </a:r>
            <a:r>
              <a:rPr lang="en-US" b="1" dirty="0">
                <a:solidFill>
                  <a:srgbClr val="0B181B"/>
                </a:solidFill>
              </a:rPr>
              <a:t> </a:t>
            </a:r>
            <a:r>
              <a:rPr lang="en-US" dirty="0">
                <a:solidFill>
                  <a:srgbClr val="0B181B"/>
                </a:solidFill>
              </a:rPr>
              <a:t>And the opportunities are almost limitless, allowing individual businesses, commercial organizations, or entire sectors, to develop a unique label for themselves on the Internet. </a:t>
            </a:r>
          </a:p>
          <a:p>
            <a:pPr marL="0" lvl="0" indent="0" algn="l" rtl="0">
              <a:spcBef>
                <a:spcPts val="0"/>
              </a:spcBef>
              <a:spcAft>
                <a:spcPts val="0"/>
              </a:spcAft>
              <a:buNone/>
            </a:pPr>
            <a:endParaRPr lang="en-US" dirty="0">
              <a:solidFill>
                <a:srgbClr val="0B181B"/>
              </a:solidFill>
            </a:endParaRPr>
          </a:p>
          <a:p>
            <a:pPr marL="0" lvl="0" indent="0" algn="l" rtl="0">
              <a:spcBef>
                <a:spcPts val="0"/>
              </a:spcBef>
              <a:spcAft>
                <a:spcPts val="0"/>
              </a:spcAft>
              <a:buNone/>
            </a:pPr>
            <a:r>
              <a:rPr lang="en-US" dirty="0">
                <a:solidFill>
                  <a:srgbClr val="0B181B"/>
                </a:solidFill>
              </a:rPr>
              <a:t>New gTLDs will benefit people, businesses, and communities – from indigenous, religious, or linguistic communities, to companies and governments that want to address customers and constituents in local scripts, to communities that share a passion or commonality that are scattered throughout the world. These groups and entities have the opportunity to reflect their community, values, and geographic or cultural niches, via a new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t>An organization managing a gTLD can vet businesses requesting a domain name to maintain trust in or protect the brand associated with the gTLD. </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Some gTLDs are operated for the benefit of a particular community – these TLDs allow people with similar interests or values to connect with one another and share information and ideas. </a:t>
            </a:r>
          </a:p>
          <a:p>
            <a:pPr marL="0" lvl="0" indent="0" algn="l" rtl="0">
              <a:lnSpc>
                <a:spcPct val="115000"/>
              </a:lnSpc>
              <a:spcBef>
                <a:spcPts val="0"/>
              </a:spcBef>
              <a:spcAft>
                <a:spcPts val="0"/>
              </a:spcAft>
              <a:buNone/>
            </a:pPr>
            <a:endParaRPr lang="en-US" dirty="0"/>
          </a:p>
          <a:p>
            <a:pPr marL="0" lvl="0" indent="0" algn="l" rtl="0">
              <a:lnSpc>
                <a:spcPct val="115000"/>
              </a:lnSpc>
              <a:spcBef>
                <a:spcPts val="0"/>
              </a:spcBef>
              <a:spcAft>
                <a:spcPts val="0"/>
              </a:spcAft>
              <a:buNone/>
            </a:pPr>
            <a:r>
              <a:rPr lang="en-US" dirty="0"/>
              <a:t>If implemented well, a gTLD can be a source of significant revenue through the management of domain name registrations and renewals. </a:t>
            </a:r>
          </a:p>
          <a:p>
            <a:pPr marL="0" lvl="0" indent="0" algn="l" rtl="0">
              <a:lnSpc>
                <a:spcPct val="115000"/>
              </a:lnSpc>
              <a:spcBef>
                <a:spcPts val="0"/>
              </a:spcBef>
              <a:spcAft>
                <a:spcPts val="0"/>
              </a:spcAft>
              <a:buClr>
                <a:schemeClr val="dk1"/>
              </a:buClr>
              <a:buSzPts val="1100"/>
              <a:buFont typeface="Arial"/>
              <a:buNone/>
            </a:pPr>
            <a:endParaRPr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Aside the objectives an organization might have in applying for a gTLD, there are technical and financial considerations. As an applicant, your organization is requesting to operate a registry that represents a part of the Internet infrastructure.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The process of applying to operate a registry business is much more complex than registering a domain name, which any individual or organization can do, and should not be entered into lightly.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All new gTLD applicants must be able to demonstrate the operational, technical, and financial capacities necessary to operate a registry.  Some of these operational and technical capacities, like back-end services, can be outsourced to third parties called Registry Service Providers.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applying for a new gTLD requires financial and technical resources, including staff and equipment, that are out of reach for many.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evaluation fees are expected to be between 208,000-293,000 US dollars. </a:t>
            </a:r>
            <a:endParaRPr dirty="0"/>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There are many aspects – technical, financial, regulatory – to running a registry. </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registry operator plays a key role within the Internet ecosystem is to keep the master database of all domain names registered in each top-level domain and generate the "zone file" that allows computers to route Internet traffic to and from TLDs anywhere in the world.</a:t>
            </a: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Registry operators are responsible for maintaining the registry for each top-level domain. The responsibilities of the registries include accepting registration requests, maintaining a database of the necessary domain name registration data, and providing name servers to publish the zone file data </a:t>
            </a:r>
            <a:r>
              <a:rPr lang="en-US" i="1" dirty="0">
                <a:latin typeface="Arial"/>
                <a:ea typeface="Arial"/>
                <a:cs typeface="Arial"/>
                <a:sym typeface="Arial"/>
              </a:rPr>
              <a:t>(i.e</a:t>
            </a:r>
            <a:r>
              <a:rPr lang="en-US" dirty="0">
                <a:latin typeface="Arial"/>
                <a:ea typeface="Arial"/>
                <a:cs typeface="Arial"/>
                <a:sym typeface="Arial"/>
              </a:rPr>
              <a:t>., information about the location of a domain name) throughout the Internet.</a:t>
            </a:r>
          </a:p>
          <a:p>
            <a:pPr marL="0" lvl="0" indent="0" algn="l" rtl="0">
              <a:lnSpc>
                <a:spcPct val="100000"/>
              </a:lnSpc>
              <a:spcBef>
                <a:spcPts val="0"/>
              </a:spcBef>
              <a:spcAft>
                <a:spcPts val="0"/>
              </a:spcAft>
              <a:buClr>
                <a:schemeClr val="dk1"/>
              </a:buClr>
              <a:buSzPts val="1100"/>
              <a:buFont typeface="Arial"/>
              <a:buNone/>
            </a:pPr>
            <a:endParaRPr lang="en-US"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Some registry operators may choose to outsource some of the technical requirements to a third party, called a registry services provider. </a:t>
            </a: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For people that would like to learn more about becoming a registry operator, you’re encouraged to take advantage of our ICANN Learn Course, which is available on </a:t>
            </a:r>
            <a:r>
              <a:rPr lang="en-US" dirty="0" err="1">
                <a:latin typeface="Arial"/>
                <a:ea typeface="Arial"/>
                <a:cs typeface="Arial"/>
                <a:sym typeface="Arial"/>
              </a:rPr>
              <a:t>icann.org</a:t>
            </a:r>
            <a:r>
              <a:rPr lang="en-US" dirty="0">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lang="en-US" dirty="0">
              <a:solidFill>
                <a:srgbClr val="333333"/>
              </a:solidFill>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Applicant Support Program or the ASP, makes applying for a new gTLD more attainable to entities that are interested to run a gTLD but that need financial or training resources to do so.  A complete guide to the ASP application process is available in the </a:t>
            </a:r>
            <a:r>
              <a:rPr lang="en-US" u="sng" dirty="0">
                <a:solidFill>
                  <a:srgbClr val="1155CC"/>
                </a:solidFill>
                <a:hlinkClick r:id="rId3">
                  <a:extLst>
                    <a:ext uri="{A12FA001-AC4F-418D-AE19-62706E023703}">
                      <ahyp:hlinkClr xmlns:ahyp="http://schemas.microsoft.com/office/drawing/2018/hyperlinkcolor" val="tx"/>
                    </a:ext>
                  </a:extLst>
                </a:hlinkClick>
              </a:rPr>
              <a:t>ASP Handbook</a:t>
            </a:r>
            <a:r>
              <a:rPr lang="en-US" dirty="0"/>
              <a:t> where you will also find the evaluation criteria for qualifying. These include: </a:t>
            </a:r>
          </a:p>
          <a:p>
            <a:pPr marL="914400" lvl="1" indent="-304800" algn="l" rtl="0">
              <a:spcBef>
                <a:spcPts val="0"/>
              </a:spcBef>
              <a:spcAft>
                <a:spcPts val="0"/>
              </a:spcAft>
              <a:buClr>
                <a:schemeClr val="dk1"/>
              </a:buClr>
              <a:buSzPts val="1200"/>
              <a:buFont typeface="Calibri"/>
              <a:buChar char="○"/>
            </a:pPr>
            <a:r>
              <a:rPr lang="en-US" dirty="0"/>
              <a:t>Business Due Diligence: making sure that submitted applications are complete; legal compliance check, background screening</a:t>
            </a:r>
          </a:p>
          <a:p>
            <a:pPr marL="914400" lvl="1" indent="-304800" algn="l" rtl="0">
              <a:spcBef>
                <a:spcPts val="0"/>
              </a:spcBef>
              <a:spcAft>
                <a:spcPts val="0"/>
              </a:spcAft>
              <a:buClr>
                <a:schemeClr val="dk1"/>
              </a:buClr>
              <a:buSzPts val="1200"/>
              <a:buFont typeface="Calibri"/>
              <a:buChar char="○"/>
            </a:pPr>
            <a:r>
              <a:rPr lang="en-US" dirty="0"/>
              <a:t>Public Responsibility Due Diligence: checking that the applicant does not produce, trade in, or promote an industry/string that is contrary to generally accepted legal norms of morality and public order that are recognized under principles of international law</a:t>
            </a:r>
          </a:p>
          <a:p>
            <a:pPr marL="914400" lvl="1" indent="-304800" algn="l" rtl="0">
              <a:spcBef>
                <a:spcPts val="0"/>
              </a:spcBef>
              <a:spcAft>
                <a:spcPts val="0"/>
              </a:spcAft>
              <a:buClr>
                <a:schemeClr val="dk1"/>
              </a:buClr>
              <a:buSzPts val="1200"/>
              <a:buFont typeface="Calibri"/>
              <a:buChar char="○"/>
            </a:pPr>
            <a:r>
              <a:rPr lang="en-US" dirty="0"/>
              <a:t>Financial Need: looking at whether paying the full gTLD application fee presents financial hardship </a:t>
            </a:r>
          </a:p>
          <a:p>
            <a:pPr marL="914400" lvl="1" indent="-304800" algn="l" rtl="0">
              <a:spcBef>
                <a:spcPts val="0"/>
              </a:spcBef>
              <a:spcAft>
                <a:spcPts val="0"/>
              </a:spcAft>
              <a:buClr>
                <a:schemeClr val="dk1"/>
              </a:buClr>
              <a:buSzPts val="1200"/>
              <a:buFont typeface="Calibri"/>
              <a:buChar char="○"/>
            </a:pPr>
            <a:r>
              <a:rPr lang="en-US" dirty="0"/>
              <a:t>Financial Viability: looking at how the applicant intends to cover the unsupported costs of the gTLD application and evaluation fees and that, upon qualifying for support, the applicant is able to submit a deposit</a:t>
            </a:r>
          </a:p>
          <a:p>
            <a:pPr marL="914400" lvl="1" indent="-304800" algn="l" rtl="0">
              <a:spcBef>
                <a:spcPts val="0"/>
              </a:spcBef>
              <a:spcAft>
                <a:spcPts val="0"/>
              </a:spcAft>
              <a:buClr>
                <a:schemeClr val="dk1"/>
              </a:buClr>
              <a:buSzPts val="1200"/>
              <a:buFont typeface="Calibri"/>
              <a:buChar char="○"/>
            </a:pPr>
            <a:r>
              <a:rPr lang="en-US" dirty="0"/>
              <a:t>Eligible Entity Status: checking that the type of organization or business is eligible –which I’ll speak to in more detail next</a:t>
            </a:r>
            <a:endParaRPr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apply to the Applicant Support Program, applicants must be one of these entities: </a:t>
            </a:r>
            <a:endParaRPr dirty="0"/>
          </a:p>
          <a:p>
            <a:pPr marL="0" lvl="0" indent="0" algn="l" rtl="0">
              <a:spcBef>
                <a:spcPts val="0"/>
              </a:spcBef>
              <a:spcAft>
                <a:spcPts val="0"/>
              </a:spcAft>
              <a:buNone/>
            </a:pPr>
            <a:r>
              <a:rPr lang="en-US" dirty="0"/>
              <a:t>a nonprofit, nongovernmental, or charitable organization; </a:t>
            </a:r>
            <a:endParaRPr dirty="0"/>
          </a:p>
          <a:p>
            <a:pPr marL="0" lvl="0" indent="0" algn="l" rtl="0">
              <a:spcBef>
                <a:spcPts val="0"/>
              </a:spcBef>
              <a:spcAft>
                <a:spcPts val="0"/>
              </a:spcAft>
              <a:buNone/>
            </a:pPr>
            <a:r>
              <a:rPr lang="en-US" dirty="0"/>
              <a:t>an intergovernmental organization; </a:t>
            </a:r>
            <a:endParaRPr dirty="0"/>
          </a:p>
          <a:p>
            <a:pPr marL="0" lvl="0" indent="0" algn="l" rtl="0">
              <a:spcBef>
                <a:spcPts val="0"/>
              </a:spcBef>
              <a:spcAft>
                <a:spcPts val="0"/>
              </a:spcAft>
              <a:buNone/>
            </a:pPr>
            <a:r>
              <a:rPr lang="en-US" dirty="0"/>
              <a:t>an indigenous/tribal peoples’ organization; </a:t>
            </a:r>
            <a:endParaRPr dirty="0"/>
          </a:p>
          <a:p>
            <a:pPr marL="0" lvl="0" indent="0" algn="l" rtl="0">
              <a:spcBef>
                <a:spcPts val="0"/>
              </a:spcBef>
              <a:spcAft>
                <a:spcPts val="0"/>
              </a:spcAft>
              <a:buNone/>
            </a:pPr>
            <a:r>
              <a:rPr lang="en-US" dirty="0"/>
              <a:t>or a small businesses that operates as a social enterprise or </a:t>
            </a:r>
            <a:endParaRPr dirty="0"/>
          </a:p>
          <a:p>
            <a:pPr marL="0" lvl="0" indent="0" algn="l" rtl="0">
              <a:spcBef>
                <a:spcPts val="0"/>
              </a:spcBef>
              <a:spcAft>
                <a:spcPts val="0"/>
              </a:spcAft>
              <a:buNone/>
            </a:pPr>
            <a:r>
              <a:rPr lang="en-US" dirty="0"/>
              <a:t>that is located in a less-developed economy. </a:t>
            </a:r>
            <a:endParaRPr dirty="0"/>
          </a:p>
          <a:p>
            <a:pPr marL="0" lvl="0" indent="0" algn="l" rtl="0">
              <a:spcBef>
                <a:spcPts val="0"/>
              </a:spcBef>
              <a:spcAft>
                <a:spcPts val="0"/>
              </a:spcAft>
              <a:buNone/>
            </a:pPr>
            <a:r>
              <a:rPr lang="en-US" dirty="0"/>
              <a:t>Applicants only need to qualify for one entity from this list.</a:t>
            </a:r>
            <a:endParaRPr dirty="0"/>
          </a:p>
          <a:p>
            <a:pPr marL="0" lvl="0" indent="0" algn="l" rtl="0">
              <a:spcBef>
                <a:spcPts val="0"/>
              </a:spcBef>
              <a:spcAft>
                <a:spcPts val="0"/>
              </a:spcAft>
              <a:buClr>
                <a:schemeClr val="dk1"/>
              </a:buClr>
              <a:buSzPts val="1200"/>
              <a:buFont typeface="Calibri"/>
              <a:buNone/>
            </a:pPr>
            <a:endParaRPr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For applicants that qualify for support, the program offers a range of financial and nonfinancial assistance to help applicants apply for a gTLD.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Financial assistance includes fee reductions (between 75-85% reduction) based upon available funds and the number of applicants that qualify for support. </a:t>
            </a:r>
            <a:endParaRPr dirty="0"/>
          </a:p>
          <a:p>
            <a:pPr marL="914400" lvl="1" indent="-304800" algn="l" rtl="0">
              <a:spcBef>
                <a:spcPts val="0"/>
              </a:spcBef>
              <a:spcAft>
                <a:spcPts val="0"/>
              </a:spcAft>
              <a:buClr>
                <a:schemeClr val="dk1"/>
              </a:buClr>
              <a:buSzPts val="1200"/>
              <a:buFont typeface="Calibri"/>
              <a:buChar char="○"/>
            </a:pPr>
            <a:r>
              <a:rPr lang="en-US" dirty="0"/>
              <a:t>75% is the minimum fee reduction for supported applicants; 85% is the maximum reduction for supported applicants. </a:t>
            </a:r>
            <a:endParaRPr dirty="0"/>
          </a:p>
          <a:p>
            <a:pPr marL="914400" lvl="1" indent="-304800" algn="l" rtl="0">
              <a:spcBef>
                <a:spcPts val="0"/>
              </a:spcBef>
              <a:spcAft>
                <a:spcPts val="0"/>
              </a:spcAft>
              <a:buClr>
                <a:schemeClr val="dk1"/>
              </a:buClr>
              <a:buSzPts val="1200"/>
              <a:buFont typeface="Calibri"/>
              <a:buChar char="○"/>
            </a:pPr>
            <a:r>
              <a:rPr lang="en-US" dirty="0"/>
              <a:t>It’s important to note there that fee reductions will apply to only one gTLD application per supported applicant.</a:t>
            </a:r>
            <a:endParaRPr dirty="0"/>
          </a:p>
          <a:p>
            <a:pPr marL="914400" lvl="1" indent="-304800" algn="l" rtl="0">
              <a:spcBef>
                <a:spcPts val="0"/>
              </a:spcBef>
              <a:spcAft>
                <a:spcPts val="0"/>
              </a:spcAft>
              <a:buClr>
                <a:schemeClr val="dk1"/>
              </a:buClr>
              <a:buSzPts val="1200"/>
              <a:buFont typeface="Calibri"/>
              <a:buChar char="○"/>
            </a:pPr>
            <a:r>
              <a:rPr lang="en-US" dirty="0">
                <a:solidFill>
                  <a:srgbClr val="0B3458"/>
                </a:solidFill>
              </a:rPr>
              <a:t>Qualified ASP applicants that participate in contention resolution procedures in the new gTLD program will also be eligible to receive a bid credit.</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Non-financial assistance includes access to volunteer professional services, training, and resources. </a:t>
            </a:r>
            <a:endParaRPr dirty="0"/>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In this presentation I’m going to provide an overview of the Internet and the Domain Name System, or DNS, which makes it so easy for us to navigate. I’ll also share how ICANN is working to make the Internet more multilingual by promoting the Universal Acceptance of Internationalized Domain Names. And then - I’m excited to tell you about a rare opportunity that’s coming up to help build digital inclusivity via new generic top-level domains.</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In the Next Round of the New Top-Level Domains Program ICANN is again making financial and nonfinancial assistance available to qualified new gTLD applicants through the Applicant Support Program, and streamlining the entire gTLD application process by evaluating Registry Service Providers as part of the RSP Evaluation Program. </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We will have plenty of time after the presentation to address any questions may have.</a:t>
            </a:r>
          </a:p>
          <a:p>
            <a:pPr marL="0" lvl="0" indent="0" algn="l" rtl="0">
              <a:lnSpc>
                <a:spcPct val="100000"/>
              </a:lnSpc>
              <a:spcBef>
                <a:spcPts val="0"/>
              </a:spcBef>
              <a:spcAft>
                <a:spcPts val="0"/>
              </a:spcAft>
              <a:buClr>
                <a:schemeClr val="dk1"/>
              </a:buClr>
              <a:buSzPts val="1400"/>
              <a:buFont typeface="Calibri"/>
              <a:buNone/>
            </a:pPr>
            <a:endParaRPr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ASP evaluations will be conducted in two phases.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In the first phase, ICANN will conduct general business due diligence. This entails confirmation that the applicant is in legal compliance, that all required documents have been submitted, that the applicant is eligible for the New gTLD Program, as well as conducting background screening.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Applicants that do not pass this first phase of the evaluation cannot proceed to Phase 2.</a:t>
            </a:r>
            <a:endParaRPr/>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The second part of the evaluation process will be conducted by a Support Applicant Review Panel. Evaluation panelists are required to conduct fair, independent, efficient, consistent, and reliable evaluation processes to assess applicants.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The panel will review the remaining aspects of the evaluation criteria: public responsibility, financial need, financial viability, and confirming that the applicant is one of the eligible entities presented earlier.</a:t>
            </a:r>
            <a:endParaRPr/>
          </a:p>
          <a:p>
            <a:pPr marL="0" lvl="0" indent="0" algn="l" rtl="0">
              <a:spcBef>
                <a:spcPts val="0"/>
              </a:spcBef>
              <a:spcAft>
                <a:spcPts val="0"/>
              </a:spcAft>
              <a:buClr>
                <a:schemeClr val="dk1"/>
              </a:buClr>
              <a:buSzPts val="1200"/>
              <a:buFont typeface="Arial"/>
              <a:buNone/>
            </a:pPr>
            <a:endParaRPr/>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It’s important to note that all applicants interested in applying for a new gTLDs must submit an application to the new gTLD Program. The New gTLD Program application submission will begin in early 2026. Applicants that apply for but do not qualify for support are still able to submit a gTLD application and pay the full fees. Applicants will need to meet the requirements for the gTLD program evaluation in order to be successful in their gTLD application. More information about the New gTLD Program is available on the website: </a:t>
            </a:r>
            <a:r>
              <a:rPr lang="en-US" u="sng" dirty="0">
                <a:solidFill>
                  <a:schemeClr val="hlink"/>
                </a:solidFill>
                <a:hlinkClick r:id="rId3"/>
              </a:rPr>
              <a:t>https://newgtldprogram.icann.org/en</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top bar shows </a:t>
            </a:r>
            <a:r>
              <a:rPr lang="en-US" b="1"/>
              <a:t>phases </a:t>
            </a:r>
            <a:r>
              <a:rPr lang="en-US"/>
              <a:t>people go through when they make an important decision–like applying for a gTLD. The bottom bar shows the </a:t>
            </a:r>
            <a:r>
              <a:rPr lang="en-US" b="1"/>
              <a:t>support </a:t>
            </a:r>
            <a:r>
              <a:rPr lang="en-US"/>
              <a:t>ICANN provides in each of those phases. In the middle, we provide an example of a supported applicant’s </a:t>
            </a:r>
            <a:r>
              <a:rPr lang="en-US" b="1"/>
              <a:t>experience</a:t>
            </a:r>
            <a:r>
              <a:rPr lang="en-US"/>
              <a:t> through these phases with these types of supports. So here we see an applicant that’s making use of capacity development support, asking questions to the Applicant counselor, or using the volunteer professional services on offer. This journey continues on the next slide.</a:t>
            </a:r>
            <a:endParaRP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slide shows the continuation of the journey, where an applicant makes the </a:t>
            </a:r>
            <a:r>
              <a:rPr lang="en-US" b="1"/>
              <a:t>decision</a:t>
            </a:r>
            <a:r>
              <a:rPr lang="en-US"/>
              <a:t> to apply (top bar) and what support is available to them during and after the gTLD application process (bottom bar). This graphic shows the applicant’s journey through contracting and gTLD delegation, and the supports available long-term as the applicant becomes a registry operator. </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Lastly, here are some of the important dates you may want to make note of. The Applicant Support Program will open to receive applications on 19 November this year. The new gTLD Program Applicant Guidebook is estimated to put out for Public Comment in May 2025 with the final, Board-approved version to be made available before December 2025. The new gTLD program is expected to open to receive applications in April 2026. </a:t>
            </a:r>
            <a:endParaRPr dirty="0">
              <a:latin typeface="Arial"/>
              <a:ea typeface="Arial"/>
              <a:cs typeface="Arial"/>
              <a:sym typeface="Arial"/>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dirty="0">
              <a:latin typeface="Arial"/>
              <a:ea typeface="Arial"/>
              <a:cs typeface="Arial"/>
              <a:sym typeface="Arial"/>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RSPs deliver critical functions on behalf of the registry operator - for example, RDAP, EPP, and DNSSEC.</a:t>
            </a: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RSP Evaluation Program was developed to reduce cost and time required for evaluating new gTLDs by separating the evaluation of the technical aspects of operating a gTLD from the application for the gTLD name.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9" name="Google Shape;15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1300"/>
              </a:spcBef>
              <a:spcAft>
                <a:spcPts val="0"/>
              </a:spcAft>
              <a:buNone/>
            </a:pPr>
            <a:r>
              <a:rPr lang="en-US" dirty="0">
                <a:latin typeface="Arial"/>
                <a:ea typeface="Arial"/>
                <a:cs typeface="Arial"/>
                <a:sym typeface="Arial"/>
              </a:rPr>
              <a:t>All new gTLD applications have to undergo an initial technical screening and technical testing using the new Registry System Testing 2.0 service.</a:t>
            </a:r>
          </a:p>
          <a:p>
            <a:pPr marL="0" lvl="0" indent="0" algn="l" rtl="0">
              <a:spcBef>
                <a:spcPts val="1300"/>
              </a:spcBef>
              <a:spcAft>
                <a:spcPts val="0"/>
              </a:spcAft>
              <a:buNone/>
            </a:pPr>
            <a:endParaRPr lang="en-US" dirty="0">
              <a:latin typeface="Arial"/>
              <a:ea typeface="Arial"/>
              <a:cs typeface="Arial"/>
              <a:sym typeface="Arial"/>
            </a:endParaRPr>
          </a:p>
          <a:p>
            <a:pPr marL="0" lvl="0" indent="0" algn="l" rtl="0">
              <a:spcBef>
                <a:spcPts val="1300"/>
              </a:spcBef>
              <a:spcAft>
                <a:spcPts val="0"/>
              </a:spcAft>
              <a:buNone/>
            </a:pPr>
            <a:r>
              <a:rPr lang="en-US" dirty="0">
                <a:latin typeface="Arial"/>
                <a:ea typeface="Arial"/>
                <a:cs typeface="Arial"/>
                <a:sym typeface="Arial"/>
              </a:rPr>
              <a:t>A list of evaluated RSPs will be published on the New gTLD Program website before the gTLD application submission period opens and frequently updated as RSPs are evaluated.</a:t>
            </a:r>
            <a:endParaRPr dirty="0">
              <a:latin typeface="Arial"/>
              <a:ea typeface="Arial"/>
              <a:cs typeface="Arial"/>
              <a:sym typeface="Arial"/>
            </a:endParaRPr>
          </a:p>
          <a:p>
            <a:pPr marL="0" lvl="0" indent="0" algn="l" rtl="0">
              <a:spcBef>
                <a:spcPts val="130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600" name="Google Shape;1600;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0"/>
              </a:spcBef>
              <a:spcAft>
                <a:spcPts val="0"/>
              </a:spcAft>
              <a:buClr>
                <a:srgbClr val="0A1F24"/>
              </a:buClr>
              <a:buSzPts val="2100"/>
              <a:buChar char="●"/>
            </a:pPr>
            <a:r>
              <a:rPr lang="en-US" sz="2100" dirty="0">
                <a:solidFill>
                  <a:srgbClr val="0A1F24"/>
                </a:solidFill>
                <a:latin typeface="Arial"/>
                <a:ea typeface="Arial"/>
                <a:cs typeface="Arial"/>
                <a:sym typeface="Arial"/>
              </a:rPr>
              <a:t>Will be used in the RSP Evaluation Program and during pre-delegation testing in the next round.</a:t>
            </a:r>
            <a:endParaRPr dirty="0"/>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n-US" dirty="0"/>
              <a:t>The Internet is a vast network of interconnected networks. Today more than 5.4 billion people are online every day, and, according to Statista, more than 24 billion devices will be connected to the Internet by the end of 2024. Every single one of these devices has an Internet Protocol address, also known as an IP address, which is a long series of numbers.</a:t>
            </a:r>
            <a:endParaRPr dirty="0"/>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a:p>
        </p:txBody>
      </p:sp>
    </p:spTree>
    <p:extLst>
      <p:ext uri="{BB962C8B-B14F-4D97-AF65-F5344CB8AC3E}">
        <p14:creationId xmlns:p14="http://schemas.microsoft.com/office/powerpoint/2010/main" val="4217545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Are you thinking about applying for a new gTLD?</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So that you can start preparing, this slide gives you the estimated timing of the application submission period for the ASP and RSP programs, as well as the general submission period for new gTLD applications. </a:t>
            </a: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31</a:t>
            </a:fld>
            <a:endParaRPr/>
          </a:p>
        </p:txBody>
      </p:sp>
    </p:spTree>
    <p:extLst>
      <p:ext uri="{BB962C8B-B14F-4D97-AF65-F5344CB8AC3E}">
        <p14:creationId xmlns:p14="http://schemas.microsoft.com/office/powerpoint/2010/main" val="138734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n-US" dirty="0"/>
              <a:t>The gTLD Program: Next Round website offers the most up-to-date information about the next round of applications for new gTLDs. </a:t>
            </a:r>
          </a:p>
          <a:p>
            <a:pPr marL="0" lvl="0" indent="0" algn="l" rtl="0">
              <a:lnSpc>
                <a:spcPct val="115000"/>
              </a:lnSpc>
              <a:spcBef>
                <a:spcPts val="0"/>
              </a:spcBef>
              <a:spcAft>
                <a:spcPts val="0"/>
              </a:spcAft>
              <a:buClr>
                <a:schemeClr val="dk1"/>
              </a:buClr>
              <a:buSzPts val="1400"/>
              <a:buFont typeface="Calibri"/>
              <a:buNone/>
            </a:pPr>
            <a:endParaRPr lang="en-US" dirty="0"/>
          </a:p>
          <a:p>
            <a:pPr marL="0" lvl="0" indent="0" algn="l" rtl="0">
              <a:lnSpc>
                <a:spcPct val="115000"/>
              </a:lnSpc>
              <a:spcBef>
                <a:spcPts val="0"/>
              </a:spcBef>
              <a:spcAft>
                <a:spcPts val="0"/>
              </a:spcAft>
              <a:buClr>
                <a:schemeClr val="dk1"/>
              </a:buClr>
              <a:buSzPts val="1400"/>
              <a:buFont typeface="Calibri"/>
              <a:buNone/>
            </a:pPr>
            <a:r>
              <a:rPr lang="en-US" dirty="0"/>
              <a:t>There, you will find links to resources, including:</a:t>
            </a:r>
          </a:p>
          <a:p>
            <a:pPr marL="914400" lvl="1" indent="-317500" algn="l" rtl="0">
              <a:lnSpc>
                <a:spcPct val="115000"/>
              </a:lnSpc>
              <a:spcBef>
                <a:spcPts val="0"/>
              </a:spcBef>
              <a:spcAft>
                <a:spcPts val="0"/>
              </a:spcAft>
              <a:buClr>
                <a:schemeClr val="dk1"/>
              </a:buClr>
              <a:buSzPts val="1400"/>
              <a:buFont typeface="Calibri"/>
              <a:buChar char="○"/>
            </a:pPr>
            <a:r>
              <a:rPr lang="en-US" dirty="0"/>
              <a:t>News and announcements</a:t>
            </a:r>
          </a:p>
          <a:p>
            <a:pPr marL="914400" lvl="1" indent="-317500" algn="l" rtl="0">
              <a:lnSpc>
                <a:spcPct val="115000"/>
              </a:lnSpc>
              <a:spcBef>
                <a:spcPts val="0"/>
              </a:spcBef>
              <a:spcAft>
                <a:spcPts val="0"/>
              </a:spcAft>
              <a:buClr>
                <a:schemeClr val="dk1"/>
              </a:buClr>
              <a:buSzPts val="1400"/>
              <a:buFont typeface="Calibri"/>
              <a:buChar char="○"/>
            </a:pPr>
            <a:r>
              <a:rPr lang="en-US" dirty="0"/>
              <a:t>FAQs</a:t>
            </a:r>
          </a:p>
          <a:p>
            <a:pPr marL="914400" lvl="1" indent="-317500" algn="l" rtl="0">
              <a:lnSpc>
                <a:spcPct val="115000"/>
              </a:lnSpc>
              <a:spcBef>
                <a:spcPts val="0"/>
              </a:spcBef>
              <a:spcAft>
                <a:spcPts val="0"/>
              </a:spcAft>
              <a:buClr>
                <a:schemeClr val="dk1"/>
              </a:buClr>
              <a:buSzPts val="1400"/>
              <a:buFont typeface="Calibri"/>
              <a:buChar char="○"/>
            </a:pPr>
            <a:r>
              <a:rPr lang="en-US" dirty="0"/>
              <a:t>The ASP and RSP Handbooks</a:t>
            </a:r>
          </a:p>
          <a:p>
            <a:pPr marL="914400" lvl="1" indent="-317500" algn="l" rtl="0">
              <a:lnSpc>
                <a:spcPct val="115000"/>
              </a:lnSpc>
              <a:spcBef>
                <a:spcPts val="0"/>
              </a:spcBef>
              <a:spcAft>
                <a:spcPts val="0"/>
              </a:spcAft>
              <a:buClr>
                <a:schemeClr val="dk1"/>
              </a:buClr>
              <a:buSzPts val="1400"/>
              <a:buFont typeface="Calibri"/>
              <a:buChar char="○"/>
            </a:pPr>
            <a:r>
              <a:rPr lang="en-US" dirty="0"/>
              <a:t>Applicant Guidebook</a:t>
            </a:r>
          </a:p>
          <a:p>
            <a:pPr marL="914400" lvl="1" indent="-317500" algn="l" rtl="0">
              <a:lnSpc>
                <a:spcPct val="115000"/>
              </a:lnSpc>
              <a:spcBef>
                <a:spcPts val="0"/>
              </a:spcBef>
              <a:spcAft>
                <a:spcPts val="0"/>
              </a:spcAft>
              <a:buClr>
                <a:schemeClr val="dk1"/>
              </a:buClr>
              <a:buSzPts val="1400"/>
              <a:buFont typeface="Calibri"/>
              <a:buChar char="○"/>
            </a:pPr>
            <a:r>
              <a:rPr lang="en-US" dirty="0"/>
              <a:t>And more.</a:t>
            </a:r>
          </a:p>
          <a:p>
            <a:pPr marL="0" lvl="0" indent="0" algn="l" rtl="0">
              <a:lnSpc>
                <a:spcPct val="115000"/>
              </a:lnSpc>
              <a:spcBef>
                <a:spcPts val="0"/>
              </a:spcBef>
              <a:spcAft>
                <a:spcPts val="0"/>
              </a:spcAft>
              <a:buClr>
                <a:schemeClr val="dk1"/>
              </a:buClr>
              <a:buSzPts val="1400"/>
              <a:buFont typeface="Calibri"/>
              <a:buNone/>
            </a:pPr>
            <a:endParaRPr lang="en-US" dirty="0"/>
          </a:p>
          <a:p>
            <a:pPr marL="0" lvl="0" indent="0" algn="l" rtl="0">
              <a:lnSpc>
                <a:spcPct val="115000"/>
              </a:lnSpc>
              <a:spcBef>
                <a:spcPts val="0"/>
              </a:spcBef>
              <a:spcAft>
                <a:spcPts val="0"/>
              </a:spcAft>
              <a:buClr>
                <a:schemeClr val="dk1"/>
              </a:buClr>
              <a:buSzPts val="1400"/>
              <a:buFont typeface="Calibri"/>
              <a:buNone/>
            </a:pPr>
            <a:r>
              <a:rPr lang="en-US" dirty="0"/>
              <a:t>So don’t wait! Check out the website and subscribe to ICANN News to receive the latest news about the next round of the New gTLD Program – delivered directly to your inbox</a:t>
            </a:r>
            <a:r>
              <a:rPr lang="en-US" dirty="0">
                <a:latin typeface="Arial"/>
                <a:ea typeface="Arial"/>
                <a:cs typeface="Arial"/>
                <a:sym typeface="Arial"/>
              </a:rPr>
              <a:t>.   </a:t>
            </a: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That wraps up my presentation. I would be happy to answer any questions you may have.</a:t>
            </a:r>
            <a:endParaRPr dirty="0"/>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An IP address is like a postal address. It allows messages, videos, and other packets of data to be sent from the device, and to receive data from other connected devices. </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Clr>
                <a:schemeClr val="dk1"/>
              </a:buClr>
              <a:buSzPts val="1200"/>
              <a:buFont typeface="Arial"/>
              <a:buNone/>
            </a:pPr>
            <a:r>
              <a:rPr lang="en-US" dirty="0"/>
              <a:t>But a long series of numbers can be difficult for people to remember. The Domain Name System, or DNS, allows us to enter a domain name instead of an IP address to reach a website. </a:t>
            </a:r>
            <a:r>
              <a:rPr lang="en-US" dirty="0">
                <a:solidFill>
                  <a:srgbClr val="333333"/>
                </a:solidFill>
              </a:rPr>
              <a:t>For instance, you only need to type “</a:t>
            </a:r>
            <a:r>
              <a:rPr lang="en-US" dirty="0" err="1">
                <a:solidFill>
                  <a:srgbClr val="333333"/>
                </a:solidFill>
              </a:rPr>
              <a:t>www.icann.org</a:t>
            </a:r>
            <a:r>
              <a:rPr lang="en-US" dirty="0">
                <a:solidFill>
                  <a:srgbClr val="333333"/>
                </a:solidFill>
              </a:rPr>
              <a:t>” into a browser to reach our website, instead of using the IP address.</a:t>
            </a:r>
            <a:endParaRPr dirty="0">
              <a:solidFill>
                <a:srgbClr val="333333"/>
              </a:solidFill>
            </a:endParaRPr>
          </a:p>
          <a:p>
            <a:pPr marL="0" lvl="0" indent="0" algn="l" rtl="0">
              <a:lnSpc>
                <a:spcPct val="115000"/>
              </a:lnSpc>
              <a:spcBef>
                <a:spcPts val="0"/>
              </a:spcBef>
              <a:spcAft>
                <a:spcPts val="0"/>
              </a:spcAft>
              <a:buClr>
                <a:schemeClr val="dk1"/>
              </a:buClr>
              <a:buSzPts val="1400"/>
              <a:buFont typeface="Calibri"/>
              <a:buNone/>
            </a:pPr>
            <a:endParaRPr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en-US" dirty="0">
                <a:solidFill>
                  <a:srgbClr val="333333"/>
                </a:solidFill>
              </a:rPr>
              <a:t>ICANN helps coordinate and support these unique identifiers across the world.</a:t>
            </a:r>
            <a:endParaRPr dirty="0">
              <a:solidFill>
                <a:srgbClr val="333333"/>
              </a:solidFill>
            </a:endParaRP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A domain name is the URL, or the address of a website. It generally has a three-part structure, with each part separated by a dot. </a:t>
            </a:r>
            <a:endParaRPr/>
          </a:p>
          <a:p>
            <a:pPr marL="457200" lvl="0" indent="0" algn="l" rtl="0">
              <a:lnSpc>
                <a:spcPct val="100000"/>
              </a:lnSpc>
              <a:spcBef>
                <a:spcPts val="0"/>
              </a:spcBef>
              <a:spcAft>
                <a:spcPts val="0"/>
              </a:spcAft>
              <a:buClr>
                <a:schemeClr val="dk1"/>
              </a:buClr>
              <a:buSzPts val="1400"/>
              <a:buFont typeface="Calibri"/>
              <a:buNone/>
            </a:pPr>
            <a:r>
              <a:rPr lang="en-US"/>
              <a:t>First is the sub-domain or third-level domain, like www.</a:t>
            </a:r>
            <a:endParaRPr/>
          </a:p>
          <a:p>
            <a:pPr marL="457200" lvl="0" indent="0" algn="l" rtl="0">
              <a:lnSpc>
                <a:spcPct val="100000"/>
              </a:lnSpc>
              <a:spcBef>
                <a:spcPts val="0"/>
              </a:spcBef>
              <a:spcAft>
                <a:spcPts val="0"/>
              </a:spcAft>
              <a:buClr>
                <a:schemeClr val="dk1"/>
              </a:buClr>
              <a:buSzPts val="1400"/>
              <a:buFont typeface="Calibri"/>
              <a:buNone/>
            </a:pPr>
            <a:r>
              <a:rPr lang="en-US"/>
              <a:t>Then the second-level domain, which is the name of the website</a:t>
            </a:r>
            <a:endParaRPr/>
          </a:p>
          <a:p>
            <a:pPr marL="457200" lvl="0" indent="0" algn="l" rtl="0">
              <a:lnSpc>
                <a:spcPct val="100000"/>
              </a:lnSpc>
              <a:spcBef>
                <a:spcPts val="0"/>
              </a:spcBef>
              <a:spcAft>
                <a:spcPts val="0"/>
              </a:spcAft>
              <a:buClr>
                <a:schemeClr val="dk1"/>
              </a:buClr>
              <a:buSzPts val="1400"/>
              <a:buFont typeface="Calibri"/>
              <a:buNone/>
            </a:pPr>
            <a:r>
              <a:rPr lang="en-US"/>
              <a:t>Then the top-level domain, like .org or .com</a:t>
            </a:r>
            <a:endParaRPr/>
          </a:p>
          <a:p>
            <a:pPr marL="0" lvl="0" indent="0" algn="l" rtl="0">
              <a:spcBef>
                <a:spcPts val="0"/>
              </a:spcBef>
              <a:spcAft>
                <a:spcPts val="0"/>
              </a:spcAft>
              <a:buClr>
                <a:schemeClr val="dk1"/>
              </a:buClr>
              <a:buSzPts val="1100"/>
              <a:buFont typeface="Arial"/>
              <a:buNone/>
            </a:pPr>
            <a:r>
              <a:rPr lang="en-US">
                <a:solidFill>
                  <a:srgbClr val="333333"/>
                </a:solidFill>
              </a:rPr>
              <a:t>In a domain name, the TLD</a:t>
            </a:r>
            <a:r>
              <a:rPr lang="en-US" b="1">
                <a:solidFill>
                  <a:srgbClr val="333333"/>
                </a:solidFill>
              </a:rPr>
              <a:t> </a:t>
            </a:r>
            <a:r>
              <a:rPr lang="en-US">
                <a:solidFill>
                  <a:srgbClr val="333333"/>
                </a:solidFill>
              </a:rPr>
              <a:t>appears after the second dot. For example, in the domain name </a:t>
            </a:r>
            <a:r>
              <a:rPr lang="en-US" b="1">
                <a:solidFill>
                  <a:srgbClr val="333333"/>
                </a:solidFill>
              </a:rPr>
              <a:t>icann.org</a:t>
            </a:r>
            <a:r>
              <a:rPr lang="en-US">
                <a:solidFill>
                  <a:srgbClr val="333333"/>
                </a:solidFill>
              </a:rPr>
              <a:t>, “org” is the TLD.</a:t>
            </a:r>
            <a:endParaRPr>
              <a:solidFill>
                <a:srgbClr val="333333"/>
              </a:solidFill>
            </a:endParaRPr>
          </a:p>
          <a:p>
            <a:pPr marL="0" lvl="0" indent="0" algn="l" rtl="0">
              <a:spcBef>
                <a:spcPts val="0"/>
              </a:spcBef>
              <a:spcAft>
                <a:spcPts val="0"/>
              </a:spcAft>
              <a:buClr>
                <a:schemeClr val="dk1"/>
              </a:buClr>
              <a:buSzPts val="1100"/>
              <a:buFont typeface="Arial"/>
              <a:buNone/>
            </a:pPr>
            <a:endParaRPr>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a:t>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DNS started with just seven </a:t>
            </a:r>
            <a:r>
              <a:rPr lang="en-US">
                <a:solidFill>
                  <a:srgbClr val="1D1C1D"/>
                </a:solidFill>
                <a:highlight>
                  <a:schemeClr val="lt1"/>
                </a:highlight>
              </a:rPr>
              <a:t>general-purpose </a:t>
            </a:r>
            <a:r>
              <a:rPr lang="en-US"/>
              <a:t>top-level domains, including .org, .com, and .net.</a:t>
            </a:r>
            <a:endParaRPr>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ICANN launched the New gTLD Program in 2012 and resulted in the largest expansion of the DNS. It introduced generic top-level domains – short and long gTLDs and gTLDs in different scripts; these include Internationalized Domain Names like those you see here.</a:t>
            </a:r>
            <a:endParaRPr>
              <a:solidFill>
                <a:srgbClr val="333333"/>
              </a:solidFill>
              <a:highlight>
                <a:srgbClr val="FEFEFE"/>
              </a:highlight>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Today, there are more than 1,200 generic top-level domains. </a:t>
            </a:r>
            <a:endParaRPr dirty="0"/>
          </a:p>
          <a:p>
            <a:pPr marL="0" lvl="0" indent="0" algn="l" rtl="0">
              <a:lnSpc>
                <a:spcPct val="100000"/>
              </a:lnSpc>
              <a:spcBef>
                <a:spcPts val="0"/>
              </a:spcBef>
              <a:spcAft>
                <a:spcPts val="0"/>
              </a:spcAft>
              <a:buClr>
                <a:schemeClr val="dk1"/>
              </a:buClr>
              <a:buSzPts val="1100"/>
              <a:buFont typeface="Arial"/>
              <a:buNone/>
            </a:pPr>
            <a:endParaRPr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DNS was created using English as the operational language because its founders generally spoke English.</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While the majority of domains today are in a Latin-based script like English, only one in 20 people worldwide speak English as their native language. We need to continue working to address this imbalance. </a:t>
            </a:r>
            <a:br>
              <a:rPr lang="en-US" dirty="0">
                <a:latin typeface="Arial"/>
                <a:ea typeface="Arial"/>
                <a:cs typeface="Arial"/>
                <a:sym typeface="Arial"/>
              </a:rPr>
            </a:b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The ICANN community is spearheading a number of projects with the goal of better adapting the Internet to the diverse languages and cultures of the world. This includes Universal Acceptance, or UA, and Internationalized Domain Names, or IDNs, which will facilitate the development of a more inclusive and multilingual Internet.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dirty="0"/>
              <a:t>ICANN is working toward a more multilingual Internet in two ways:</a:t>
            </a:r>
          </a:p>
          <a:p>
            <a:pPr marL="0" lvl="0" indent="0" algn="l" rtl="0">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Through the introduction of Internationalized Domain Names, which accommodate a greater diversity of scripts from around the globe.</a:t>
            </a:r>
            <a:endParaRPr dirty="0"/>
          </a:p>
          <a:p>
            <a:pPr marL="0" lvl="0" indent="0" algn="l" rtl="0">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To achieve that, we are focused on the Universal Acceptance of all domain names. UA is a technical necessity that ensures that all valid domain names and email addresses can be used by all Internet-enabled applications, devices, and systems.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spcBef>
                <a:spcPts val="0"/>
              </a:spcBef>
              <a:spcAft>
                <a:spcPts val="0"/>
              </a:spcAft>
              <a:buClr>
                <a:schemeClr val="dk1"/>
              </a:buClr>
              <a:buSzPts val="1400"/>
              <a:buFont typeface="Calibri"/>
              <a:buNone/>
            </a:pPr>
            <a:r>
              <a:rPr lang="en-US" dirty="0"/>
              <a:t>The overarching goal is to enable everyone to use the Internet via a domain name and email address that fits their language, business, or culture. </a:t>
            </a:r>
            <a:endParaRPr dirty="0"/>
          </a:p>
          <a:p>
            <a:pPr marL="0" lvl="0" indent="0" algn="l" rtl="0">
              <a:lnSpc>
                <a:spcPct val="100000"/>
              </a:lnSpc>
              <a:spcBef>
                <a:spcPts val="0"/>
              </a:spcBef>
              <a:spcAft>
                <a:spcPts val="0"/>
              </a:spcAft>
              <a:buClr>
                <a:schemeClr val="dk1"/>
              </a:buClr>
              <a:buSzPts val="1400"/>
              <a:buFont typeface="Calibri"/>
              <a:buNone/>
            </a:pPr>
            <a:r>
              <a:rPr lang="en-US" dirty="0"/>
              <a:t>That’s one of the main reasons that ICANN is launching another round of applications for new generic top-level domains.</a:t>
            </a:r>
            <a:endParaRPr dirty="0"/>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next expansion of the DNS is an initiative that ICANN is implementing at the recommendation of the community, with a mandate to assure that the expansion ensures the security, stability, and global interoperability of the Internet.</a:t>
            </a:r>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t>For the first time in more than a decade, businesses, communities, governments, and other organizations have the opportunity to apply for new gTLDs tailored to fit organizational, business, community, cultural, and customer needs and interests.</a:t>
            </a:r>
            <a:endParaRPr sz="300"/>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b="0" i="0" u="none" strike="noStrike" cap="none">
                <a:solidFill>
                  <a:schemeClr val="lt1"/>
                </a:solidFill>
                <a:latin typeface="Arial"/>
                <a:ea typeface="Arial"/>
                <a:cs typeface="Arial"/>
                <a:sym typeface="Arial"/>
              </a:rPr>
              <a:t>Visit us at </a:t>
            </a:r>
            <a:r>
              <a:rPr lang="en-US"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b="0" i="0" u="none" strike="noStrike" cap="none">
                <a:solidFill>
                  <a:schemeClr val="lt1"/>
                </a:solidFill>
                <a:latin typeface="Arial"/>
                <a:ea typeface="Arial"/>
                <a:cs typeface="Arial"/>
                <a:sym typeface="Arial"/>
              </a:rPr>
              <a:t>Visit us at </a:t>
            </a:r>
            <a:r>
              <a:rPr lang="en-US"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n-US" sz="2700" b="1" i="0" u="none" strike="noStrike" cap="none">
                <a:solidFill>
                  <a:schemeClr val="lt1"/>
                </a:solidFill>
                <a:latin typeface="Arial"/>
                <a:ea typeface="Arial"/>
                <a:cs typeface="Arial"/>
                <a:sym typeface="Arial"/>
              </a:rPr>
              <a:t>Thank You and Questions</a:t>
            </a:r>
            <a:endParaRPr/>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3"/>
                    </a:rPr>
                    <a:t>flickr.com/icann</a:t>
                  </a:r>
                  <a:endParaRPr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6"/>
                    </a:rPr>
                    <a:t>linkedin.com/company/icann</a:t>
                  </a:r>
                  <a:endParaRPr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9"/>
                  </a:rPr>
                  <a:t>@icann</a:t>
                </a:r>
                <a:endParaRPr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0"/>
                    </a:rPr>
                    <a:t>facebook.com/icannorg </a:t>
                  </a:r>
                  <a:endParaRPr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5"/>
                    </a:rPr>
                    <a:t>youtube.com/icannnews</a:t>
                  </a:r>
                  <a:endParaRPr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6"/>
                    </a:rPr>
                    <a:t>soundcloud.com/icann</a:t>
                  </a:r>
                  <a:endParaRPr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n-US" sz="1400" b="0" i="0" u="sng" strike="noStrike" cap="none">
                      <a:solidFill>
                        <a:schemeClr val="hlink"/>
                      </a:solidFill>
                      <a:latin typeface="Arial"/>
                      <a:ea typeface="Arial"/>
                      <a:cs typeface="Arial"/>
                      <a:sym typeface="Arial"/>
                      <a:hlinkClick r:id="rId18"/>
                    </a:rPr>
                    <a:t>instagram.com/icannorg</a:t>
                  </a:r>
                  <a:endParaRPr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flickr.com/icann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linkedin.com/company/icann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instagram.com/icannorg</a:t>
            </a:r>
            <a:endParaRPr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1600">
                <a:solidFill>
                  <a:srgbClr val="4BCDD5"/>
                </a:solidFill>
                <a:latin typeface="Arial"/>
                <a:ea typeface="Arial"/>
                <a:cs typeface="Arial"/>
                <a:sym typeface="Arial"/>
              </a:rPr>
              <a:t>@icann</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facebook.com/icannorg</a:t>
            </a:r>
            <a:endParaRPr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n-US" sz="1600">
                <a:solidFill>
                  <a:srgbClr val="4BCDD5"/>
                </a:solidFill>
                <a:latin typeface="Arial"/>
                <a:ea typeface="Arial"/>
                <a:cs typeface="Arial"/>
                <a:sym typeface="Arial"/>
              </a:rPr>
              <a:t>youtube.com/icannnews</a:t>
            </a:r>
            <a:endParaRPr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4.png"/><Relationship Id="rId4" Type="http://schemas.openxmlformats.org/officeDocument/2006/relationships/image" Target="../media/image33.emf"/></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2Fsubscrip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Google Shape;855;p60"/>
          <p:cNvSpPr txBox="1">
            <a:spLocks noGrp="1"/>
          </p:cNvSpPr>
          <p:nvPr>
            <p:ph type="body" idx="1"/>
          </p:nvPr>
        </p:nvSpPr>
        <p:spPr>
          <a:xfrm>
            <a:off x="517622" y="3476881"/>
            <a:ext cx="9295500" cy="57511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None/>
            </a:pPr>
            <a:r>
              <a:rPr lang="en-US" sz="2200" dirty="0"/>
              <a:t>August 2024</a:t>
            </a:r>
            <a:endParaRPr dirty="0"/>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1"/>
              </a:buClr>
              <a:buSzPts val="4000"/>
              <a:buFont typeface="Arial"/>
              <a:buNone/>
            </a:pPr>
            <a:r>
              <a:rPr lang="en-US" sz="4000" dirty="0"/>
              <a:t>A More Inclusive Internet:</a:t>
            </a:r>
            <a:endParaRPr sz="4000" dirty="0"/>
          </a:p>
          <a:p>
            <a:pPr marL="0" lvl="0" indent="0" algn="l" rtl="0">
              <a:lnSpc>
                <a:spcPct val="100000"/>
              </a:lnSpc>
              <a:spcBef>
                <a:spcPts val="0"/>
              </a:spcBef>
              <a:spcAft>
                <a:spcPts val="0"/>
              </a:spcAft>
              <a:buClr>
                <a:schemeClr val="lt1"/>
              </a:buClr>
              <a:buSzPts val="4000"/>
              <a:buFont typeface="Arial"/>
              <a:buNone/>
            </a:pPr>
            <a:r>
              <a:rPr lang="en-US" sz="4000" dirty="0"/>
              <a:t>New Generic Top-Level Domains</a:t>
            </a:r>
            <a:endParaRPr sz="4000" dirty="0"/>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40CDD0AA-8CF7-860E-3F78-C0588432D76F}"/>
              </a:ext>
            </a:extLst>
          </p:cNvPr>
          <p:cNvPicPr>
            <a:picLocks noChangeAspect="1"/>
          </p:cNvPicPr>
          <p:nvPr/>
        </p:nvPicPr>
        <p:blipFill>
          <a:blip r:embed="rId4"/>
          <a:stretch>
            <a:fillRect/>
          </a:stretch>
        </p:blipFill>
        <p:spPr>
          <a:xfrm>
            <a:off x="326044" y="519637"/>
            <a:ext cx="4634873" cy="434520"/>
          </a:xfrm>
          <a:prstGeom prst="rect">
            <a:avLst/>
          </a:prstGeom>
        </p:spPr>
      </p:pic>
      <p:pic>
        <p:nvPicPr>
          <p:cNvPr id="16" name="Google Shape;806;p53">
            <a:extLst>
              <a:ext uri="{FF2B5EF4-FFF2-40B4-BE49-F238E27FC236}">
                <a16:creationId xmlns:a16="http://schemas.microsoft.com/office/drawing/2014/main" id="{8080696C-9809-7506-FD13-F96B4295E24B}"/>
              </a:ext>
            </a:extLst>
          </p:cNvPr>
          <p:cNvPicPr preferRelativeResize="0"/>
          <p:nvPr/>
        </p:nvPicPr>
        <p:blipFill rotWithShape="1">
          <a:blip r:embed="rId5">
            <a:alphaModFix/>
          </a:blip>
          <a:srcRect/>
          <a:stretch/>
        </p:blipFill>
        <p:spPr>
          <a:xfrm>
            <a:off x="337512" y="4872572"/>
            <a:ext cx="1186519" cy="943970"/>
          </a:xfrm>
          <a:prstGeom prst="rect">
            <a:avLst/>
          </a:prstGeom>
          <a:noFill/>
          <a:ln>
            <a:noFill/>
          </a:ln>
        </p:spPr>
      </p:pic>
      <p:pic>
        <p:nvPicPr>
          <p:cNvPr id="19" name="Picture 18">
            <a:extLst>
              <a:ext uri="{FF2B5EF4-FFF2-40B4-BE49-F238E27FC236}">
                <a16:creationId xmlns:a16="http://schemas.microsoft.com/office/drawing/2014/main" id="{AE3802A8-2E82-3B8A-6E29-D021C2C0FA60}"/>
              </a:ext>
            </a:extLst>
          </p:cNvPr>
          <p:cNvPicPr>
            <a:picLocks noChangeAspect="1"/>
          </p:cNvPicPr>
          <p:nvPr/>
        </p:nvPicPr>
        <p:blipFill>
          <a:blip r:embed="rId6"/>
          <a:stretch>
            <a:fillRect/>
          </a:stretch>
        </p:blipFill>
        <p:spPr>
          <a:xfrm>
            <a:off x="9677051" y="297826"/>
            <a:ext cx="846758" cy="8467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3" y="900112"/>
            <a:ext cx="7018500"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New Domain Names, New Uses</a:t>
            </a:r>
            <a:endParaRP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Manage and secure your online presence.</a:t>
            </a:r>
            <a:endParaRPr lang="en-US" sz="1600" dirty="0"/>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Serve diverse cultural, geographic, language, and professional communities.</a:t>
            </a:r>
            <a:endParaRPr lang="en-US" sz="1600" dirty="0"/>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Build trust in and awareness of a brand.</a:t>
            </a:r>
            <a:endParaRPr dirty="0"/>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B3458"/>
                </a:solidFill>
                <a:latin typeface="Arial"/>
                <a:ea typeface="Arial"/>
                <a:cs typeface="Arial"/>
                <a:sym typeface="Arial"/>
              </a:rPr>
              <a:t>Provide </a:t>
            </a:r>
            <a:r>
              <a:rPr lang="en-US" sz="1600" dirty="0">
                <a:solidFill>
                  <a:srgbClr val="0B3458"/>
                </a:solidFill>
              </a:rPr>
              <a:t>communities and organizations </a:t>
            </a:r>
            <a:r>
              <a:rPr lang="en-US" sz="1600" b="0" i="0" u="none" strike="noStrike" cap="none" dirty="0">
                <a:solidFill>
                  <a:srgbClr val="0B3458"/>
                </a:solidFill>
                <a:latin typeface="Arial"/>
                <a:ea typeface="Arial"/>
                <a:cs typeface="Arial"/>
                <a:sym typeface="Arial"/>
              </a:rPr>
              <a:t>opportunity to create their own space online.</a:t>
            </a:r>
            <a:endParaRPr lang="en-US" sz="1400" b="0" i="0" u="none" strike="noStrike" cap="none" dirty="0">
              <a:solidFill>
                <a:srgbClr val="000000"/>
              </a:solidFill>
              <a:latin typeface="Arial"/>
              <a:ea typeface="Arial"/>
              <a:cs typeface="Arial"/>
              <a:sym typeface="Arial"/>
            </a:endParaRP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B3458"/>
                </a:solidFill>
                <a:latin typeface="Arial"/>
                <a:ea typeface="Arial"/>
                <a:cs typeface="Arial"/>
                <a:sym typeface="Arial"/>
              </a:rPr>
              <a:t>.</a:t>
            </a:r>
            <a:r>
              <a:rPr lang="en-US" sz="1800" b="1" dirty="0" err="1">
                <a:solidFill>
                  <a:srgbClr val="0B3458"/>
                </a:solidFill>
                <a:latin typeface="Arial"/>
                <a:ea typeface="Arial"/>
                <a:cs typeface="Arial"/>
                <a:sym typeface="Arial"/>
              </a:rPr>
              <a:t>网址</a:t>
            </a:r>
            <a:endParaRPr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B3458"/>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شبكة</a:t>
            </a:r>
            <a:r>
              <a:rPr lang="en-US" sz="1800" b="1" dirty="0">
                <a:solidFill>
                  <a:srgbClr val="0B3458"/>
                </a:solidFill>
              </a:rPr>
              <a:t>.</a:t>
            </a:r>
            <a:endParaRPr sz="1800" b="1" dirty="0">
              <a:solidFill>
                <a:srgbClr val="0B3458"/>
              </a:solidFill>
              <a:latin typeface="Arial"/>
              <a:ea typeface="Arial"/>
              <a:cs typeface="Arial"/>
              <a:sym typeface="Arial"/>
            </a:endParaRP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Script-based:</a:t>
            </a:r>
            <a:endParaRPr/>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Location-based:</a:t>
            </a:r>
            <a:endParaRPr/>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.nyc</a:t>
            </a:r>
            <a:endParaRPr sz="1800" b="1">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t>
            </a:r>
            <a:r>
              <a:rPr lang="en-US" sz="1800" b="1">
                <a:solidFill>
                  <a:schemeClr val="lt1"/>
                </a:solidFill>
              </a:rPr>
              <a:t>durban</a:t>
            </a:r>
            <a:endParaRPr sz="1800" b="1">
              <a:solidFill>
                <a:schemeClr val="lt1"/>
              </a:solidFill>
              <a:latin typeface="Arial"/>
              <a:ea typeface="Arial"/>
              <a:cs typeface="Arial"/>
              <a:sym typeface="Arial"/>
            </a:endParaRP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Online identity:</a:t>
            </a:r>
            <a:endParaRPr/>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.blog</a:t>
            </a:r>
            <a:endParaRPr sz="1800" b="1">
              <a:solidFill>
                <a:schemeClr val="lt1"/>
              </a:solidFill>
              <a:latin typeface="Arial"/>
              <a:ea typeface="Arial"/>
              <a:cs typeface="Arial"/>
              <a:sym typeface="Arial"/>
            </a:endParaRP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Creative tools:</a:t>
            </a:r>
            <a:endParaRPr/>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playlist.new</a:t>
            </a:r>
            <a:endParaRPr sz="1800" b="1">
              <a:solidFill>
                <a:schemeClr val="lt1"/>
              </a:solidFill>
              <a:latin typeface="Arial"/>
              <a:ea typeface="Arial"/>
              <a:cs typeface="Arial"/>
              <a:sym typeface="Arial"/>
            </a:endParaRP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doc.new</a:t>
            </a:r>
            <a:endParaRPr sz="1800" b="1">
              <a:solidFill>
                <a:schemeClr val="lt1"/>
              </a:solidFill>
              <a:latin typeface="Arial"/>
              <a:ea typeface="Arial"/>
              <a:cs typeface="Arial"/>
              <a:sym typeface="Arial"/>
            </a:endParaRP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Brands:</a:t>
            </a:r>
            <a:endParaRPr/>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600">
                <a:solidFill>
                  <a:srgbClr val="0B3458"/>
                </a:solidFill>
                <a:latin typeface="Arial"/>
                <a:ea typeface="Arial"/>
                <a:cs typeface="Arial"/>
                <a:sym typeface="Arial"/>
              </a:rPr>
              <a:t>Industry-specific:</a:t>
            </a:r>
            <a:endParaRPr/>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.photography</a:t>
            </a:r>
            <a:endParaRPr/>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a:t>
            </a:r>
            <a:r>
              <a:rPr lang="en-US" sz="1800" b="1">
                <a:solidFill>
                  <a:srgbClr val="0B3458"/>
                </a:solidFill>
              </a:rPr>
              <a:t>rugby</a:t>
            </a:r>
            <a:endParaRPr/>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rgbClr val="0B3458"/>
                </a:solidFill>
                <a:latin typeface="Arial"/>
                <a:ea typeface="Arial"/>
                <a:cs typeface="Arial"/>
                <a:sym typeface="Arial"/>
              </a:rPr>
              <a:t>.bank</a:t>
            </a:r>
            <a:endParaRPr sz="1800" b="1">
              <a:solidFill>
                <a:srgbClr val="0B3458"/>
              </a:solidFill>
              <a:latin typeface="Arial"/>
              <a:ea typeface="Arial"/>
              <a:cs typeface="Arial"/>
              <a:sym typeface="Arial"/>
            </a:endParaRP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.apple</a:t>
            </a:r>
            <a:endParaRPr sz="1800" b="1">
              <a:solidFill>
                <a:schemeClr val="lt1"/>
              </a:solidFill>
              <a:latin typeface="Arial"/>
              <a:ea typeface="Arial"/>
              <a:cs typeface="Arial"/>
              <a:sym typeface="Arial"/>
            </a:endParaRP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.google</a:t>
            </a:r>
            <a:endParaRPr sz="1800" b="1">
              <a:solidFill>
                <a:schemeClr val="lt1"/>
              </a:solidFill>
              <a:latin typeface="Arial"/>
              <a:ea typeface="Arial"/>
              <a:cs typeface="Arial"/>
              <a:sym typeface="Arial"/>
            </a:endParaRPr>
          </a:p>
        </p:txBody>
      </p:sp>
      <p:sp>
        <p:nvSpPr>
          <p:cNvPr id="1105" name="Google Shape;1105;p70"/>
          <p:cNvSpPr/>
          <p:nvPr/>
        </p:nvSpPr>
        <p:spPr>
          <a:xfrm rot="5400000">
            <a:off x="659864"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334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101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33346"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7F7F7F"/>
                </a:solidFill>
                <a:latin typeface="Arial"/>
                <a:ea typeface="Arial"/>
                <a:cs typeface="Arial"/>
                <a:sym typeface="Arial"/>
              </a:rPr>
              <a:t>EXAMPLES:</a:t>
            </a:r>
            <a:endParaRPr/>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gTLD Opportunities</a:t>
            </a:r>
            <a:endParaRP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B3458"/>
                </a:solidFill>
                <a:latin typeface="Arial"/>
                <a:ea typeface="Arial"/>
                <a:cs typeface="Arial"/>
                <a:sym typeface="Arial"/>
              </a:rPr>
              <a:t>gTLDs can be tailored for audiences based on:</a:t>
            </a:r>
            <a:endParaRPr dirty="0"/>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Businesses</a:t>
            </a:r>
            <a:r>
              <a:rPr lang="en-US" sz="1800">
                <a:solidFill>
                  <a:srgbClr val="0B3458"/>
                </a:solidFill>
              </a:rPr>
              <a:t> and brands</a:t>
            </a:r>
            <a:endParaRPr/>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Communities and cultures</a:t>
            </a:r>
            <a:endParaRPr/>
          </a:p>
        </p:txBody>
      </p:sp>
      <p:sp>
        <p:nvSpPr>
          <p:cNvPr id="975" name="Google Shape;975;p69"/>
          <p:cNvSpPr txBox="1"/>
          <p:nvPr/>
        </p:nvSpPr>
        <p:spPr>
          <a:xfrm>
            <a:off x="8811767" y="3272800"/>
            <a:ext cx="28791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Geographies</a:t>
            </a:r>
            <a:endParaRPr sz="1800">
              <a:solidFill>
                <a:srgbClr val="0B3458"/>
              </a:solidFill>
              <a:latin typeface="Arial"/>
              <a:ea typeface="Arial"/>
              <a:cs typeface="Arial"/>
              <a:sym typeface="Arial"/>
            </a:endParaRPr>
          </a:p>
          <a:p>
            <a:pPr marL="0" marR="0" lvl="0" indent="0" algn="ctr" rtl="0">
              <a:spcBef>
                <a:spcPts val="0"/>
              </a:spcBef>
              <a:spcAft>
                <a:spcPts val="0"/>
              </a:spcAft>
              <a:buNone/>
            </a:pPr>
            <a:r>
              <a:rPr lang="en-US" sz="1800">
                <a:solidFill>
                  <a:srgbClr val="0B3458"/>
                </a:solidFill>
              </a:rPr>
              <a:t>(e.g., cities and regions)</a:t>
            </a:r>
            <a:endParaRPr sz="1800">
              <a:solidFill>
                <a:srgbClr val="0B3458"/>
              </a:solidFill>
            </a:endParaRPr>
          </a:p>
        </p:txBody>
      </p:sp>
      <p:sp>
        <p:nvSpPr>
          <p:cNvPr id="976" name="Google Shape;976;p69"/>
          <p:cNvSpPr txBox="1"/>
          <p:nvPr/>
        </p:nvSpPr>
        <p:spPr>
          <a:xfrm>
            <a:off x="483820" y="5531612"/>
            <a:ext cx="35400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Governments – </a:t>
            </a:r>
            <a:r>
              <a:rPr lang="en-US" sz="1800">
                <a:solidFill>
                  <a:srgbClr val="0B3458"/>
                </a:solidFill>
              </a:rPr>
              <a:t>local and national - and IGOs</a:t>
            </a:r>
            <a:endParaRPr/>
          </a:p>
        </p:txBody>
      </p:sp>
      <p:sp>
        <p:nvSpPr>
          <p:cNvPr id="977" name="Google Shape;977;p69"/>
          <p:cNvSpPr txBox="1"/>
          <p:nvPr/>
        </p:nvSpPr>
        <p:spPr>
          <a:xfrm>
            <a:off x="9320117" y="5529538"/>
            <a:ext cx="18624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rPr>
              <a:t>Users of diverse s</a:t>
            </a:r>
            <a:r>
              <a:rPr lang="en-US" sz="1800">
                <a:solidFill>
                  <a:srgbClr val="0B3458"/>
                </a:solidFill>
                <a:latin typeface="Arial"/>
                <a:ea typeface="Arial"/>
                <a:cs typeface="Arial"/>
                <a:sym typeface="Arial"/>
              </a:rPr>
              <a:t>cripts</a:t>
            </a:r>
            <a:endParaRPr/>
          </a:p>
        </p:txBody>
      </p:sp>
      <p:sp>
        <p:nvSpPr>
          <p:cNvPr id="978" name="Google Shape;978;p69"/>
          <p:cNvSpPr txBox="1"/>
          <p:nvPr/>
        </p:nvSpPr>
        <p:spPr>
          <a:xfrm>
            <a:off x="5128398" y="5531612"/>
            <a:ext cx="1979700" cy="831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Targeted </a:t>
            </a:r>
            <a:r>
              <a:rPr lang="en-US" sz="1800">
                <a:solidFill>
                  <a:srgbClr val="0B3458"/>
                </a:solidFill>
              </a:rPr>
              <a:t>c</a:t>
            </a:r>
            <a:r>
              <a:rPr lang="en-US" sz="1800">
                <a:solidFill>
                  <a:srgbClr val="0B3458"/>
                </a:solidFill>
                <a:latin typeface="Arial"/>
                <a:ea typeface="Arial"/>
                <a:cs typeface="Arial"/>
                <a:sym typeface="Arial"/>
              </a:rPr>
              <a:t>ustomers or memberships</a:t>
            </a:r>
            <a:endParaRPr/>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Benefits of Operating a gTLD</a:t>
            </a:r>
            <a:endParaRPr dirty="0"/>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en-US" sz="1800" b="1" dirty="0">
                <a:solidFill>
                  <a:srgbClr val="0B3458"/>
                </a:solidFill>
                <a:latin typeface="Arial"/>
                <a:ea typeface="Arial"/>
                <a:cs typeface="Arial"/>
                <a:sym typeface="Arial"/>
              </a:rPr>
              <a:t>gTLDs provide organizations with the ability to make an impact on a global scale</a:t>
            </a:r>
            <a:r>
              <a:rPr lang="en-US" sz="1800" b="1" dirty="0">
                <a:solidFill>
                  <a:srgbClr val="0B3458"/>
                </a:solidFill>
              </a:rPr>
              <a:t>.</a:t>
            </a:r>
            <a:endParaRPr dirty="0"/>
          </a:p>
        </p:txBody>
      </p:sp>
      <p:sp>
        <p:nvSpPr>
          <p:cNvPr id="1122" name="Google Shape;1122;p71"/>
          <p:cNvSpPr/>
          <p:nvPr/>
        </p:nvSpPr>
        <p:spPr>
          <a:xfrm>
            <a:off x="151599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Monetization opportunities</a:t>
            </a:r>
            <a:endParaRPr dirty="0"/>
          </a:p>
        </p:txBody>
      </p:sp>
      <p:sp>
        <p:nvSpPr>
          <p:cNvPr id="1123" name="Google Shape;1123;p71"/>
          <p:cNvSpPr/>
          <p:nvPr/>
        </p:nvSpPr>
        <p:spPr>
          <a:xfrm>
            <a:off x="1640610" y="5689442"/>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rPr>
              <a:t>Enhanced security</a:t>
            </a:r>
            <a:endParaRPr dirty="0"/>
          </a:p>
        </p:txBody>
      </p:sp>
      <p:sp>
        <p:nvSpPr>
          <p:cNvPr id="1124" name="Google Shape;1124;p71"/>
          <p:cNvSpPr/>
          <p:nvPr/>
        </p:nvSpPr>
        <p:spPr>
          <a:xfrm>
            <a:off x="8522113"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Flexibility and creativity</a:t>
            </a:r>
            <a:endParaRPr dirty="0"/>
          </a:p>
        </p:txBody>
      </p:sp>
      <p:sp>
        <p:nvSpPr>
          <p:cNvPr id="1125" name="Google Shape;1125;p71"/>
          <p:cNvSpPr/>
          <p:nvPr/>
        </p:nvSpPr>
        <p:spPr>
          <a:xfrm>
            <a:off x="8126850"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Control over policies</a:t>
            </a:r>
            <a:endParaRPr dirty="0"/>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Brand management</a:t>
            </a:r>
            <a:endParaRPr dirty="0"/>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800" dirty="0">
                <a:solidFill>
                  <a:srgbClr val="0B3458"/>
                </a:solidFill>
                <a:latin typeface="Arial"/>
                <a:ea typeface="Arial"/>
                <a:cs typeface="Arial"/>
                <a:sym typeface="Arial"/>
              </a:rPr>
              <a:t>Increased credibility</a:t>
            </a:r>
            <a:endParaRPr dirty="0"/>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latin typeface="Arial"/>
                <a:ea typeface="Arial"/>
                <a:cs typeface="Arial"/>
                <a:sym typeface="Arial"/>
              </a:rPr>
              <a:t>Localization</a:t>
            </a:r>
            <a:endParaRPr dirty="0"/>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2" y="900113"/>
            <a:ext cx="6871500"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Becoming a Registry Operator</a:t>
            </a:r>
            <a:endParaRP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B3458"/>
                </a:solidFill>
                <a:latin typeface="Arial"/>
                <a:ea typeface="Arial"/>
                <a:cs typeface="Arial"/>
                <a:sym typeface="Arial"/>
              </a:rPr>
              <a:t>Applying for a gTLD means you are applying to operate a piece of the In</a:t>
            </a:r>
            <a:r>
              <a:rPr lang="en-US" sz="2000" dirty="0">
                <a:solidFill>
                  <a:srgbClr val="0B3458"/>
                </a:solidFill>
              </a:rPr>
              <a:t>ternet (a</a:t>
            </a:r>
            <a:r>
              <a:rPr lang="en-US" sz="2000" b="0" i="0" u="none" strike="noStrike" cap="none" dirty="0">
                <a:solidFill>
                  <a:srgbClr val="0B3458"/>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4"/>
                  </a:ext>
                </a:extLst>
              </a:rPr>
              <a:t> registry).</a:t>
            </a:r>
            <a:endParaRPr lang="en-US" sz="1400" b="0" i="0" u="none" strike="noStrike" cap="none" dirty="0">
              <a:solidFill>
                <a:srgbClr val="000000"/>
              </a:solidFill>
              <a:latin typeface="Arial"/>
              <a:ea typeface="Arial"/>
              <a:cs typeface="Arial"/>
              <a:sym typeface="Arial"/>
            </a:endParaRP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spcBef>
                <a:spcPts val="0"/>
              </a:spcBef>
              <a:spcAft>
                <a:spcPts val="0"/>
              </a:spcAft>
              <a:buNone/>
            </a:pP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5"/>
                  </a:ext>
                </a:extLst>
              </a:rPr>
              <a:t>A</a:t>
            </a:r>
            <a:r>
              <a:rPr lang="en-US"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 </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7"/>
                  </a:ext>
                </a:extLst>
              </a:rPr>
              <a:t>registry</a:t>
            </a:r>
            <a:r>
              <a:rPr lang="en-US" sz="2000" b="0" i="0" u="none" strike="noStrike" cap="none" dirty="0">
                <a:solidFill>
                  <a:srgbClr val="0B34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8"/>
                  </a:ext>
                </a:extLst>
              </a:rPr>
              <a:t> </a:t>
            </a:r>
            <a:r>
              <a:rPr lang="en-US" sz="2000" dirty="0">
                <a:solidFill>
                  <a:srgbClr val="0B3458"/>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9"/>
                  </a:ext>
                </a:extLst>
              </a:rPr>
              <a:t>supports </a:t>
            </a:r>
            <a:r>
              <a:rPr lang="en-US" sz="2000" b="0" i="0" u="none" strike="noStrike" cap="none" dirty="0">
                <a:solidFill>
                  <a:srgbClr val="0B3458"/>
                </a:solidFill>
                <a:latin typeface="Arial"/>
                <a:ea typeface="Arial"/>
                <a:cs typeface="Arial"/>
                <a:sym typeface="Arial"/>
              </a:rPr>
              <a:t>all the domains </a:t>
            </a:r>
            <a:r>
              <a:rPr lang="en-US" sz="2000" dirty="0">
                <a:solidFill>
                  <a:srgbClr val="0B3458"/>
                </a:solidFill>
              </a:rPr>
              <a:t>registered</a:t>
            </a:r>
            <a:r>
              <a:rPr lang="en-US" sz="2000" b="0" i="0" u="none" strike="noStrike" cap="none" dirty="0">
                <a:solidFill>
                  <a:srgbClr val="0B3458"/>
                </a:solidFill>
                <a:latin typeface="Arial"/>
                <a:ea typeface="Arial"/>
                <a:cs typeface="Arial"/>
                <a:sym typeface="Arial"/>
              </a:rPr>
              <a:t> under a particular gTLD.</a:t>
            </a:r>
            <a:endParaRPr dirty="0"/>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A Registry Operator:</a:t>
            </a:r>
            <a:endParaRPr dirty="0"/>
          </a:p>
          <a:p>
            <a:pPr marL="342900" marR="0" lvl="0" indent="-342900" algn="l" rtl="0">
              <a:spcBef>
                <a:spcPts val="600"/>
              </a:spcBef>
              <a:spcAft>
                <a:spcPts val="0"/>
              </a:spcAft>
              <a:buClr>
                <a:srgbClr val="F1633E"/>
              </a:buClr>
              <a:buSzPts val="1600"/>
              <a:buFont typeface="NTR"/>
              <a:buChar char="►"/>
            </a:pPr>
            <a:r>
              <a:rPr lang="en-US" sz="2000" dirty="0">
                <a:solidFill>
                  <a:schemeClr val="lt1"/>
                </a:solidFill>
                <a:latin typeface="Arial"/>
                <a:ea typeface="Arial"/>
                <a:cs typeface="Arial"/>
                <a:sym typeface="Arial"/>
              </a:rPr>
              <a:t>Sets the requirements for the gTLD.</a:t>
            </a:r>
            <a:endParaRPr dirty="0"/>
          </a:p>
          <a:p>
            <a:pPr marL="342900" marR="0" lvl="0" indent="-342900" algn="l" rtl="0">
              <a:spcBef>
                <a:spcPts val="600"/>
              </a:spcBef>
              <a:spcAft>
                <a:spcPts val="0"/>
              </a:spcAft>
              <a:buClr>
                <a:srgbClr val="F1633E"/>
              </a:buClr>
              <a:buSzPts val="1600"/>
              <a:buFont typeface="NTR"/>
              <a:buChar char="►"/>
            </a:pPr>
            <a:r>
              <a:rPr lang="en-US" sz="2000" dirty="0">
                <a:solidFill>
                  <a:schemeClr val="lt1"/>
                </a:solidFill>
                <a:latin typeface="Arial"/>
                <a:ea typeface="Arial"/>
                <a:cs typeface="Arial"/>
                <a:sym typeface="Arial"/>
              </a:rPr>
              <a:t>Determines which second-level domains (the characters to the left of the dot) can be registered, and by whom.</a:t>
            </a:r>
            <a:endParaRPr dirty="0"/>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Financial and Technical Considerations</a:t>
            </a:r>
            <a:endParaRP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dirty="0">
                <a:solidFill>
                  <a:srgbClr val="0B3458"/>
                </a:solidFill>
              </a:rPr>
              <a:t>New gTLD Program: Next Round </a:t>
            </a:r>
            <a:r>
              <a:rPr lang="en-US" sz="1800" b="0" i="0" u="none" strike="noStrike" cap="none" dirty="0">
                <a:solidFill>
                  <a:srgbClr val="0B3458"/>
                </a:solidFill>
                <a:latin typeface="Arial"/>
                <a:ea typeface="Arial"/>
                <a:cs typeface="Arial"/>
                <a:sym typeface="Arial"/>
              </a:rPr>
              <a:t>evaluation fees: </a:t>
            </a:r>
            <a:r>
              <a:rPr lang="en-US" sz="1800" b="1" dirty="0">
                <a:solidFill>
                  <a:srgbClr val="0B3458"/>
                </a:solidFill>
                <a:latin typeface="Arial"/>
                <a:ea typeface="Arial"/>
                <a:cs typeface="Arial"/>
                <a:sym typeface="Arial"/>
              </a:rPr>
              <a:t>US $208,000–$293,000</a:t>
            </a:r>
            <a:r>
              <a:rPr lang="en-US" sz="1800" dirty="0">
                <a:solidFill>
                  <a:srgbClr val="0B3458"/>
                </a:solidFill>
                <a:latin typeface="Arial"/>
                <a:ea typeface="Arial"/>
                <a:cs typeface="Arial"/>
                <a:sym typeface="Arial"/>
              </a:rPr>
              <a:t> </a:t>
            </a:r>
            <a:endParaRPr dirty="0"/>
          </a:p>
          <a:p>
            <a:pPr marL="0" marR="0" lvl="0" indent="0" algn="l" rtl="0">
              <a:spcBef>
                <a:spcPts val="0"/>
              </a:spcBef>
              <a:spcAft>
                <a:spcPts val="0"/>
              </a:spcAft>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Standard operational fees included in the Registry Agreement signed with ICANN </a:t>
            </a:r>
            <a:endParaRPr dirty="0"/>
          </a:p>
          <a:p>
            <a:pPr marL="393749" marR="0" lvl="0" indent="-194310" algn="l" rtl="0">
              <a:spcBef>
                <a:spcPts val="0"/>
              </a:spcBef>
              <a:spcAft>
                <a:spcPts val="0"/>
              </a:spcAft>
              <a:buClr>
                <a:srgbClr val="F1633E"/>
              </a:buClr>
              <a:buSzPts val="1440"/>
              <a:buFont typeface="NTR"/>
              <a:buNone/>
            </a:pPr>
            <a:endParaRPr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n-US" sz="1800" dirty="0">
                <a:solidFill>
                  <a:srgbClr val="0B3458"/>
                </a:solidFill>
                <a:latin typeface="Arial"/>
                <a:ea typeface="Arial"/>
                <a:cs typeface="Arial"/>
                <a:sym typeface="Arial"/>
              </a:rPr>
              <a:t>Ongoing financial and technical obligations</a:t>
            </a:r>
          </a:p>
          <a:p>
            <a:pPr marL="393749" marR="0" lvl="0" indent="-285750" algn="l" rtl="0">
              <a:spcBef>
                <a:spcPts val="0"/>
              </a:spcBef>
              <a:spcAft>
                <a:spcPts val="0"/>
              </a:spcAft>
              <a:buClr>
                <a:srgbClr val="F1633E"/>
              </a:buClr>
              <a:buSzPts val="1440"/>
              <a:buFont typeface="NTR"/>
              <a:buChar char="✚"/>
            </a:pPr>
            <a:endParaRPr lang="en-US" sz="1800" dirty="0">
              <a:solidFill>
                <a:srgbClr val="0B3458"/>
              </a:solidFill>
            </a:endParaRPr>
          </a:p>
          <a:p>
            <a:pPr marL="107999">
              <a:buClr>
                <a:srgbClr val="F1633E"/>
              </a:buClr>
              <a:buSzPts val="1440"/>
            </a:pPr>
            <a:r>
              <a:rPr lang="en-US" dirty="0">
                <a:solidFill>
                  <a:srgbClr val="0B3458"/>
                </a:solidFill>
              </a:rPr>
              <a:t>*Fees subject to change</a:t>
            </a:r>
          </a:p>
          <a:p>
            <a:pPr marL="393749" marR="0" lvl="0" indent="-285750" algn="l" rtl="0">
              <a:spcBef>
                <a:spcPts val="0"/>
              </a:spcBef>
              <a:spcAft>
                <a:spcPts val="0"/>
              </a:spcAft>
              <a:buClr>
                <a:srgbClr val="F1633E"/>
              </a:buClr>
              <a:buSzPts val="1440"/>
              <a:buFont typeface="NTR"/>
              <a:buChar char="✚"/>
            </a:pPr>
            <a:endParaRPr lang="en-US" sz="1800"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All new gTLD applicants must be able to demonstrate the operational, technical, and financial capacities necessary to operate a registry and comply with contractual requirements.</a:t>
            </a:r>
            <a:endParaRPr/>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Applying for a new gTLD requires significant financial and technical resources.</a:t>
            </a:r>
            <a:endParaRPr/>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Responsibilities of Registry Operators </a:t>
            </a:r>
            <a:endParaRPr dirty="0"/>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n-US" sz="1800">
                <a:solidFill>
                  <a:schemeClr val="lt1"/>
                </a:solidFill>
              </a:rPr>
              <a:t>Manage requirements detailed in the Registry Agreement and ICANN policies. </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Convert domain names into IP addresses to enable routing of Internet traffic.</a:t>
            </a:r>
            <a:endParaRPr sz="1800">
              <a:solidFill>
                <a:schemeClr val="lt1"/>
              </a:solidFill>
            </a:endParaRPr>
          </a:p>
          <a:p>
            <a:pPr marL="457200" lvl="0" indent="-342900" algn="l" rtl="0">
              <a:spcBef>
                <a:spcPts val="0"/>
              </a:spcBef>
              <a:spcAft>
                <a:spcPts val="0"/>
              </a:spcAft>
              <a:buClr>
                <a:schemeClr val="lt1"/>
              </a:buClr>
              <a:buSzPts val="1800"/>
              <a:buChar char="●"/>
            </a:pPr>
            <a:r>
              <a:rPr lang="en-US" sz="1800">
                <a:solidFill>
                  <a:schemeClr val="lt1"/>
                </a:solidFill>
              </a:rPr>
              <a:t>Operate the technical aspects of the TLD.</a:t>
            </a:r>
            <a:endParaRPr sz="2000">
              <a:solidFill>
                <a:schemeClr val="lt1"/>
              </a:solidFill>
            </a:endParaRP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n-US" sz="1800" dirty="0">
                <a:solidFill>
                  <a:schemeClr val="lt1"/>
                </a:solidFill>
              </a:rPr>
              <a:t>Maintain master database of all domain names registered in the TLD. </a:t>
            </a:r>
            <a:endParaRPr sz="1800" dirty="0">
              <a:solidFill>
                <a:schemeClr val="lt1"/>
              </a:solidFill>
            </a:endParaRPr>
          </a:p>
          <a:p>
            <a:pPr marL="457200" lvl="0" indent="-342900" algn="l" rtl="0">
              <a:spcBef>
                <a:spcPts val="0"/>
              </a:spcBef>
              <a:spcAft>
                <a:spcPts val="0"/>
              </a:spcAft>
              <a:buClr>
                <a:schemeClr val="lt1"/>
              </a:buClr>
              <a:buSzPts val="1800"/>
              <a:buChar char="●"/>
            </a:pPr>
            <a:r>
              <a:rPr lang="en-US" sz="1800" dirty="0">
                <a:solidFill>
                  <a:schemeClr val="lt1"/>
                </a:solidFill>
              </a:rPr>
              <a:t>Generate the "zone file" that allows computers to route Internet traffic to and from TLDs anywhere in the world.</a:t>
            </a:r>
            <a:endParaRPr sz="2000" dirty="0">
              <a:solidFill>
                <a:schemeClr val="lt1"/>
              </a:solidFill>
            </a:endParaRP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Registry operators:</a:t>
            </a:r>
            <a:endParaRPr sz="1400" b="1" i="0" u="none" strike="noStrike" cap="none">
              <a:solidFill>
                <a:srgbClr val="000000"/>
              </a:solidFill>
            </a:endParaRP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rgbClr val="0B3458"/>
                </a:solidFill>
              </a:rPr>
              <a:t>Responsibilities include:</a:t>
            </a:r>
            <a:endParaRPr sz="1400" b="1" i="0" u="none" strike="noStrike" cap="none">
              <a:solidFill>
                <a:srgbClr val="000000"/>
              </a:solidFill>
            </a:endParaRP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en-US" sz="5400" dirty="0"/>
              <a:t>Next Round: </a:t>
            </a:r>
            <a:br>
              <a:rPr lang="en-US" sz="5400" dirty="0"/>
            </a:br>
            <a:r>
              <a:rPr lang="en-US" sz="5400" dirty="0"/>
              <a:t>Applicant Support Program (ASP)</a:t>
            </a:r>
            <a:br>
              <a:rPr lang="en-US" sz="5400" dirty="0"/>
            </a:br>
            <a:endParaRPr lang="en-US"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dirty="0"/>
              <a:t>Criteria for Applicant Support </a:t>
            </a:r>
            <a:endParaRPr dirty="0"/>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rgbClr val="0B3458"/>
                </a:solidFill>
                <a:latin typeface="Arial"/>
                <a:ea typeface="Arial"/>
                <a:cs typeface="Arial"/>
                <a:sym typeface="Arial"/>
              </a:rPr>
              <a:t>To be eligible for assistance through the Applicant Support Program, applicants must demonstrate:</a:t>
            </a:r>
            <a:endParaRPr/>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Financial need</a:t>
            </a:r>
            <a:endParaRPr/>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Financial</a:t>
            </a:r>
            <a:r>
              <a:rPr lang="en-US" sz="2000" b="1">
                <a:solidFill>
                  <a:srgbClr val="F1633E"/>
                </a:solidFill>
                <a:latin typeface="Arial"/>
                <a:ea typeface="Arial"/>
                <a:cs typeface="Arial"/>
                <a:sym typeface="Arial"/>
              </a:rPr>
              <a:t> </a:t>
            </a:r>
            <a:r>
              <a:rPr lang="en-US" sz="2000">
                <a:solidFill>
                  <a:schemeClr val="lt1"/>
                </a:solidFill>
                <a:latin typeface="Arial"/>
                <a:ea typeface="Arial"/>
                <a:cs typeface="Arial"/>
                <a:sym typeface="Arial"/>
              </a:rPr>
              <a:t>viability</a:t>
            </a:r>
            <a:endParaRPr/>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rPr>
              <a:t>General business due diligence</a:t>
            </a:r>
            <a:endParaRPr/>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Public</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responsibility</a:t>
            </a:r>
            <a:r>
              <a:rPr lang="en-US" sz="2000" b="1">
                <a:solidFill>
                  <a:schemeClr val="lt1"/>
                </a:solidFill>
                <a:latin typeface="Arial"/>
                <a:ea typeface="Arial"/>
                <a:cs typeface="Arial"/>
                <a:sym typeface="Arial"/>
              </a:rPr>
              <a:t> </a:t>
            </a:r>
            <a:r>
              <a:rPr lang="en-US" sz="2000">
                <a:solidFill>
                  <a:schemeClr val="lt1"/>
                </a:solidFill>
              </a:rPr>
              <a:t>due diligence</a:t>
            </a:r>
            <a:endParaRP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Eligible</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entity</a:t>
            </a:r>
            <a:r>
              <a:rPr lang="en-US" sz="2000" b="1">
                <a:solidFill>
                  <a:schemeClr val="lt1"/>
                </a:solidFill>
                <a:latin typeface="Arial"/>
                <a:ea typeface="Arial"/>
                <a:cs typeface="Arial"/>
                <a:sym typeface="Arial"/>
              </a:rPr>
              <a:t> </a:t>
            </a:r>
            <a:r>
              <a:rPr lang="en-US" sz="2000">
                <a:solidFill>
                  <a:schemeClr val="lt1"/>
                </a:solidFill>
                <a:latin typeface="Arial"/>
                <a:ea typeface="Arial"/>
                <a:cs typeface="Arial"/>
                <a:sym typeface="Arial"/>
              </a:rPr>
              <a:t>status</a:t>
            </a:r>
            <a:endParaRPr/>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7" name="Google Shape;10;p34">
            <a:extLst>
              <a:ext uri="{FF2B5EF4-FFF2-40B4-BE49-F238E27FC236}">
                <a16:creationId xmlns:a16="http://schemas.microsoft.com/office/drawing/2014/main" id="{A36887AD-E8B9-5F54-99BF-AF82A04E9555}"/>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Intergovernmental organizations</a:t>
            </a:r>
            <a:endParaRPr/>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Nonprofit,</a:t>
            </a:r>
            <a:endParaRPr sz="1600">
              <a:solidFill>
                <a:srgbClr val="0B3458"/>
              </a:solidFill>
              <a:latin typeface="Arial"/>
              <a:ea typeface="Arial"/>
              <a:cs typeface="Arial"/>
              <a:sym typeface="Arial"/>
            </a:endParaRPr>
          </a:p>
          <a:p>
            <a:pPr marL="0" marR="0" lvl="0" indent="0" algn="l" rtl="0">
              <a:spcBef>
                <a:spcPts val="0"/>
              </a:spcBef>
              <a:spcAft>
                <a:spcPts val="0"/>
              </a:spcAft>
              <a:buNone/>
            </a:pPr>
            <a:r>
              <a:rPr lang="en-US" sz="1600">
                <a:solidFill>
                  <a:srgbClr val="0B3458"/>
                </a:solidFill>
                <a:latin typeface="Arial"/>
                <a:ea typeface="Arial"/>
                <a:cs typeface="Arial"/>
                <a:sym typeface="Arial"/>
              </a:rPr>
              <a:t>nongovern</a:t>
            </a:r>
            <a:r>
              <a:rPr lang="en-US" sz="1600">
                <a:solidFill>
                  <a:srgbClr val="0B3458"/>
                </a:solidFill>
              </a:rPr>
              <a:t>mental,and</a:t>
            </a:r>
            <a:r>
              <a:rPr lang="en-US" sz="1600">
                <a:solidFill>
                  <a:srgbClr val="0B3458"/>
                </a:solidFill>
                <a:latin typeface="Arial"/>
                <a:ea typeface="Arial"/>
                <a:cs typeface="Arial"/>
                <a:sym typeface="Arial"/>
              </a:rPr>
              <a:t> </a:t>
            </a:r>
            <a:r>
              <a:rPr lang="en-US" sz="1600">
                <a:solidFill>
                  <a:srgbClr val="0B3458"/>
                </a:solidFill>
              </a:rPr>
              <a:t>charitable organizations</a:t>
            </a:r>
            <a:endParaRPr/>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Indigenous</a:t>
            </a:r>
            <a:r>
              <a:rPr lang="en-US" sz="1600" dirty="0">
                <a:solidFill>
                  <a:srgbClr val="0B3458"/>
                </a:solidFill>
              </a:rPr>
              <a:t>/tribal </a:t>
            </a:r>
            <a:r>
              <a:rPr lang="en-US" sz="1600" dirty="0">
                <a:solidFill>
                  <a:srgbClr val="0B3458"/>
                </a:solidFill>
                <a:latin typeface="Arial"/>
                <a:ea typeface="Arial"/>
                <a:cs typeface="Arial"/>
                <a:sym typeface="Arial"/>
              </a:rPr>
              <a:t>peoples’ </a:t>
            </a:r>
            <a:r>
              <a:rPr lang="en-US" sz="1600" dirty="0">
                <a:solidFill>
                  <a:srgbClr val="0B3458"/>
                </a:solidFill>
              </a:rPr>
              <a:t>organizations</a:t>
            </a:r>
            <a:endParaRPr dirty="0"/>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Micro and small businesses that are social enterprises or that operat</a:t>
            </a:r>
            <a:r>
              <a:rPr lang="en-US" sz="1600" dirty="0">
                <a:solidFill>
                  <a:srgbClr val="0B3458"/>
                </a:solidFill>
              </a:rPr>
              <a:t>e</a:t>
            </a:r>
            <a:r>
              <a:rPr lang="en-US" sz="1600" dirty="0">
                <a:solidFill>
                  <a:srgbClr val="0B3458"/>
                </a:solidFill>
                <a:latin typeface="Arial"/>
                <a:ea typeface="Arial"/>
                <a:cs typeface="Arial"/>
                <a:sym typeface="Arial"/>
              </a:rPr>
              <a:t> in a less-developed economy</a:t>
            </a:r>
            <a:endParaRPr dirty="0"/>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Applicant Support Program</a:t>
            </a:r>
            <a:endParaRPr/>
          </a:p>
        </p:txBody>
      </p:sp>
      <p:sp>
        <p:nvSpPr>
          <p:cNvPr id="1302" name="Google Shape;1302;p76"/>
          <p:cNvSpPr txBox="1"/>
          <p:nvPr/>
        </p:nvSpPr>
        <p:spPr>
          <a:xfrm>
            <a:off x="575733" y="1734672"/>
            <a:ext cx="9402000"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dirty="0">
                <a:solidFill>
                  <a:srgbClr val="0B3458"/>
                </a:solidFill>
              </a:rPr>
              <a:t>Applying for</a:t>
            </a:r>
            <a:r>
              <a:rPr lang="en-US" sz="2000" dirty="0">
                <a:solidFill>
                  <a:srgbClr val="0B3458"/>
                </a:solidFill>
                <a:latin typeface="Arial"/>
                <a:ea typeface="Arial"/>
                <a:cs typeface="Arial"/>
                <a:sym typeface="Arial"/>
              </a:rPr>
              <a:t> a gTLD </a:t>
            </a:r>
            <a:r>
              <a:rPr lang="en-US" sz="2000" dirty="0">
                <a:solidFill>
                  <a:srgbClr val="0B3458"/>
                </a:solidFill>
              </a:rPr>
              <a:t>is</a:t>
            </a:r>
            <a:r>
              <a:rPr lang="en-US" sz="2000" dirty="0">
                <a:solidFill>
                  <a:srgbClr val="0B3458"/>
                </a:solidFill>
                <a:latin typeface="Arial"/>
                <a:ea typeface="Arial"/>
                <a:cs typeface="Arial"/>
                <a:sym typeface="Arial"/>
              </a:rPr>
              <a:t> expensive and may be out of reach for many. The Applicant Support Program makes applying for a new gTLD more accessible to entities that are unable to because of financial and other resource constraints.</a:t>
            </a:r>
            <a:endParaRPr dirty="0"/>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Candidates must be one of these types of entities:</a:t>
            </a:r>
            <a:endParaRPr dirty="0"/>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Nonfinancial Support</a:t>
            </a:r>
            <a:endParaRPr sz="1600">
              <a:solidFill>
                <a:srgbClr val="0B3458"/>
              </a:solidFill>
              <a:latin typeface="Arial"/>
              <a:ea typeface="Arial"/>
              <a:cs typeface="Arial"/>
              <a:sym typeface="Arial"/>
            </a:endParaRPr>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Training materials: applying for a gTLD</a:t>
            </a:r>
            <a:r>
              <a:rPr lang="en-US" sz="1800">
                <a:solidFill>
                  <a:srgbClr val="0B3458"/>
                </a:solidFill>
              </a:rPr>
              <a:t>,</a:t>
            </a:r>
            <a:r>
              <a:rPr lang="en-US" sz="1800">
                <a:solidFill>
                  <a:srgbClr val="0B3458"/>
                </a:solidFill>
                <a:latin typeface="Arial"/>
                <a:ea typeface="Arial"/>
                <a:cs typeface="Arial"/>
                <a:sym typeface="Arial"/>
              </a:rPr>
              <a:t> becoming a Registry Operator </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Capacity Development/ Mentorship Program </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Access to an Applicant Counselor</a:t>
            </a:r>
            <a:endParaRPr sz="1800"/>
          </a:p>
          <a:p>
            <a:pPr marL="285750" marR="0" lvl="0" indent="-318770" algn="l" rtl="0">
              <a:spcBef>
                <a:spcPts val="600"/>
              </a:spcBef>
              <a:spcAft>
                <a:spcPts val="0"/>
              </a:spcAft>
              <a:buClr>
                <a:srgbClr val="F1633E"/>
              </a:buClr>
              <a:buSzPts val="1800"/>
              <a:buFont typeface="NTR"/>
              <a:buChar char="►"/>
            </a:pPr>
            <a:r>
              <a:rPr lang="en-US" sz="1800">
                <a:solidFill>
                  <a:srgbClr val="0B3458"/>
                </a:solidFill>
                <a:latin typeface="Arial"/>
                <a:ea typeface="Arial"/>
                <a:cs typeface="Arial"/>
                <a:sym typeface="Arial"/>
              </a:rPr>
              <a:t>List of volunteer professional service providers</a:t>
            </a:r>
            <a:endParaRPr sz="1800"/>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en-US" sz="2000" b="1" dirty="0">
                <a:solidFill>
                  <a:srgbClr val="F1633E"/>
                </a:solidFill>
                <a:latin typeface="Arial"/>
                <a:ea typeface="Arial"/>
                <a:cs typeface="Arial"/>
                <a:sym typeface="Arial"/>
              </a:rPr>
              <a:t>Financial Support</a:t>
            </a:r>
            <a:endParaRPr sz="1800" dirty="0"/>
          </a:p>
          <a:p>
            <a:pPr marL="285750" marR="0" lvl="0" indent="-318770" algn="l" rtl="0">
              <a:spcBef>
                <a:spcPts val="600"/>
              </a:spcBef>
              <a:spcAft>
                <a:spcPts val="0"/>
              </a:spcAft>
              <a:buClr>
                <a:srgbClr val="F1633E"/>
              </a:buClr>
              <a:buSzPts val="1800"/>
              <a:buFont typeface="NTR"/>
              <a:buChar char="►"/>
            </a:pPr>
            <a:r>
              <a:rPr lang="en-US" sz="1800" dirty="0">
                <a:solidFill>
                  <a:srgbClr val="0B3458"/>
                </a:solidFill>
              </a:rPr>
              <a:t>A 75-85% reduction in applicable gTLD evaluation fees</a:t>
            </a:r>
            <a:endParaRPr sz="1800" dirty="0"/>
          </a:p>
          <a:p>
            <a:pPr marL="285750" marR="0" lvl="0" indent="-318770" algn="l" rtl="0">
              <a:spcBef>
                <a:spcPts val="600"/>
              </a:spcBef>
              <a:spcAft>
                <a:spcPts val="0"/>
              </a:spcAft>
              <a:buClr>
                <a:srgbClr val="F1633E"/>
              </a:buClr>
              <a:buSzPts val="1800"/>
              <a:buFont typeface="NTR"/>
              <a:buChar char="►"/>
            </a:pPr>
            <a:r>
              <a:rPr lang="en-US" sz="1800" dirty="0">
                <a:solidFill>
                  <a:srgbClr val="0B3458"/>
                </a:solidFill>
                <a:latin typeface="Arial"/>
                <a:ea typeface="Arial"/>
                <a:cs typeface="Arial"/>
                <a:sym typeface="Arial"/>
              </a:rPr>
              <a:t>Bid credit </a:t>
            </a:r>
            <a:endParaRPr sz="1800" dirty="0">
              <a:solidFill>
                <a:srgbClr val="0B3458"/>
              </a:solidFill>
            </a:endParaRPr>
          </a:p>
          <a:p>
            <a:pPr marL="285750" marR="0" lvl="0" indent="-318770" algn="l" rtl="0">
              <a:spcBef>
                <a:spcPts val="600"/>
              </a:spcBef>
              <a:spcAft>
                <a:spcPts val="0"/>
              </a:spcAft>
              <a:buClr>
                <a:srgbClr val="F1633E"/>
              </a:buClr>
              <a:buSzPts val="1800"/>
              <a:buFont typeface="NTR"/>
              <a:buChar char="►"/>
            </a:pPr>
            <a:r>
              <a:rPr lang="en-US" sz="1800" dirty="0">
                <a:solidFill>
                  <a:srgbClr val="0B3458"/>
                </a:solidFill>
                <a:latin typeface="Arial"/>
                <a:ea typeface="Arial"/>
                <a:cs typeface="Arial"/>
                <a:sym typeface="Arial"/>
              </a:rPr>
              <a:t>Reduced/waived base registry operator fees </a:t>
            </a:r>
            <a:endParaRPr sz="1800" dirty="0"/>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Applicant Support Portfolio</a:t>
            </a:r>
            <a:endParaRP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rgbClr val="0B3458"/>
                </a:solidFill>
                <a:latin typeface="Arial"/>
                <a:ea typeface="Arial"/>
                <a:cs typeface="Arial"/>
                <a:sym typeface="Arial"/>
              </a:rPr>
              <a:t>The Applicant Support Program provides a range of financial and nonfinancial assistance to qualified, eligible entities</a:t>
            </a:r>
            <a:r>
              <a:rPr lang="en-US" sz="1600" b="1">
                <a:solidFill>
                  <a:srgbClr val="0B3458"/>
                </a:solidFill>
              </a:rPr>
              <a:t>.</a:t>
            </a:r>
            <a:endParaRP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Agenda</a:t>
            </a:r>
            <a:endParaRPr sz="4500" dirty="0">
              <a:solidFill>
                <a:srgbClr val="002B49"/>
              </a:solidFill>
            </a:endParaRP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sz="12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1" y="2502956"/>
            <a:ext cx="2800200" cy="553998"/>
          </a:xfrm>
          <a:prstGeom prst="rect">
            <a:avLst/>
          </a:prstGeom>
          <a:noFill/>
          <a:ln>
            <a:noFill/>
          </a:ln>
        </p:spPr>
        <p:txBody>
          <a:bodyPr spcFirstLastPara="1" wrap="square" lIns="0" tIns="0" rIns="0" bIns="0" anchor="t" anchorCtr="0">
            <a:spAutoFit/>
          </a:bodyPr>
          <a:lstStyle/>
          <a:p>
            <a:r>
              <a:rPr lang="en-US" sz="1800" b="1" dirty="0">
                <a:solidFill>
                  <a:srgbClr val="0B3458"/>
                </a:solidFill>
              </a:rPr>
              <a:t>New gTLD Applicant Support Program</a:t>
            </a:r>
            <a:endParaRPr sz="1800" dirty="0">
              <a:solidFill>
                <a:srgbClr val="0B3458"/>
              </a:solidFill>
            </a:endParaRP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622471" cy="830997"/>
          </a:xfrm>
          <a:prstGeom prst="rect">
            <a:avLst/>
          </a:prstGeom>
          <a:noFill/>
          <a:ln>
            <a:noFill/>
          </a:ln>
        </p:spPr>
        <p:txBody>
          <a:bodyPr spcFirstLastPara="1" wrap="square" lIns="0" tIns="0" rIns="0" bIns="0" anchor="t" anchorCtr="0">
            <a:spAutoFit/>
          </a:bodyPr>
          <a:lstStyle/>
          <a:p>
            <a:r>
              <a:rPr lang="en-US" sz="1800" b="1" dirty="0">
                <a:solidFill>
                  <a:srgbClr val="0B3458"/>
                </a:solidFill>
              </a:rPr>
              <a:t>Introduction to the Internet and the Domain Name System (DNS)</a:t>
            </a:r>
            <a:endParaRPr dirty="0"/>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04</a:t>
            </a:r>
            <a:endParaRPr dirty="0"/>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05</a:t>
            </a:r>
            <a:endParaRPr dirty="0"/>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01</a:t>
            </a:r>
            <a:endParaRPr dirty="0"/>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02</a:t>
            </a:r>
            <a:endParaRPr dirty="0"/>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03</a:t>
            </a:r>
            <a:endParaRPr dirty="0"/>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06</a:t>
            </a:r>
            <a:endParaRPr dirty="0"/>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en-US" sz="1800" b="1" dirty="0">
                <a:solidFill>
                  <a:srgbClr val="0B3458"/>
                </a:solidFill>
              </a:rPr>
              <a:t>Internationalized Domain Names and Universal Acceptance</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en-US" sz="1800" b="1" dirty="0">
                <a:solidFill>
                  <a:srgbClr val="0B3458"/>
                </a:solidFill>
              </a:rPr>
              <a:t>Building A More Inclusive Internet through New Generic Top-Level Domains</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3" y="3573569"/>
            <a:ext cx="3209426" cy="554100"/>
          </a:xfrm>
          <a:prstGeom prst="rect">
            <a:avLst/>
          </a:prstGeom>
          <a:noFill/>
          <a:ln>
            <a:noFill/>
          </a:ln>
        </p:spPr>
        <p:txBody>
          <a:bodyPr spcFirstLastPara="1" wrap="square" lIns="0" tIns="0" rIns="0" bIns="0" anchor="t" anchorCtr="0">
            <a:spAutoFit/>
          </a:bodyPr>
          <a:lstStyle/>
          <a:p>
            <a:r>
              <a:rPr lang="en-US" sz="1800" b="1" dirty="0">
                <a:solidFill>
                  <a:srgbClr val="0B3458"/>
                </a:solidFill>
              </a:rPr>
              <a:t>Registry Service Provider Evaluation Program</a:t>
            </a:r>
            <a:endParaRPr dirty="0"/>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en-US" sz="1800" b="1" dirty="0">
                <a:solidFill>
                  <a:srgbClr val="0B3458"/>
                </a:solidFill>
              </a:rPr>
              <a:t>Timeline and Resources</a:t>
            </a:r>
            <a:endParaRPr dirty="0"/>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en-US" sz="1800" b="1" dirty="0">
                  <a:solidFill>
                    <a:srgbClr val="0B3458"/>
                  </a:solidFill>
                </a:rPr>
                <a:t>Q &amp; A</a:t>
              </a:r>
              <a:endParaRPr dirty="0"/>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n-US" sz="1800" dirty="0">
                  <a:solidFill>
                    <a:srgbClr val="0B3458"/>
                  </a:solidFill>
                </a:rPr>
                <a:t>07</a:t>
              </a:r>
              <a:endParaRPr dirty="0"/>
            </a:p>
          </p:txBody>
        </p:sp>
      </p:grpSp>
      <p:pic>
        <p:nvPicPr>
          <p:cNvPr id="7" name="Picture 6">
            <a:extLst>
              <a:ext uri="{FF2B5EF4-FFF2-40B4-BE49-F238E27FC236}">
                <a16:creationId xmlns:a16="http://schemas.microsoft.com/office/drawing/2014/main" id="{158EFAA0-5DEA-727E-FAA3-F9D21787E371}"/>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Evaluating Support Applicants</a:t>
            </a:r>
            <a:endParaRPr/>
          </a:p>
        </p:txBody>
      </p:sp>
      <p:sp>
        <p:nvSpPr>
          <p:cNvPr id="1396" name="Google Shape;1396;p78"/>
          <p:cNvSpPr txBox="1"/>
          <p:nvPr/>
        </p:nvSpPr>
        <p:spPr>
          <a:xfrm>
            <a:off x="575732" y="1737916"/>
            <a:ext cx="6414300"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General business due diligence, including:</a:t>
            </a:r>
            <a:endParaRPr/>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B3458"/>
                </a:solidFill>
                <a:latin typeface="Arial"/>
                <a:ea typeface="Arial"/>
                <a:cs typeface="Arial"/>
                <a:sym typeface="Arial"/>
              </a:rPr>
              <a:t>PHASE 1</a:t>
            </a:r>
            <a:endParaRPr/>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Legal compliance check.</a:t>
            </a:r>
            <a:endParaRPr/>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Confirming that all required documentation has been submitted.</a:t>
            </a:r>
            <a:endParaRPr/>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Confirming </a:t>
            </a:r>
            <a:br>
              <a:rPr lang="en-US" sz="1800">
                <a:solidFill>
                  <a:srgbClr val="0B3458"/>
                </a:solidFill>
                <a:latin typeface="Arial"/>
                <a:ea typeface="Arial"/>
                <a:cs typeface="Arial"/>
                <a:sym typeface="Arial"/>
              </a:rPr>
            </a:br>
            <a:r>
              <a:rPr lang="en-US" sz="1800">
                <a:solidFill>
                  <a:srgbClr val="0B3458"/>
                </a:solidFill>
                <a:latin typeface="Arial"/>
                <a:ea typeface="Arial"/>
                <a:cs typeface="Arial"/>
                <a:sym typeface="Arial"/>
              </a:rPr>
              <a:t>the applicant meets eligibility criteria for New gTLD Program: Next Round.</a:t>
            </a:r>
            <a:endParaRPr/>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rgbClr val="0B3458"/>
                </a:solidFill>
                <a:latin typeface="Arial"/>
                <a:ea typeface="Arial"/>
                <a:cs typeface="Arial"/>
                <a:sym typeface="Arial"/>
              </a:rPr>
              <a:t>Background screening and cybersquatting history check.</a:t>
            </a:r>
            <a:endParaRPr/>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Applicants that do not pass the general business due-diligence </a:t>
            </a:r>
            <a:endParaRPr/>
          </a:p>
          <a:p>
            <a:pPr marL="0" marR="0" lvl="0" indent="0" algn="l" rtl="0">
              <a:spcBef>
                <a:spcPts val="0"/>
              </a:spcBef>
              <a:spcAft>
                <a:spcPts val="0"/>
              </a:spcAft>
              <a:buNone/>
            </a:pPr>
            <a:r>
              <a:rPr lang="en-US" sz="1800" b="1">
                <a:solidFill>
                  <a:schemeClr val="lt1"/>
                </a:solidFill>
                <a:latin typeface="Arial"/>
                <a:ea typeface="Arial"/>
                <a:cs typeface="Arial"/>
                <a:sym typeface="Arial"/>
              </a:rPr>
              <a:t>pre-screening will not be considered for Phase 2 evaluation.</a:t>
            </a:r>
            <a:endParaRPr/>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sz="1800" b="1">
                <a:solidFill>
                  <a:schemeClr val="lt1"/>
                </a:solidFill>
                <a:latin typeface="Arial"/>
                <a:ea typeface="Arial"/>
                <a:cs typeface="Arial"/>
                <a:sym typeface="Arial"/>
              </a:rPr>
              <a:t>Applicant is an eligible entity.</a:t>
            </a:r>
            <a:endParaRP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Evaluating Support Applicants</a:t>
            </a:r>
            <a:endParaRP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B3458"/>
                </a:solidFill>
                <a:latin typeface="Arial"/>
                <a:ea typeface="Arial"/>
                <a:cs typeface="Arial"/>
                <a:sym typeface="Arial"/>
              </a:rPr>
              <a:t>PHASE 2</a:t>
            </a:r>
            <a:endParaRPr/>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Evaluations conducted by third-party vendor managing a Support Applicant Review Panel:</a:t>
            </a:r>
            <a:endParaRPr/>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dirty="0">
                <a:solidFill>
                  <a:srgbClr val="0B3458"/>
                </a:solidFill>
                <a:latin typeface="Arial"/>
                <a:ea typeface="Arial"/>
                <a:cs typeface="Arial"/>
                <a:sym typeface="Arial"/>
              </a:rPr>
              <a:t>Public responsibility </a:t>
            </a:r>
            <a:br>
              <a:rPr lang="en-US" sz="1800" b="1" dirty="0">
                <a:solidFill>
                  <a:srgbClr val="0B3458"/>
                </a:solidFill>
                <a:latin typeface="Arial"/>
                <a:ea typeface="Arial"/>
                <a:cs typeface="Arial"/>
                <a:sym typeface="Arial"/>
              </a:rPr>
            </a:br>
            <a:r>
              <a:rPr lang="en-US" sz="1800" b="1" dirty="0">
                <a:solidFill>
                  <a:srgbClr val="0B3458"/>
                </a:solidFill>
                <a:latin typeface="Arial"/>
                <a:ea typeface="Arial"/>
                <a:cs typeface="Arial"/>
                <a:sym typeface="Arial"/>
              </a:rPr>
              <a:t>due diligence: </a:t>
            </a:r>
            <a:endParaRPr dirty="0"/>
          </a:p>
          <a:p>
            <a:pPr marL="141749" marR="0" lvl="0" indent="-141749" algn="l" rtl="0">
              <a:spcBef>
                <a:spcPts val="600"/>
              </a:spcBef>
              <a:spcAft>
                <a:spcPts val="0"/>
              </a:spcAft>
              <a:buClr>
                <a:srgbClr val="F1633E"/>
              </a:buClr>
              <a:buSzPts val="1600"/>
              <a:buFont typeface="Arial"/>
              <a:buChar char="•"/>
            </a:pPr>
            <a:r>
              <a:rPr lang="en-US" sz="1600" dirty="0">
                <a:solidFill>
                  <a:srgbClr val="0B3458"/>
                </a:solidFill>
                <a:latin typeface="Arial"/>
                <a:ea typeface="Arial"/>
                <a:cs typeface="Arial"/>
                <a:sym typeface="Arial"/>
              </a:rPr>
              <a:t>Applicant does not trade in, produce, or promote an industry/string contrary to generally accepted legal norms of morality and public order.</a:t>
            </a:r>
            <a:endParaRPr dirty="0"/>
          </a:p>
          <a:p>
            <a:pPr marL="141749" marR="0" lvl="0" indent="-141749" algn="l" rtl="0">
              <a:spcBef>
                <a:spcPts val="600"/>
              </a:spcBef>
              <a:spcAft>
                <a:spcPts val="600"/>
              </a:spcAft>
              <a:buClr>
                <a:srgbClr val="F1633E"/>
              </a:buClr>
              <a:buSzPts val="1600"/>
              <a:buFont typeface="Arial"/>
              <a:buChar char="•"/>
            </a:pPr>
            <a:r>
              <a:rPr lang="en-US" sz="1600" dirty="0">
                <a:solidFill>
                  <a:srgbClr val="0B3458"/>
                </a:solidFill>
                <a:latin typeface="Arial"/>
                <a:ea typeface="Arial"/>
                <a:cs typeface="Arial"/>
                <a:sym typeface="Arial"/>
              </a:rPr>
              <a:t>Applicant is not affiliated with an existing ICANN gTLD registry.</a:t>
            </a:r>
            <a:endParaRPr dirty="0"/>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Financial need: </a:t>
            </a:r>
            <a:endParaRPr/>
          </a:p>
          <a:p>
            <a:pPr marL="177750" marR="0" lvl="0" indent="-177750" algn="l" rtl="0">
              <a:spcBef>
                <a:spcPts val="600"/>
              </a:spcBef>
              <a:spcAft>
                <a:spcPts val="600"/>
              </a:spcAft>
              <a:buClr>
                <a:srgbClr val="F1633E"/>
              </a:buClr>
              <a:buSzPts val="1800"/>
              <a:buFont typeface="Arial"/>
              <a:buChar char="•"/>
            </a:pPr>
            <a:r>
              <a:rPr lang="en-US" sz="1800">
                <a:solidFill>
                  <a:srgbClr val="0B3458"/>
                </a:solidFill>
                <a:latin typeface="Arial"/>
                <a:ea typeface="Arial"/>
                <a:cs typeface="Arial"/>
                <a:sym typeface="Arial"/>
              </a:rPr>
              <a:t>Applicant could not afford to apply to the New gTLD Program without financial hardship. </a:t>
            </a:r>
            <a:endParaRPr/>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rgbClr val="0B3458"/>
                </a:solidFill>
                <a:latin typeface="Arial"/>
                <a:ea typeface="Arial"/>
                <a:cs typeface="Arial"/>
                <a:sym typeface="Arial"/>
              </a:rPr>
              <a:t>Financial viability: </a:t>
            </a:r>
            <a:endParaRPr/>
          </a:p>
          <a:p>
            <a:pPr marL="177750" marR="0" lvl="0" indent="-177750" algn="l" rtl="0">
              <a:spcBef>
                <a:spcPts val="600"/>
              </a:spcBef>
              <a:spcAft>
                <a:spcPts val="600"/>
              </a:spcAft>
              <a:buClr>
                <a:srgbClr val="F1633E"/>
              </a:buClr>
              <a:buSzPts val="1800"/>
              <a:buFont typeface="Arial"/>
              <a:buChar char="•"/>
            </a:pPr>
            <a:r>
              <a:rPr lang="en-US" sz="1800">
                <a:solidFill>
                  <a:srgbClr val="0B3458"/>
                </a:solidFill>
                <a:latin typeface="Arial"/>
                <a:ea typeface="Arial"/>
                <a:cs typeface="Arial"/>
                <a:sym typeface="Arial"/>
              </a:rPr>
              <a:t>Applicant demonstrates plan to cover remaining discounted portion of the base gTLD application fee and submits required deposit.</a:t>
            </a:r>
            <a:endParaRPr/>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3536762"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3225985"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2931145" y="5889326"/>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What Happens Next?</a:t>
            </a:r>
            <a:endParaRP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All new gTLD applicants </a:t>
            </a:r>
            <a:r>
              <a:rPr lang="en-US" sz="2000">
                <a:solidFill>
                  <a:schemeClr val="lt1"/>
                </a:solidFill>
                <a:latin typeface="Arial"/>
                <a:ea typeface="Arial"/>
                <a:cs typeface="Arial"/>
                <a:sym typeface="Arial"/>
              </a:rPr>
              <a:t>– supported or not – are required to submit a completed application for a new gTLD.</a:t>
            </a:r>
            <a:endParaRPr/>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1</a:t>
            </a:r>
            <a:endParaRPr/>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Requires demonstration </a:t>
            </a:r>
            <a:r>
              <a:rPr lang="en-US" sz="2000">
                <a:solidFill>
                  <a:schemeClr val="lt1"/>
                </a:solidFill>
                <a:latin typeface="Arial"/>
                <a:ea typeface="Arial"/>
                <a:cs typeface="Arial"/>
                <a:sym typeface="Arial"/>
              </a:rPr>
              <a:t>of technical, operational, and financial capabilities needed to operate a gTLD. </a:t>
            </a:r>
            <a:endParaRPr/>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2</a:t>
            </a:r>
            <a:endParaRPr/>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n-US" sz="2000" b="1">
                <a:solidFill>
                  <a:srgbClr val="F1633E"/>
                </a:solidFill>
                <a:latin typeface="Arial"/>
                <a:ea typeface="Arial"/>
                <a:cs typeface="Arial"/>
                <a:sym typeface="Arial"/>
              </a:rPr>
              <a:t>There are also measures </a:t>
            </a:r>
            <a:r>
              <a:rPr lang="en-US" sz="2000">
                <a:solidFill>
                  <a:schemeClr val="lt1"/>
                </a:solidFill>
                <a:latin typeface="Arial"/>
                <a:ea typeface="Arial"/>
                <a:cs typeface="Arial"/>
                <a:sym typeface="Arial"/>
              </a:rPr>
              <a:t>in place to deter abuse of the program, outlined in the Applicant Support Program Handbook.</a:t>
            </a:r>
            <a:r>
              <a:rPr lang="en-US" sz="2000">
                <a:solidFill>
                  <a:srgbClr val="0B3458"/>
                </a:solidFill>
                <a:latin typeface="Arial"/>
                <a:ea typeface="Arial"/>
                <a:cs typeface="Arial"/>
                <a:sym typeface="Arial"/>
              </a:rPr>
              <a:t>.</a:t>
            </a:r>
            <a:endParaRPr/>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B3458"/>
                </a:solidFill>
                <a:latin typeface="Arial"/>
                <a:ea typeface="Arial"/>
                <a:cs typeface="Arial"/>
                <a:sym typeface="Arial"/>
              </a:rPr>
              <a:t>3</a:t>
            </a:r>
            <a:endParaRPr/>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 Supported Applicant’s Journey</a:t>
            </a:r>
            <a:endParaRP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PHASES</a:t>
            </a:r>
            <a:endParaRPr/>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dirty="0">
                <a:solidFill>
                  <a:srgbClr val="7F7F7F"/>
                </a:solidFill>
                <a:latin typeface="Arial"/>
                <a:ea typeface="Arial"/>
                <a:cs typeface="Arial"/>
                <a:sym typeface="Arial"/>
              </a:rPr>
              <a:t>EXPERIENCE</a:t>
            </a:r>
            <a:endParaRPr dirty="0"/>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SUPPORT</a:t>
            </a:r>
            <a:endParaRPr/>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en-US" sz="1600">
                <a:solidFill>
                  <a:srgbClr val="0B3458"/>
                </a:solidFill>
                <a:latin typeface="Arial"/>
                <a:ea typeface="Arial"/>
                <a:cs typeface="Arial"/>
                <a:sym typeface="Arial"/>
              </a:rPr>
              <a:t>Communications,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outreach &amp; engagement</a:t>
            </a:r>
            <a:endParaRPr/>
          </a:p>
        </p:txBody>
      </p:sp>
      <p:sp>
        <p:nvSpPr>
          <p:cNvPr id="1458" name="Google Shape;1458;p81"/>
          <p:cNvSpPr/>
          <p:nvPr/>
        </p:nvSpPr>
        <p:spPr>
          <a:xfrm>
            <a:off x="3003825" y="3256126"/>
            <a:ext cx="1464000" cy="12219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What do we need to know to apply?</a:t>
            </a:r>
            <a:endParaRPr/>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Great to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know there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is support for new registries!</a:t>
            </a:r>
            <a:endParaRPr/>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5</a:t>
            </a:r>
            <a:endParaRPr/>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Awareness</a:t>
            </a:r>
            <a:endParaRPr/>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Understanding</a:t>
            </a:r>
            <a:endParaRPr/>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Consideration</a:t>
            </a:r>
            <a:endParaRPr/>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en-US" sz="1600">
                <a:solidFill>
                  <a:srgbClr val="0B3458"/>
                </a:solidFill>
                <a:latin typeface="Arial"/>
                <a:ea typeface="Arial"/>
                <a:cs typeface="Arial"/>
                <a:sym typeface="Arial"/>
              </a:rPr>
              <a:t>Capacity Development Applicant Counselor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Pro Bono Services</a:t>
            </a:r>
            <a:endParaRPr/>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1</a:t>
            </a:r>
            <a:endParaRPr/>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4</a:t>
            </a:r>
            <a:endParaRPr/>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3</a:t>
            </a:r>
            <a:endParaRPr dirty="0"/>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6</a:t>
            </a:r>
            <a:endParaRPr/>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2</a:t>
            </a:r>
            <a:endParaRPr/>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How is a gTLD relevant to our work?</a:t>
            </a:r>
            <a:endParaRPr/>
          </a:p>
        </p:txBody>
      </p:sp>
      <p:sp>
        <p:nvSpPr>
          <p:cNvPr id="1482" name="Google Shape;1482;p81"/>
          <p:cNvSpPr/>
          <p:nvPr/>
        </p:nvSpPr>
        <p:spPr>
          <a:xfrm>
            <a:off x="4659636" y="3034692"/>
            <a:ext cx="1613700" cy="9450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Excited we qualify for support!</a:t>
            </a:r>
            <a:endParaRPr/>
          </a:p>
        </p:txBody>
      </p:sp>
      <p:sp>
        <p:nvSpPr>
          <p:cNvPr id="1483" name="Google Shape;1483;p81"/>
          <p:cNvSpPr/>
          <p:nvPr/>
        </p:nvSpPr>
        <p:spPr>
          <a:xfrm>
            <a:off x="4839541" y="4684882"/>
            <a:ext cx="2537700" cy="662400"/>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Applicant has applied &amp; qualified</a:t>
            </a:r>
            <a:endParaRPr/>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gTLD Application Submitted</a:t>
            </a:r>
            <a:endParaRPr/>
          </a:p>
        </p:txBody>
      </p:sp>
      <p:sp>
        <p:nvSpPr>
          <p:cNvPr id="1485" name="Google Shape;1485;p81"/>
          <p:cNvSpPr/>
          <p:nvPr/>
        </p:nvSpPr>
        <p:spPr>
          <a:xfrm>
            <a:off x="6448161" y="3040660"/>
            <a:ext cx="2085900" cy="93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How do we manage start-up costs?</a:t>
            </a:r>
            <a:endParaRPr/>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A Supported Applicant’s Journey</a:t>
            </a:r>
            <a:endParaRP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Capacity Development Applicant Counselor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Fee Reductions</a:t>
            </a:r>
            <a:endParaRPr/>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Decision</a:t>
            </a:r>
            <a:endParaRPr/>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Contracting &amp; Delegation</a:t>
            </a:r>
            <a:endParaRPr/>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Sustainable registry</a:t>
            </a:r>
            <a:endParaRPr/>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Mentorship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Applicant Counselor</a:t>
            </a:r>
            <a:endParaRPr/>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6</a:t>
            </a:r>
            <a:endParaRPr/>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7</a:t>
            </a:r>
            <a:endParaRPr/>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9</a:t>
            </a:r>
            <a:endParaRPr dirty="0"/>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rgbClr val="F1633E"/>
                </a:solidFill>
                <a:latin typeface="Arial"/>
                <a:ea typeface="Arial"/>
                <a:cs typeface="Arial"/>
                <a:sym typeface="Arial"/>
              </a:rPr>
              <a:t>8</a:t>
            </a:r>
            <a:endParaRPr/>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gTLD Application Submitted!</a:t>
            </a:r>
            <a:endParaRPr/>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1628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The application process was accessible and predictable.</a:t>
            </a:r>
            <a:endParaRPr/>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Application counselors </a:t>
            </a:r>
            <a:br>
              <a:rPr lang="en-US" sz="1600">
                <a:solidFill>
                  <a:schemeClr val="lt1"/>
                </a:solidFill>
                <a:latin typeface="Arial"/>
                <a:ea typeface="Arial"/>
                <a:cs typeface="Arial"/>
                <a:sym typeface="Arial"/>
              </a:rPr>
            </a:br>
            <a:r>
              <a:rPr lang="en-US" sz="1600">
                <a:solidFill>
                  <a:schemeClr val="lt1"/>
                </a:solidFill>
                <a:latin typeface="Arial"/>
                <a:ea typeface="Arial"/>
                <a:cs typeface="Arial"/>
                <a:sym typeface="Arial"/>
              </a:rPr>
              <a:t>and pro bono services helped us apply.</a:t>
            </a:r>
            <a:endParaRPr/>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2303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We have resources to help us get started.</a:t>
            </a:r>
            <a:endParaRPr/>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846200"/>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chemeClr val="lt1"/>
                </a:solidFill>
                <a:latin typeface="Arial"/>
                <a:ea typeface="Arial"/>
                <a:cs typeface="Arial"/>
                <a:sym typeface="Arial"/>
              </a:rPr>
              <a:t>Grateful for ongoing access to resources and the ICANN community.</a:t>
            </a:r>
            <a:endParaRPr/>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en-US" sz="1400" b="1" dirty="0">
                <a:solidFill>
                  <a:srgbClr val="F1633E"/>
                </a:solidFill>
                <a:latin typeface="Arial"/>
                <a:ea typeface="Arial"/>
                <a:cs typeface="Arial"/>
                <a:sym typeface="Arial"/>
              </a:rPr>
              <a:t>10</a:t>
            </a:r>
            <a:endParaRPr dirty="0"/>
          </a:p>
        </p:txBody>
      </p:sp>
      <p:sp>
        <p:nvSpPr>
          <p:cNvPr id="1536" name="Google Shape;1536;p82"/>
          <p:cNvSpPr/>
          <p:nvPr/>
        </p:nvSpPr>
        <p:spPr>
          <a:xfrm>
            <a:off x="8462029"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n-US" sz="1600">
                <a:solidFill>
                  <a:srgbClr val="0B3458"/>
                </a:solidFill>
                <a:latin typeface="Arial"/>
                <a:ea typeface="Arial"/>
                <a:cs typeface="Arial"/>
                <a:sym typeface="Arial"/>
              </a:rPr>
              <a:t>Mentorship Reduced/Waived </a:t>
            </a:r>
            <a:br>
              <a:rPr lang="en-US" sz="1600">
                <a:solidFill>
                  <a:srgbClr val="0B3458"/>
                </a:solidFill>
                <a:latin typeface="Arial"/>
                <a:ea typeface="Arial"/>
                <a:cs typeface="Arial"/>
                <a:sym typeface="Arial"/>
              </a:rPr>
            </a:br>
            <a:r>
              <a:rPr lang="en-US" sz="1600">
                <a:solidFill>
                  <a:srgbClr val="0B3458"/>
                </a:solidFill>
                <a:latin typeface="Arial"/>
                <a:ea typeface="Arial"/>
                <a:cs typeface="Arial"/>
                <a:sym typeface="Arial"/>
              </a:rPr>
              <a:t>Base RO Fees</a:t>
            </a:r>
            <a:endParaRP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n-US" sz="1600">
                <a:solidFill>
                  <a:srgbClr val="0B3458"/>
                </a:solidFill>
                <a:latin typeface="Arial"/>
                <a:ea typeface="Arial"/>
                <a:cs typeface="Arial"/>
                <a:sym typeface="Arial"/>
              </a:rPr>
              <a:t>Ready to launch! </a:t>
            </a:r>
            <a:endParaRPr/>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PHASES</a:t>
            </a:r>
            <a:endParaRPr/>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dirty="0">
                <a:solidFill>
                  <a:srgbClr val="7F7F7F"/>
                </a:solidFill>
                <a:latin typeface="Arial"/>
                <a:ea typeface="Arial"/>
                <a:cs typeface="Arial"/>
                <a:sym typeface="Arial"/>
              </a:rPr>
              <a:t>SUPPORT</a:t>
            </a:r>
            <a:endParaRPr dirty="0"/>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a:solidFill>
                  <a:srgbClr val="7F7F7F"/>
                </a:solidFill>
                <a:latin typeface="Arial"/>
                <a:ea typeface="Arial"/>
                <a:cs typeface="Arial"/>
                <a:sym typeface="Arial"/>
              </a:rPr>
              <a:t>EXPERIENCE</a:t>
            </a:r>
            <a:endParaRPr/>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a:solidFill>
                  <a:srgbClr val="7F7F7F"/>
                </a:solidFill>
                <a:latin typeface="Arial"/>
                <a:ea typeface="Arial"/>
                <a:cs typeface="Arial"/>
                <a:sym typeface="Arial"/>
              </a:rPr>
              <a:t>NOV 2024</a:t>
            </a:r>
            <a:endParaRPr/>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a:solidFill>
                  <a:srgbClr val="7F7F7F"/>
                </a:solidFill>
                <a:latin typeface="Arial"/>
                <a:ea typeface="Arial"/>
                <a:cs typeface="Arial"/>
                <a:sym typeface="Arial"/>
              </a:rPr>
              <a:t>APRIL 2026</a:t>
            </a:r>
            <a:endParaRPr/>
          </a:p>
        </p:txBody>
      </p:sp>
      <p:cxnSp>
        <p:nvCxnSpPr>
          <p:cNvPr id="1559" name="Google Shape;1559;p83"/>
          <p:cNvCxnSpPr/>
          <p:nvPr/>
        </p:nvCxnSpPr>
        <p:spPr>
          <a:xfrm>
            <a:off x="615413" y="2125266"/>
            <a:ext cx="0" cy="704100"/>
          </a:xfrm>
          <a:prstGeom prst="straightConnector1">
            <a:avLst/>
          </a:prstGeom>
          <a:noFill/>
          <a:ln w="38100" cap="rnd" cmpd="sng">
            <a:solidFill>
              <a:srgbClr val="7030A0"/>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en-US" sz="1600" b="1">
                <a:solidFill>
                  <a:srgbClr val="7F7F7F"/>
                </a:solidFill>
                <a:latin typeface="Arial"/>
                <a:ea typeface="Arial"/>
                <a:cs typeface="Arial"/>
                <a:sym typeface="Arial"/>
              </a:rPr>
              <a:t>Q3 2026</a:t>
            </a:r>
            <a:endParaRPr/>
          </a:p>
        </p:txBody>
      </p:sp>
      <p:sp>
        <p:nvSpPr>
          <p:cNvPr id="1564" name="Google Shape;1564;p83"/>
          <p:cNvSpPr txBox="1"/>
          <p:nvPr/>
        </p:nvSpPr>
        <p:spPr>
          <a:xfrm>
            <a:off x="3751071" y="1882383"/>
            <a:ext cx="12201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n-US" sz="1600" b="1" dirty="0">
                <a:solidFill>
                  <a:srgbClr val="7F7F7F"/>
                </a:solidFill>
              </a:rPr>
              <a:t>DEC</a:t>
            </a:r>
            <a:r>
              <a:rPr lang="en-US" sz="1600" b="1" dirty="0">
                <a:solidFill>
                  <a:srgbClr val="7F7F7F"/>
                </a:solidFill>
                <a:latin typeface="Arial"/>
                <a:ea typeface="Arial"/>
                <a:cs typeface="Arial"/>
                <a:sym typeface="Arial"/>
              </a:rPr>
              <a:t> 2025</a:t>
            </a:r>
            <a:endParaRPr dirty="0"/>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en-US" sz="1600" b="1" dirty="0">
                <a:solidFill>
                  <a:schemeClr val="bg1"/>
                </a:solidFill>
                <a:latin typeface="Arial"/>
                <a:ea typeface="Arial"/>
                <a:cs typeface="Arial"/>
                <a:sym typeface="Arial"/>
              </a:rPr>
              <a:t>Applicant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Support Program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Application </a:t>
            </a:r>
            <a:br>
              <a:rPr lang="en-US" sz="1600" b="1" dirty="0">
                <a:solidFill>
                  <a:schemeClr val="bg1"/>
                </a:solidFill>
                <a:latin typeface="Arial"/>
                <a:ea typeface="Arial"/>
                <a:cs typeface="Arial"/>
                <a:sym typeface="Arial"/>
              </a:rPr>
            </a:br>
            <a:r>
              <a:rPr lang="en-US" sz="1600" b="1" dirty="0">
                <a:solidFill>
                  <a:schemeClr val="bg1"/>
                </a:solidFill>
                <a:latin typeface="Arial"/>
                <a:ea typeface="Arial"/>
                <a:cs typeface="Arial"/>
                <a:sym typeface="Arial"/>
              </a:rPr>
              <a:t>Submission</a:t>
            </a:r>
            <a:endParaRPr dirty="0">
              <a:solidFill>
                <a:schemeClr val="bg1"/>
              </a:solidFill>
            </a:endParaRP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n-US" sz="1600" b="1">
                <a:solidFill>
                  <a:srgbClr val="002A49"/>
                </a:solidFill>
                <a:latin typeface="Arial"/>
                <a:ea typeface="Arial"/>
                <a:cs typeface="Arial"/>
                <a:sym typeface="Arial"/>
              </a:rPr>
              <a:t>Applicant </a:t>
            </a:r>
            <a:br>
              <a:rPr lang="en-US" sz="1600" b="1">
                <a:solidFill>
                  <a:srgbClr val="002A49"/>
                </a:solidFill>
                <a:latin typeface="Arial"/>
                <a:ea typeface="Arial"/>
                <a:cs typeface="Arial"/>
                <a:sym typeface="Arial"/>
              </a:rPr>
            </a:br>
            <a:r>
              <a:rPr lang="en-US" sz="1600" b="1">
                <a:solidFill>
                  <a:srgbClr val="002A49"/>
                </a:solidFill>
                <a:latin typeface="Arial"/>
                <a:ea typeface="Arial"/>
                <a:cs typeface="Arial"/>
                <a:sym typeface="Arial"/>
              </a:rPr>
              <a:t>Guidebook</a:t>
            </a:r>
            <a:endParaRPr/>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n-US"/>
              <a:t>Key Dates</a:t>
            </a:r>
            <a:endParaRP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gTLD Application Submission</a:t>
            </a:r>
            <a:endParaRPr/>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Application </a:t>
            </a:r>
            <a:br>
              <a:rPr lang="en-US" sz="1600" dirty="0">
                <a:solidFill>
                  <a:srgbClr val="0B3458"/>
                </a:solidFill>
                <a:latin typeface="Arial"/>
                <a:ea typeface="Arial"/>
                <a:cs typeface="Arial"/>
                <a:sym typeface="Arial"/>
              </a:rPr>
            </a:br>
            <a:r>
              <a:rPr lang="en-US" sz="1600" dirty="0">
                <a:solidFill>
                  <a:srgbClr val="0B3458"/>
                </a:solidFill>
                <a:latin typeface="Arial"/>
                <a:ea typeface="Arial"/>
                <a:cs typeface="Arial"/>
                <a:sym typeface="Arial"/>
              </a:rPr>
              <a:t>submission period </a:t>
            </a:r>
            <a:br>
              <a:rPr lang="en-US" sz="1600" dirty="0">
                <a:solidFill>
                  <a:srgbClr val="0B3458"/>
                </a:solidFill>
                <a:latin typeface="Arial"/>
                <a:ea typeface="Arial"/>
                <a:cs typeface="Arial"/>
                <a:sym typeface="Arial"/>
              </a:rPr>
            </a:br>
            <a:r>
              <a:rPr lang="en-US" sz="1600" dirty="0">
                <a:solidFill>
                  <a:srgbClr val="0B3458"/>
                </a:solidFill>
                <a:latin typeface="Arial"/>
                <a:ea typeface="Arial"/>
                <a:cs typeface="Arial"/>
                <a:sym typeface="Arial"/>
              </a:rPr>
              <a:t>for ASP </a:t>
            </a:r>
            <a:r>
              <a:rPr lang="en-US" sz="1600" b="1" dirty="0">
                <a:solidFill>
                  <a:srgbClr val="0B3458"/>
                </a:solidFill>
                <a:latin typeface="Arial"/>
                <a:ea typeface="Arial"/>
                <a:cs typeface="Arial"/>
                <a:sym typeface="Arial"/>
              </a:rPr>
              <a:t>(19 Nov 2024 - 19 Nov 2025)</a:t>
            </a:r>
            <a:endParaRPr dirty="0"/>
          </a:p>
        </p:txBody>
      </p:sp>
      <p:cxnSp>
        <p:nvCxnSpPr>
          <p:cNvPr id="1575" name="Google Shape;1575;p83"/>
          <p:cNvCxnSpPr/>
          <p:nvPr/>
        </p:nvCxnSpPr>
        <p:spPr>
          <a:xfrm>
            <a:off x="1070625" y="4616648"/>
            <a:ext cx="0" cy="1506300"/>
          </a:xfrm>
          <a:prstGeom prst="straightConnector1">
            <a:avLst/>
          </a:prstGeom>
          <a:noFill/>
          <a:ln w="15875" cap="flat" cmpd="sng">
            <a:solidFill>
              <a:srgbClr val="7030A0"/>
            </a:solidFill>
            <a:prstDash val="solid"/>
            <a:round/>
            <a:headEnd type="none" w="sm" len="sm"/>
            <a:tailEnd type="none" w="sm" len="sm"/>
          </a:ln>
        </p:spPr>
      </p:cxnSp>
      <p:sp>
        <p:nvSpPr>
          <p:cNvPr id="1576" name="Google Shape;1576;p83"/>
          <p:cNvSpPr txBox="1"/>
          <p:nvPr/>
        </p:nvSpPr>
        <p:spPr>
          <a:xfrm>
            <a:off x="4470589" y="5186343"/>
            <a:ext cx="39480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dirty="0">
                <a:solidFill>
                  <a:srgbClr val="0B3458"/>
                </a:solidFill>
                <a:latin typeface="Arial"/>
                <a:ea typeface="Arial"/>
                <a:cs typeface="Arial"/>
                <a:sym typeface="Arial"/>
              </a:rPr>
              <a:t>The Applicant Guidebook is a critical resource for the program and is estimated to be available in </a:t>
            </a:r>
            <a:r>
              <a:rPr lang="en-US" sz="1600" b="1" dirty="0">
                <a:solidFill>
                  <a:srgbClr val="0B3458"/>
                </a:solidFill>
              </a:rPr>
              <a:t>December</a:t>
            </a:r>
            <a:r>
              <a:rPr lang="en-US" sz="1600" b="1" dirty="0">
                <a:solidFill>
                  <a:srgbClr val="0B3458"/>
                </a:solidFill>
                <a:latin typeface="Arial"/>
                <a:ea typeface="Arial"/>
                <a:cs typeface="Arial"/>
                <a:sym typeface="Arial"/>
              </a:rPr>
              <a:t> 2025</a:t>
            </a:r>
            <a:endParaRPr dirty="0"/>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rgbClr val="0B3458"/>
                </a:solidFill>
                <a:latin typeface="Arial"/>
                <a:ea typeface="Arial"/>
                <a:cs typeface="Arial"/>
                <a:sym typeface="Arial"/>
              </a:rPr>
              <a:t>Application submission period for new gTLDs expected to open in </a:t>
            </a:r>
            <a:r>
              <a:rPr lang="en-US" sz="1600" b="1">
                <a:solidFill>
                  <a:srgbClr val="0B3458"/>
                </a:solidFill>
                <a:latin typeface="Arial"/>
                <a:ea typeface="Arial"/>
                <a:cs typeface="Arial"/>
                <a:sym typeface="Arial"/>
              </a:rPr>
              <a:t>April 2026</a:t>
            </a:r>
            <a:endParaRPr/>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4154984"/>
          </a:xfrm>
        </p:spPr>
        <p:txBody>
          <a:bodyPr/>
          <a:lstStyle/>
          <a:p>
            <a:r>
              <a:rPr lang="en-US" sz="5400" dirty="0"/>
              <a:t>Next Round: </a:t>
            </a:r>
            <a:br>
              <a:rPr lang="en-US" sz="5400" dirty="0"/>
            </a:br>
            <a:r>
              <a:rPr lang="en-US" sz="5400" dirty="0"/>
              <a:t>Registry Service Provider (RSP) Evaluation Program</a:t>
            </a:r>
            <a:br>
              <a:rPr lang="en-US" sz="5400" dirty="0"/>
            </a:br>
            <a:endParaRPr lang="en-US"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sz="1200" b="0"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Service Provider Evaluation Program</a:t>
            </a:r>
            <a:endParaRPr sz="3500" dirty="0">
              <a:solidFill>
                <a:srgbClr val="002B49"/>
              </a:solidFill>
            </a:endParaRPr>
          </a:p>
        </p:txBody>
      </p:sp>
      <p:sp>
        <p:nvSpPr>
          <p:cNvPr id="1596" name="Google Shape;1596;p85"/>
          <p:cNvSpPr txBox="1"/>
          <p:nvPr/>
        </p:nvSpPr>
        <p:spPr>
          <a:xfrm>
            <a:off x="432000" y="1999953"/>
            <a:ext cx="11574600" cy="5749800"/>
          </a:xfrm>
          <a:prstGeom prst="rect">
            <a:avLst/>
          </a:prstGeom>
          <a:noFill/>
          <a:ln>
            <a:noFill/>
          </a:ln>
        </p:spPr>
        <p:txBody>
          <a:bodyPr spcFirstLastPara="1" wrap="square" lIns="91425" tIns="91425" rIns="91425" bIns="91425" anchor="t" anchorCtr="0">
            <a:noAutofit/>
          </a:bodyPr>
          <a:lstStyle/>
          <a:p>
            <a:pPr marL="457200" marR="0" lvl="0" indent="-355600" algn="l" rtl="0">
              <a:lnSpc>
                <a:spcPts val="2200"/>
              </a:lnSpc>
              <a:spcBef>
                <a:spcPts val="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RSPs deliver critical functions on behalf of the registry operator </a:t>
            </a:r>
            <a:endParaRPr sz="1800" b="0" i="0" u="none" strike="noStrike" cap="none" dirty="0">
              <a:solidFill>
                <a:srgbClr val="002B49"/>
              </a:solidFill>
              <a:latin typeface="Arial"/>
              <a:ea typeface="Arial"/>
              <a:cs typeface="Arial"/>
              <a:sym typeface="Arial"/>
            </a:endParaRPr>
          </a:p>
          <a:p>
            <a:pPr marL="457200" marR="0" lvl="0" indent="0" algn="l" rtl="0">
              <a:lnSpc>
                <a:spcPts val="2200"/>
              </a:lnSpc>
              <a:spcBef>
                <a:spcPts val="0"/>
              </a:spcBef>
              <a:spcAft>
                <a:spcPts val="0"/>
              </a:spcAft>
              <a:buNone/>
            </a:pPr>
            <a:endParaRPr sz="1800" dirty="0">
              <a:solidFill>
                <a:srgbClr val="002B49"/>
              </a:solidFill>
            </a:endParaRPr>
          </a:p>
          <a:p>
            <a:pPr marL="457200" marR="0" lvl="0" indent="-355600" algn="l" rtl="0">
              <a:lnSpc>
                <a:spcPts val="2200"/>
              </a:lnSpc>
              <a:spcBef>
                <a:spcPts val="0"/>
              </a:spcBef>
              <a:spcAft>
                <a:spcPts val="0"/>
              </a:spcAft>
              <a:buClr>
                <a:srgbClr val="000000"/>
              </a:buClr>
              <a:buSzPts val="2200"/>
              <a:buFont typeface="Noto Sans Symbols"/>
              <a:buChar char="●"/>
            </a:pPr>
            <a:r>
              <a:rPr lang="en-US" sz="1800" dirty="0">
                <a:solidFill>
                  <a:srgbClr val="002B49"/>
                </a:solidFill>
              </a:rPr>
              <a:t>RSP Evaluation </a:t>
            </a:r>
            <a:r>
              <a:rPr lang="en-US" sz="1800" b="0" i="0" u="none" strike="noStrike" cap="none" dirty="0">
                <a:solidFill>
                  <a:srgbClr val="002B49"/>
                </a:solidFill>
                <a:latin typeface="Arial"/>
                <a:ea typeface="Arial"/>
                <a:cs typeface="Arial"/>
                <a:sym typeface="Arial"/>
              </a:rPr>
              <a:t>is intended to reduce cost and time required for evaluating new gTLDs by separating the evaluation of the technical aspects of operating a gTLD from the application for the gTLD label.</a:t>
            </a:r>
            <a:endParaRPr sz="1800" b="0" i="0" u="none" strike="noStrike" cap="none" dirty="0">
              <a:solidFill>
                <a:srgbClr val="002B49"/>
              </a:solidFill>
              <a:latin typeface="Arial"/>
              <a:ea typeface="Arial"/>
              <a:cs typeface="Arial"/>
              <a:sym typeface="Arial"/>
            </a:endParaRPr>
          </a:p>
          <a:p>
            <a:pPr marL="457200" marR="0" lvl="0" indent="-3556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Evaluation ensures that RSPs have the proper technical qualifications for running a gTLD back-end.</a:t>
            </a:r>
            <a:endParaRPr sz="1800" dirty="0">
              <a:solidFill>
                <a:srgbClr val="002B49"/>
              </a:solidFill>
            </a:endParaRPr>
          </a:p>
          <a:p>
            <a:pPr marL="457200" marR="0" lvl="0" indent="-3556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Organizations may apply to be one of each type of RSP:</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Main</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DNSSEC</a:t>
            </a:r>
            <a:endParaRPr sz="1800" dirty="0">
              <a:solidFill>
                <a:srgbClr val="002B49"/>
              </a:solidFill>
            </a:endParaRPr>
          </a:p>
          <a:p>
            <a:pPr marL="914400" marR="0" lvl="1" indent="-368300" algn="l" rtl="0">
              <a:lnSpc>
                <a:spcPts val="22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Proxy) under one application fee. Main RSPs may apply for one or more Exhibit A Registry Services and IDN Services</a:t>
            </a:r>
            <a:endParaRPr sz="1800" b="0" i="0" u="none" strike="noStrike" cap="none" dirty="0">
              <a:solidFill>
                <a:srgbClr val="002B49"/>
              </a:solidFill>
              <a:latin typeface="Arial"/>
              <a:ea typeface="Arial"/>
              <a:cs typeface="Arial"/>
              <a:sym typeface="Arial"/>
            </a:endParaRPr>
          </a:p>
        </p:txBody>
      </p:sp>
      <p:pic>
        <p:nvPicPr>
          <p:cNvPr id="5" name="Picture 4">
            <a:extLst>
              <a:ext uri="{FF2B5EF4-FFF2-40B4-BE49-F238E27FC236}">
                <a16:creationId xmlns:a16="http://schemas.microsoft.com/office/drawing/2014/main" id="{F8870433-29D2-7A2B-FF68-F43A290CB3C8}"/>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6" name="Rectangle 5">
            <a:extLst>
              <a:ext uri="{FF2B5EF4-FFF2-40B4-BE49-F238E27FC236}">
                <a16:creationId xmlns:a16="http://schemas.microsoft.com/office/drawing/2014/main" id="{A932B9D4-90D7-ECA3-3008-9C31985210BF}"/>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p36">
            <a:extLst>
              <a:ext uri="{FF2B5EF4-FFF2-40B4-BE49-F238E27FC236}">
                <a16:creationId xmlns:a16="http://schemas.microsoft.com/office/drawing/2014/main" id="{84B9B8A0-7ADE-E715-BD64-8E75FAA57FFF}"/>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sz="1200" b="0" i="0" u="none" strike="noStrike" cap="none">
              <a:solidFill>
                <a:schemeClr val="lt1"/>
              </a:solidFill>
              <a:latin typeface="Arial"/>
              <a:ea typeface="Arial"/>
              <a:cs typeface="Arial"/>
              <a:sym typeface="Arial"/>
            </a:endParaRPr>
          </a:p>
        </p:txBody>
      </p:sp>
      <p:sp>
        <p:nvSpPr>
          <p:cNvPr id="1602" name="Google Shape;1602;p86"/>
          <p:cNvSpPr txBox="1">
            <a:spLocks noGrp="1"/>
          </p:cNvSpPr>
          <p:nvPr>
            <p:ph type="title"/>
          </p:nvPr>
        </p:nvSpPr>
        <p:spPr>
          <a:xfrm>
            <a:off x="445676" y="1031776"/>
            <a:ext cx="10847100"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Service Provider Evaluation Program</a:t>
            </a:r>
            <a:endParaRPr sz="3500" dirty="0">
              <a:solidFill>
                <a:srgbClr val="002B49"/>
              </a:solidFill>
            </a:endParaRPr>
          </a:p>
        </p:txBody>
      </p:sp>
      <p:sp>
        <p:nvSpPr>
          <p:cNvPr id="1603" name="Google Shape;1603;p86"/>
          <p:cNvSpPr txBox="1"/>
          <p:nvPr/>
        </p:nvSpPr>
        <p:spPr>
          <a:xfrm>
            <a:off x="445676" y="1833522"/>
            <a:ext cx="10970184"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All gTLD applications undergo an initial technical screening and technical testing </a:t>
            </a:r>
            <a:r>
              <a:rPr lang="en-US" sz="1800" dirty="0">
                <a:solidFill>
                  <a:srgbClr val="002B49"/>
                </a:solidFill>
              </a:rPr>
              <a:t>	</a:t>
            </a:r>
            <a:endParaRPr sz="1800" dirty="0">
              <a:solidFill>
                <a:srgbClr val="002B49"/>
              </a:solidFill>
            </a:endParaRPr>
          </a:p>
          <a:p>
            <a:pPr marL="914400" marR="0" lvl="1" indent="-368300" algn="l" rtl="0">
              <a:lnSpc>
                <a:spcPct val="100000"/>
              </a:lnSpc>
              <a:spcBef>
                <a:spcPts val="1300"/>
              </a:spcBef>
              <a:spcAft>
                <a:spcPts val="0"/>
              </a:spcAft>
              <a:buClr>
                <a:srgbClr val="000000"/>
              </a:buClr>
              <a:buSzPts val="2200"/>
              <a:buFont typeface="Noto Sans Symbols"/>
              <a:buChar char="○"/>
            </a:pPr>
            <a:r>
              <a:rPr lang="en-US" sz="1800" dirty="0">
                <a:solidFill>
                  <a:srgbClr val="002B49"/>
                </a:solidFill>
              </a:rPr>
              <a:t>N</a:t>
            </a:r>
            <a:r>
              <a:rPr lang="en-US" sz="1800" b="0" i="0" u="none" strike="noStrike" cap="none" dirty="0">
                <a:solidFill>
                  <a:srgbClr val="002B49"/>
                </a:solidFill>
                <a:latin typeface="Arial"/>
                <a:ea typeface="Arial"/>
                <a:cs typeface="Arial"/>
                <a:sym typeface="Arial"/>
              </a:rPr>
              <a:t>ew Registry System Testing 2.0 service.</a:t>
            </a: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 list of evaluated RSPs will be available before the gTLD application submission period opens and frequently updated as RSPs are evaluated.</a:t>
            </a: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n-US" sz="1800" dirty="0">
                <a:solidFill>
                  <a:srgbClr val="002B49"/>
                </a:solidFill>
              </a:rPr>
              <a:t>All n</a:t>
            </a:r>
            <a:r>
              <a:rPr lang="en-US" sz="1800" b="0" i="0" u="none" strike="noStrike" cap="none" dirty="0">
                <a:solidFill>
                  <a:srgbClr val="002B49"/>
                </a:solidFill>
                <a:latin typeface="Arial"/>
                <a:ea typeface="Arial"/>
                <a:cs typeface="Arial"/>
                <a:sym typeface="Arial"/>
              </a:rPr>
              <a:t>ew gTLD applicants are required to use evaluated RSPs.</a:t>
            </a:r>
            <a:endParaRPr sz="1800" b="0" i="0" u="none" strike="noStrike" cap="none" dirty="0">
              <a:solidFill>
                <a:srgbClr val="002B49"/>
              </a:solidFill>
              <a:latin typeface="Arial"/>
              <a:ea typeface="Arial"/>
              <a:cs typeface="Arial"/>
              <a:sym typeface="Arial"/>
            </a:endParaRP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l" rtl="0">
              <a:lnSpc>
                <a:spcPct val="100000"/>
              </a:lnSpc>
              <a:spcBef>
                <a:spcPts val="0"/>
              </a:spcBef>
              <a:spcAft>
                <a:spcPts val="0"/>
              </a:spcAft>
              <a:buClr>
                <a:srgbClr val="000000"/>
              </a:buClr>
              <a:buSzPts val="2100"/>
              <a:buFont typeface="Noto Sans Symbols"/>
              <a:buChar char="●"/>
            </a:pPr>
            <a:r>
              <a:rPr lang="en-US" sz="1800" b="0" i="0" u="none" strike="noStrike" cap="none" dirty="0">
                <a:solidFill>
                  <a:srgbClr val="002B49"/>
                </a:solidFill>
                <a:latin typeface="Arial"/>
                <a:ea typeface="Arial"/>
                <a:cs typeface="Arial"/>
                <a:sym typeface="Arial"/>
              </a:rPr>
              <a:t>Applications from organizations exhibiting no Specification 10 service disruptions in the previous six months are exempt from a secondary technical screening.</a:t>
            </a:r>
            <a:endParaRPr sz="1800" b="0" i="0" u="none" strike="noStrike" cap="none" dirty="0">
              <a:solidFill>
                <a:srgbClr val="002B49"/>
              </a:solidFill>
              <a:latin typeface="Arial"/>
              <a:ea typeface="Arial"/>
              <a:cs typeface="Arial"/>
              <a:sym typeface="Arial"/>
            </a:endParaRPr>
          </a:p>
        </p:txBody>
      </p:sp>
      <p:pic>
        <p:nvPicPr>
          <p:cNvPr id="2" name="Picture 1">
            <a:extLst>
              <a:ext uri="{FF2B5EF4-FFF2-40B4-BE49-F238E27FC236}">
                <a16:creationId xmlns:a16="http://schemas.microsoft.com/office/drawing/2014/main" id="{32410863-8740-24EE-69A0-65D2C22620C3}"/>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29</a:t>
            </a:fld>
            <a:endParaRPr sz="1200" b="0" i="0" u="none" strike="noStrike" cap="none" dirty="0">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3500" dirty="0">
                <a:solidFill>
                  <a:srgbClr val="002B49"/>
                </a:solidFill>
              </a:rPr>
              <a:t>Registry System Testing 2.0</a:t>
            </a:r>
            <a:endParaRPr sz="3500" dirty="0">
              <a:solidFill>
                <a:srgbClr val="002B49"/>
              </a:solidFill>
            </a:endParaRP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445676" y="1833522"/>
            <a:ext cx="10966962" cy="53766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All gTLD applications undergo an initial technical screening and technical testing </a:t>
            </a:r>
            <a:r>
              <a:rPr lang="en-US" sz="1800" dirty="0">
                <a:solidFill>
                  <a:srgbClr val="002B49"/>
                </a:solidFill>
              </a:rPr>
              <a:t>	</a:t>
            </a:r>
            <a:endParaRPr sz="1800" dirty="0">
              <a:solidFill>
                <a:srgbClr val="002B49"/>
              </a:solidFill>
            </a:endParaRPr>
          </a:p>
          <a:p>
            <a:pPr marL="914400" marR="0" lvl="1" indent="-368300" algn="l" rtl="0">
              <a:lnSpc>
                <a:spcPct val="100000"/>
              </a:lnSpc>
              <a:spcBef>
                <a:spcPts val="1300"/>
              </a:spcBef>
              <a:spcAft>
                <a:spcPts val="0"/>
              </a:spcAft>
              <a:buClr>
                <a:srgbClr val="000000"/>
              </a:buClr>
              <a:buSzPts val="2200"/>
              <a:buFont typeface="Noto Sans Symbols"/>
              <a:buChar char="○"/>
            </a:pPr>
            <a:r>
              <a:rPr lang="en-US" sz="1800" dirty="0">
                <a:solidFill>
                  <a:srgbClr val="002B49"/>
                </a:solidFill>
              </a:rPr>
              <a:t>N</a:t>
            </a:r>
            <a:r>
              <a:rPr lang="en-US" sz="1800" b="0" i="0" u="none" strike="noStrike" cap="none" dirty="0">
                <a:solidFill>
                  <a:srgbClr val="002B49"/>
                </a:solidFill>
                <a:latin typeface="Arial"/>
                <a:ea typeface="Arial"/>
                <a:cs typeface="Arial"/>
                <a:sym typeface="Arial"/>
              </a:rPr>
              <a:t>ew Registry System Testing 2.0 service.</a:t>
            </a: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n-US" sz="1800" b="0" i="0" u="none" strike="noStrike" cap="none" dirty="0">
                <a:solidFill>
                  <a:srgbClr val="002B49"/>
                </a:solidFill>
                <a:latin typeface="Arial"/>
                <a:ea typeface="Arial"/>
                <a:cs typeface="Arial"/>
                <a:sym typeface="Arial"/>
              </a:rPr>
              <a:t>A list of evaluated RSPs will be available before the gTLD application submission period opens and frequently updated as RSPs are evaluated.</a:t>
            </a:r>
            <a:endParaRPr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n-US" sz="1800" dirty="0">
                <a:solidFill>
                  <a:srgbClr val="002B49"/>
                </a:solidFill>
              </a:rPr>
              <a:t>All n</a:t>
            </a:r>
            <a:r>
              <a:rPr lang="en-US" sz="1800" b="0" i="0" u="none" strike="noStrike" cap="none" dirty="0">
                <a:solidFill>
                  <a:srgbClr val="002B49"/>
                </a:solidFill>
                <a:latin typeface="Arial"/>
                <a:ea typeface="Arial"/>
                <a:cs typeface="Arial"/>
                <a:sym typeface="Arial"/>
              </a:rPr>
              <a:t>ew gTLD applicants are required to use evaluated RSPs.</a:t>
            </a:r>
            <a:endParaRPr sz="1800" b="0" i="0" u="none" strike="noStrike" cap="none" dirty="0">
              <a:solidFill>
                <a:srgbClr val="002B49"/>
              </a:solidFill>
              <a:latin typeface="Arial"/>
              <a:ea typeface="Arial"/>
              <a:cs typeface="Arial"/>
              <a:sym typeface="Arial"/>
            </a:endParaRPr>
          </a:p>
          <a:p>
            <a:pPr marL="457200" marR="0" lvl="0" indent="0" algn="l" rtl="0">
              <a:lnSpc>
                <a:spcPct val="100000"/>
              </a:lnSpc>
              <a:spcBef>
                <a:spcPts val="1300"/>
              </a:spcBef>
              <a:spcAft>
                <a:spcPts val="0"/>
              </a:spcAft>
              <a:buNone/>
            </a:pPr>
            <a:endParaRPr sz="1800" dirty="0">
              <a:solidFill>
                <a:srgbClr val="002B49"/>
              </a:solidFill>
            </a:endParaRPr>
          </a:p>
          <a:p>
            <a:pPr marL="457200" marR="0" lvl="0" indent="-349250" algn="l" rtl="0">
              <a:lnSpc>
                <a:spcPct val="100000"/>
              </a:lnSpc>
              <a:spcBef>
                <a:spcPts val="0"/>
              </a:spcBef>
              <a:spcAft>
                <a:spcPts val="0"/>
              </a:spcAft>
              <a:buClr>
                <a:srgbClr val="000000"/>
              </a:buClr>
              <a:buSzPts val="2100"/>
              <a:buFont typeface="Noto Sans Symbols"/>
              <a:buChar char="●"/>
            </a:pPr>
            <a:r>
              <a:rPr lang="en-US" sz="1800" b="0" i="0" u="none" strike="noStrike" cap="none" dirty="0">
                <a:solidFill>
                  <a:srgbClr val="002B49"/>
                </a:solidFill>
                <a:latin typeface="Arial"/>
                <a:ea typeface="Arial"/>
                <a:cs typeface="Arial"/>
                <a:sym typeface="Arial"/>
              </a:rPr>
              <a:t>Applications from organizations exhibiting no Specification 10 service disruptions in the previous six months are exempt from a secondary technical screening.</a:t>
            </a:r>
            <a:endParaRPr sz="1800" b="0" i="0" u="none" strike="noStrike" cap="none" dirty="0">
              <a:solidFill>
                <a:srgbClr val="002B49"/>
              </a:solidFill>
              <a:latin typeface="Arial"/>
              <a:ea typeface="Arial"/>
              <a:cs typeface="Arial"/>
              <a:sym typeface="Arial"/>
            </a:endParaRPr>
          </a:p>
        </p:txBody>
      </p:sp>
      <p:pic>
        <p:nvPicPr>
          <p:cNvPr id="6" name="Picture 5">
            <a:extLst>
              <a:ext uri="{FF2B5EF4-FFF2-40B4-BE49-F238E27FC236}">
                <a16:creationId xmlns:a16="http://schemas.microsoft.com/office/drawing/2014/main" id="{DABA0DDF-D255-A673-A32B-2EAA0713406C}"/>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dirty="0">
                <a:solidFill>
                  <a:schemeClr val="bg1"/>
                </a:solidFill>
              </a:rPr>
              <a:t>The Internet is a Global Network of Networks</a:t>
            </a:r>
            <a:endParaRPr dirty="0">
              <a:solidFill>
                <a:schemeClr val="bg1"/>
              </a:solidFill>
            </a:endParaRPr>
          </a:p>
          <a:p>
            <a:pPr marL="0" lvl="0" indent="0" algn="l" rtl="0">
              <a:lnSpc>
                <a:spcPct val="100000"/>
              </a:lnSpc>
              <a:spcBef>
                <a:spcPts val="0"/>
              </a:spcBef>
              <a:spcAft>
                <a:spcPts val="0"/>
              </a:spcAft>
              <a:buClr>
                <a:srgbClr val="0B3458"/>
              </a:buClr>
              <a:buSzPts val="2800"/>
              <a:buFont typeface="Arial"/>
              <a:buNone/>
            </a:pPr>
            <a:endParaRPr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sz="12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en-US" sz="5400" dirty="0"/>
              <a:t>Next Round: </a:t>
            </a:r>
            <a:br>
              <a:rPr lang="en-US" sz="5400" dirty="0"/>
            </a:br>
            <a:r>
              <a:rPr lang="en-US" sz="5400" dirty="0"/>
              <a:t>Timeline and Resources</a:t>
            </a:r>
            <a:br>
              <a:rPr lang="en-US" sz="5400" dirty="0"/>
            </a:br>
            <a:endParaRPr lang="en-US" sz="5400" dirty="0"/>
          </a:p>
        </p:txBody>
      </p:sp>
    </p:spTree>
    <p:extLst>
      <p:ext uri="{BB962C8B-B14F-4D97-AF65-F5344CB8AC3E}">
        <p14:creationId xmlns:p14="http://schemas.microsoft.com/office/powerpoint/2010/main" val="1527196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a:p>
        </p:txBody>
      </p:sp>
      <p:sp>
        <p:nvSpPr>
          <p:cNvPr id="7" name="Rectangle 6">
            <a:extLst>
              <a:ext uri="{FF2B5EF4-FFF2-40B4-BE49-F238E27FC236}">
                <a16:creationId xmlns:a16="http://schemas.microsoft.com/office/drawing/2014/main" id="{728110E1-37F2-598A-4B7C-D4E66314EDB6}"/>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sz="1200" b="0"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100">
                <a:solidFill>
                  <a:srgbClr val="002B49"/>
                </a:solidFill>
              </a:rPr>
              <a:t>New gTLD Program: Next Round Implementation Timeline </a:t>
            </a:r>
            <a:endParaRPr lang="en-US" sz="3100" dirty="0">
              <a:solidFill>
                <a:srgbClr val="002B49"/>
              </a:solidFill>
            </a:endParaRP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765272"/>
            <a:ext cx="4909455" cy="2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n-US" b="1" dirty="0"/>
              <a:t>New gTLD Program: Next Round Application Submission Period:</a:t>
            </a:r>
            <a:endParaRPr b="1" dirty="0"/>
          </a:p>
          <a:p>
            <a:pPr marL="457200" lvl="0" indent="-330200" algn="l" rtl="0">
              <a:spcBef>
                <a:spcPts val="0"/>
              </a:spcBef>
              <a:spcAft>
                <a:spcPts val="0"/>
              </a:spcAft>
              <a:buSzPts val="1600"/>
              <a:buChar char="●"/>
            </a:pPr>
            <a:r>
              <a:rPr lang="en-US" dirty="0"/>
              <a:t>Expected to open April 2026 for 12-15 weeks. </a:t>
            </a:r>
          </a:p>
          <a:p>
            <a:pPr marL="457200" lvl="0" indent="-330200" algn="l" rtl="0">
              <a:spcBef>
                <a:spcPts val="0"/>
              </a:spcBef>
              <a:spcAft>
                <a:spcPts val="0"/>
              </a:spcAft>
              <a:buSzPts val="1600"/>
              <a:buChar char="●"/>
            </a:pPr>
            <a:endParaRPr lang="en-US" b="1" dirty="0"/>
          </a:p>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Arial"/>
                <a:ea typeface="Arial"/>
                <a:cs typeface="Arial"/>
                <a:sym typeface="Arial"/>
              </a:rPr>
              <a:t>Applicant Support Program (ASP) Application Submission Period:</a:t>
            </a:r>
            <a:endParaRPr b="1" i="0" u="none" strike="noStrike" cap="none" dirty="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n-US" b="0" i="0" u="none" strike="noStrike" cap="none" dirty="0">
                <a:solidFill>
                  <a:srgbClr val="000000"/>
                </a:solidFill>
                <a:latin typeface="Arial"/>
                <a:ea typeface="Arial"/>
                <a:cs typeface="Arial"/>
                <a:sym typeface="Arial"/>
              </a:rPr>
              <a:t>Opens </a:t>
            </a:r>
            <a:r>
              <a:rPr lang="en-US" dirty="0"/>
              <a:t>19 Nov. </a:t>
            </a:r>
            <a:r>
              <a:rPr lang="en-US" b="0" i="0" u="none" strike="noStrike" cap="none" dirty="0">
                <a:solidFill>
                  <a:srgbClr val="000000"/>
                </a:solidFill>
                <a:latin typeface="Arial"/>
                <a:ea typeface="Arial"/>
                <a:cs typeface="Arial"/>
                <a:sym typeface="Arial"/>
              </a:rPr>
              <a:t>2024; Closes </a:t>
            </a:r>
            <a:r>
              <a:rPr lang="en-US" dirty="0"/>
              <a:t>19 Nov. </a:t>
            </a:r>
            <a:r>
              <a:rPr lang="en-US" b="0" i="0" u="none" strike="noStrike" cap="none" dirty="0">
                <a:solidFill>
                  <a:srgbClr val="000000"/>
                </a:solidFill>
                <a:latin typeface="Arial"/>
                <a:ea typeface="Arial"/>
                <a:cs typeface="Arial"/>
                <a:sym typeface="Arial"/>
              </a:rPr>
              <a:t>202</a:t>
            </a:r>
            <a:r>
              <a:rPr lang="en-US" b="0" i="0" u="none" strike="noStrike" cap="none" dirty="0">
                <a:solidFill>
                  <a:schemeClr val="dk1"/>
                </a:solidFill>
                <a:latin typeface="Arial"/>
                <a:ea typeface="Arial"/>
                <a:cs typeface="Arial"/>
                <a:sym typeface="Arial"/>
              </a:rPr>
              <a:t>5</a:t>
            </a:r>
            <a:endParaRPr lang="en-US" b="1" dirty="0"/>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452408" y="3854291"/>
            <a:ext cx="214660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ASP application submission period opens</a:t>
            </a:r>
            <a:endParaRPr dirty="0"/>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5354201" y="3866696"/>
            <a:ext cx="2050869"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ASP application submission period closes</a:t>
            </a:r>
            <a:endParaRPr dirty="0"/>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938827" y="3845933"/>
            <a:ext cx="2044747"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gTLD application submission period closes</a:t>
            </a:r>
            <a:endParaRPr dirty="0"/>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648970" y="3876789"/>
            <a:ext cx="2044748" cy="486928"/>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gTLD application submission period opens</a:t>
            </a:r>
            <a:endParaRPr dirty="0"/>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19 Nov. 2024</a:t>
            </a:r>
            <a:r>
              <a:rPr lang="en-US" sz="1400" b="1" i="0" u="none" strike="noStrike" cap="none" dirty="0">
                <a:solidFill>
                  <a:schemeClr val="dk1"/>
                </a:solidFill>
                <a:latin typeface="Arial"/>
                <a:ea typeface="Arial"/>
                <a:cs typeface="Arial"/>
                <a:sym typeface="Arial"/>
              </a:rPr>
              <a:t> </a:t>
            </a:r>
            <a:br>
              <a:rPr lang="en-US" sz="1400" b="1" i="0" u="none" strike="noStrike" cap="none" dirty="0">
                <a:solidFill>
                  <a:schemeClr val="dk1"/>
                </a:solidFill>
                <a:latin typeface="Arial"/>
                <a:ea typeface="Arial"/>
                <a:cs typeface="Arial"/>
                <a:sym typeface="Arial"/>
              </a:rPr>
            </a:br>
            <a:endParaRPr sz="9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20 May 2025</a:t>
            </a:r>
            <a:endParaRPr dirty="0"/>
          </a:p>
          <a:p>
            <a:pPr marL="0" marR="0" lvl="0" indent="0" algn="ctr" rtl="0">
              <a:spcBef>
                <a:spcPts val="0"/>
              </a:spcBef>
              <a:spcAft>
                <a:spcPts val="0"/>
              </a:spcAft>
              <a:buNone/>
            </a:pPr>
            <a:endParaRPr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19 Nov. 2025</a:t>
            </a:r>
            <a:endParaRPr sz="900" b="1" i="0" u="none" strike="noStrike" cap="none" dirty="0">
              <a:solidFill>
                <a:schemeClr val="dk1"/>
              </a:solidFill>
              <a:latin typeface="Arial"/>
              <a:ea typeface="Arial"/>
              <a:cs typeface="Arial"/>
              <a:sym typeface="Arial"/>
            </a:endParaRP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252658" y="5876757"/>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Q2 </a:t>
            </a:r>
            <a:r>
              <a:rPr lang="en-US" sz="1400" b="1" i="0" u="none" strike="noStrike" cap="none" dirty="0">
                <a:solidFill>
                  <a:schemeClr val="dk1"/>
                </a:solidFill>
                <a:latin typeface="Arial"/>
                <a:ea typeface="Arial"/>
                <a:cs typeface="Arial"/>
                <a:sym typeface="Arial"/>
              </a:rPr>
              <a:t>2026</a:t>
            </a:r>
            <a:endParaRPr sz="900" b="1" i="0" u="none" strike="noStrike" cap="none" dirty="0">
              <a:solidFill>
                <a:schemeClr val="dk1"/>
              </a:solidFill>
              <a:latin typeface="Arial"/>
              <a:ea typeface="Arial"/>
              <a:cs typeface="Arial"/>
              <a:sym typeface="Arial"/>
            </a:endParaRP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dk1"/>
                </a:solidFill>
              </a:rPr>
              <a:t>Q3 </a:t>
            </a:r>
            <a:r>
              <a:rPr lang="en-US" sz="1400" b="1" i="0" u="none" strike="noStrike" cap="none" dirty="0">
                <a:solidFill>
                  <a:schemeClr val="dk1"/>
                </a:solidFill>
                <a:latin typeface="Arial"/>
                <a:ea typeface="Arial"/>
                <a:cs typeface="Arial"/>
                <a:sym typeface="Arial"/>
              </a:rPr>
              <a:t>2026</a:t>
            </a:r>
            <a:endParaRPr sz="900" b="1" i="0" u="none" strike="noStrike" cap="none" dirty="0">
              <a:solidFill>
                <a:schemeClr val="dk1"/>
              </a:solidFill>
              <a:latin typeface="Arial"/>
              <a:ea typeface="Arial"/>
              <a:cs typeface="Arial"/>
              <a:sym typeface="Arial"/>
            </a:endParaRP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452409" y="4720263"/>
            <a:ext cx="1944701"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Pre-Evaluation application submission period opens</a:t>
            </a:r>
            <a:endParaRPr dirty="0"/>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720263"/>
            <a:ext cx="2226452"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Pre-Evaluation application submission period closes</a:t>
            </a:r>
            <a:endParaRPr dirty="0"/>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993553" y="6471347"/>
            <a:ext cx="3823500" cy="215400"/>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Dates are </a:t>
            </a:r>
            <a:r>
              <a:rPr lang="en-US" dirty="0">
                <a:solidFill>
                  <a:schemeClr val="dk1"/>
                </a:solidFill>
              </a:rPr>
              <a:t>subject to change.</a:t>
            </a:r>
            <a:endParaRPr dirty="0"/>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621859" y="4720263"/>
            <a:ext cx="1983826"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Evaluation application submission period </a:t>
            </a:r>
            <a:r>
              <a:rPr lang="en-US" dirty="0">
                <a:solidFill>
                  <a:schemeClr val="dk1"/>
                </a:solidFill>
              </a:rPr>
              <a:t>opens</a:t>
            </a:r>
            <a:endParaRPr dirty="0"/>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20263"/>
            <a:ext cx="2044747" cy="730393"/>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n-US" sz="1400" b="0" i="0" u="none" strike="noStrike" cap="none" dirty="0">
                <a:solidFill>
                  <a:schemeClr val="dk1"/>
                </a:solidFill>
                <a:latin typeface="Arial"/>
                <a:ea typeface="Arial"/>
                <a:cs typeface="Arial"/>
                <a:sym typeface="Arial"/>
              </a:rPr>
              <a:t>RSP Evaluation application submission period closes</a:t>
            </a:r>
            <a:endParaRPr dirty="0"/>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22573" y="1765272"/>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rgbClr val="000000"/>
                </a:solidFill>
                <a:latin typeface="Arial"/>
                <a:ea typeface="Arial"/>
                <a:cs typeface="Arial"/>
                <a:sym typeface="Arial"/>
              </a:rPr>
              <a:t>Registry Service Provider (RSP) Evaluation Program Application Submission Period:</a:t>
            </a:r>
          </a:p>
          <a:p>
            <a:pPr marL="457200" marR="0" lvl="0" indent="-330200" algn="l"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a:ea typeface="Arial"/>
                <a:cs typeface="Arial"/>
                <a:sym typeface="Arial"/>
              </a:rPr>
              <a:t>Pre-Evaluation period opens 19 Nov</a:t>
            </a:r>
            <a:r>
              <a:rPr lang="en-US" dirty="0"/>
              <a:t>.</a:t>
            </a:r>
            <a:r>
              <a:rPr lang="en-US" b="0" i="0" u="none" strike="noStrike" cap="none" dirty="0">
                <a:solidFill>
                  <a:srgbClr val="000000"/>
                </a:solidFill>
                <a:latin typeface="Arial"/>
                <a:ea typeface="Arial"/>
                <a:cs typeface="Arial"/>
                <a:sym typeface="Arial"/>
              </a:rPr>
              <a:t> 2024; Closes 20 May 2025</a:t>
            </a:r>
            <a:endParaRPr lang="en-US" dirty="0"/>
          </a:p>
          <a:p>
            <a:pPr marL="457200" marR="0" lvl="0" indent="-330200" algn="l" rtl="0">
              <a:lnSpc>
                <a:spcPct val="100000"/>
              </a:lnSpc>
              <a:spcBef>
                <a:spcPts val="0"/>
              </a:spcBef>
              <a:spcAft>
                <a:spcPts val="0"/>
              </a:spcAft>
              <a:buClr>
                <a:srgbClr val="000000"/>
              </a:buClr>
              <a:buSzPts val="1600"/>
              <a:buFont typeface="Arial"/>
              <a:buChar char="●"/>
            </a:pPr>
            <a:r>
              <a:rPr lang="en-US" b="0" i="0" u="none" strike="noStrike" cap="none" dirty="0">
                <a:solidFill>
                  <a:srgbClr val="000000"/>
                </a:solidFill>
                <a:latin typeface="Arial"/>
                <a:ea typeface="Arial"/>
                <a:cs typeface="Arial"/>
                <a:sym typeface="Arial"/>
              </a:rPr>
              <a:t>Another </a:t>
            </a:r>
            <a:r>
              <a:rPr lang="en-US" dirty="0"/>
              <a:t>E</a:t>
            </a:r>
            <a:r>
              <a:rPr lang="en-US" b="0" i="0" u="none" strike="noStrike" cap="none" dirty="0">
                <a:solidFill>
                  <a:srgbClr val="000000"/>
                </a:solidFill>
                <a:latin typeface="Arial"/>
                <a:ea typeface="Arial"/>
                <a:cs typeface="Arial"/>
                <a:sym typeface="Arial"/>
              </a:rPr>
              <a:t>valuation period opens and closes during the gTLD application submission periods</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659936"/>
            <a:ext cx="11463243" cy="1935546"/>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0429321-AA5E-5035-B388-93F79EE9DFF0}"/>
              </a:ext>
            </a:extLst>
          </p:cNvPr>
          <p:cNvPicPr>
            <a:picLocks noChangeAspect="1"/>
          </p:cNvPicPr>
          <p:nvPr/>
        </p:nvPicPr>
        <p:blipFill>
          <a:blip r:embed="rId3"/>
          <a:stretch>
            <a:fillRect/>
          </a:stretch>
        </p:blipFill>
        <p:spPr>
          <a:xfrm>
            <a:off x="457366"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sz="1200" b="0"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101565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US" sz="3500" dirty="0">
                <a:solidFill>
                  <a:srgbClr val="002B49"/>
                </a:solidFill>
              </a:rPr>
              <a:t>New gTLD Program: Next Round Resources</a:t>
            </a:r>
            <a:endParaRPr sz="3500" dirty="0">
              <a:solidFill>
                <a:srgbClr val="002B49"/>
              </a:solidFill>
            </a:endParaRPr>
          </a:p>
        </p:txBody>
      </p:sp>
      <p:sp>
        <p:nvSpPr>
          <p:cNvPr id="1655" name="Google Shape;1655;p89"/>
          <p:cNvSpPr txBox="1"/>
          <p:nvPr/>
        </p:nvSpPr>
        <p:spPr>
          <a:xfrm>
            <a:off x="550875" y="2033280"/>
            <a:ext cx="11457300" cy="326240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New gTLD Program: Next Round website: </a:t>
            </a:r>
            <a:br>
              <a:rPr lang="en-US" sz="2000" b="0" i="0" u="none" strike="noStrike" cap="none" dirty="0">
                <a:solidFill>
                  <a:srgbClr val="002B49"/>
                </a:solidFill>
                <a:latin typeface="Arial"/>
                <a:ea typeface="Arial"/>
                <a:cs typeface="Arial"/>
                <a:sym typeface="Arial"/>
              </a:rPr>
            </a:br>
            <a:r>
              <a:rPr lang="en-US" sz="2000" i="0" u="none" strike="noStrike" cap="none" dirty="0">
                <a:solidFill>
                  <a:srgbClr val="002B49"/>
                </a:solidFill>
                <a:latin typeface="Arial"/>
                <a:ea typeface="Arial"/>
                <a:cs typeface="Arial"/>
                <a:sym typeface="Arial"/>
                <a:hlinkClick r:id="rId3"/>
              </a:rPr>
              <a:t>https://newgtldprogram.icann.org/</a:t>
            </a:r>
            <a:endParaRPr lang="en-US" sz="200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hlinkClick r:id="rId4"/>
              </a:rPr>
              <a:t>Frequently Asked Questions</a:t>
            </a:r>
            <a:r>
              <a:rPr lang="en-US" sz="2000" b="0" i="0" u="none" strike="noStrike" cap="none" dirty="0">
                <a:solidFill>
                  <a:srgbClr val="002B49"/>
                </a:solidFill>
                <a:latin typeface="Arial"/>
                <a:ea typeface="Arial"/>
                <a:cs typeface="Arial"/>
                <a:sym typeface="Arial"/>
              </a:rPr>
              <a:t> (FAQs)</a:t>
            </a:r>
          </a:p>
          <a:p>
            <a:pPr marL="457200" marR="0" lvl="0" indent="0" algn="l" rtl="0">
              <a:lnSpc>
                <a:spcPct val="100000"/>
              </a:lnSpc>
              <a:spcBef>
                <a:spcPts val="0"/>
              </a:spcBef>
              <a:spcAft>
                <a:spcPts val="0"/>
              </a:spcAft>
              <a:buClr>
                <a:srgbClr val="000000"/>
              </a:buClr>
              <a:buSzPts val="2000"/>
              <a:buFont typeface="Arial"/>
              <a:buNone/>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hlinkClick r:id="rId5"/>
              </a:rPr>
              <a:t>Program News and Announcements</a:t>
            </a:r>
            <a:endParaRPr lang="en-US"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ICANN </a:t>
            </a:r>
            <a:r>
              <a:rPr lang="en-US" sz="2000" b="0" i="0" u="none" strike="noStrike" cap="none" dirty="0">
                <a:solidFill>
                  <a:srgbClr val="002B49"/>
                </a:solidFill>
                <a:latin typeface="Arial"/>
                <a:ea typeface="Arial"/>
                <a:cs typeface="Arial"/>
                <a:sym typeface="Arial"/>
                <a:hlinkClick r:id="rId6"/>
              </a:rPr>
              <a:t>Engagement Calendar</a:t>
            </a: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n-US"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n-US" sz="2000" b="0" i="0" u="none" strike="noStrike" cap="none" dirty="0">
                <a:solidFill>
                  <a:srgbClr val="002B49"/>
                </a:solidFill>
                <a:latin typeface="Arial"/>
                <a:ea typeface="Arial"/>
                <a:cs typeface="Arial"/>
                <a:sym typeface="Arial"/>
              </a:rPr>
              <a:t>ICANN News Subscription </a:t>
            </a:r>
            <a:r>
              <a:rPr lang="en-US" sz="2000" b="0" i="0" u="none" strike="noStrike" cap="none" dirty="0">
                <a:solidFill>
                  <a:srgbClr val="002B49"/>
                </a:solidFill>
                <a:latin typeface="Arial"/>
                <a:ea typeface="Arial"/>
                <a:cs typeface="Arial"/>
                <a:sym typeface="Arial"/>
                <a:hlinkClick r:id="rId7"/>
              </a:rPr>
              <a:t>link</a:t>
            </a:r>
            <a:endParaRPr lang="en-US" sz="2000" b="0" i="0" u="none" strike="noStrike" cap="none" dirty="0">
              <a:solidFill>
                <a:srgbClr val="002B49"/>
              </a:solidFill>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721168"/>
            <a:ext cx="11010300" cy="761776"/>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To view the hyperlinks in normal view, right click on the link and click “Link &gt; Open Link”</a:t>
            </a:r>
          </a:p>
          <a:p>
            <a:pPr marL="0" marR="0" lvl="0" indent="0" algn="l" rtl="0">
              <a:spcBef>
                <a:spcPts val="0"/>
              </a:spcBef>
              <a:spcAft>
                <a:spcPts val="0"/>
              </a:spcAft>
              <a:buNone/>
            </a:pPr>
            <a:endParaRPr lang="en-US"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1145575" y="5483864"/>
            <a:ext cx="47520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0B3458"/>
                </a:solidFill>
                <a:latin typeface="Arial"/>
                <a:ea typeface="Arial"/>
                <a:cs typeface="Arial"/>
                <a:sym typeface="Arial"/>
              </a:rPr>
              <a:t>!</a:t>
            </a:r>
            <a:endParaRPr sz="240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E897B180-29BE-E192-D754-2C1875C6B42C}"/>
              </a:ext>
            </a:extLst>
          </p:cNvPr>
          <p:cNvPicPr>
            <a:picLocks noChangeAspect="1"/>
          </p:cNvPicPr>
          <p:nvPr/>
        </p:nvPicPr>
        <p:blipFill>
          <a:blip r:embed="rId8"/>
          <a:stretch>
            <a:fillRect/>
          </a:stretch>
        </p:blipFill>
        <p:spPr>
          <a:xfrm>
            <a:off x="457366" y="288001"/>
            <a:ext cx="3092486" cy="28992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4379100" cy="1026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en-US" sz="8000" b="1" i="0">
                <a:solidFill>
                  <a:schemeClr val="lt1"/>
                </a:solidFill>
                <a:latin typeface="Arial"/>
                <a:ea typeface="Arial"/>
                <a:cs typeface="Arial"/>
                <a:sym typeface="Arial"/>
              </a:rPr>
              <a:t>Q&amp;A</a:t>
            </a:r>
            <a:endParaRPr sz="8000" b="1" i="0">
              <a:solidFill>
                <a:schemeClr val="lt1"/>
              </a:solidFill>
              <a:latin typeface="Arial"/>
              <a:ea typeface="Arial"/>
              <a:cs typeface="Arial"/>
              <a:sym typeface="Arial"/>
            </a:endParaRP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33</a:t>
            </a:fld>
            <a:endParaRPr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8C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n-US" sz="4000" dirty="0">
                <a:solidFill>
                  <a:srgbClr val="F1633E"/>
                </a:solidFill>
              </a:rPr>
              <a:t>Thank You.</a:t>
            </a:r>
            <a:br>
              <a:rPr lang="en-US" sz="4000" dirty="0">
                <a:solidFill>
                  <a:schemeClr val="bg1"/>
                </a:solidFill>
              </a:rPr>
            </a:br>
            <a:br>
              <a:rPr lang="en-US" dirty="0">
                <a:solidFill>
                  <a:schemeClr val="bg1"/>
                </a:solidFill>
              </a:rPr>
            </a:br>
            <a:r>
              <a:rPr lang="en-US" sz="4000" dirty="0">
                <a:solidFill>
                  <a:schemeClr val="bg1"/>
                </a:solidFill>
              </a:rPr>
              <a:t>Engage with ICANN:</a:t>
            </a:r>
            <a:endParaRPr sz="4000" dirty="0">
              <a:solidFill>
                <a:schemeClr val="bg1"/>
              </a:solidFill>
            </a:endParaRPr>
          </a:p>
        </p:txBody>
      </p:sp>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pic>
        <p:nvPicPr>
          <p:cNvPr id="5" name="Picture 4">
            <a:extLst>
              <a:ext uri="{FF2B5EF4-FFF2-40B4-BE49-F238E27FC236}">
                <a16:creationId xmlns:a16="http://schemas.microsoft.com/office/drawing/2014/main" id="{2887EFB2-9B8A-6A05-3EC8-A431CF5A35BF}"/>
              </a:ext>
            </a:extLst>
          </p:cNvPr>
          <p:cNvPicPr>
            <a:picLocks noChangeAspect="1"/>
          </p:cNvPicPr>
          <p:nvPr/>
        </p:nvPicPr>
        <p:blipFill>
          <a:blip r:embed="rId11"/>
          <a:stretch>
            <a:fillRect/>
          </a:stretch>
        </p:blipFill>
        <p:spPr>
          <a:xfrm>
            <a:off x="9667526" y="307351"/>
            <a:ext cx="846758" cy="8467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n-US" sz="4500" dirty="0">
                <a:solidFill>
                  <a:srgbClr val="002B49"/>
                </a:solidFill>
              </a:rPr>
              <a:t>How Do We Navigate the Internet? </a:t>
            </a:r>
            <a:endParaRPr sz="4500" dirty="0">
              <a:solidFill>
                <a:srgbClr val="002B49"/>
              </a:solidFill>
            </a:endParaRP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2B49"/>
                </a:solidFill>
                <a:latin typeface="Arial"/>
                <a:ea typeface="Arial"/>
                <a:cs typeface="Arial"/>
                <a:sym typeface="Arial"/>
              </a:rPr>
              <a:t>IP addresses are hard for people to remember</a:t>
            </a:r>
            <a:endParaRPr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n-US" sz="2000" b="0" i="0" u="none" strike="noStrike" cap="none" dirty="0">
                <a:solidFill>
                  <a:srgbClr val="002B49"/>
                </a:solidFill>
                <a:latin typeface="Arial"/>
                <a:ea typeface="Arial"/>
                <a:cs typeface="Arial"/>
                <a:sym typeface="Arial"/>
              </a:rPr>
              <a:t>IPv4: 192.0.43.7</a:t>
            </a:r>
            <a:endParaRPr sz="20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n-US" sz="2000" b="0" i="0" u="none" strike="noStrike" cap="none" dirty="0">
                <a:solidFill>
                  <a:srgbClr val="002B49"/>
                </a:solidFill>
                <a:latin typeface="Arial"/>
                <a:ea typeface="Arial"/>
                <a:cs typeface="Arial"/>
                <a:sym typeface="Arial"/>
              </a:rPr>
              <a:t>IPv6: 2001:0db8:ac10:fe01:0000</a:t>
            </a:r>
            <a:endParaRPr sz="2000" b="0" i="0" u="none" strike="noStrike" cap="none" dirty="0">
              <a:solidFill>
                <a:srgbClr val="002B49"/>
              </a:solidFill>
              <a:latin typeface="Arial"/>
              <a:ea typeface="Arial"/>
              <a:cs typeface="Arial"/>
              <a:sym typeface="Arial"/>
            </a:endParaRP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2B49"/>
                </a:solidFill>
                <a:latin typeface="Arial"/>
                <a:ea typeface="Arial"/>
                <a:cs typeface="Arial"/>
                <a:sym typeface="Arial"/>
              </a:rPr>
              <a:t>People easily remember words.</a:t>
            </a:r>
            <a:endParaRPr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err="1">
                <a:solidFill>
                  <a:srgbClr val="002B49"/>
                </a:solidFill>
                <a:latin typeface="Arial"/>
                <a:ea typeface="Arial"/>
                <a:cs typeface="Arial"/>
                <a:sym typeface="Arial"/>
              </a:rPr>
              <a:t>www.icann.org</a:t>
            </a:r>
            <a:r>
              <a:rPr lang="en-US" sz="2000" b="0" i="0" u="none" strike="noStrike" cap="none" dirty="0">
                <a:solidFill>
                  <a:srgbClr val="002B49"/>
                </a:solidFill>
                <a:latin typeface="Arial"/>
                <a:ea typeface="Arial"/>
                <a:cs typeface="Arial"/>
                <a:sym typeface="Arial"/>
              </a:rPr>
              <a:t> = </a:t>
            </a:r>
            <a:r>
              <a:rPr lang="en-US" sz="2000" b="1" i="0" u="none" strike="noStrike" cap="none" dirty="0">
                <a:solidFill>
                  <a:srgbClr val="002B49"/>
                </a:solidFill>
                <a:latin typeface="Arial"/>
                <a:ea typeface="Arial"/>
                <a:cs typeface="Arial"/>
                <a:sym typeface="Arial"/>
              </a:rPr>
              <a:t>192.0.43.7</a:t>
            </a:r>
            <a:endParaRPr sz="1700" b="0" i="0" u="none" strike="noStrike" cap="none" dirty="0">
              <a:solidFill>
                <a:srgbClr val="002B49"/>
              </a:solidFill>
              <a:latin typeface="Arial"/>
              <a:ea typeface="Arial"/>
              <a:cs typeface="Arial"/>
              <a:sym typeface="Arial"/>
            </a:endParaRP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pic>
        <p:nvPicPr>
          <p:cNvPr id="887" name="Google Shape;887;p63"/>
          <p:cNvPicPr preferRelativeResize="0"/>
          <p:nvPr/>
        </p:nvPicPr>
        <p:blipFill rotWithShape="1">
          <a:blip r:embed="rId3">
            <a:alphaModFix/>
          </a:blip>
          <a:srcRect/>
          <a:stretch/>
        </p:blipFill>
        <p:spPr>
          <a:xfrm>
            <a:off x="5057436" y="814499"/>
            <a:ext cx="4534600" cy="2441174"/>
          </a:xfrm>
          <a:prstGeom prst="rect">
            <a:avLst/>
          </a:prstGeom>
          <a:noFill/>
          <a:ln>
            <a:noFill/>
          </a:ln>
        </p:spPr>
      </p:pic>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sz="12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4"/>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5"/>
          <a:stretch>
            <a:fillRect/>
          </a:stretch>
        </p:blipFill>
        <p:spPr>
          <a:xfrm>
            <a:off x="1769184" y="5168246"/>
            <a:ext cx="1456473" cy="1011196"/>
          </a:xfrm>
          <a:prstGeom prst="rect">
            <a:avLst/>
          </a:prstGeom>
        </p:spPr>
      </p:pic>
      <p:pic>
        <p:nvPicPr>
          <p:cNvPr id="9" name="Picture 8">
            <a:extLst>
              <a:ext uri="{FF2B5EF4-FFF2-40B4-BE49-F238E27FC236}">
                <a16:creationId xmlns:a16="http://schemas.microsoft.com/office/drawing/2014/main" id="{4E817240-B242-BF0E-ACE7-C006E3E289C4}"/>
              </a:ext>
            </a:extLst>
          </p:cNvPr>
          <p:cNvPicPr>
            <a:picLocks noChangeAspect="1"/>
          </p:cNvPicPr>
          <p:nvPr/>
        </p:nvPicPr>
        <p:blipFill>
          <a:blip r:embed="rId6"/>
          <a:stretch>
            <a:fillRect/>
          </a:stretch>
        </p:blipFill>
        <p:spPr>
          <a:xfrm>
            <a:off x="457366"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sz="1200" b="0"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What is a Domain Name?</a:t>
            </a:r>
            <a:endParaRPr sz="4500" dirty="0">
              <a:solidFill>
                <a:srgbClr val="002B49"/>
              </a:solidFill>
            </a:endParaRP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sng" strike="noStrike" cap="none" dirty="0">
                <a:solidFill>
                  <a:srgbClr val="002B49"/>
                </a:solidFill>
                <a:latin typeface="Arial"/>
                <a:ea typeface="Arial"/>
                <a:cs typeface="Arial"/>
                <a:sym typeface="Arial"/>
                <a:hlinkClick r:id="rId3">
                  <a:extLst>
                    <a:ext uri="{A12FA001-AC4F-418D-AE19-62706E023703}">
                      <ahyp:hlinkClr xmlns:ahyp="http://schemas.microsoft.com/office/drawing/2018/hyperlinkcolor" val="tx"/>
                    </a:ext>
                  </a:extLst>
                </a:hlinkClick>
              </a:rPr>
              <a:t>www.icann.org</a:t>
            </a:r>
            <a:endParaRPr sz="5400" b="0" i="0" u="none" strike="noStrike" cap="none" dirty="0">
              <a:solidFill>
                <a:srgbClr val="002B49"/>
              </a:solidFill>
              <a:latin typeface="Arial"/>
              <a:ea typeface="Arial"/>
              <a:cs typeface="Arial"/>
              <a:sym typeface="Arial"/>
            </a:endParaRPr>
          </a:p>
        </p:txBody>
      </p:sp>
      <p:sp>
        <p:nvSpPr>
          <p:cNvPr id="895" name="Google Shape;895;p64"/>
          <p:cNvSpPr/>
          <p:nvPr/>
        </p:nvSpPr>
        <p:spPr>
          <a:xfrm rot="-5400000">
            <a:off x="4548175" y="2385527"/>
            <a:ext cx="133500" cy="1419300"/>
          </a:xfrm>
          <a:prstGeom prst="leftBrace">
            <a:avLst>
              <a:gd name="adj1" fmla="val 50000"/>
              <a:gd name="adj2" fmla="val 50000"/>
            </a:avLst>
          </a:prstGeom>
          <a:noFill/>
          <a:ln w="19050" cap="flat" cmpd="sng">
            <a:solidFill>
              <a:srgbClr val="002B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98D3"/>
              </a:solidFill>
              <a:latin typeface="Arial"/>
              <a:ea typeface="Arial"/>
              <a:cs typeface="Arial"/>
              <a:sym typeface="Arial"/>
            </a:endParaRPr>
          </a:p>
        </p:txBody>
      </p:sp>
      <p:sp>
        <p:nvSpPr>
          <p:cNvPr id="896" name="Google Shape;896;p64"/>
          <p:cNvSpPr/>
          <p:nvPr/>
        </p:nvSpPr>
        <p:spPr>
          <a:xfrm rot="-5400000">
            <a:off x="6272559" y="2513019"/>
            <a:ext cx="133500" cy="1716465"/>
          </a:xfrm>
          <a:prstGeom prst="leftBrace">
            <a:avLst>
              <a:gd name="adj1" fmla="val 50000"/>
              <a:gd name="adj2" fmla="val 50000"/>
            </a:avLst>
          </a:prstGeom>
          <a:noFill/>
          <a:ln w="19050" cap="flat" cmpd="sng">
            <a:solidFill>
              <a:srgbClr val="1C4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64"/>
          <p:cNvSpPr/>
          <p:nvPr/>
        </p:nvSpPr>
        <p:spPr>
          <a:xfrm rot="-5400000">
            <a:off x="7815250" y="3377627"/>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830177"/>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accent5"/>
                </a:solidFill>
                <a:latin typeface="Arial"/>
                <a:ea typeface="Arial"/>
                <a:cs typeface="Arial"/>
                <a:sym typeface="Arial"/>
              </a:rPr>
              <a:t>Top-Level Domain</a:t>
            </a:r>
            <a:endParaRPr sz="1800" b="1" i="0" u="none" strike="noStrike" cap="none" dirty="0">
              <a:solidFill>
                <a:schemeClr val="accent5"/>
              </a:solidFill>
              <a:latin typeface="Arial"/>
              <a:ea typeface="Arial"/>
              <a:cs typeface="Arial"/>
              <a:sym typeface="Arial"/>
            </a:endParaRPr>
          </a:p>
        </p:txBody>
      </p:sp>
      <p:sp>
        <p:nvSpPr>
          <p:cNvPr id="899" name="Google Shape;899;p64"/>
          <p:cNvSpPr txBox="1"/>
          <p:nvPr/>
        </p:nvSpPr>
        <p:spPr>
          <a:xfrm>
            <a:off x="4912597" y="3403277"/>
            <a:ext cx="2874482"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C4587"/>
                </a:solidFill>
                <a:latin typeface="Arial"/>
                <a:ea typeface="Arial"/>
                <a:cs typeface="Arial"/>
                <a:sym typeface="Arial"/>
              </a:rPr>
              <a:t>Domain Name</a:t>
            </a:r>
            <a:endParaRPr sz="1800" b="1" i="0" u="none" strike="noStrike" cap="none">
              <a:solidFill>
                <a:srgbClr val="1C4587"/>
              </a:solidFill>
              <a:latin typeface="Arial"/>
              <a:ea typeface="Arial"/>
              <a:cs typeface="Arial"/>
              <a:sym typeface="Arial"/>
            </a:endParaRPr>
          </a:p>
        </p:txBody>
      </p:sp>
      <p:sp>
        <p:nvSpPr>
          <p:cNvPr id="900" name="Google Shape;900;p64"/>
          <p:cNvSpPr txBox="1"/>
          <p:nvPr/>
        </p:nvSpPr>
        <p:spPr>
          <a:xfrm>
            <a:off x="3001719" y="3123040"/>
            <a:ext cx="28746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2B49"/>
                </a:solidFill>
                <a:latin typeface="Arial"/>
                <a:ea typeface="Arial"/>
                <a:cs typeface="Arial"/>
                <a:sym typeface="Arial"/>
              </a:rPr>
              <a:t>Sub-domain</a:t>
            </a:r>
            <a:endParaRPr sz="1800" b="1" i="0" u="none" strike="noStrike" cap="none" dirty="0">
              <a:solidFill>
                <a:srgbClr val="002B49"/>
              </a:solidFill>
              <a:latin typeface="Arial"/>
              <a:ea typeface="Arial"/>
              <a:cs typeface="Arial"/>
              <a:sym typeface="Arial"/>
            </a:endParaRPr>
          </a:p>
        </p:txBody>
      </p:sp>
      <p:pic>
        <p:nvPicPr>
          <p:cNvPr id="5" name="Picture 4">
            <a:extLst>
              <a:ext uri="{FF2B5EF4-FFF2-40B4-BE49-F238E27FC236}">
                <a16:creationId xmlns:a16="http://schemas.microsoft.com/office/drawing/2014/main" id="{DDCE24FC-862A-35F6-59DF-D97ED28C8374}"/>
              </a:ext>
            </a:extLst>
          </p:cNvPr>
          <p:cNvPicPr>
            <a:picLocks noChangeAspect="1"/>
          </p:cNvPicPr>
          <p:nvPr/>
        </p:nvPicPr>
        <p:blipFill>
          <a:blip r:embed="rId4"/>
          <a:stretch>
            <a:fillRect/>
          </a:stretch>
        </p:blipFill>
        <p:spPr>
          <a:xfrm>
            <a:off x="457366"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sz="1200" b="0"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latin typeface="Arial"/>
                <a:ea typeface="Arial"/>
                <a:cs typeface="Arial"/>
                <a:sym typeface="Arial"/>
              </a:rPr>
              <a:t>What Are Top-Level Domains (TLDs)?</a:t>
            </a:r>
            <a:endParaRPr sz="4500" dirty="0">
              <a:solidFill>
                <a:srgbClr val="002B49"/>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dirty="0">
                <a:solidFill>
                  <a:srgbClr val="002B49"/>
                </a:solidFill>
                <a:latin typeface="Arial"/>
                <a:ea typeface="Arial"/>
                <a:cs typeface="Arial"/>
                <a:sym typeface="Arial"/>
              </a:rPr>
              <a:t>Japanese</a:t>
            </a:r>
            <a:endParaRPr sz="1700" b="1" i="0" u="none" strike="noStrike" cap="none" dirty="0">
              <a:solidFill>
                <a:srgbClr val="002B49"/>
              </a:solidFill>
              <a:latin typeface="Arial"/>
              <a:ea typeface="Arial"/>
              <a:cs typeface="Arial"/>
              <a:sym typeface="Arial"/>
            </a:endParaRP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n-US" sz="2900" b="1" i="0" u="none" strike="noStrike" cap="none" dirty="0">
                <a:solidFill>
                  <a:schemeClr val="lt1"/>
                </a:solidFill>
                <a:latin typeface="Arial"/>
                <a:ea typeface="Arial"/>
                <a:cs typeface="Arial"/>
                <a:sym typeface="Arial"/>
              </a:rPr>
              <a:t>.</a:t>
            </a:r>
            <a:r>
              <a:rPr lang="en-US" sz="2900" b="1" i="0" u="none" strike="noStrike" cap="none" dirty="0" err="1">
                <a:solidFill>
                  <a:schemeClr val="lt1"/>
                </a:solidFill>
                <a:latin typeface="Arial"/>
                <a:ea typeface="Arial"/>
                <a:cs typeface="Arial"/>
                <a:sym typeface="Arial"/>
              </a:rPr>
              <a:t>コム</a:t>
            </a:r>
            <a:endParaRPr sz="2900" b="0"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300" b="1" i="0" u="none" strike="noStrike" cap="none" dirty="0">
                <a:solidFill>
                  <a:srgbClr val="002B49"/>
                </a:solidFill>
                <a:latin typeface="Arial"/>
                <a:ea typeface="Arial"/>
                <a:cs typeface="Arial"/>
                <a:sym typeface="Arial"/>
              </a:rPr>
              <a:t>2012</a:t>
            </a:r>
            <a:endParaRPr sz="2300" b="1" i="0" u="none" strike="noStrike" cap="none" dirty="0">
              <a:solidFill>
                <a:srgbClr val="002B49"/>
              </a:solidFill>
              <a:latin typeface="Arial"/>
              <a:ea typeface="Arial"/>
              <a:cs typeface="Arial"/>
              <a:sym typeface="Arial"/>
            </a:endParaRP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a:solidFill>
                  <a:srgbClr val="002B49"/>
                </a:solidFill>
                <a:latin typeface="Arial"/>
                <a:ea typeface="Arial"/>
                <a:cs typeface="Arial"/>
                <a:sym typeface="Arial"/>
              </a:rPr>
              <a:t>Chinese</a:t>
            </a:r>
            <a:endParaRPr sz="1700" b="1" i="0" u="none" strike="noStrike" cap="none">
              <a:solidFill>
                <a:srgbClr val="002B49"/>
              </a:solidFill>
              <a:latin typeface="Arial"/>
              <a:ea typeface="Arial"/>
              <a:cs typeface="Arial"/>
              <a:sym typeface="Arial"/>
            </a:endParaRP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1700" b="1" i="0" u="none" strike="noStrike" cap="none" dirty="0">
                <a:solidFill>
                  <a:srgbClr val="002B49"/>
                </a:solidFill>
                <a:latin typeface="Arial"/>
                <a:ea typeface="Arial"/>
                <a:cs typeface="Arial"/>
                <a:sym typeface="Arial"/>
              </a:rPr>
              <a:t>Arabic</a:t>
            </a:r>
            <a:endParaRPr sz="1700" b="1" i="0" u="none" strike="noStrike" cap="none" dirty="0">
              <a:solidFill>
                <a:srgbClr val="002B49"/>
              </a:solidFill>
              <a:latin typeface="Arial"/>
              <a:ea typeface="Arial"/>
              <a:cs typeface="Arial"/>
              <a:sym typeface="Arial"/>
            </a:endParaRP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en-US" sz="2000" b="1" dirty="0"/>
              <a:t>DOMAIN NAME</a:t>
            </a:r>
          </a:p>
          <a:p>
            <a:r>
              <a:rPr lang="en-US" sz="2000" dirty="0"/>
              <a:t>Latin letters a to z without accents or symbols.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en-US" sz="2000" b="1" dirty="0"/>
              <a:t>INTERNATIONALIZED </a:t>
            </a:r>
          </a:p>
          <a:p>
            <a:r>
              <a:rPr lang="en-US" sz="2000" b="1" dirty="0"/>
              <a:t>DOMAIN NAMES ADDED </a:t>
            </a:r>
          </a:p>
          <a:p>
            <a:r>
              <a:rPr lang="en-US" sz="2000" dirty="0"/>
              <a:t>Characters from different scripts.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.org</a:t>
            </a:r>
            <a:endParaRPr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a:solidFill>
                  <a:schemeClr val="lt1"/>
                </a:solidFill>
                <a:latin typeface="Arial"/>
                <a:ea typeface="Arial"/>
                <a:cs typeface="Arial"/>
                <a:sym typeface="Arial"/>
              </a:rPr>
              <a:t>.com</a:t>
            </a:r>
            <a:endParaRPr sz="2800" b="1" i="0" u="none" strike="noStrike" cap="none" dirty="0">
              <a:solidFill>
                <a:schemeClr val="lt1"/>
              </a:solidFill>
              <a:latin typeface="Arial"/>
              <a:ea typeface="Arial"/>
              <a:cs typeface="Arial"/>
              <a:sym typeface="Arial"/>
            </a:endParaRP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ar-AE" altLang="ja-JP" sz="2900" b="1" i="0" u="none" strike="noStrike" cap="none" dirty="0">
                <a:solidFill>
                  <a:schemeClr val="lt1"/>
                </a:solidFill>
                <a:latin typeface="Arial"/>
                <a:ea typeface="Arial"/>
                <a:cs typeface="Arial"/>
                <a:sym typeface="Arial"/>
              </a:rPr>
              <a:t>عرب</a:t>
            </a:r>
            <a:r>
              <a:rPr lang="en-US" altLang="ja-JP" sz="2900" b="1" dirty="0">
                <a:solidFill>
                  <a:schemeClr val="lt1"/>
                </a:solidFill>
              </a:rPr>
              <a:t>.</a:t>
            </a:r>
            <a:endParaRPr lang="ar-AE" altLang="ja-JP" sz="2900" b="1" i="0" u="none" strike="noStrike" cap="none" dirty="0">
              <a:solidFill>
                <a:schemeClr val="lt1"/>
              </a:solidFill>
              <a:latin typeface="Arial"/>
              <a:ea typeface="Arial"/>
              <a:cs typeface="Arial"/>
              <a:sym typeface="Aria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n-US" altLang="ja-JP" sz="2900" b="1" i="0" u="none" strike="noStrike" cap="none" dirty="0">
                <a:solidFill>
                  <a:schemeClr val="lt1"/>
                </a:solidFill>
                <a:latin typeface="Arial"/>
                <a:ea typeface="Arial"/>
                <a:cs typeface="Arial"/>
                <a:sym typeface="Arial"/>
              </a:rPr>
              <a:t>.</a:t>
            </a:r>
            <a:r>
              <a:rPr lang="ja-JP" altLang="en-US" sz="2900" b="1" i="0" u="none" strike="noStrike" cap="none">
                <a:solidFill>
                  <a:schemeClr val="lt1"/>
                </a:solidFill>
                <a:latin typeface="Arial"/>
                <a:ea typeface="Arial"/>
                <a:cs typeface="Arial"/>
                <a:sym typeface="Arial"/>
              </a:rPr>
              <a:t>中国</a:t>
            </a:r>
            <a:endParaRPr lang="ar-AE" altLang="ja-JP"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800" b="1" i="0" u="none" strike="noStrike" cap="none" dirty="0" err="1">
                <a:solidFill>
                  <a:schemeClr val="lt1"/>
                </a:solidFill>
                <a:latin typeface="Arial"/>
                <a:ea typeface="Arial"/>
                <a:cs typeface="Arial"/>
                <a:sym typeface="Arial"/>
              </a:rPr>
              <a:t>.net</a:t>
            </a:r>
            <a:endParaRPr sz="2800" b="1" i="0" u="none" strike="noStrike" cap="none" dirty="0">
              <a:solidFill>
                <a:schemeClr val="lt1"/>
              </a:solidFill>
              <a:latin typeface="Arial"/>
              <a:ea typeface="Arial"/>
              <a:cs typeface="Arial"/>
              <a:sym typeface="Arial"/>
            </a:endParaRPr>
          </a:p>
        </p:txBody>
      </p:sp>
      <p:pic>
        <p:nvPicPr>
          <p:cNvPr id="37" name="Picture 36">
            <a:extLst>
              <a:ext uri="{FF2B5EF4-FFF2-40B4-BE49-F238E27FC236}">
                <a16:creationId xmlns:a16="http://schemas.microsoft.com/office/drawing/2014/main" id="{D91175DC-EA67-AD4F-5220-F141AA75A0A0}"/>
              </a:ext>
            </a:extLst>
          </p:cNvPr>
          <p:cNvPicPr>
            <a:picLocks noChangeAspect="1"/>
          </p:cNvPicPr>
          <p:nvPr/>
        </p:nvPicPr>
        <p:blipFill>
          <a:blip r:embed="rId3"/>
          <a:stretch>
            <a:fillRect/>
          </a:stretch>
        </p:blipFill>
        <p:spPr>
          <a:xfrm>
            <a:off x="457366"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Expansion of the DNS</a:t>
            </a:r>
            <a:endParaRPr sz="4500" dirty="0">
              <a:solidFill>
                <a:srgbClr val="002B49"/>
              </a:solidFill>
            </a:endParaRPr>
          </a:p>
        </p:txBody>
      </p:sp>
      <p:sp>
        <p:nvSpPr>
          <p:cNvPr id="923" name="Google Shape;923;p66"/>
          <p:cNvSpPr txBox="1"/>
          <p:nvPr/>
        </p:nvSpPr>
        <p:spPr>
          <a:xfrm>
            <a:off x="7772537"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en-US" sz="2400" b="1" dirty="0">
                <a:solidFill>
                  <a:srgbClr val="002B49"/>
                </a:solidFill>
              </a:rPr>
              <a:t>The </a:t>
            </a:r>
            <a:r>
              <a:rPr lang="en-US" sz="2400" b="1" i="0" u="none" strike="noStrike" cap="none" dirty="0">
                <a:solidFill>
                  <a:srgbClr val="002B49"/>
                </a:solidFill>
                <a:latin typeface="Arial"/>
                <a:ea typeface="Arial"/>
                <a:cs typeface="Arial"/>
                <a:sym typeface="Arial"/>
              </a:rPr>
              <a:t>number of gTLDs has grown to over 1,200.</a:t>
            </a:r>
            <a:endParaRPr sz="2400" b="1" i="0" u="none" strike="noStrike" cap="none" dirty="0">
              <a:solidFill>
                <a:srgbClr val="002B49"/>
              </a:solidFill>
              <a:latin typeface="Arial"/>
              <a:ea typeface="Arial"/>
              <a:cs typeface="Arial"/>
              <a:sym typeface="Arial"/>
            </a:endParaRP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edu</a:t>
              </a:r>
              <a:endParaRPr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.gov</a:t>
              </a:r>
              <a:endParaRPr sz="1000" b="1" i="0" u="none" strike="noStrike" cap="none" dirty="0">
                <a:solidFill>
                  <a:srgbClr val="002B49"/>
                </a:solidFill>
                <a:latin typeface="Arial"/>
                <a:ea typeface="Arial"/>
                <a:cs typeface="Arial"/>
                <a:sym typeface="Arial"/>
              </a:endParaRP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.int</a:t>
              </a:r>
              <a:endParaRPr sz="1000" b="1" i="0" u="none" strike="noStrike" cap="none" dirty="0">
                <a:solidFill>
                  <a:srgbClr val="002B49"/>
                </a:solidFill>
                <a:latin typeface="Arial"/>
                <a:ea typeface="Arial"/>
                <a:cs typeface="Arial"/>
                <a:sym typeface="Arial"/>
              </a:endParaRP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.mil</a:t>
              </a:r>
              <a:endParaRPr sz="1000" b="1" i="0" u="none" strike="noStrike" cap="none" dirty="0">
                <a:solidFill>
                  <a:srgbClr val="002B49"/>
                </a:solidFill>
                <a:latin typeface="Arial"/>
                <a:ea typeface="Arial"/>
                <a:cs typeface="Arial"/>
                <a:sym typeface="Arial"/>
              </a:endParaRP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err="1">
                  <a:solidFill>
                    <a:srgbClr val="002B49"/>
                  </a:solidFill>
                  <a:latin typeface="Arial"/>
                  <a:ea typeface="Arial"/>
                  <a:cs typeface="Arial"/>
                  <a:sym typeface="Arial"/>
                </a:rPr>
                <a:t>.net</a:t>
              </a:r>
              <a:endParaRPr sz="1000" b="1" i="0" u="none" strike="noStrike" cap="none" dirty="0">
                <a:solidFill>
                  <a:srgbClr val="002B49"/>
                </a:solidFill>
                <a:latin typeface="Arial"/>
                <a:ea typeface="Arial"/>
                <a:cs typeface="Arial"/>
                <a:sym typeface="Arial"/>
              </a:endParaRP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.org</a:t>
              </a:r>
              <a:endParaRPr sz="1000" b="1" i="0" u="none" strike="noStrike" cap="none" dirty="0">
                <a:solidFill>
                  <a:srgbClr val="002B49"/>
                </a:solidFill>
                <a:latin typeface="Arial"/>
                <a:ea typeface="Arial"/>
                <a:cs typeface="Arial"/>
                <a:sym typeface="Arial"/>
              </a:endParaRP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.aero</a:t>
              </a:r>
              <a:endParaRPr sz="1000" b="1" i="0" u="none" strike="noStrike" cap="none" dirty="0">
                <a:solidFill>
                  <a:srgbClr val="002B49"/>
                </a:solidFill>
                <a:latin typeface="Arial"/>
                <a:ea typeface="Arial"/>
                <a:cs typeface="Arial"/>
                <a:sym typeface="Arial"/>
              </a:endParaRP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.biz</a:t>
              </a:r>
              <a:endParaRPr sz="1000" b="1" i="0" u="none" strike="noStrike" cap="none" dirty="0">
                <a:solidFill>
                  <a:srgbClr val="002B49"/>
                </a:solidFill>
                <a:latin typeface="Arial"/>
                <a:ea typeface="Arial"/>
                <a:cs typeface="Arial"/>
                <a:sym typeface="Arial"/>
              </a:endParaRP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2B49"/>
                  </a:solidFill>
                  <a:latin typeface="Arial"/>
                  <a:ea typeface="Arial"/>
                  <a:cs typeface="Arial"/>
                  <a:sym typeface="Arial"/>
                </a:rPr>
                <a:t>.coop</a:t>
              </a:r>
              <a:endParaRPr sz="1000" b="1" i="0" u="none" strike="noStrike" cap="none">
                <a:solidFill>
                  <a:srgbClr val="002B49"/>
                </a:solidFill>
                <a:latin typeface="Arial"/>
                <a:ea typeface="Arial"/>
                <a:cs typeface="Arial"/>
                <a:sym typeface="Arial"/>
              </a:endParaRP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.info</a:t>
              </a:r>
              <a:endParaRPr sz="1000" b="1" i="0" u="none" strike="noStrike" cap="none" dirty="0">
                <a:solidFill>
                  <a:srgbClr val="002B49"/>
                </a:solidFill>
                <a:latin typeface="Arial"/>
                <a:ea typeface="Arial"/>
                <a:cs typeface="Arial"/>
                <a:sym typeface="Arial"/>
              </a:endParaRP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.museum</a:t>
              </a:r>
              <a:endParaRPr sz="1000" b="1" i="0" u="none" strike="noStrike" cap="none" dirty="0">
                <a:solidFill>
                  <a:srgbClr val="002B49"/>
                </a:solidFill>
                <a:latin typeface="Arial"/>
                <a:ea typeface="Arial"/>
                <a:cs typeface="Arial"/>
                <a:sym typeface="Arial"/>
              </a:endParaRP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.name</a:t>
              </a:r>
              <a:endParaRPr sz="1000" b="1" i="0" u="none" strike="noStrike" cap="none" dirty="0">
                <a:solidFill>
                  <a:srgbClr val="002B49"/>
                </a:solidFill>
                <a:latin typeface="Arial"/>
                <a:ea typeface="Arial"/>
                <a:cs typeface="Arial"/>
                <a:sym typeface="Arial"/>
              </a:endParaRP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.pro</a:t>
              </a:r>
              <a:endParaRPr sz="1000" b="1" i="0" u="none" strike="noStrike" cap="none" dirty="0">
                <a:solidFill>
                  <a:srgbClr val="002B49"/>
                </a:solidFill>
                <a:latin typeface="Arial"/>
                <a:ea typeface="Arial"/>
                <a:cs typeface="Arial"/>
                <a:sym typeface="Arial"/>
              </a:endParaRP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asia</a:t>
              </a:r>
              <a:endParaRPr sz="1000" b="1" i="0" u="none" strike="noStrike" cap="none" dirty="0">
                <a:solidFill>
                  <a:srgbClr val="002B49"/>
                </a:solidFill>
                <a:latin typeface="Arial"/>
                <a:ea typeface="Arial"/>
                <a:cs typeface="Arial"/>
                <a:sym typeface="Arial"/>
              </a:endParaRP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.cat</a:t>
              </a:r>
              <a:endParaRPr sz="1000" b="1" i="0" u="none" strike="noStrike" cap="none" dirty="0">
                <a:solidFill>
                  <a:srgbClr val="002B49"/>
                </a:solidFill>
                <a:latin typeface="Arial"/>
                <a:ea typeface="Arial"/>
                <a:cs typeface="Arial"/>
                <a:sym typeface="Arial"/>
              </a:endParaRP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.jobs</a:t>
              </a:r>
              <a:endParaRPr sz="1000" b="1" i="0" u="none" strike="noStrike" cap="none" dirty="0">
                <a:solidFill>
                  <a:srgbClr val="002B49"/>
                </a:solidFill>
                <a:latin typeface="Arial"/>
                <a:ea typeface="Arial"/>
                <a:cs typeface="Arial"/>
                <a:sym typeface="Arial"/>
              </a:endParaRP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.mail</a:t>
              </a:r>
              <a:endParaRPr sz="1000" b="1" i="0" u="none" strike="noStrike" cap="none" dirty="0">
                <a:solidFill>
                  <a:srgbClr val="002B49"/>
                </a:solidFill>
                <a:latin typeface="Arial"/>
                <a:ea typeface="Arial"/>
                <a:cs typeface="Arial"/>
                <a:sym typeface="Arial"/>
              </a:endParaRP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mobi</a:t>
              </a:r>
              <a:endParaRPr sz="1000" b="1" i="0" u="none" strike="noStrike" cap="none" dirty="0">
                <a:solidFill>
                  <a:srgbClr val="002B49"/>
                </a:solidFill>
                <a:latin typeface="Arial"/>
                <a:ea typeface="Arial"/>
                <a:cs typeface="Arial"/>
                <a:sym typeface="Arial"/>
              </a:endParaRP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.post</a:t>
              </a:r>
              <a:endParaRPr sz="1000" b="1" i="0" u="none" strike="noStrike" cap="none" dirty="0">
                <a:solidFill>
                  <a:srgbClr val="002B49"/>
                </a:solidFill>
                <a:latin typeface="Arial"/>
                <a:ea typeface="Arial"/>
                <a:cs typeface="Arial"/>
                <a:sym typeface="Arial"/>
              </a:endParaRP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a:t>
              </a:r>
              <a:r>
                <a:rPr lang="en-US" sz="1000" b="1" i="0" u="none" strike="noStrike" cap="none" dirty="0" err="1">
                  <a:solidFill>
                    <a:srgbClr val="002B49"/>
                  </a:solidFill>
                  <a:latin typeface="Arial"/>
                  <a:ea typeface="Arial"/>
                  <a:cs typeface="Arial"/>
                  <a:sym typeface="Arial"/>
                </a:rPr>
                <a:t>tel</a:t>
              </a:r>
              <a:endParaRPr sz="1000" b="1" i="0" u="none" strike="noStrike" cap="none" dirty="0">
                <a:solidFill>
                  <a:srgbClr val="002B49"/>
                </a:solidFill>
                <a:latin typeface="Arial"/>
                <a:ea typeface="Arial"/>
                <a:cs typeface="Arial"/>
                <a:sym typeface="Arial"/>
              </a:endParaRP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.com</a:t>
              </a:r>
              <a:endParaRPr sz="1000" b="1" i="0" u="none" strike="noStrike" cap="none" dirty="0">
                <a:solidFill>
                  <a:srgbClr val="002B49"/>
                </a:solidFill>
                <a:latin typeface="Arial"/>
                <a:ea typeface="Arial"/>
                <a:cs typeface="Arial"/>
                <a:sym typeface="Arial"/>
              </a:endParaRP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.travel</a:t>
              </a:r>
              <a:endParaRPr sz="1000" b="1" i="0" u="none" strike="noStrike" cap="none" dirty="0">
                <a:solidFill>
                  <a:srgbClr val="002B49"/>
                </a:solidFill>
                <a:latin typeface="Arial"/>
                <a:ea typeface="Arial"/>
                <a:cs typeface="Arial"/>
                <a:sym typeface="Arial"/>
              </a:endParaRP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dirty="0">
                  <a:solidFill>
                    <a:srgbClr val="002B49"/>
                  </a:solidFill>
                  <a:latin typeface="Arial"/>
                  <a:ea typeface="Arial"/>
                  <a:cs typeface="Arial"/>
                  <a:sym typeface="Arial"/>
                </a:rPr>
                <a:t>.xxx</a:t>
              </a:r>
              <a:endParaRPr sz="1000" b="1" i="0" u="none" strike="noStrike" cap="none" dirty="0">
                <a:solidFill>
                  <a:srgbClr val="002B49"/>
                </a:solidFill>
                <a:latin typeface="Arial"/>
                <a:ea typeface="Arial"/>
                <a:cs typeface="Arial"/>
                <a:sym typeface="Arial"/>
              </a:endParaRP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3100" b="1" i="0" u="none" strike="noStrike" cap="none" dirty="0">
                  <a:solidFill>
                    <a:srgbClr val="002B49"/>
                  </a:solidFill>
                  <a:latin typeface="Arial"/>
                  <a:ea typeface="Arial"/>
                  <a:cs typeface="Arial"/>
                  <a:sym typeface="Arial"/>
                </a:rPr>
                <a:t>1,200+</a:t>
              </a:r>
              <a:endParaRPr sz="3100" b="1" i="0" u="none" strike="noStrike" cap="none" dirty="0">
                <a:solidFill>
                  <a:srgbClr val="002B49"/>
                </a:solidFill>
                <a:latin typeface="Arial"/>
                <a:ea typeface="Arial"/>
                <a:cs typeface="Arial"/>
                <a:sym typeface="Arial"/>
              </a:endParaRP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600" b="1" i="0" u="none" strike="noStrike" cap="none" dirty="0">
                  <a:solidFill>
                    <a:srgbClr val="002B49"/>
                  </a:solidFill>
                  <a:latin typeface="Arial"/>
                  <a:ea typeface="Arial"/>
                  <a:cs typeface="Arial"/>
                  <a:sym typeface="Arial"/>
                </a:rPr>
                <a:t>.</a:t>
              </a:r>
              <a:r>
                <a:rPr lang="ja-JP" altLang="en-US" sz="1600" b="1" i="0" u="none" strike="noStrike" cap="none">
                  <a:solidFill>
                    <a:srgbClr val="002B49"/>
                  </a:solidFill>
                  <a:latin typeface="Arial"/>
                  <a:ea typeface="Arial"/>
                  <a:cs typeface="Arial"/>
                  <a:sym typeface="Arial"/>
                </a:rPr>
                <a:t>みんな </a:t>
              </a:r>
              <a:endParaRPr lang="ja-JP" alt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b="1" i="0" u="none" strike="noStrike" cap="none" dirty="0">
                  <a:solidFill>
                    <a:srgbClr val="002B49"/>
                  </a:solidFill>
                  <a:latin typeface="Arial"/>
                  <a:ea typeface="Arial"/>
                  <a:cs typeface="Arial"/>
                  <a:sym typeface="Arial"/>
                </a:rPr>
                <a:t>.</a:t>
              </a:r>
              <a:r>
                <a:rPr lang="ja-JP" altLang="en-US" sz="1800" b="1" i="0" u="none" strike="noStrike" cap="none">
                  <a:solidFill>
                    <a:srgbClr val="002B49"/>
                  </a:solidFill>
                  <a:latin typeface="Arial"/>
                  <a:ea typeface="Arial"/>
                  <a:cs typeface="Arial"/>
                  <a:sym typeface="Arial"/>
                </a:rPr>
                <a:t>公益</a:t>
              </a:r>
              <a:endParaRPr lang="ja-JP" altLang="en-US" sz="1800" b="1" i="0" u="none" strike="noStrike" cap="none" dirty="0">
                <a:solidFill>
                  <a:srgbClr val="002B49"/>
                </a:solidFill>
                <a:latin typeface="Arial"/>
                <a:ea typeface="Arial"/>
                <a:cs typeface="Arial"/>
                <a:sym typeface="Arial"/>
              </a:endParaRP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az-Cyrl-AZ" altLang="ja-JP" sz="1800" b="1" i="0" u="none" strike="noStrike" cap="none" dirty="0">
                  <a:solidFill>
                    <a:srgbClr val="002B49"/>
                  </a:solidFill>
                  <a:latin typeface="Arial"/>
                  <a:ea typeface="Arial"/>
                  <a:cs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b="1" i="0" u="none" strike="noStrike" cap="none" dirty="0">
                  <a:solidFill>
                    <a:srgbClr val="002B49"/>
                  </a:solidFill>
                  <a:latin typeface="Arial"/>
                  <a:ea typeface="Arial"/>
                  <a:cs typeface="Arial"/>
                  <a:sym typeface="Arial"/>
                </a:rPr>
                <a:t>.menu</a:t>
              </a:r>
              <a:endParaRPr lang="az-Cyrl-AZ" altLang="ja-JP" sz="1800" b="1" i="0" u="none" strike="noStrike" cap="none" dirty="0">
                <a:solidFill>
                  <a:srgbClr val="002B49"/>
                </a:solidFill>
                <a:latin typeface="Arial"/>
                <a:ea typeface="Arial"/>
                <a:cs typeface="Arial"/>
                <a:sym typeface="Arial"/>
              </a:endParaRP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2400" b="1" i="0" u="none" strike="noStrike" cap="none" dirty="0">
                  <a:solidFill>
                    <a:srgbClr val="002B49"/>
                  </a:solidFill>
                  <a:latin typeface="Arial"/>
                  <a:ea typeface="Arial"/>
                  <a:cs typeface="Arial"/>
                  <a:sym typeface="Arial"/>
                </a:rPr>
                <a:t>.</a:t>
              </a:r>
              <a:r>
                <a:rPr lang="en-US" altLang="ja-JP" sz="2400" b="1" i="0" u="none" strike="noStrike" cap="none" dirty="0" err="1">
                  <a:solidFill>
                    <a:srgbClr val="002B49"/>
                  </a:solidFill>
                  <a:latin typeface="Arial"/>
                  <a:ea typeface="Arial"/>
                  <a:cs typeface="Arial"/>
                  <a:sym typeface="Arial"/>
                </a:rPr>
                <a:t>paris</a:t>
              </a:r>
              <a:endParaRPr lang="az-Cyrl-AZ" altLang="ja-JP" sz="2400" b="1" i="0" u="none" strike="noStrike" cap="none" dirty="0">
                <a:solidFill>
                  <a:srgbClr val="002B49"/>
                </a:solidFill>
                <a:latin typeface="Arial"/>
                <a:ea typeface="Arial"/>
                <a:cs typeface="Arial"/>
                <a:sym typeface="Arial"/>
              </a:endParaRP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.brand</a:t>
              </a:r>
              <a:endParaRPr lang="az-Cyrl-AZ" altLang="ja-JP" sz="1800" i="0" u="none" strike="noStrike" cap="none" dirty="0">
                <a:solidFill>
                  <a:srgbClr val="002B49"/>
                </a:solidFill>
                <a:latin typeface="Arial"/>
                <a:ea typeface="Arial"/>
                <a:cs typeface="Arial"/>
                <a:sym typeface="Arial"/>
              </a:endParaRP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.cab</a:t>
              </a:r>
              <a:endParaRPr lang="az-Cyrl-AZ" altLang="ja-JP" sz="1800" i="0" u="none" strike="noStrike" cap="none" dirty="0">
                <a:solidFill>
                  <a:srgbClr val="002B49"/>
                </a:solidFill>
                <a:latin typeface="Arial"/>
                <a:ea typeface="Arial"/>
                <a:cs typeface="Arial"/>
                <a:sym typeface="Arial"/>
              </a:endParaRP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2400" i="0" u="none" strike="noStrike" cap="none" dirty="0">
                  <a:solidFill>
                    <a:srgbClr val="002B49"/>
                  </a:solidFill>
                  <a:latin typeface="Arial"/>
                  <a:ea typeface="Arial"/>
                  <a:cs typeface="Arial"/>
                  <a:sym typeface="Arial"/>
                </a:rPr>
                <a:t>.</a:t>
              </a:r>
              <a:r>
                <a:rPr lang="en-US" altLang="ja-JP" sz="2400" i="0" u="none" strike="noStrike" cap="none" dirty="0" err="1">
                  <a:solidFill>
                    <a:srgbClr val="002B49"/>
                  </a:solidFill>
                  <a:latin typeface="Arial"/>
                  <a:ea typeface="Arial"/>
                  <a:cs typeface="Arial"/>
                  <a:sym typeface="Arial"/>
                </a:rPr>
                <a:t>futbol</a:t>
              </a:r>
              <a:endParaRPr lang="az-Cyrl-AZ" altLang="ja-JP" sz="2400" i="0" u="none" strike="noStrike" cap="none" dirty="0">
                <a:solidFill>
                  <a:srgbClr val="002B49"/>
                </a:solidFill>
                <a:latin typeface="Arial"/>
                <a:ea typeface="Arial"/>
                <a:cs typeface="Arial"/>
                <a:sym typeface="Arial"/>
              </a:endParaRP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altLang="ja-JP" sz="1800" i="0" u="none" strike="noStrike" cap="none" dirty="0">
                  <a:solidFill>
                    <a:srgbClr val="002B49"/>
                  </a:solidFill>
                  <a:latin typeface="Arial"/>
                  <a:ea typeface="Arial"/>
                  <a:cs typeface="Arial"/>
                  <a:sym typeface="Arial"/>
                </a:rPr>
                <a:t>.</a:t>
              </a:r>
              <a:r>
                <a:rPr lang="en-US" altLang="ja-JP" sz="1800" i="0" u="none" strike="noStrike" cap="none" dirty="0" err="1">
                  <a:solidFill>
                    <a:srgbClr val="002B49"/>
                  </a:solidFill>
                  <a:latin typeface="Arial"/>
                  <a:ea typeface="Arial"/>
                  <a:cs typeface="Arial"/>
                  <a:sym typeface="Arial"/>
                </a:rPr>
                <a:t>ceo</a:t>
              </a:r>
              <a:endParaRPr lang="az-Cyrl-AZ" altLang="ja-JP" sz="1800" i="0" u="none" strike="noStrike" cap="none" dirty="0">
                <a:solidFill>
                  <a:srgbClr val="002B49"/>
                </a:solidFill>
                <a:latin typeface="Arial"/>
                <a:ea typeface="Arial"/>
                <a:cs typeface="Arial"/>
                <a:sym typeface="Arial"/>
              </a:endParaRP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US" sz="2400" i="0" u="none" strike="noStrike" cap="none" dirty="0">
                  <a:solidFill>
                    <a:srgbClr val="002B49"/>
                  </a:solidFill>
                  <a:latin typeface="Arial"/>
                  <a:ea typeface="Arial"/>
                  <a:cs typeface="Arial"/>
                  <a:sym typeface="Arial"/>
                </a:rPr>
                <a:t>gTLDs</a:t>
              </a:r>
              <a:endParaRPr sz="2400" i="0" u="none" strike="noStrike" cap="none" dirty="0">
                <a:solidFill>
                  <a:srgbClr val="002B49"/>
                </a:solidFill>
                <a:latin typeface="Arial"/>
                <a:ea typeface="Arial"/>
                <a:cs typeface="Arial"/>
                <a:sym typeface="Arial"/>
              </a:endParaRP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sz="1200" b="0"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1536D6A9-DA61-3999-B693-EAE6B885B69B}"/>
              </a:ext>
            </a:extLst>
          </p:cNvPr>
          <p:cNvPicPr>
            <a:picLocks noChangeAspect="1"/>
          </p:cNvPicPr>
          <p:nvPr/>
        </p:nvPicPr>
        <p:blipFill>
          <a:blip r:embed="rId9"/>
          <a:stretch>
            <a:fillRect/>
          </a:stretch>
        </p:blipFill>
        <p:spPr>
          <a:xfrm>
            <a:off x="457366"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sz="1200" b="0"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n-US" sz="4500" dirty="0">
                <a:solidFill>
                  <a:srgbClr val="002B49"/>
                </a:solidFill>
              </a:rPr>
              <a:t>Building a More Inclusive Internet</a:t>
            </a:r>
            <a:endParaRPr sz="4500" dirty="0">
              <a:solidFill>
                <a:srgbClr val="002B49"/>
              </a:solidFill>
            </a:endParaRPr>
          </a:p>
        </p:txBody>
      </p:sp>
      <p:sp>
        <p:nvSpPr>
          <p:cNvPr id="955" name="Google Shape;955;p67"/>
          <p:cNvSpPr txBox="1"/>
          <p:nvPr/>
        </p:nvSpPr>
        <p:spPr>
          <a:xfrm>
            <a:off x="378887" y="2178050"/>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n-US" sz="2000" b="1" dirty="0">
                <a:solidFill>
                  <a:srgbClr val="002B49"/>
                </a:solidFill>
              </a:rPr>
              <a:t>T</a:t>
            </a:r>
            <a:r>
              <a:rPr lang="en-US" sz="2100" b="1" dirty="0">
                <a:solidFill>
                  <a:srgbClr val="002B49"/>
                </a:solidFill>
              </a:rPr>
              <a:t>he ICANN community is working to make the Internet more globally usable via…</a:t>
            </a:r>
            <a:endParaRPr sz="2100" b="1" dirty="0">
              <a:solidFill>
                <a:srgbClr val="002B49"/>
              </a:solidFill>
            </a:endParaRP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200329"/>
          </a:xfrm>
          <a:prstGeom prst="rect">
            <a:avLst/>
          </a:prstGeom>
          <a:noFill/>
        </p:spPr>
        <p:txBody>
          <a:bodyPr wrap="square" rtlCol="0">
            <a:spAutoFit/>
          </a:bodyPr>
          <a:lstStyle/>
          <a:p>
            <a:pPr marL="44450" lvl="0" algn="l" rtl="0">
              <a:spcBef>
                <a:spcPts val="0"/>
              </a:spcBef>
              <a:spcAft>
                <a:spcPts val="0"/>
              </a:spcAft>
              <a:buSzPts val="2100"/>
            </a:pPr>
            <a:r>
              <a:rPr lang="en-US" sz="1800" dirty="0">
                <a:solidFill>
                  <a:srgbClr val="002B49"/>
                </a:solidFill>
              </a:rPr>
              <a:t>Universal Acceptance – The technical necessity that ensures that all valid domain names and email addresses can be used by all Internet-enabled applications, devices, and systems.</a:t>
            </a:r>
          </a:p>
          <a:p>
            <a:pPr marL="685800" lvl="1" indent="-298450" algn="l" rtl="0">
              <a:spcBef>
                <a:spcPts val="0"/>
              </a:spcBef>
              <a:spcAft>
                <a:spcPts val="0"/>
              </a:spcAft>
              <a:buSzPts val="2100"/>
              <a:buChar char="○"/>
            </a:pPr>
            <a:r>
              <a:rPr lang="en-US" sz="1800" i="1" dirty="0">
                <a:solidFill>
                  <a:srgbClr val="002B49"/>
                </a:solidFill>
              </a:rPr>
              <a:t>Legacy applications and systems should be updated.</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8" y="4408371"/>
            <a:ext cx="7816096" cy="815608"/>
          </a:xfrm>
          <a:prstGeom prst="rect">
            <a:avLst/>
          </a:prstGeom>
          <a:noFill/>
        </p:spPr>
        <p:txBody>
          <a:bodyPr wrap="square" rtlCol="0">
            <a:spAutoFit/>
          </a:bodyPr>
          <a:lstStyle/>
          <a:p>
            <a:pPr marL="44450" lvl="0" algn="l" rtl="0">
              <a:spcBef>
                <a:spcPts val="0"/>
              </a:spcBef>
              <a:spcAft>
                <a:spcPts val="0"/>
              </a:spcAft>
              <a:buSzPts val="2100"/>
            </a:pPr>
            <a:r>
              <a:rPr lang="en-US" sz="1800" dirty="0">
                <a:solidFill>
                  <a:srgbClr val="002B49"/>
                </a:solidFill>
              </a:rPr>
              <a:t>Internationalized Domain Names – Domain names represented by characters other than Latin-based or ASCII characters (a through z). </a:t>
            </a:r>
          </a:p>
          <a:p>
            <a:endParaRPr lang="en-US"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Everyone should be able to use the Internet using a domain name and email address that fits their language or culture. </a:t>
            </a:r>
          </a:p>
          <a:p>
            <a:pPr marL="0" marR="0" lvl="0" indent="0" algn="l" rtl="0">
              <a:spcBef>
                <a:spcPts val="0"/>
              </a:spcBef>
              <a:spcAft>
                <a:spcPts val="0"/>
              </a:spcAft>
              <a:buNone/>
            </a:pPr>
            <a:endParaRPr lang="en-US"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rgbClr val="0B3458"/>
                </a:solidFill>
                <a:latin typeface="Arial"/>
                <a:ea typeface="Arial"/>
                <a:cs typeface="Arial"/>
                <a:sym typeface="Arial"/>
              </a:rPr>
              <a:t>!</a:t>
            </a:r>
            <a:endParaRPr dirty="0"/>
          </a:p>
        </p:txBody>
      </p:sp>
      <p:pic>
        <p:nvPicPr>
          <p:cNvPr id="6" name="Picture 5">
            <a:extLst>
              <a:ext uri="{FF2B5EF4-FFF2-40B4-BE49-F238E27FC236}">
                <a16:creationId xmlns:a16="http://schemas.microsoft.com/office/drawing/2014/main" id="{B3534FC6-4389-BD25-71F1-26DAB9279AF5}"/>
              </a:ext>
            </a:extLst>
          </p:cNvPr>
          <p:cNvPicPr>
            <a:picLocks noChangeAspect="1"/>
          </p:cNvPicPr>
          <p:nvPr/>
        </p:nvPicPr>
        <p:blipFill>
          <a:blip r:embed="rId3"/>
          <a:stretch>
            <a:fillRect/>
          </a:stretch>
        </p:blipFill>
        <p:spPr>
          <a:xfrm>
            <a:off x="457366"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en-US" sz="5400" dirty="0"/>
              <a:t>The New gTLD Program: </a:t>
            </a:r>
            <a:br>
              <a:rPr lang="en-US" sz="5400" dirty="0"/>
            </a:br>
            <a:r>
              <a:rPr lang="en-US" sz="5400" dirty="0"/>
              <a:t>Next Round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TotalTime>
  <Words>4588</Words>
  <Application>Microsoft Macintosh PowerPoint</Application>
  <PresentationFormat>Widescreen</PresentationFormat>
  <Paragraphs>511</Paragraphs>
  <Slides>34</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Noto Sans Symbols</vt:lpstr>
      <vt:lpstr>NTR</vt:lpstr>
      <vt:lpstr>ICANN PPT_Arial_16x9_June 2017_potx</vt:lpstr>
      <vt:lpstr>ICANN PPT_Arial_16x9_June 2017_potx</vt:lpstr>
      <vt:lpstr>A More Inclusive Internet: New Generic Top-Level Domains</vt:lpstr>
      <vt:lpstr>Agenda</vt:lpstr>
      <vt:lpstr>The Internet is a Global Network of Networks </vt:lpstr>
      <vt:lpstr>How Do We Navigate the Internet? </vt:lpstr>
      <vt:lpstr>What is a Domain Name?</vt:lpstr>
      <vt:lpstr>What Are Top-Level Domains (TLDs)?</vt:lpstr>
      <vt:lpstr>Expansion of the DNS</vt:lpstr>
      <vt:lpstr>Building a More Inclusive Internet</vt:lpstr>
      <vt:lpstr>The New gTLD Program:  Next Round </vt:lpstr>
      <vt:lpstr>New Domain Names, New Uses</vt:lpstr>
      <vt:lpstr>gTLD Opportunities</vt:lpstr>
      <vt:lpstr>Benefits of Operating a gTLD</vt:lpstr>
      <vt:lpstr>Becoming a Registry Operator</vt:lpstr>
      <vt:lpstr>Financial and Technical Considerations</vt:lpstr>
      <vt:lpstr>Responsibilities of Registry Operators </vt:lpstr>
      <vt:lpstr>Next Round:  Applicant Support Program (ASP) </vt:lpstr>
      <vt:lpstr>Criteria for Applicant Support </vt:lpstr>
      <vt:lpstr>Applicant Support Program</vt:lpstr>
      <vt:lpstr>Applicant Support Portfolio</vt:lpstr>
      <vt:lpstr>Evaluating Support Applicants</vt:lpstr>
      <vt:lpstr>Evaluating Support Applicants</vt:lpstr>
      <vt:lpstr>What Happens Next?</vt:lpstr>
      <vt:lpstr>A Supported Applicant’s Journey</vt:lpstr>
      <vt:lpstr>A Supported Applicant’s Journey</vt:lpstr>
      <vt:lpstr>Key Dates</vt:lpstr>
      <vt:lpstr>Next Round:  Registry Service Provider (RSP) Evaluation Program </vt:lpstr>
      <vt:lpstr>Registry Service Provider Evaluation Program</vt:lpstr>
      <vt:lpstr>Registry Service Provider Evaluation Program</vt:lpstr>
      <vt:lpstr>Registry System Testing 2.0</vt:lpstr>
      <vt:lpstr>Next Round:  Timeline and Resources </vt:lpstr>
      <vt:lpstr>PowerPoint Presentation</vt:lpstr>
      <vt:lpstr>New gTLD Program: Next Round Resources</vt:lpstr>
      <vt:lpstr>PowerPoint Presentation</vt:lpstr>
      <vt:lpstr>Thank You.  Engage with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36</cp:revision>
  <dcterms:modified xsi:type="dcterms:W3CDTF">2024-08-28T17:36:41Z</dcterms:modified>
</cp:coreProperties>
</file>