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7"/>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70"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2" r:id="rId30"/>
    <p:sldId id="283" r:id="rId31"/>
    <p:sldId id="293" r:id="rId32"/>
    <p:sldId id="294" r:id="rId33"/>
    <p:sldId id="285" r:id="rId34"/>
    <p:sldId id="286" r:id="rId35"/>
    <p:sldId id="287" r:id="rId36"/>
  </p:sldIdLst>
  <p:sldSz cx="12192000" cy="6858000"/>
  <p:notesSz cx="6858000" cy="9144000"/>
  <p:custDataLst>
    <p:tags r:id="rId38"/>
  </p:custDataLst>
  <p:defaultText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B49"/>
    <a:srgbClr val="F3A41E"/>
    <a:srgbClr val="F1633E"/>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p:restoredTop sz="78356"/>
  </p:normalViewPr>
  <p:slideViewPr>
    <p:cSldViewPr snapToGrid="0">
      <p:cViewPr varScale="1">
        <p:scale>
          <a:sx n="94" d="100"/>
          <a:sy n="94" d="100"/>
        </p:scale>
        <p:origin x="1872" y="184"/>
      </p:cViewPr>
      <p:guideLst>
        <p:guide orient="horz" pos="1416"/>
        <p:guide pos="3840"/>
      </p:guideLst>
    </p:cSldViewPr>
  </p:slideViewPr>
  <p:notesTextViewPr>
    <p:cViewPr>
      <p:scale>
        <a:sx n="75" d="100"/>
        <a:sy n="75" d="100"/>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sym typeface="Calibri"/>
              </a:defRPr>
            </a:lvl1pPr>
            <a:lvl2pPr marL="914400" marR="0" lvl="1" indent="-228600" algn="r" rtl="1">
              <a:spcBef>
                <a:spcPts val="0"/>
              </a:spcBef>
              <a:spcAft>
                <a:spcPts val="0"/>
              </a:spcAft>
              <a:buSzPts val="1400"/>
              <a:buNone/>
              <a:defRPr sz="1200" b="0" i="0" u="none" strike="noStrike" cap="none">
                <a:solidFill>
                  <a:schemeClr val="dk1"/>
                </a:solidFill>
                <a:sym typeface="Calibri"/>
              </a:defRPr>
            </a:lvl2pPr>
            <a:lvl3pPr marL="1371600" marR="0" lvl="2" indent="-228600" algn="r" rtl="1">
              <a:spcBef>
                <a:spcPts val="0"/>
              </a:spcBef>
              <a:spcAft>
                <a:spcPts val="0"/>
              </a:spcAft>
              <a:buSzPts val="1400"/>
              <a:buNone/>
              <a:defRPr sz="1200" b="0" i="0" u="none" strike="noStrike" cap="none">
                <a:solidFill>
                  <a:schemeClr val="dk1"/>
                </a:solidFill>
                <a:sym typeface="Calibri"/>
              </a:defRPr>
            </a:lvl3pPr>
            <a:lvl4pPr marL="1828800" marR="0" lvl="3" indent="-228600" algn="r" rtl="1">
              <a:spcBef>
                <a:spcPts val="0"/>
              </a:spcBef>
              <a:spcAft>
                <a:spcPts val="0"/>
              </a:spcAft>
              <a:buSzPts val="1400"/>
              <a:buNone/>
              <a:defRPr sz="1200" b="0" i="0" u="none" strike="noStrike" cap="none">
                <a:solidFill>
                  <a:schemeClr val="dk1"/>
                </a:solidFill>
                <a:sym typeface="Calibri"/>
              </a:defRPr>
            </a:lvl4pPr>
            <a:lvl5pPr marL="2286000" marR="0" lvl="4" indent="-228600" algn="r" rtl="1">
              <a:spcBef>
                <a:spcPts val="0"/>
              </a:spcBef>
              <a:spcAft>
                <a:spcPts val="0"/>
              </a:spcAft>
              <a:buSzPts val="1400"/>
              <a:buNone/>
              <a:defRPr sz="1200" b="0" i="0" u="none" strike="noStrike" cap="none">
                <a:solidFill>
                  <a:schemeClr val="dk1"/>
                </a:solidFill>
                <a:sym typeface="Calibri"/>
              </a:defRPr>
            </a:lvl5pPr>
            <a:lvl6pPr marL="2743200" marR="0" lvl="5" indent="-228600" algn="r" rtl="1">
              <a:spcBef>
                <a:spcPts val="0"/>
              </a:spcBef>
              <a:spcAft>
                <a:spcPts val="0"/>
              </a:spcAft>
              <a:buSzPts val="1400"/>
              <a:buNone/>
              <a:defRPr sz="1200" b="0" i="0" u="none" strike="noStrike" cap="none">
                <a:solidFill>
                  <a:schemeClr val="dk1"/>
                </a:solidFill>
                <a:sym typeface="Calibri"/>
              </a:defRPr>
            </a:lvl6pPr>
            <a:lvl7pPr marL="3200400" marR="0" lvl="6" indent="-228600" algn="r" rtl="1">
              <a:spcBef>
                <a:spcPts val="0"/>
              </a:spcBef>
              <a:spcAft>
                <a:spcPts val="0"/>
              </a:spcAft>
              <a:buSzPts val="1400"/>
              <a:buNone/>
              <a:defRPr sz="1200" b="0" i="0" u="none" strike="noStrike" cap="none">
                <a:solidFill>
                  <a:schemeClr val="dk1"/>
                </a:solidFill>
                <a:sym typeface="Calibri"/>
              </a:defRPr>
            </a:lvl7pPr>
            <a:lvl8pPr marL="3657600" marR="0" lvl="7" indent="-228600" algn="r" rtl="1">
              <a:spcBef>
                <a:spcPts val="0"/>
              </a:spcBef>
              <a:spcAft>
                <a:spcPts val="0"/>
              </a:spcAft>
              <a:buSzPts val="1400"/>
              <a:buNone/>
              <a:defRPr sz="1200" b="0" i="0" u="none" strike="noStrike" cap="none">
                <a:solidFill>
                  <a:schemeClr val="dk1"/>
                </a:solidFill>
                <a:sym typeface="Calibri"/>
              </a:defRPr>
            </a:lvl8pPr>
            <a:lvl9pPr marL="4114800" marR="0" lvl="8" indent="-228600" algn="r" rtl="1">
              <a:spcBef>
                <a:spcPts val="0"/>
              </a:spcBef>
              <a:spcAft>
                <a:spcPts val="0"/>
              </a:spcAft>
              <a:buSzPts val="1400"/>
              <a:buNone/>
              <a:defRPr sz="1200" b="0" i="0" u="none" strike="noStrike" cap="none">
                <a:solidFill>
                  <a:schemeClr val="dk1"/>
                </a:solidFill>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400"/>
              <a:buFont typeface="Calibri"/>
              <a:buNone/>
            </a:pPr>
            <a:r>
              <a:rPr lang="ar-EG"/>
              <a:t>أهلًا ومرحبًا بكم! أنا ______ ووظيفتي ______ في </a:t>
            </a:r>
            <a:r>
              <a:rPr lang="en-US"/>
              <a:t>ICANN</a:t>
            </a:r>
            <a:r>
              <a:rPr lang="ar-EG"/>
              <a:t>، وهي مؤسسة الإنترنت للأسماء والأرقام المخصصة.  </a:t>
            </a:r>
          </a:p>
          <a:p>
            <a:pPr marL="0" lvl="0" indent="0" algn="l" rtl="0">
              <a:lnSpc>
                <a:spcPct val="100000"/>
              </a:lnSpc>
              <a:spcBef>
                <a:spcPts val="0"/>
              </a:spcBef>
              <a:spcAft>
                <a:spcPts val="0"/>
              </a:spcAft>
              <a:buClr>
                <a:schemeClr val="dk1"/>
              </a:buClr>
              <a:buSzPts val="1400"/>
              <a:buFont typeface="Calibri"/>
              <a:buNone/>
            </a:pPr>
            <a:endParaRPr dirty="0"/>
          </a:p>
          <a:p>
            <a:pPr marL="0" lvl="0" indent="0" algn="r" rtl="1">
              <a:lnSpc>
                <a:spcPct val="100000"/>
              </a:lnSpc>
              <a:spcBef>
                <a:spcPts val="0"/>
              </a:spcBef>
              <a:spcAft>
                <a:spcPts val="0"/>
              </a:spcAft>
              <a:buClr>
                <a:schemeClr val="dk1"/>
              </a:buClr>
              <a:buSzPts val="1400"/>
              <a:buFont typeface="Calibri"/>
              <a:buNone/>
            </a:pPr>
            <a:r>
              <a:rPr lang="ar-EG"/>
              <a:t>سوف نتحدث اليوم عن الطريقة التي يمكننا بها جعل الإنترنت أكثر شمولاً وترحيباً للمليار شخص القادمين الذين سيتصلون بالإنترنت، إضافة إلى الجولة القادمة من طلبات الحصول على نطاقات المستوى الأعلى العامة الجديدة.</a:t>
            </a:r>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1">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إن الغرض من نطاقات </a:t>
            </a:r>
            <a:r>
              <a:rPr lang="en-US"/>
              <a:t>gTLD</a:t>
            </a:r>
            <a:r>
              <a:rPr lang="ar-EG"/>
              <a:t> الجديدة توفير قدر أكبر من خيارات المستهلك؛ ويمكن أن تمثل نطاقات </a:t>
            </a:r>
            <a:r>
              <a:rPr lang="en-US"/>
              <a:t>gTLD</a:t>
            </a:r>
            <a:r>
              <a:rPr lang="ar-EG"/>
              <a:t> ثقافات وعلامات تجارية ومناطق جغرافية ومجتمعات ومصالح خاصة وغيرها المزيد (مثل نطاق </a:t>
            </a:r>
            <a:r>
              <a:rPr lang="en-US"/>
              <a:t>community</a:t>
            </a:r>
            <a:r>
              <a:rPr lang="ar-EG"/>
              <a:t>. و</a:t>
            </a:r>
            <a:r>
              <a:rPr lang="en-US"/>
              <a:t>london</a:t>
            </a:r>
            <a:r>
              <a:rPr lang="ar-EG"/>
              <a:t>. و</a:t>
            </a:r>
            <a:r>
              <a:rPr lang="en-US"/>
              <a:t>sport</a:t>
            </a:r>
            <a:r>
              <a:rPr lang="ar-EG"/>
              <a:t>.).</a:t>
            </a:r>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solidFill>
                  <a:srgbClr val="0B181B"/>
                </a:solidFill>
              </a:rPr>
              <a:t>بالنسبة لشركات الأعمال، فإن نطاق </a:t>
            </a:r>
            <a:r>
              <a:rPr lang="en-US">
                <a:solidFill>
                  <a:srgbClr val="0B181B"/>
                </a:solidFill>
              </a:rPr>
              <a:t>gTLD</a:t>
            </a:r>
            <a:r>
              <a:rPr lang="ar-EG">
                <a:solidFill>
                  <a:srgbClr val="0B181B"/>
                </a:solidFill>
              </a:rPr>
              <a:t> يمثل فرصة للترويج للعلامات التجارية. علمًا بأن الفرص لا حصر لها تقريبًا، وهو ما يتيح لشركات الأعمال الفردية أو للمؤسسات التجارية أو قطاعات بأكملها وضع تسمية فريدة لكل منها على الإنترنت.</a:t>
            </a:r>
          </a:p>
          <a:p>
            <a:pPr marL="0" lvl="0" indent="0" algn="l" rtl="0">
              <a:spcBef>
                <a:spcPts val="0"/>
              </a:spcBef>
              <a:spcAft>
                <a:spcPts val="0"/>
              </a:spcAft>
              <a:buNone/>
            </a:pPr>
            <a:endParaRPr dirty="0">
              <a:solidFill>
                <a:srgbClr val="0B181B"/>
              </a:solidFill>
            </a:endParaRPr>
          </a:p>
          <a:p>
            <a:pPr marL="0" lvl="0" indent="0" algn="r" rtl="1">
              <a:spcBef>
                <a:spcPts val="0"/>
              </a:spcBef>
              <a:spcAft>
                <a:spcPts val="0"/>
              </a:spcAft>
              <a:buNone/>
            </a:pPr>
            <a:r>
              <a:rPr lang="ar-EG">
                <a:solidFill>
                  <a:srgbClr val="0B181B"/>
                </a:solidFill>
              </a:rPr>
              <a:t> سوف تعود نطاقات </a:t>
            </a:r>
            <a:r>
              <a:rPr lang="en-US">
                <a:solidFill>
                  <a:srgbClr val="0B181B"/>
                </a:solidFill>
              </a:rPr>
              <a:t>gTLD</a:t>
            </a:r>
            <a:r>
              <a:rPr lang="ar-EG">
                <a:solidFill>
                  <a:srgbClr val="0B181B"/>
                </a:solidFill>
              </a:rPr>
              <a:t> الجديدة بالنفع على الأشخاص وشركات الأعمال والمجتمعات – بدءًا من المجتمعات المحلية للسكان الأصليين أو الدينية أواللغوية، وصولاً إلى الشركات والحكومات التي تود مخاطبة العملاء والدوائر باستخدام النصوص المحلية، ووصولاً إلى المجتمعات التي تتشارك بنفس الاهتمام أو القواسم المشتركة ولكنها مشتتة في جميع أنحاء العالم. فالفرصة متاحة أمام هذه المجموعات والكيانات في إبراز مجتمعها وقيمها وميزاتها الجغرافية أو الثقافية، من خلال نطاق </a:t>
            </a:r>
            <a:r>
              <a:rPr lang="en-US">
                <a:solidFill>
                  <a:srgbClr val="0B181B"/>
                </a:solidFill>
              </a:rPr>
              <a:t>gTLD</a:t>
            </a:r>
            <a:r>
              <a:rPr lang="ar-EG">
                <a:solidFill>
                  <a:srgbClr val="0B181B"/>
                </a:solidFill>
              </a:rPr>
              <a:t> جديد.</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None/>
            </a:pPr>
            <a:r>
              <a:rPr lang="ar-EG"/>
              <a:t> يمكن لأي منظمة تدير نطاق </a:t>
            </a:r>
            <a:r>
              <a:rPr lang="en-US"/>
              <a:t>gTLD</a:t>
            </a:r>
            <a:r>
              <a:rPr lang="ar-EG"/>
              <a:t> أن تتفحص وتدقق في شركات الأعمال التي تتقدم بطلب الحصول على اسم نطاق وذلك للحفاظ على الثقة بنطاق </a:t>
            </a:r>
            <a:r>
              <a:rPr lang="en-US"/>
              <a:t>gTLD</a:t>
            </a:r>
            <a:r>
              <a:rPr lang="ar-EG"/>
              <a:t> أو حماية العلامة التجارية المرتبطة به.</a:t>
            </a:r>
          </a:p>
          <a:p>
            <a:pPr marL="0" lvl="0" indent="0" algn="l" rtl="0">
              <a:lnSpc>
                <a:spcPct val="115000"/>
              </a:lnSpc>
              <a:spcBef>
                <a:spcPts val="0"/>
              </a:spcBef>
              <a:spcAft>
                <a:spcPts val="0"/>
              </a:spcAft>
              <a:buNone/>
            </a:pPr>
            <a:endParaRPr dirty="0"/>
          </a:p>
          <a:p>
            <a:pPr marL="0" lvl="0" indent="0" algn="r" rtl="1">
              <a:lnSpc>
                <a:spcPct val="115000"/>
              </a:lnSpc>
              <a:spcBef>
                <a:spcPts val="0"/>
              </a:spcBef>
              <a:spcAft>
                <a:spcPts val="0"/>
              </a:spcAft>
              <a:buNone/>
            </a:pPr>
            <a:r>
              <a:rPr lang="ar-EG"/>
              <a:t> تدار بعض نطاقات </a:t>
            </a:r>
            <a:r>
              <a:rPr lang="en-US"/>
              <a:t>gTLD</a:t>
            </a:r>
            <a:r>
              <a:rPr lang="ar-EG"/>
              <a:t> لمصلحة مجتمع محدد – وتتيح نطاقات </a:t>
            </a:r>
            <a:r>
              <a:rPr lang="en-US"/>
              <a:t>TLD</a:t>
            </a:r>
            <a:r>
              <a:rPr lang="ar-EG"/>
              <a:t> هذه لمن لديهم اهتمامات أو قيم مشتركة التواصل مع بعضهم البعض ومشاركة المعلومات والأفكار.</a:t>
            </a:r>
          </a:p>
          <a:p>
            <a:pPr marL="0" lvl="0" indent="0" algn="l" rtl="0">
              <a:lnSpc>
                <a:spcPct val="115000"/>
              </a:lnSpc>
              <a:spcBef>
                <a:spcPts val="0"/>
              </a:spcBef>
              <a:spcAft>
                <a:spcPts val="0"/>
              </a:spcAft>
              <a:buNone/>
            </a:pPr>
            <a:endParaRPr dirty="0"/>
          </a:p>
          <a:p>
            <a:pPr marL="0" lvl="0" indent="0" algn="r" rtl="1">
              <a:lnSpc>
                <a:spcPct val="115000"/>
              </a:lnSpc>
              <a:spcBef>
                <a:spcPts val="0"/>
              </a:spcBef>
              <a:spcAft>
                <a:spcPts val="0"/>
              </a:spcAft>
              <a:buNone/>
            </a:pPr>
            <a:r>
              <a:rPr lang="ar-EG"/>
              <a:t> يمكن أن يكون نطاق </a:t>
            </a:r>
            <a:r>
              <a:rPr lang="en-US"/>
              <a:t>gTLD</a:t>
            </a:r>
            <a:r>
              <a:rPr lang="ar-EG"/>
              <a:t> – في حالة تنفيذه جيدًا – مصدرًا لدخل كبير من خلال إدارة تسجيلات وتجديدات أسماء النطاقات.</a:t>
            </a:r>
          </a:p>
          <a:p>
            <a:pPr marL="0" lvl="0" indent="0" algn="l" rtl="0">
              <a:lnSpc>
                <a:spcPct val="115000"/>
              </a:lnSpc>
              <a:spcBef>
                <a:spcPts val="0"/>
              </a:spcBef>
              <a:spcAft>
                <a:spcPts val="0"/>
              </a:spcAft>
              <a:buClr>
                <a:schemeClr val="dk1"/>
              </a:buClr>
              <a:buSzPts val="1100"/>
              <a:buFont typeface="Arial"/>
              <a:buNone/>
            </a:pPr>
            <a:endParaRPr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بصرف النظر عن الأهداف التي قد تكون لدى أي مؤسسة عندما تتقدم بطلب للحصول على نطاق </a:t>
            </a:r>
            <a:r>
              <a:rPr lang="en-US"/>
              <a:t>gTLD</a:t>
            </a:r>
            <a:r>
              <a:rPr lang="ar-EG"/>
              <a:t>، فإن هناك ثمة اعتبارات فنية ومالية. وباعتبارك أحد مقدمي الطلبات، فإن مؤسستك تطلب تشغيل سجل يمثل جزءًا من البنية التحتية للإنترنت.</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EG" dirty="0"/>
              <a:t>إن عملية تقديم طلب لتشغيل شركة تعمل في مجال السجلات تعتبر مسألة أكثر تعقيداً من تسجيل اسم نطاق، وهو ما يمكن لأي فرد أو مؤسسة القيام به، ولا ينبغي الدخول في هذا المجال دون الإلمام الكافي بهذه المسألة.</a:t>
            </a:r>
          </a:p>
          <a:p>
            <a:pPr marL="0" lvl="0" indent="0" algn="l" rtl="0">
              <a:spcBef>
                <a:spcPts val="0"/>
              </a:spcBef>
              <a:spcAft>
                <a:spcPts val="0"/>
              </a:spcAft>
              <a:buNone/>
            </a:pPr>
            <a:endParaRPr lang="ar-EG" dirty="0"/>
          </a:p>
          <a:p>
            <a:pPr marL="0" lvl="0" indent="0" algn="r" rtl="1">
              <a:spcBef>
                <a:spcPts val="0"/>
              </a:spcBef>
              <a:spcAft>
                <a:spcPts val="0"/>
              </a:spcAft>
              <a:buNone/>
            </a:pPr>
            <a:r>
              <a:rPr lang="ar-EG" dirty="0"/>
              <a:t> يجب أن تكون لجميع مقدمي طلبات نطاقات </a:t>
            </a:r>
            <a:r>
              <a:rPr lang="en-US" dirty="0"/>
              <a:t>gTLD </a:t>
            </a:r>
            <a:r>
              <a:rPr lang="ar-EG" dirty="0"/>
              <a:t>الجديدة القدرة على اظهار القدرات التشغيلية والفنية والمالية اللازمة لتشغيل سجل.  ويمكن تكليف موفري خدمات خارجيين يطلق عليهم اسم موفري خدمات السجل ببعض من هذه القدرات التشغيلية والفنية مثل الخدمات البرمجية غير المباشرة.</a:t>
            </a:r>
          </a:p>
          <a:p>
            <a:pPr marL="0" lvl="0" indent="0" algn="l" rtl="0">
              <a:spcBef>
                <a:spcPts val="0"/>
              </a:spcBef>
              <a:spcAft>
                <a:spcPts val="0"/>
              </a:spcAft>
              <a:buNone/>
            </a:pPr>
            <a:endParaRPr lang="ar-EG" dirty="0"/>
          </a:p>
          <a:p>
            <a:pPr marL="0" lvl="0" indent="0" algn="r" rtl="1">
              <a:spcBef>
                <a:spcPts val="0"/>
              </a:spcBef>
              <a:spcAft>
                <a:spcPts val="0"/>
              </a:spcAft>
              <a:buNone/>
            </a:pPr>
            <a:r>
              <a:rPr lang="ar-EG" dirty="0"/>
              <a:t>إلا أن تقديم طلب للحصول على نطاق من نطاقات </a:t>
            </a:r>
            <a:r>
              <a:rPr lang="en-US" dirty="0"/>
              <a:t>gTLD </a:t>
            </a:r>
            <a:r>
              <a:rPr lang="ar-EG" dirty="0"/>
              <a:t>الجديدة يتطلب موارد مالية وفنية، بما في ذلك فريق العمل والمعدات، الأمر الذي يعتبر بعيد المنال بالنسبة لكثيرين.  </a:t>
            </a:r>
          </a:p>
          <a:p>
            <a:pPr marL="0" lvl="0" indent="0" algn="l" rtl="0">
              <a:spcBef>
                <a:spcPts val="0"/>
              </a:spcBef>
              <a:spcAft>
                <a:spcPts val="0"/>
              </a:spcAft>
              <a:buNone/>
            </a:pPr>
            <a:endParaRPr lang="ar-EG" dirty="0"/>
          </a:p>
          <a:p>
            <a:pPr marL="0" lvl="0" indent="0" algn="r" rtl="1">
              <a:spcBef>
                <a:spcPts val="0"/>
              </a:spcBef>
              <a:spcAft>
                <a:spcPts val="0"/>
              </a:spcAft>
              <a:buNone/>
            </a:pPr>
            <a:r>
              <a:rPr lang="ar-EG" dirty="0"/>
              <a:t>ويتوقع أن تكون أجور التقييم بقيمة 227,000 دولار أميركي. هناك المزيد من المعلومات متوفرة في قسم الأسئلة المتكررة </a:t>
            </a:r>
            <a:r>
              <a:rPr lang="en-US" dirty="0"/>
              <a:t>FAQ </a:t>
            </a:r>
            <a:r>
              <a:rPr lang="ar-EG" dirty="0"/>
              <a:t>حول الرسوم على الموقع الإلكترووني للجولة القادمة.</a:t>
            </a:r>
          </a:p>
          <a:p>
            <a:pPr marL="0" lvl="0" indent="0" algn="l" rtl="0">
              <a:spcBef>
                <a:spcPts val="0"/>
              </a:spcBef>
              <a:spcAft>
                <a:spcPts val="0"/>
              </a:spcAft>
              <a:buClr>
                <a:schemeClr val="dk1"/>
              </a:buClr>
              <a:buSzPts val="1100"/>
              <a:buFont typeface="Arial"/>
              <a:buNone/>
            </a:pPr>
            <a:endParaRPr lang="ar-EG" dirty="0">
              <a:latin typeface="Arial"/>
              <a:ea typeface="Arial"/>
              <a:cs typeface="Arial"/>
              <a:sym typeface="Arial"/>
            </a:endParaRPr>
          </a:p>
          <a:p>
            <a:pPr marL="0" lvl="0" indent="0" algn="l" rtl="0">
              <a:spcBef>
                <a:spcPts val="0"/>
              </a:spcBef>
              <a:spcAft>
                <a:spcPts val="0"/>
              </a:spcAft>
              <a:buNone/>
            </a:pPr>
            <a:endParaRPr lang="ar-EG"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EG"/>
              <a:t>إن عملية تقديم طلب لتشغيل شركة تعمل في مجال السجلات مسألة معقدة بشكل كبير يفوق تسجيل اسم نطاق فقط، وهو ما يمكن لأي فرد أو مؤسسة القيام به، لذلك لا يجب الدخول في هذا المجال دون الإلمام الكافي بهذه المسألة.</a:t>
            </a:r>
          </a:p>
          <a:p>
            <a:pPr marL="0" lvl="0" indent="0" algn="l" rtl="0">
              <a:spcBef>
                <a:spcPts val="0"/>
              </a:spcBef>
              <a:spcAft>
                <a:spcPts val="0"/>
              </a:spcAft>
              <a:buNone/>
            </a:pPr>
            <a:endParaRPr dirty="0"/>
          </a:p>
          <a:p>
            <a:pPr marL="0" lvl="0" indent="0" algn="r" rtl="1">
              <a:spcBef>
                <a:spcPts val="0"/>
              </a:spcBef>
              <a:spcAft>
                <a:spcPts val="0"/>
              </a:spcAft>
              <a:buNone/>
            </a:pPr>
            <a:r>
              <a:rPr lang="ar-EG"/>
              <a:t> يجب أن تكون لجميع مقدمي طلبات نطاقات </a:t>
            </a:r>
            <a:r>
              <a:rPr lang="en-US"/>
              <a:t>gTLD</a:t>
            </a:r>
            <a:r>
              <a:rPr lang="ar-EG"/>
              <a:t> الجديدة القدرة على اظهار القدرات التشغيلية والفنية والمالية اللازمة لتشغيل سجل.  ويمكن تكليف موفري خدمات خارجيين يطلق عليهم اسم موفري خدمات السجل ببعض من هذه القدرات التشغيلية والفنية مثل الخدمات البرمجية غير المباشرة.</a:t>
            </a:r>
          </a:p>
          <a:p>
            <a:pPr marL="0" lvl="0" indent="0" algn="l" rtl="0">
              <a:spcBef>
                <a:spcPts val="0"/>
              </a:spcBef>
              <a:spcAft>
                <a:spcPts val="0"/>
              </a:spcAft>
              <a:buNone/>
            </a:pPr>
            <a:endParaRPr dirty="0"/>
          </a:p>
          <a:p>
            <a:pPr marL="0" lvl="0" indent="0" algn="r" rtl="1">
              <a:spcBef>
                <a:spcPts val="0"/>
              </a:spcBef>
              <a:spcAft>
                <a:spcPts val="0"/>
              </a:spcAft>
              <a:buNone/>
            </a:pPr>
            <a:r>
              <a:rPr lang="ar-EG"/>
              <a:t>إلا أن تقديم طلب للحصول على نطاق من نطاقات </a:t>
            </a:r>
            <a:r>
              <a:rPr lang="en-US"/>
              <a:t>gTLD</a:t>
            </a:r>
            <a:r>
              <a:rPr lang="ar-EG"/>
              <a:t> الجديدة يتطلب موارد مالية وفنية، بما في ذلك فريق العمل والمعدات، الأمر الذي يعتبر بعيد المنال بالنسبة لكثيرين.  </a:t>
            </a:r>
          </a:p>
          <a:p>
            <a:pPr marL="0" lvl="0" indent="0" algn="l" rtl="0">
              <a:spcBef>
                <a:spcPts val="0"/>
              </a:spcBef>
              <a:spcAft>
                <a:spcPts val="0"/>
              </a:spcAft>
              <a:buNone/>
            </a:pPr>
            <a:endParaRPr dirty="0"/>
          </a:p>
          <a:p>
            <a:pPr marL="0" lvl="0" indent="0" algn="r" rtl="1">
              <a:spcBef>
                <a:spcPts val="0"/>
              </a:spcBef>
              <a:spcAft>
                <a:spcPts val="0"/>
              </a:spcAft>
              <a:buNone/>
            </a:pPr>
            <a:r>
              <a:rPr lang="ar-EG"/>
              <a:t>من المتوقع أن تكون رسوم التقييم ما بين 208,000-293,000 دولار أمريكي. ومن المتوقع التأكيد على قيمة الرسم النهائي في شهر سبتمبر/أيلول من العام الحالي.</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15</a:t>
            </a:fld>
            <a:endParaRPr lang="en-US"/>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التوسع القادم في نظام أسماء النطاقات </a:t>
            </a:r>
            <a:r>
              <a:rPr lang="en-US"/>
              <a:t>DNS</a:t>
            </a:r>
            <a:r>
              <a:rPr lang="ar-EG"/>
              <a:t> عبارة عن مبادرة تقوم على تنفيذه </a:t>
            </a:r>
            <a:r>
              <a:rPr lang="en-US"/>
              <a:t>ICANN</a:t>
            </a:r>
            <a:r>
              <a:rPr lang="ar-EG"/>
              <a:t> بتوصية من المجتمع، وذلك بتفويض لضمان أن التوسع يضمن أمن واستقرار الإنترنت والقدرة على التشغيل البيني له عالميًا.</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r" rtl="1">
              <a:spcBef>
                <a:spcPts val="0"/>
              </a:spcBef>
              <a:spcAft>
                <a:spcPts val="0"/>
              </a:spcAft>
              <a:buClr>
                <a:schemeClr val="dk1"/>
              </a:buClr>
              <a:buSzPts val="1100"/>
              <a:buFont typeface="Arial"/>
              <a:buNone/>
            </a:pPr>
            <a:r>
              <a:rPr lang="ar-EG"/>
              <a:t>فللمرة الأولى منذ أكثر من عقد من الزمان، تتاح لكل من شركات الأعمال والمجتمعات والحكومات وغيرها من المؤسسات الفرصة للتقدم بطلب الحصول على نطاقات </a:t>
            </a:r>
            <a:r>
              <a:rPr lang="en-US"/>
              <a:t>gTLD</a:t>
            </a:r>
            <a:r>
              <a:rPr lang="ar-EG"/>
              <a:t> جديدة مفصلة بطريقة تتناسب مع احتياجات ومصالح كل من العملاء على مستوى المنظمات والأعمال والمجتمعات والثقافات.</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يجعل برنامج دعم مقدم الطلب، أو </a:t>
            </a:r>
            <a:r>
              <a:rPr lang="en-US"/>
              <a:t>ASP</a:t>
            </a:r>
            <a:r>
              <a:rPr lang="ar-EG"/>
              <a:t>، تقديم طلب للحصول على نطاق </a:t>
            </a:r>
            <a:r>
              <a:rPr lang="en-US"/>
              <a:t>gTLD</a:t>
            </a:r>
            <a:r>
              <a:rPr lang="ar-EG"/>
              <a:t> جديد أكثر سهولة وإتاحة للكيانات المعنية بإدارة وتشغيل نطاق </a:t>
            </a:r>
            <a:r>
              <a:rPr lang="en-US"/>
              <a:t>gTLD</a:t>
            </a:r>
            <a:r>
              <a:rPr lang="ar-EG"/>
              <a:t> لكنها بحاجة إلى موارد مالية أو تدريبية للقيام بذلك.  دليل كامل لعملية تقديم طلب على برنامج دعم مقدم الطلب متوفر في </a:t>
            </a:r>
            <a:r>
              <a:rPr lang="ar-EG" u="sng">
                <a:solidFill>
                  <a:srgbClr val="1155CC"/>
                </a:solidFill>
                <a:hlinkClick r:id="rId3">
                  <a:extLst>
                    <a:ext uri="{A12FA001-AC4F-418D-AE19-62706E023703}">
                      <ahyp:hlinkClr xmlns:ahyp="http://schemas.microsoft.com/office/drawing/2018/hyperlinkcolor" val="tx"/>
                    </a:ext>
                  </a:extLst>
                </a:hlinkClick>
              </a:rPr>
              <a:t>دليل برنامج </a:t>
            </a:r>
            <a:r>
              <a:rPr lang="en-US" u="sng">
                <a:solidFill>
                  <a:srgbClr val="1155CC"/>
                </a:solidFill>
                <a:hlinkClick r:id="rId3">
                  <a:extLst>
                    <a:ext uri="{A12FA001-AC4F-418D-AE19-62706E023703}">
                      <ahyp:hlinkClr xmlns:ahyp="http://schemas.microsoft.com/office/drawing/2018/hyperlinkcolor" val="tx"/>
                    </a:ext>
                  </a:extLst>
                </a:hlinkClick>
              </a:rPr>
              <a:t>ASP</a:t>
            </a:r>
            <a:r>
              <a:rPr lang="ar-EG" u="sng">
                <a:solidFill>
                  <a:srgbClr val="1155CC"/>
                </a:solidFill>
                <a:hlinkClick r:id="rId3">
                  <a:extLst>
                    <a:ext uri="{A12FA001-AC4F-418D-AE19-62706E023703}">
                      <ahyp:hlinkClr xmlns:ahyp="http://schemas.microsoft.com/office/drawing/2018/hyperlinkcolor" val="tx"/>
                    </a:ext>
                  </a:extLst>
                </a:hlinkClick>
              </a:rPr>
              <a:t> </a:t>
            </a:r>
            <a:r>
              <a:rPr lang="ar-EG"/>
              <a:t>حيث ستجدون أيضًا معايير التقييم اللازمة للتأهل. ويشمل ذلك:</a:t>
            </a:r>
          </a:p>
          <a:p>
            <a:pPr marL="914400" lvl="1" indent="-304800" algn="r" rtl="1">
              <a:spcBef>
                <a:spcPts val="0"/>
              </a:spcBef>
              <a:spcAft>
                <a:spcPts val="0"/>
              </a:spcAft>
              <a:buClr>
                <a:schemeClr val="dk1"/>
              </a:buClr>
              <a:buSzPts val="1200"/>
              <a:buFont typeface="Calibri"/>
              <a:buChar char="○"/>
            </a:pPr>
            <a:r>
              <a:rPr lang="ar-EG"/>
              <a:t> العناية الواجبة للأعمال: التأكد من أن الطلبات المقدمة مكتملة؛ مع إجراء فحص الامتثال القانوني وفحص الخلفية</a:t>
            </a:r>
          </a:p>
          <a:p>
            <a:pPr marL="914400" lvl="1" indent="-304800" algn="r" rtl="1">
              <a:spcBef>
                <a:spcPts val="0"/>
              </a:spcBef>
              <a:spcAft>
                <a:spcPts val="0"/>
              </a:spcAft>
              <a:buClr>
                <a:schemeClr val="dk1"/>
              </a:buClr>
              <a:buSzPts val="1200"/>
              <a:buFont typeface="Calibri"/>
              <a:buChar char="○"/>
            </a:pPr>
            <a:r>
              <a:rPr lang="ar-EG"/>
              <a:t>العناية الواجبة للمسئولية العامة: التحقق من أن مقدم الطلب لا يطرح ولا يزاول ولا يعزز أي صناعة/سلسلة تتناقض مع المعايير القانونية المقبولة قبولاً عامًا فيما يخص الأخلاقيات والنظام العام مما هو معترف به بموجب مبادئ القانون الدولي.</a:t>
            </a:r>
          </a:p>
          <a:p>
            <a:pPr marL="914400" lvl="1" indent="-304800" algn="r" rtl="1">
              <a:spcBef>
                <a:spcPts val="0"/>
              </a:spcBef>
              <a:spcAft>
                <a:spcPts val="0"/>
              </a:spcAft>
              <a:buClr>
                <a:schemeClr val="dk1"/>
              </a:buClr>
              <a:buSzPts val="1200"/>
              <a:buFont typeface="Calibri"/>
              <a:buChar char="○"/>
            </a:pPr>
            <a:r>
              <a:rPr lang="ar-EG"/>
              <a:t>الاحتياج المالي: النظر فيما لو كان سداد كامل رسوم طلب نطاق </a:t>
            </a:r>
            <a:r>
              <a:rPr lang="en-US"/>
              <a:t>gTLD</a:t>
            </a:r>
            <a:r>
              <a:rPr lang="ar-EG"/>
              <a:t> يشكّل عبء مالي أم لا</a:t>
            </a:r>
          </a:p>
          <a:p>
            <a:pPr marL="914400" lvl="1" indent="-304800" algn="r" rtl="1">
              <a:spcBef>
                <a:spcPts val="0"/>
              </a:spcBef>
              <a:spcAft>
                <a:spcPts val="0"/>
              </a:spcAft>
              <a:buClr>
                <a:schemeClr val="dk1"/>
              </a:buClr>
              <a:buSzPts val="1200"/>
              <a:buFont typeface="Calibri"/>
              <a:buChar char="○"/>
            </a:pPr>
            <a:r>
              <a:rPr lang="ar-EG"/>
              <a:t> الاستمرارية المالية: النظر في الكيفية التي يعتزم بها مقدم الطلب تغطية التكاليف غير المدعومة لطلب نطاق </a:t>
            </a:r>
            <a:r>
              <a:rPr lang="en-US"/>
              <a:t>gTLD</a:t>
            </a:r>
            <a:r>
              <a:rPr lang="ar-EG"/>
              <a:t> ورسوم تقييمه، وأن مقدم الطلب لديه القدرة على تقديم وديعة فور التأهل للحصول على الدعم.</a:t>
            </a:r>
          </a:p>
          <a:p>
            <a:pPr marL="914400" lvl="1" indent="-304800" algn="r" rtl="1">
              <a:spcBef>
                <a:spcPts val="0"/>
              </a:spcBef>
              <a:spcAft>
                <a:spcPts val="0"/>
              </a:spcAft>
              <a:buClr>
                <a:schemeClr val="dk1"/>
              </a:buClr>
              <a:buSzPts val="1200"/>
              <a:buFont typeface="Calibri"/>
              <a:buChar char="○"/>
            </a:pPr>
            <a:r>
              <a:rPr lang="ar-EG"/>
              <a:t>حالة الكيان المؤهل: التحقق من أن نوع المؤسسة أو شركة الأعمال مؤهل – وهو ما سأتحدث حوله بمزيد من التفصيل لاحقًا.</a:t>
            </a:r>
          </a:p>
          <a:p>
            <a:pPr marL="0" lvl="0" indent="0" algn="l" rtl="0">
              <a:spcBef>
                <a:spcPts val="0"/>
              </a:spcBef>
              <a:spcAft>
                <a:spcPts val="0"/>
              </a:spcAft>
              <a:buClr>
                <a:schemeClr val="dk1"/>
              </a:buClr>
              <a:buSzPts val="1200"/>
              <a:buFont typeface="Calibri"/>
              <a:buNone/>
            </a:pPr>
            <a:endParaRPr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لتقديم طلب إلى برنامج دعم مقدم الطلب، يجب أن يكون مقدمو الطلبات من ضمن هذه الكيانات:</a:t>
            </a:r>
          </a:p>
          <a:p>
            <a:pPr marL="0" lvl="0" indent="0" algn="r" rtl="1">
              <a:spcBef>
                <a:spcPts val="0"/>
              </a:spcBef>
              <a:spcAft>
                <a:spcPts val="0"/>
              </a:spcAft>
              <a:buNone/>
            </a:pPr>
            <a:r>
              <a:rPr lang="ar-EG"/>
              <a:t> مؤسسة غير ربحية أو غير حكومية أو خيرية؛</a:t>
            </a:r>
          </a:p>
          <a:p>
            <a:pPr marL="0" lvl="0" indent="0" algn="r" rtl="1">
              <a:spcBef>
                <a:spcPts val="0"/>
              </a:spcBef>
              <a:spcAft>
                <a:spcPts val="0"/>
              </a:spcAft>
              <a:buNone/>
            </a:pPr>
            <a:r>
              <a:rPr lang="ar-EG"/>
              <a:t> من المنظمات الحكومية الدولية؛</a:t>
            </a:r>
          </a:p>
          <a:p>
            <a:pPr marL="0" lvl="0" indent="0" algn="r" rtl="1">
              <a:spcBef>
                <a:spcPts val="0"/>
              </a:spcBef>
              <a:spcAft>
                <a:spcPts val="0"/>
              </a:spcAft>
              <a:buNone/>
            </a:pPr>
            <a:r>
              <a:rPr lang="ar-EG"/>
              <a:t> منظمات الشعوب الأصلية أو القبلية؛</a:t>
            </a:r>
          </a:p>
          <a:p>
            <a:pPr marL="0" lvl="0" indent="0" algn="r" rtl="1">
              <a:spcBef>
                <a:spcPts val="0"/>
              </a:spcBef>
              <a:spcAft>
                <a:spcPts val="0"/>
              </a:spcAft>
              <a:buNone/>
            </a:pPr>
            <a:r>
              <a:rPr lang="ar-EG"/>
              <a:t> أو شركات الأعمال الصغيرة التي تدير مشروعًا اجتماعيًا</a:t>
            </a:r>
          </a:p>
          <a:p>
            <a:pPr marL="0" lvl="0" indent="0" algn="r" rtl="1">
              <a:spcBef>
                <a:spcPts val="0"/>
              </a:spcBef>
              <a:spcAft>
                <a:spcPts val="0"/>
              </a:spcAft>
              <a:buNone/>
            </a:pPr>
            <a:r>
              <a:rPr lang="ar-EG"/>
              <a:t> أو الكائنة في دول ذات اقتصاد أقل نمواً.</a:t>
            </a:r>
          </a:p>
          <a:p>
            <a:pPr marL="0" lvl="0" indent="0" algn="r" rtl="1">
              <a:spcBef>
                <a:spcPts val="0"/>
              </a:spcBef>
              <a:spcAft>
                <a:spcPts val="0"/>
              </a:spcAft>
              <a:buNone/>
            </a:pPr>
            <a:r>
              <a:rPr lang="ar-EG"/>
              <a:t> يتعين على مقدمي الطلبات التأهل لكيان واحد فقط من هذه القائمة.</a:t>
            </a:r>
          </a:p>
          <a:p>
            <a:pPr marL="0" lvl="0" indent="0" algn="l" rtl="0">
              <a:spcBef>
                <a:spcPts val="0"/>
              </a:spcBef>
              <a:spcAft>
                <a:spcPts val="0"/>
              </a:spcAft>
              <a:buClr>
                <a:schemeClr val="dk1"/>
              </a:buClr>
              <a:buSzPts val="1200"/>
              <a:buFont typeface="Calibri"/>
              <a:buNone/>
            </a:pPr>
            <a:endParaRPr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 لكي يتأهل مقدمو الطلبات للحصول على الدعم، يوفر البرنامج سلسلة من المساعدة المالية وغير المالية من أجل مساعدة مقدمي الطلبات على التقدم من أجل الحصول على نطاقات </a:t>
            </a:r>
            <a:r>
              <a:rPr lang="en-US"/>
              <a:t>gTLD</a:t>
            </a:r>
            <a:r>
              <a:rPr lang="ar-EG"/>
              <a:t>.</a:t>
            </a:r>
          </a:p>
          <a:p>
            <a:pPr marL="0" lvl="0" indent="0" algn="l" rtl="0">
              <a:spcBef>
                <a:spcPts val="0"/>
              </a:spcBef>
              <a:spcAft>
                <a:spcPts val="0"/>
              </a:spcAft>
              <a:buNone/>
            </a:pPr>
            <a:endParaRPr dirty="0"/>
          </a:p>
          <a:p>
            <a:pPr marL="0" lvl="0" indent="0" algn="r" rtl="1">
              <a:spcBef>
                <a:spcPts val="0"/>
              </a:spcBef>
              <a:spcAft>
                <a:spcPts val="0"/>
              </a:spcAft>
              <a:buNone/>
            </a:pPr>
            <a:r>
              <a:rPr lang="ar-EG"/>
              <a:t>تشمل المساعدة المالية تخفيضات في الرسوم (تخفيض ما بين 75-85%) استنادًا إلى الأموال المتاحة وعدد مقدمي الطلبات المؤهلين للحصول على الدعم.</a:t>
            </a:r>
          </a:p>
          <a:p>
            <a:pPr marL="914400" lvl="1" indent="-304800" algn="r" rtl="1">
              <a:spcBef>
                <a:spcPts val="0"/>
              </a:spcBef>
              <a:spcAft>
                <a:spcPts val="0"/>
              </a:spcAft>
              <a:buClr>
                <a:schemeClr val="dk1"/>
              </a:buClr>
              <a:buSzPts val="1200"/>
              <a:buFont typeface="Calibri"/>
              <a:buChar char="○"/>
            </a:pPr>
            <a:r>
              <a:rPr lang="ar-EG"/>
              <a:t> ونسبة 75% هي الحد الأدنى لتخفيض الرسوم لمقدمي الطلبات المدعومين؛ ونسبة 85% هي الحد الأقصى للتخفيض بالنسبة لمقدمي الطلبات المدعومين.</a:t>
            </a:r>
          </a:p>
          <a:p>
            <a:pPr marL="914400" lvl="1" indent="-304800" algn="r" rtl="1">
              <a:spcBef>
                <a:spcPts val="0"/>
              </a:spcBef>
              <a:spcAft>
                <a:spcPts val="0"/>
              </a:spcAft>
              <a:buClr>
                <a:schemeClr val="dk1"/>
              </a:buClr>
              <a:buSzPts val="1200"/>
              <a:buFont typeface="Calibri"/>
              <a:buChar char="○"/>
            </a:pPr>
            <a:r>
              <a:rPr lang="ar-EG"/>
              <a:t> ومن المهم ملاحظة أن تخفيضات الرسوم سوف تنطبق فقط على طلب نطاق </a:t>
            </a:r>
            <a:r>
              <a:rPr lang="en-US"/>
              <a:t>gTLD</a:t>
            </a:r>
            <a:r>
              <a:rPr lang="ar-EG"/>
              <a:t> واحد لكل مقدم طلب مدعوم.</a:t>
            </a:r>
          </a:p>
          <a:p>
            <a:pPr marL="914400" lvl="1" indent="-304800" algn="r" rtl="1">
              <a:spcBef>
                <a:spcPts val="0"/>
              </a:spcBef>
              <a:spcAft>
                <a:spcPts val="0"/>
              </a:spcAft>
              <a:buClr>
                <a:schemeClr val="dk1"/>
              </a:buClr>
              <a:buSzPts val="1200"/>
              <a:buFont typeface="Calibri"/>
              <a:buChar char="○"/>
            </a:pPr>
            <a:r>
              <a:rPr lang="ar-EG">
                <a:solidFill>
                  <a:srgbClr val="0B3458"/>
                </a:solidFill>
              </a:rPr>
              <a:t>مقدمي طلبات برنامج دعم مقدمي الطلبات المؤهلين الذين يشاركون في إجراءات حل التنافس في برنامج نطاقات </a:t>
            </a:r>
            <a:r>
              <a:rPr lang="en-US">
                <a:solidFill>
                  <a:srgbClr val="0B3458"/>
                </a:solidFill>
              </a:rPr>
              <a:t>gTLD</a:t>
            </a:r>
            <a:r>
              <a:rPr lang="ar-EG">
                <a:solidFill>
                  <a:srgbClr val="0B3458"/>
                </a:solidFill>
              </a:rPr>
              <a:t> الجديدة سوف يكونون مؤهلين أيضًا للحصول على ائتمان عروض.</a:t>
            </a:r>
          </a:p>
          <a:p>
            <a:pPr marL="0" lvl="0" indent="0" algn="r" rtl="1">
              <a:spcBef>
                <a:spcPts val="0"/>
              </a:spcBef>
              <a:spcAft>
                <a:spcPts val="0"/>
              </a:spcAft>
              <a:buNone/>
            </a:pPr>
            <a:r>
              <a:rPr lang="ar-EG"/>
              <a:t>تشمل المساعدة غير المالية الوصول إلى الخدمات المهنية التطوعية والتدريب والمصادر اللازمة.</a:t>
            </a:r>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400"/>
              <a:buFont typeface="Arial"/>
              <a:buNone/>
            </a:pPr>
            <a:r>
              <a:rPr lang="ar-EG"/>
              <a:t>سوف أقدم لكم في هذا العرض التقديمي نظرة عامة حول الإنترنت ونظام أسماء النطاقات، أو </a:t>
            </a:r>
            <a:r>
              <a:rPr lang="en-US"/>
              <a:t>DNS</a:t>
            </a:r>
            <a:r>
              <a:rPr lang="ar-EG"/>
              <a:t>، وهو ما يسهل علينا إمكانية الابحار في جوانب هذا الموضوع. كما سأطلعكم أيضًا على الطريقة التي تعمل بها </a:t>
            </a:r>
            <a:r>
              <a:rPr lang="en-US"/>
              <a:t>ICANN</a:t>
            </a:r>
            <a:r>
              <a:rPr lang="ar-EG"/>
              <a:t> لجعل الإنترنت أكثر تعددية من الناحية اللغوية وذلك من خلال تعزيز القبول الشامل لأسماء النطاقات المدوَّلة.  وبعد ذلك – يسرني أن أخبركم عن فرصة نادرة ستتاح لنا في المساعدة على بناء الشمول الرقمي من خلال نطاقات المستوى الأعلى العامة الجديدة.</a:t>
            </a:r>
          </a:p>
          <a:p>
            <a:pPr marL="0" lvl="0" indent="0" algn="l" rtl="0">
              <a:lnSpc>
                <a:spcPct val="100000"/>
              </a:lnSpc>
              <a:spcBef>
                <a:spcPts val="0"/>
              </a:spcBef>
              <a:spcAft>
                <a:spcPts val="0"/>
              </a:spcAft>
              <a:buClr>
                <a:schemeClr val="dk1"/>
              </a:buClr>
              <a:buSzPts val="1400"/>
              <a:buFont typeface="Arial"/>
              <a:buNone/>
            </a:pPr>
            <a:endParaRPr/>
          </a:p>
          <a:p>
            <a:pPr marL="0" lvl="0" indent="0" algn="r" rtl="1">
              <a:lnSpc>
                <a:spcPct val="100000"/>
              </a:lnSpc>
              <a:spcBef>
                <a:spcPts val="0"/>
              </a:spcBef>
              <a:spcAft>
                <a:spcPts val="0"/>
              </a:spcAft>
              <a:buClr>
                <a:schemeClr val="dk1"/>
              </a:buClr>
              <a:buSzPts val="1400"/>
              <a:buFont typeface="Arial"/>
              <a:buNone/>
            </a:pPr>
            <a:r>
              <a:rPr lang="ar-EG"/>
              <a:t>في الجولة القادمة من برنامج نطاقات المستوى الأعلى الجديدة تقوم </a:t>
            </a:r>
            <a:r>
              <a:rPr lang="en-US"/>
              <a:t>ICANN</a:t>
            </a:r>
            <a:r>
              <a:rPr lang="ar-EG"/>
              <a:t> مرة أخرى بتوفير المساعدة المالية وغير المالية لمقدمي طلبات نطاقات </a:t>
            </a:r>
            <a:r>
              <a:rPr lang="en-US"/>
              <a:t>gTLD</a:t>
            </a:r>
            <a:r>
              <a:rPr lang="ar-EG"/>
              <a:t> الجديدة المؤهلين وذلك من خلال برنامج دعم مقدم الطلب، وتسهيل عملية تقديم طلبات </a:t>
            </a:r>
            <a:r>
              <a:rPr lang="en-US"/>
              <a:t>gTLD</a:t>
            </a:r>
            <a:r>
              <a:rPr lang="ar-EG"/>
              <a:t> الكاملة عن طريق تقييم موفري خدمات السجل ضمن برنامج تقييم </a:t>
            </a:r>
            <a:r>
              <a:rPr lang="en-US"/>
              <a:t>RSP</a:t>
            </a:r>
            <a:r>
              <a:rPr lang="ar-EG"/>
              <a:t>.</a:t>
            </a:r>
          </a:p>
          <a:p>
            <a:pPr marL="0" lvl="0" indent="0" algn="l" rtl="0">
              <a:lnSpc>
                <a:spcPct val="100000"/>
              </a:lnSpc>
              <a:spcBef>
                <a:spcPts val="0"/>
              </a:spcBef>
              <a:spcAft>
                <a:spcPts val="0"/>
              </a:spcAft>
              <a:buClr>
                <a:schemeClr val="dk1"/>
              </a:buClr>
              <a:buSzPts val="1400"/>
              <a:buFont typeface="Arial"/>
              <a:buNone/>
            </a:pPr>
            <a:endParaRPr/>
          </a:p>
          <a:p>
            <a:pPr marL="0" lvl="0" indent="0" algn="r" rtl="1">
              <a:lnSpc>
                <a:spcPct val="100000"/>
              </a:lnSpc>
              <a:spcBef>
                <a:spcPts val="0"/>
              </a:spcBef>
              <a:spcAft>
                <a:spcPts val="0"/>
              </a:spcAft>
              <a:buClr>
                <a:schemeClr val="dk1"/>
              </a:buClr>
              <a:buSzPts val="1400"/>
              <a:buFont typeface="Arial"/>
              <a:buNone/>
            </a:pPr>
            <a:r>
              <a:rPr lang="ar-EG"/>
              <a:t> وسوف يكون أمامنا الكثير من الوقت بعد العرض التقديمي لتناول ما قد يكون لديكم من أسئلة.</a:t>
            </a:r>
          </a:p>
          <a:p>
            <a:pPr marL="0" lvl="0" indent="0" algn="l" rtl="0">
              <a:lnSpc>
                <a:spcPct val="100000"/>
              </a:lnSpc>
              <a:spcBef>
                <a:spcPts val="0"/>
              </a:spcBef>
              <a:spcAft>
                <a:spcPts val="0"/>
              </a:spcAft>
              <a:buClr>
                <a:schemeClr val="dk1"/>
              </a:buClr>
              <a:buSzPts val="1400"/>
              <a:buFont typeface="Calibri"/>
              <a:buNone/>
            </a:pPr>
            <a:endParaRPr/>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rgbClr val="000000"/>
              </a:buClr>
              <a:buSzPts val="14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Arial"/>
              <a:buNone/>
            </a:pPr>
            <a:r>
              <a:rPr lang="ar-EG"/>
              <a:t> سيتم إجراء تقييمات برنامج </a:t>
            </a:r>
            <a:r>
              <a:rPr lang="en-US"/>
              <a:t>ASP</a:t>
            </a:r>
            <a:r>
              <a:rPr lang="ar-EG"/>
              <a:t> على مرحلتين.</a:t>
            </a:r>
          </a:p>
          <a:p>
            <a:pPr marL="0" lvl="0" indent="0" algn="l" rtl="0">
              <a:spcBef>
                <a:spcPts val="0"/>
              </a:spcBef>
              <a:spcAft>
                <a:spcPts val="0"/>
              </a:spcAft>
              <a:buClr>
                <a:schemeClr val="dk1"/>
              </a:buClr>
              <a:buSzPts val="1200"/>
              <a:buFont typeface="Arial"/>
              <a:buNone/>
            </a:pPr>
            <a:endParaRPr dirty="0"/>
          </a:p>
          <a:p>
            <a:pPr marL="0" lvl="0" indent="0" algn="r" rtl="1">
              <a:spcBef>
                <a:spcPts val="0"/>
              </a:spcBef>
              <a:spcAft>
                <a:spcPts val="0"/>
              </a:spcAft>
              <a:buClr>
                <a:schemeClr val="dk1"/>
              </a:buClr>
              <a:buSzPts val="1200"/>
              <a:buFont typeface="Arial"/>
              <a:buNone/>
            </a:pPr>
            <a:r>
              <a:rPr lang="ar-EG"/>
              <a:t> في المرحلة الأولى، سوف تجري </a:t>
            </a:r>
            <a:r>
              <a:rPr lang="en-US"/>
              <a:t>ICANN</a:t>
            </a:r>
            <a:r>
              <a:rPr lang="ar-EG"/>
              <a:t> فحصًا للعناية الواجبة للأعمال العامة. وهذا يستلزم تأكيدًا بأن مقدم الطلب ممتثل قانونياً، وأن جميع المستندات القانونية قد تم تقديمها، وأن مقدم الطلب مؤهل للتقديم إلى برنامج نطاقات </a:t>
            </a:r>
            <a:r>
              <a:rPr lang="en-US"/>
              <a:t>gTLD</a:t>
            </a:r>
            <a:r>
              <a:rPr lang="ar-EG"/>
              <a:t> الجديدة، بالإضافة إلى إجراء عملية فحص الخلفية.</a:t>
            </a:r>
          </a:p>
          <a:p>
            <a:pPr marL="0" lvl="0" indent="0" algn="l" rtl="0">
              <a:spcBef>
                <a:spcPts val="0"/>
              </a:spcBef>
              <a:spcAft>
                <a:spcPts val="0"/>
              </a:spcAft>
              <a:buClr>
                <a:schemeClr val="dk1"/>
              </a:buClr>
              <a:buSzPts val="1200"/>
              <a:buFont typeface="Arial"/>
              <a:buNone/>
            </a:pPr>
            <a:endParaRPr dirty="0"/>
          </a:p>
          <a:p>
            <a:pPr marL="0" lvl="0" indent="0" algn="r" rtl="1">
              <a:spcBef>
                <a:spcPts val="0"/>
              </a:spcBef>
              <a:spcAft>
                <a:spcPts val="0"/>
              </a:spcAft>
              <a:buClr>
                <a:schemeClr val="dk1"/>
              </a:buClr>
              <a:buSzPts val="1200"/>
              <a:buFont typeface="Arial"/>
              <a:buNone/>
            </a:pPr>
            <a:r>
              <a:rPr lang="ar-EG"/>
              <a:t> لا يمكن لمقدمي الطلبات الذين لا يجتازون هذه المرحلة الأولى من التقييم المضي قدماً إلى المرحلة الثانية.</a:t>
            </a:r>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Arial"/>
              <a:buNone/>
            </a:pPr>
            <a:r>
              <a:rPr lang="ar-EG"/>
              <a:t> الجزء الثاني من عملية التقييم سوف يتم إجراؤها عن طريق لجنة مراجعة مقدم طلب الدعم. ويُشترط على أعضاء لجنة التقييم إجراء عمليات تقييم عادلة ومستقلة وفعالة ومتسقة ومعتمدة لتقييم مقدمي الطلبات.</a:t>
            </a:r>
          </a:p>
          <a:p>
            <a:pPr marL="0" lvl="0" indent="0" algn="l" rtl="0">
              <a:spcBef>
                <a:spcPts val="0"/>
              </a:spcBef>
              <a:spcAft>
                <a:spcPts val="0"/>
              </a:spcAft>
              <a:buClr>
                <a:schemeClr val="dk1"/>
              </a:buClr>
              <a:buSzPts val="1200"/>
              <a:buFont typeface="Arial"/>
              <a:buNone/>
            </a:pPr>
            <a:endParaRPr dirty="0"/>
          </a:p>
          <a:p>
            <a:pPr marL="0" lvl="0" indent="0" algn="r" rtl="1">
              <a:spcBef>
                <a:spcPts val="0"/>
              </a:spcBef>
              <a:spcAft>
                <a:spcPts val="0"/>
              </a:spcAft>
              <a:buClr>
                <a:schemeClr val="dk1"/>
              </a:buClr>
              <a:buSzPts val="1200"/>
              <a:buFont typeface="Arial"/>
              <a:buNone/>
            </a:pPr>
            <a:r>
              <a:rPr lang="ar-EG"/>
              <a:t> وستراجع اللجنة الجوانب المتبقية لمعايير التقييم وهي: المسئولية المالية والاحتياج المالي والاستمرارية المالية وتأكيد أن مقدم الطلب هو من أحد الكيانات المؤهلة التي تم عرضها آنفاً.</a:t>
            </a:r>
          </a:p>
          <a:p>
            <a:pPr marL="0" lvl="0" indent="0" algn="l" rtl="0">
              <a:spcBef>
                <a:spcPts val="0"/>
              </a:spcBef>
              <a:spcAft>
                <a:spcPts val="0"/>
              </a:spcAft>
              <a:buClr>
                <a:schemeClr val="dk1"/>
              </a:buClr>
              <a:buSzPts val="1200"/>
              <a:buFont typeface="Arial"/>
              <a:buNone/>
            </a:pPr>
            <a:endParaRPr dirty="0"/>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من المهم الإشارة إلى أنه يتوجب على جميع مقدمي الطلبات الراغبين بالتقديم للحصول على نطاق </a:t>
            </a:r>
            <a:r>
              <a:rPr lang="en-US"/>
              <a:t>gTLD</a:t>
            </a:r>
            <a:r>
              <a:rPr lang="ar-EG"/>
              <a:t> جديد تقديم طلب إلى برنامج نطاقات </a:t>
            </a:r>
            <a:r>
              <a:rPr lang="en-US"/>
              <a:t>gTLD</a:t>
            </a:r>
            <a:r>
              <a:rPr lang="ar-EG"/>
              <a:t> الجديدة. وسوف يبدأ تقديم الطلبات لبرنامج نطاقات </a:t>
            </a:r>
            <a:r>
              <a:rPr lang="en-US"/>
              <a:t>gTLD</a:t>
            </a:r>
            <a:r>
              <a:rPr lang="ar-EG"/>
              <a:t> الجديدة في بداية عام 2026. أما مقدمي الطلبات الذين يقدمون طلباتهم ولا يتأهلون للحصول على الدعم، فإنه لا يزال بمقدورهم تقديم طلب للحصول على نطاق </a:t>
            </a:r>
            <a:r>
              <a:rPr lang="en-US"/>
              <a:t>gTLD</a:t>
            </a:r>
            <a:r>
              <a:rPr lang="ar-EG"/>
              <a:t> وسداد الرسوم كاملةً. وسيتعين على مقدمي الطلبات استيفاء كافة المتطلبات لتقييم طلباتهم على برنامج </a:t>
            </a:r>
            <a:r>
              <a:rPr lang="en-US"/>
              <a:t>gTLD</a:t>
            </a:r>
            <a:r>
              <a:rPr lang="ar-EG"/>
              <a:t> لكي يكون بالإمكان قبول طلباتهم. يتوفر المزيد من المعلومات حول برنامج نطاقات </a:t>
            </a:r>
            <a:r>
              <a:rPr lang="en-US"/>
              <a:t>gTLD</a:t>
            </a:r>
            <a:r>
              <a:rPr lang="ar-EG"/>
              <a:t> الجديدة على موقع الويب:</a:t>
            </a:r>
            <a:r>
              <a:rPr lang="ar-EG" u="sng">
                <a:solidFill>
                  <a:schemeClr val="hlink"/>
                </a:solidFill>
                <a:hlinkClick r:id="rId3"/>
              </a:rPr>
              <a:t> </a:t>
            </a:r>
            <a:r>
              <a:rPr lang="en-US" u="sng">
                <a:solidFill>
                  <a:schemeClr val="hlink"/>
                </a:solidFill>
                <a:hlinkClick r:id="rId3"/>
              </a:rPr>
              <a:t>https://newgtldprogram.icann.org/en</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EG"/>
              <a:t>يوضح الشريط العلوي المراحل التي يمر بها الأفراد عندما يتخذون قرارًا هامًا–مثل التقدم بطلب للحصول على نطاق </a:t>
            </a:r>
            <a:r>
              <a:rPr lang="en-US"/>
              <a:t>gTLD</a:t>
            </a:r>
            <a:r>
              <a:rPr lang="ar-EG"/>
              <a:t>. يوضح الشريط السفلي </a:t>
            </a:r>
            <a:r>
              <a:rPr lang="ar-EG" b="1"/>
              <a:t>الدعم </a:t>
            </a:r>
            <a:r>
              <a:rPr lang="ar-EG"/>
              <a:t>الذي توفره </a:t>
            </a:r>
            <a:r>
              <a:rPr lang="en-US"/>
              <a:t>ICANN</a:t>
            </a:r>
            <a:r>
              <a:rPr lang="ar-EG"/>
              <a:t> في كل من هاتين المرحلتين. وفي المنتصف، فإننا نقدم مثالاً على </a:t>
            </a:r>
            <a:r>
              <a:rPr lang="ar-EG" b="1"/>
              <a:t>تجربة</a:t>
            </a:r>
            <a:r>
              <a:rPr lang="ar-EG"/>
              <a:t> مقدم الطلب المدعوم من خلال هاتين المرحلتين وبأنواع الدعم هذه. إذن نرى هنا مقدم طلب يستفيد من دعم تنمية القدرات، أو يطرح أسئلة على مستشار مقدم الطلب، أو يستخدم الخدمات المهنية التطوعية وحسب توفرها. وتستمر هذه الرحلة في الشريحة التالية.</a:t>
            </a: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EG"/>
              <a:t>توضح هذه الشريحة استمرار الرحلة، حيث يتخذ مقدم الطلب </a:t>
            </a:r>
            <a:r>
              <a:rPr lang="ar-EG" b="1"/>
              <a:t>القرار</a:t>
            </a:r>
            <a:r>
              <a:rPr lang="ar-EG"/>
              <a:t> بتقديم طلب (الشريط العلوي) وما هو الدعم المتاح له خلال عملية تقديم طلب نطاق </a:t>
            </a:r>
            <a:r>
              <a:rPr lang="en-US"/>
              <a:t>gTLD</a:t>
            </a:r>
            <a:r>
              <a:rPr lang="ar-EG"/>
              <a:t> (الشريط السفلي) وما بعدها. يوضح هذا المخطط التوضيحي رحلة مقدم الطلب مروراً بمرحلة التعاقد وتفويض نطاقات </a:t>
            </a:r>
            <a:r>
              <a:rPr lang="en-US"/>
              <a:t>gTLD</a:t>
            </a:r>
            <a:r>
              <a:rPr lang="ar-EG"/>
              <a:t>، وأشكال الدعم المتاحة على المدى الطويل وكيف يصبح مقدم الطلب إلى مشغل سجل.</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أخيرًا، إليك بعض التواريخ المهمة التي قد ترغب بتدوينها. سيُفتتح برنامج دعم مقدم الطلب في 19 نوفمبر</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تشرين الثاني من هذا العام. ومن المتوقع أن يتم طرح دليل مقدم الطلب لبرنامج</a:t>
            </a:r>
            <a:r>
              <a:rPr lang="en-US" sz="1800" dirty="0">
                <a:effectLst/>
                <a:latin typeface="Arial" panose="020B0604020202020204" pitchFamily="34" charset="0"/>
                <a:ea typeface="Calibri" panose="020F0502020204030204" pitchFamily="34" charset="0"/>
                <a:cs typeface="Arial" panose="020B0604020202020204" pitchFamily="34" charset="0"/>
              </a:rPr>
              <a:t> gTLD </a:t>
            </a:r>
            <a:r>
              <a:rPr lang="ar-SA" sz="1800" dirty="0">
                <a:effectLst/>
                <a:latin typeface="Calibri" panose="020F0502020204030204" pitchFamily="34" charset="0"/>
                <a:ea typeface="Calibri" panose="020F0502020204030204" pitchFamily="34" charset="0"/>
                <a:cs typeface="Arial" panose="020B0604020202020204" pitchFamily="34" charset="0"/>
              </a:rPr>
              <a:t>الجديد للتعليق العام في مايو</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أيار 2025 مع إتاحة النسخة النهائية المعتمدة من قبل مجلس الإدارة قبل ديسمبر</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كانون الأول 2025. ومن المتوقع أن يفتتح برنامج نطاقات</a:t>
            </a:r>
            <a:r>
              <a:rPr lang="en-US" sz="1800" dirty="0">
                <a:effectLst/>
                <a:latin typeface="Arial" panose="020B0604020202020204" pitchFamily="34" charset="0"/>
                <a:ea typeface="Calibri" panose="020F0502020204030204" pitchFamily="34" charset="0"/>
                <a:cs typeface="Arial" panose="020B0604020202020204" pitchFamily="34" charset="0"/>
              </a:rPr>
              <a:t> gTLD </a:t>
            </a:r>
            <a:r>
              <a:rPr lang="ar-SA" sz="1800" dirty="0">
                <a:effectLst/>
                <a:latin typeface="Calibri" panose="020F0502020204030204" pitchFamily="34" charset="0"/>
                <a:ea typeface="Calibri" panose="020F0502020204030204" pitchFamily="34" charset="0"/>
                <a:cs typeface="Arial" panose="020B0604020202020204" pitchFamily="34" charset="0"/>
              </a:rPr>
              <a:t>الجديدة لتلقي الطلبات في أبريل</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نيسان 2026</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a:effectLst/>
                <a:latin typeface="Calibri" panose="020F0502020204030204" pitchFamily="34" charset="0"/>
                <a:ea typeface="Calibri" panose="020F0502020204030204" pitchFamily="34" charset="0"/>
                <a:cs typeface="Arial" panose="020B060402020202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التوسع القادم في نظام أسماء النطاقات </a:t>
            </a:r>
            <a:r>
              <a:rPr lang="en-US"/>
              <a:t>DNS</a:t>
            </a:r>
            <a:r>
              <a:rPr lang="ar-EG"/>
              <a:t> عبارة عن مبادرة تقوم على تنفيذه </a:t>
            </a:r>
            <a:r>
              <a:rPr lang="en-US"/>
              <a:t>ICANN</a:t>
            </a:r>
            <a:r>
              <a:rPr lang="ar-EG"/>
              <a:t> بتوصية من المجتمع، وذلك بتفويض لضمان أن التوسع يضمن أمن واستقرار الإنترنت والقدرة على التشغيل البيني له عالميًا.</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r" rtl="1">
              <a:spcBef>
                <a:spcPts val="0"/>
              </a:spcBef>
              <a:spcAft>
                <a:spcPts val="0"/>
              </a:spcAft>
              <a:buClr>
                <a:schemeClr val="dk1"/>
              </a:buClr>
              <a:buSzPts val="1100"/>
              <a:buFont typeface="Arial"/>
              <a:buNone/>
            </a:pPr>
            <a:r>
              <a:rPr lang="ar-EG"/>
              <a:t>فللمرة الأولى منذ أكثر من عقد من الزمان، تتاح لكل من شركات الأعمال والمجتمعات والحكومات وغيرها من المؤسسات الفرصة للتقدم بطلب الحصول على نطاقات </a:t>
            </a:r>
            <a:r>
              <a:rPr lang="en-US"/>
              <a:t>gTLD</a:t>
            </a:r>
            <a:r>
              <a:rPr lang="ar-EG"/>
              <a:t> جديدة مفصلة بطريقة تتناسب مع احتياجات ومصالح كل من العملاء على مستوى المنظمات والأعمال والمجتمعات والثقافات.</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26</a:t>
            </a:fld>
            <a:endParaRPr lang="en-US"/>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latin typeface="Arial"/>
                <a:ea typeface="Arial"/>
                <a:cs typeface="Arial"/>
                <a:sym typeface="Arial"/>
              </a:rPr>
              <a:t>يقدم موفرو خدمات السجل </a:t>
            </a:r>
            <a:r>
              <a:rPr lang="en-US">
                <a:latin typeface="Arial"/>
                <a:ea typeface="Arial"/>
                <a:cs typeface="Arial"/>
                <a:sym typeface="Arial"/>
              </a:rPr>
              <a:t>RSP</a:t>
            </a:r>
            <a:r>
              <a:rPr lang="ar-EG">
                <a:latin typeface="Arial"/>
                <a:ea typeface="Arial"/>
                <a:cs typeface="Arial"/>
                <a:sym typeface="Arial"/>
              </a:rPr>
              <a:t> وظائف أساسية بالنيابة عن مشغل السجل - على سبيل المثال، </a:t>
            </a:r>
            <a:r>
              <a:rPr lang="en-US">
                <a:latin typeface="Arial"/>
                <a:ea typeface="Arial"/>
                <a:cs typeface="Arial"/>
                <a:sym typeface="Arial"/>
              </a:rPr>
              <a:t>RDAP</a:t>
            </a:r>
            <a:r>
              <a:rPr lang="ar-EG">
                <a:latin typeface="Arial"/>
                <a:ea typeface="Arial"/>
                <a:cs typeface="Arial"/>
                <a:sym typeface="Arial"/>
              </a:rPr>
              <a:t> و</a:t>
            </a:r>
            <a:r>
              <a:rPr lang="en-US">
                <a:latin typeface="Arial"/>
                <a:ea typeface="Arial"/>
                <a:cs typeface="Arial"/>
                <a:sym typeface="Arial"/>
              </a:rPr>
              <a:t>EPP</a:t>
            </a:r>
            <a:r>
              <a:rPr lang="ar-EG">
                <a:latin typeface="Arial"/>
                <a:ea typeface="Arial"/>
                <a:cs typeface="Arial"/>
                <a:sym typeface="Arial"/>
              </a:rPr>
              <a:t> و</a:t>
            </a:r>
            <a:r>
              <a:rPr lang="en-US">
                <a:latin typeface="Arial"/>
                <a:ea typeface="Arial"/>
                <a:cs typeface="Arial"/>
                <a:sym typeface="Arial"/>
              </a:rPr>
              <a:t>DNSSEC</a:t>
            </a:r>
            <a:r>
              <a:rPr lang="ar-EG">
                <a:latin typeface="Arial"/>
                <a:ea typeface="Arial"/>
                <a:cs typeface="Arial"/>
                <a:sym typeface="Arial"/>
              </a:rPr>
              <a:t>.</a:t>
            </a:r>
          </a:p>
          <a:p>
            <a:pPr marL="0" lvl="0" indent="0" algn="l" rtl="0">
              <a:spcBef>
                <a:spcPts val="0"/>
              </a:spcBef>
              <a:spcAft>
                <a:spcPts val="0"/>
              </a:spcAft>
              <a:buNone/>
            </a:pPr>
            <a:endParaRPr lang="en-US" dirty="0">
              <a:latin typeface="Arial"/>
              <a:ea typeface="Arial"/>
              <a:cs typeface="Arial"/>
              <a:sym typeface="Arial"/>
            </a:endParaRPr>
          </a:p>
          <a:p>
            <a:pPr marL="0" lvl="0" indent="0" algn="r" rtl="1">
              <a:spcBef>
                <a:spcPts val="0"/>
              </a:spcBef>
              <a:spcAft>
                <a:spcPts val="0"/>
              </a:spcAft>
              <a:buNone/>
            </a:pPr>
            <a:r>
              <a:rPr lang="ar-EG">
                <a:latin typeface="Arial"/>
                <a:ea typeface="Arial"/>
                <a:cs typeface="Arial"/>
                <a:sym typeface="Arial"/>
              </a:rPr>
              <a:t>تم وضع وتطوير برنامج تقييم موفري خدمة السجل </a:t>
            </a:r>
            <a:r>
              <a:rPr lang="en-US">
                <a:latin typeface="Arial"/>
                <a:ea typeface="Arial"/>
                <a:cs typeface="Arial"/>
                <a:sym typeface="Arial"/>
              </a:rPr>
              <a:t>RSP</a:t>
            </a:r>
            <a:r>
              <a:rPr lang="ar-EG">
                <a:latin typeface="Arial"/>
                <a:ea typeface="Arial"/>
                <a:cs typeface="Arial"/>
                <a:sym typeface="Arial"/>
              </a:rPr>
              <a:t> لتقليل التكلفة والوقت اللازمين لتقييم طلبات نطاقات </a:t>
            </a:r>
            <a:r>
              <a:rPr lang="en-US">
                <a:latin typeface="Arial"/>
                <a:ea typeface="Arial"/>
                <a:cs typeface="Arial"/>
                <a:sym typeface="Arial"/>
              </a:rPr>
              <a:t>gTLD</a:t>
            </a:r>
            <a:r>
              <a:rPr lang="ar-EG">
                <a:latin typeface="Arial"/>
                <a:ea typeface="Arial"/>
                <a:cs typeface="Arial"/>
                <a:sym typeface="Arial"/>
              </a:rPr>
              <a:t> الجديدة من خلال فصل تقييم الجوانب الفنية لتشغيل نطاق </a:t>
            </a:r>
            <a:r>
              <a:rPr lang="en-US">
                <a:latin typeface="Arial"/>
                <a:ea typeface="Arial"/>
                <a:cs typeface="Arial"/>
                <a:sym typeface="Arial"/>
              </a:rPr>
              <a:t>gTLD</a:t>
            </a:r>
            <a:r>
              <a:rPr lang="ar-EG">
                <a:latin typeface="Arial"/>
                <a:ea typeface="Arial"/>
                <a:cs typeface="Arial"/>
                <a:sym typeface="Arial"/>
              </a:rPr>
              <a:t> عن اسم نطاق </a:t>
            </a:r>
            <a:r>
              <a:rPr lang="en-US">
                <a:latin typeface="Arial"/>
                <a:ea typeface="Arial"/>
                <a:cs typeface="Arial"/>
                <a:sym typeface="Arial"/>
              </a:rPr>
              <a:t>gTLD</a:t>
            </a:r>
            <a:r>
              <a:rPr lang="ar-EG">
                <a:latin typeface="Arial"/>
                <a:ea typeface="Arial"/>
                <a:cs typeface="Arial"/>
                <a:sym typeface="Arial"/>
              </a:rPr>
              <a:t>.</a:t>
            </a:r>
          </a:p>
          <a:p>
            <a:pPr marL="0" lvl="0" indent="0" algn="l" rtl="0">
              <a:lnSpc>
                <a:spcPct val="100000"/>
              </a:lnSpc>
              <a:spcBef>
                <a:spcPts val="0"/>
              </a:spcBef>
              <a:spcAft>
                <a:spcPts val="0"/>
              </a:spcAft>
              <a:buClr>
                <a:schemeClr val="dk1"/>
              </a:buClr>
              <a:buSzPts val="1400"/>
              <a:buFont typeface="Calibri"/>
              <a:buNone/>
            </a:pPr>
            <a:endParaRPr dirty="0"/>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9" name="Google Shape;15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1300"/>
              </a:spcBef>
              <a:spcAft>
                <a:spcPts val="0"/>
              </a:spcAft>
              <a:buNone/>
            </a:pPr>
            <a:r>
              <a:rPr lang="ar-EG" sz="1800" b="0" i="0" u="none" strike="noStrike">
                <a:solidFill>
                  <a:srgbClr val="000000"/>
                </a:solidFill>
                <a:effectLst/>
                <a:latin typeface="Arial" panose="020B0604020202020204" pitchFamily="34" charset="0"/>
              </a:rPr>
              <a:t>ستُنشر قائمة بمقدمي خدمات السجل الذين تم تقييمهم على موقع برنامج نطاقات </a:t>
            </a:r>
            <a:r>
              <a:rPr lang="en-US" sz="1800" b="0" i="0" u="none" strike="noStrike">
                <a:solidFill>
                  <a:srgbClr val="000000"/>
                </a:solidFill>
                <a:effectLst/>
                <a:latin typeface="Arial" panose="020B0604020202020204" pitchFamily="34" charset="0"/>
              </a:rPr>
              <a:t>gTLD</a:t>
            </a:r>
            <a:r>
              <a:rPr lang="ar-EG" sz="1800" b="0" i="0" u="none" strike="noStrike">
                <a:solidFill>
                  <a:srgbClr val="000000"/>
                </a:solidFill>
                <a:effectLst/>
                <a:latin typeface="Arial" panose="020B0604020202020204" pitchFamily="34" charset="0"/>
              </a:rPr>
              <a:t> الجديدة قبل فتح فترة تقديم طلبات </a:t>
            </a:r>
            <a:r>
              <a:rPr lang="en-US" sz="1800" b="0" i="0" u="none" strike="noStrike">
                <a:solidFill>
                  <a:srgbClr val="000000"/>
                </a:solidFill>
                <a:effectLst/>
                <a:latin typeface="Arial" panose="020B0604020202020204" pitchFamily="34" charset="0"/>
              </a:rPr>
              <a:t>gTLD</a:t>
            </a:r>
            <a:r>
              <a:rPr lang="ar-EG" sz="1800" b="0" i="0" u="none" strike="noStrike">
                <a:solidFill>
                  <a:srgbClr val="000000"/>
                </a:solidFill>
                <a:effectLst/>
                <a:latin typeface="Arial" panose="020B0604020202020204" pitchFamily="34" charset="0"/>
              </a:rPr>
              <a:t> وسيتم تحديثها بشكل متكرر مع تقييم مقدمي خدمات السجل.</a:t>
            </a:r>
          </a:p>
        </p:txBody>
      </p:sp>
      <p:sp>
        <p:nvSpPr>
          <p:cNvPr id="1600" name="Google Shape;160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1"/>
            <a:r>
              <a:rPr lang="ar-EG" sz="1800" b="0" i="0" u="none" strike="noStrike" dirty="0">
                <a:solidFill>
                  <a:srgbClr val="000000"/>
                </a:solidFill>
                <a:effectLst/>
                <a:latin typeface="Arial" panose="020B0604020202020204" pitchFamily="34" charset="0"/>
              </a:rPr>
              <a:t>يعد برنامج </a:t>
            </a:r>
            <a:r>
              <a:rPr lang="en-US" sz="1800" b="0" i="0" u="none" strike="noStrike" dirty="0">
                <a:solidFill>
                  <a:srgbClr val="000000"/>
                </a:solidFill>
                <a:effectLst/>
                <a:latin typeface="Arial" panose="020B0604020202020204" pitchFamily="34" charset="0"/>
              </a:rPr>
              <a:t>RSP</a:t>
            </a:r>
            <a:r>
              <a:rPr lang="ar-EG" sz="1800" b="0" i="0" u="none" strike="noStrike" dirty="0">
                <a:solidFill>
                  <a:srgbClr val="000000"/>
                </a:solidFill>
                <a:effectLst/>
                <a:latin typeface="Arial" panose="020B0604020202020204" pitchFamily="34" charset="0"/>
              </a:rPr>
              <a:t> أحد جانبي معادلة تفويض نطاق </a:t>
            </a:r>
            <a:r>
              <a:rPr lang="en-US" sz="1800" b="0" i="0" u="none" strike="noStrike" dirty="0">
                <a:solidFill>
                  <a:srgbClr val="000000"/>
                </a:solidFill>
                <a:effectLst/>
                <a:latin typeface="Arial" panose="020B0604020202020204" pitchFamily="34" charset="0"/>
              </a:rPr>
              <a:t>gTLD</a:t>
            </a:r>
            <a:r>
              <a:rPr lang="ar-EG" sz="1800" b="0" i="0" u="none" strike="noStrike" dirty="0">
                <a:solidFill>
                  <a:srgbClr val="000000"/>
                </a:solidFill>
                <a:effectLst/>
                <a:latin typeface="Arial" panose="020B0604020202020204" pitchFamily="34" charset="0"/>
              </a:rPr>
              <a:t> جديد في الجولة القادمة. الجانب الآخر من المعادلة هو التقدم بطلب للحصول على نطاق </a:t>
            </a:r>
            <a:r>
              <a:rPr lang="en-US" sz="1800" b="0" i="0" u="none" strike="noStrike" dirty="0">
                <a:solidFill>
                  <a:srgbClr val="000000"/>
                </a:solidFill>
                <a:effectLst/>
                <a:latin typeface="Arial" panose="020B0604020202020204" pitchFamily="34" charset="0"/>
              </a:rPr>
              <a:t>gTLD</a:t>
            </a:r>
            <a:r>
              <a:rPr lang="ar-EG" sz="1800" b="0" i="0" u="none" strike="noStrike" dirty="0">
                <a:solidFill>
                  <a:srgbClr val="000000"/>
                </a:solidFill>
                <a:effectLst/>
                <a:latin typeface="Arial" panose="020B0604020202020204" pitchFamily="34" charset="0"/>
              </a:rPr>
              <a:t> من خلال نافذة تقديم طلب على نطاقات </a:t>
            </a:r>
            <a:r>
              <a:rPr lang="en-US" sz="1800" b="0" i="0" u="none" strike="noStrike" dirty="0">
                <a:solidFill>
                  <a:srgbClr val="000000"/>
                </a:solidFill>
                <a:effectLst/>
                <a:latin typeface="Arial" panose="020B0604020202020204" pitchFamily="34" charset="0"/>
              </a:rPr>
              <a:t>gTLD</a:t>
            </a:r>
            <a:r>
              <a:rPr lang="ar-EG" sz="1800" b="0" i="0" u="none" strike="noStrike" dirty="0">
                <a:solidFill>
                  <a:srgbClr val="000000"/>
                </a:solidFill>
                <a:effectLst/>
                <a:latin typeface="Arial" panose="020B0604020202020204" pitchFamily="34" charset="0"/>
              </a:rPr>
              <a:t> الجديدة. توضح هذه الشريحة كيفية تفاعل البرنامجين (تقييم </a:t>
            </a:r>
            <a:r>
              <a:rPr lang="en-US" sz="1800" b="0" i="0" u="none" strike="noStrike" dirty="0">
                <a:solidFill>
                  <a:srgbClr val="000000"/>
                </a:solidFill>
                <a:effectLst/>
                <a:latin typeface="Arial" panose="020B0604020202020204" pitchFamily="34" charset="0"/>
              </a:rPr>
              <a:t>RSP</a:t>
            </a:r>
            <a:r>
              <a:rPr lang="ar-EG" sz="1800" b="0" i="0" u="none" strike="noStrike" dirty="0">
                <a:solidFill>
                  <a:srgbClr val="000000"/>
                </a:solidFill>
                <a:effectLst/>
                <a:latin typeface="Arial" panose="020B0604020202020204" pitchFamily="34" charset="0"/>
              </a:rPr>
              <a:t> وتقييم نطاقات </a:t>
            </a:r>
            <a:r>
              <a:rPr lang="en-US" sz="1800" b="0" i="0" u="none" strike="noStrike" dirty="0">
                <a:solidFill>
                  <a:srgbClr val="000000"/>
                </a:solidFill>
                <a:effectLst/>
                <a:latin typeface="Arial" panose="020B0604020202020204" pitchFamily="34" charset="0"/>
              </a:rPr>
              <a:t>gTLD</a:t>
            </a:r>
            <a:r>
              <a:rPr lang="ar-EG" sz="1800" b="0" i="0" u="none" strike="noStrike" dirty="0">
                <a:solidFill>
                  <a:srgbClr val="000000"/>
                </a:solidFill>
                <a:effectLst/>
                <a:latin typeface="Arial" panose="020B0604020202020204" pitchFamily="34" charset="0"/>
              </a:rPr>
              <a:t> الجديدة).</a:t>
            </a:r>
          </a:p>
          <a:p>
            <a:pPr rtl="1"/>
            <a:br>
              <a:rPr lang="ar-EG" sz="3600" b="0" dirty="0">
                <a:effectLst/>
              </a:rPr>
            </a:br>
            <a:r>
              <a:rPr lang="ar-EG" sz="1800" b="0" i="0" u="none" strike="noStrike" dirty="0">
                <a:solidFill>
                  <a:srgbClr val="000000"/>
                </a:solidFill>
                <a:effectLst/>
                <a:latin typeface="Arial" panose="020B0604020202020204" pitchFamily="34" charset="0"/>
              </a:rPr>
              <a:t>سيوفر تقييم </a:t>
            </a:r>
            <a:r>
              <a:rPr lang="en-US" sz="1800" b="0" i="0" u="none" strike="noStrike" dirty="0">
                <a:solidFill>
                  <a:srgbClr val="000000"/>
                </a:solidFill>
                <a:effectLst/>
                <a:latin typeface="Arial" panose="020B0604020202020204" pitchFamily="34" charset="0"/>
              </a:rPr>
              <a:t>RSP</a:t>
            </a:r>
            <a:r>
              <a:rPr lang="ar-EG" sz="1800" b="0" i="0" u="none" strike="noStrike" dirty="0">
                <a:solidFill>
                  <a:srgbClr val="000000"/>
                </a:solidFill>
                <a:effectLst/>
                <a:latin typeface="Arial" panose="020B0604020202020204" pitchFamily="34" charset="0"/>
              </a:rPr>
              <a:t> قائمة بموفري خدمات السجل الذين تم تقييمهم، بما في ذلك جداول </a:t>
            </a:r>
            <a:r>
              <a:rPr lang="en-US" sz="1800" b="0" i="0" u="none" strike="noStrike" dirty="0">
                <a:solidFill>
                  <a:srgbClr val="000000"/>
                </a:solidFill>
                <a:effectLst/>
                <a:latin typeface="Arial" panose="020B0604020202020204" pitchFamily="34" charset="0"/>
              </a:rPr>
              <a:t>IDN</a:t>
            </a:r>
            <a:r>
              <a:rPr lang="ar-EG" sz="1800" b="0" i="0" u="none" strike="noStrike" dirty="0">
                <a:solidFill>
                  <a:srgbClr val="000000"/>
                </a:solidFill>
                <a:effectLst/>
                <a:latin typeface="Arial" panose="020B0604020202020204" pitchFamily="34" charset="0"/>
              </a:rPr>
              <a:t> المعتمدة مسبقًا وخدمات السجل الإضافية. ستنشر </a:t>
            </a:r>
            <a:r>
              <a:rPr lang="en-US" sz="1800" b="0" i="0" u="none" strike="noStrike" dirty="0">
                <a:solidFill>
                  <a:srgbClr val="000000"/>
                </a:solidFill>
                <a:effectLst/>
                <a:latin typeface="Arial" panose="020B0604020202020204" pitchFamily="34" charset="0"/>
              </a:rPr>
              <a:t>ICANN</a:t>
            </a:r>
            <a:r>
              <a:rPr lang="ar-EG" sz="1800" b="0" i="0" u="none" strike="noStrike" dirty="0">
                <a:solidFill>
                  <a:srgbClr val="000000"/>
                </a:solidFill>
                <a:effectLst/>
                <a:latin typeface="Arial" panose="020B0604020202020204" pitchFamily="34" charset="0"/>
              </a:rPr>
              <a:t> قائمة موفري خدمات السجل الذين تم تقييمهم لأول مرة في ديسمبر 2025، وستستمر في تحديث هذه القائمة مع تقدم إجراء التقييمات بناءً على مستوى الخدمة المستهدف </a:t>
            </a:r>
            <a:r>
              <a:rPr lang="en-US" sz="1800" b="0" i="0" u="none" strike="noStrike" dirty="0">
                <a:solidFill>
                  <a:srgbClr val="000000"/>
                </a:solidFill>
                <a:effectLst/>
                <a:latin typeface="Arial" panose="020B0604020202020204" pitchFamily="34" charset="0"/>
              </a:rPr>
              <a:t>SLT</a:t>
            </a:r>
            <a:r>
              <a:rPr lang="ar-EG" sz="1800" b="0" i="0" u="none" strike="noStrike" dirty="0">
                <a:solidFill>
                  <a:srgbClr val="000000"/>
                </a:solidFill>
                <a:effectLst/>
                <a:latin typeface="Arial" panose="020B0604020202020204" pitchFamily="34" charset="0"/>
              </a:rPr>
              <a:t> في دليل </a:t>
            </a:r>
            <a:r>
              <a:rPr lang="en-US" sz="1800" b="0" i="0" u="none" strike="noStrike" dirty="0">
                <a:solidFill>
                  <a:srgbClr val="000000"/>
                </a:solidFill>
                <a:effectLst/>
                <a:latin typeface="Arial" panose="020B0604020202020204" pitchFamily="34" charset="0"/>
              </a:rPr>
              <a:t>RSP</a:t>
            </a:r>
            <a:r>
              <a:rPr lang="ar-EG" sz="1800" b="0" i="0" u="none" strike="noStrike" dirty="0">
                <a:solidFill>
                  <a:srgbClr val="000000"/>
                </a:solidFill>
                <a:effectLst/>
                <a:latin typeface="Arial" panose="020B0604020202020204" pitchFamily="34" charset="0"/>
              </a:rPr>
              <a:t>.</a:t>
            </a:r>
          </a:p>
          <a:p>
            <a:pPr rtl="1"/>
            <a:br>
              <a:rPr lang="ar-EG" sz="3600" b="0" dirty="0">
                <a:effectLst/>
              </a:rPr>
            </a:br>
            <a:r>
              <a:rPr lang="ar-EG" sz="1800" b="0" i="0" u="none" strike="noStrike" dirty="0">
                <a:solidFill>
                  <a:srgbClr val="000000"/>
                </a:solidFill>
                <a:effectLst/>
                <a:latin typeface="Arial" panose="020B0604020202020204" pitchFamily="34" charset="0"/>
              </a:rPr>
              <a:t>بعد ا</a:t>
            </a:r>
            <a:r>
              <a:rPr lang="ar-SA" sz="1800" b="0" i="0" u="none" strike="noStrike" dirty="0">
                <a:solidFill>
                  <a:srgbClr val="000000"/>
                </a:solidFill>
                <a:effectLst/>
                <a:latin typeface="Arial" panose="020B0604020202020204" pitchFamily="34" charset="0"/>
              </a:rPr>
              <a:t>علان قائمة</a:t>
            </a:r>
            <a:r>
              <a:rPr lang="ar-EG" sz="1800" b="0" i="0" u="none" strike="noStrike" dirty="0">
                <a:solidFill>
                  <a:srgbClr val="000000"/>
                </a:solidFill>
                <a:effectLst/>
                <a:latin typeface="Arial" panose="020B0604020202020204" pitchFamily="34" charset="0"/>
              </a:rPr>
              <a:t> موفري خدمات السجل الذين تم تقييمهم لدعم طلبه، سيتم تقديم خدمات إضافية وجداول </a:t>
            </a:r>
            <a:r>
              <a:rPr lang="en-US" sz="1800" b="0" i="0" u="none" strike="noStrike" dirty="0">
                <a:solidFill>
                  <a:srgbClr val="000000"/>
                </a:solidFill>
                <a:effectLst/>
                <a:latin typeface="Arial" panose="020B0604020202020204" pitchFamily="34" charset="0"/>
              </a:rPr>
              <a:t>IDN</a:t>
            </a:r>
            <a:r>
              <a:rPr lang="ar-EG" sz="1800" b="0" i="0" u="none" strike="noStrike" dirty="0">
                <a:solidFill>
                  <a:srgbClr val="000000"/>
                </a:solidFill>
                <a:effectLst/>
                <a:latin typeface="Arial" panose="020B0604020202020204" pitchFamily="34" charset="0"/>
              </a:rPr>
              <a:t> لمقدم طلب نطاق </a:t>
            </a:r>
            <a:r>
              <a:rPr lang="en-US" sz="1800" b="0" i="0" u="none" strike="noStrike" dirty="0">
                <a:solidFill>
                  <a:srgbClr val="000000"/>
                </a:solidFill>
                <a:effectLst/>
                <a:latin typeface="Arial" panose="020B0604020202020204" pitchFamily="34" charset="0"/>
              </a:rPr>
              <a:t>gTLD</a:t>
            </a:r>
            <a:r>
              <a:rPr lang="ar-EG" sz="1800" b="0" i="0" u="none" strike="noStrike" dirty="0">
                <a:solidFill>
                  <a:srgbClr val="000000"/>
                </a:solidFill>
                <a:effectLst/>
                <a:latin typeface="Arial" panose="020B0604020202020204" pitchFamily="34" charset="0"/>
              </a:rPr>
              <a:t> الجديد يمكن لمقدم طلب </a:t>
            </a:r>
            <a:r>
              <a:rPr lang="en-US" sz="1800" b="0" i="0" u="none" strike="noStrike" dirty="0">
                <a:solidFill>
                  <a:srgbClr val="000000"/>
                </a:solidFill>
                <a:effectLst/>
                <a:latin typeface="Arial" panose="020B0604020202020204" pitchFamily="34" charset="0"/>
              </a:rPr>
              <a:t>gTLD</a:t>
            </a:r>
            <a:r>
              <a:rPr lang="ar-EG" sz="1800" b="0" i="0" u="none" strike="noStrike" dirty="0">
                <a:solidFill>
                  <a:srgbClr val="000000"/>
                </a:solidFill>
                <a:effectLst/>
                <a:latin typeface="Arial" panose="020B0604020202020204" pitchFamily="34" charset="0"/>
              </a:rPr>
              <a:t> الجديد اختيار إضافتها إلى اتفاقية السجل.</a:t>
            </a:r>
          </a:p>
          <a:p>
            <a:pPr rtl="1"/>
            <a:br>
              <a:rPr lang="ar-EG" sz="3600" b="0" dirty="0">
                <a:effectLst/>
              </a:rPr>
            </a:br>
            <a:r>
              <a:rPr lang="ar-EG" sz="1800" b="0" i="0" u="none" strike="noStrike" dirty="0">
                <a:solidFill>
                  <a:srgbClr val="000000"/>
                </a:solidFill>
                <a:effectLst/>
                <a:latin typeface="Arial" panose="020B0604020202020204" pitchFamily="34" charset="0"/>
              </a:rPr>
              <a:t>سيوفر برنامج </a:t>
            </a:r>
            <a:r>
              <a:rPr lang="en-US" sz="1800" b="0" i="0" u="none" strike="noStrike" dirty="0">
                <a:solidFill>
                  <a:srgbClr val="000000"/>
                </a:solidFill>
                <a:effectLst/>
                <a:latin typeface="Arial" panose="020B0604020202020204" pitchFamily="34" charset="0"/>
              </a:rPr>
              <a:t>gTLD</a:t>
            </a:r>
            <a:r>
              <a:rPr lang="ar-EG" sz="1800" b="0" i="0" u="none" strike="noStrike" dirty="0">
                <a:solidFill>
                  <a:srgbClr val="000000"/>
                </a:solidFill>
                <a:effectLst/>
                <a:latin typeface="Arial" panose="020B0604020202020204" pitchFamily="34" charset="0"/>
              </a:rPr>
              <a:t> الجديد قائمة بمقدمي طلبات </a:t>
            </a:r>
            <a:r>
              <a:rPr lang="en-US" sz="1800" b="0" i="0" u="none" strike="noStrike" dirty="0">
                <a:solidFill>
                  <a:srgbClr val="000000"/>
                </a:solidFill>
                <a:effectLst/>
                <a:latin typeface="Arial" panose="020B0604020202020204" pitchFamily="34" charset="0"/>
              </a:rPr>
              <a:t>gTLD</a:t>
            </a:r>
            <a:r>
              <a:rPr lang="ar-EG" sz="1800" b="0" i="0" u="none" strike="noStrike" dirty="0">
                <a:solidFill>
                  <a:srgbClr val="000000"/>
                </a:solidFill>
                <a:effectLst/>
                <a:latin typeface="Arial" panose="020B0604020202020204" pitchFamily="34" charset="0"/>
              </a:rPr>
              <a:t> الذين يرغبون بالحصول على الدعم من موفري خدمات السجل لتأكيد أنهم سيدعمون نطاقات </a:t>
            </a:r>
            <a:r>
              <a:rPr lang="en-US" sz="1800" b="0" i="0" u="none" strike="noStrike" dirty="0">
                <a:solidFill>
                  <a:srgbClr val="000000"/>
                </a:solidFill>
                <a:effectLst/>
                <a:latin typeface="Arial" panose="020B0604020202020204" pitchFamily="34" charset="0"/>
              </a:rPr>
              <a:t>gTLD</a:t>
            </a:r>
            <a:r>
              <a:rPr lang="ar-EG" sz="1800" b="0" i="0" u="none" strike="noStrike" dirty="0">
                <a:solidFill>
                  <a:srgbClr val="000000"/>
                </a:solidFill>
                <a:effectLst/>
                <a:latin typeface="Arial" panose="020B0604020202020204" pitchFamily="34" charset="0"/>
              </a:rPr>
              <a:t> هذه ولديهم القدرة الكافية للقيام بذلك.</a:t>
            </a:r>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r" rtl="1">
              <a:lnSpc>
                <a:spcPct val="115000"/>
              </a:lnSpc>
              <a:spcBef>
                <a:spcPts val="0"/>
              </a:spcBef>
              <a:spcAft>
                <a:spcPts val="0"/>
              </a:spcAft>
              <a:buClr>
                <a:schemeClr val="dk1"/>
              </a:buClr>
              <a:buSzPts val="1400"/>
              <a:buFont typeface="Calibri"/>
              <a:buNone/>
            </a:pPr>
            <a:r>
              <a:rPr lang="ar-EG"/>
              <a:t> الإنترنت عبارة عن شبكة ضخمة تضم شبكات مترابطة. واليوم هناك أكثر من 5.4 مليار شخص يتصلون بالإنترنت كل يوم، وطبقًا لمنصة </a:t>
            </a:r>
            <a:r>
              <a:rPr lang="en-US"/>
              <a:t>Statista</a:t>
            </a:r>
            <a:r>
              <a:rPr lang="ar-EG"/>
              <a:t> الإحصائية، فإن أكثر من 24 مليار جهاز سيكونون متصلين بالإنترنت بنهاية هذا العام (2024). ولكل واحد من هذه الأجهزة عنوان بروتوكول إنترنت، والمعروف كذلك باسم عنوان </a:t>
            </a:r>
            <a:r>
              <a:rPr lang="en-US"/>
              <a:t>IP</a:t>
            </a:r>
            <a:r>
              <a:rPr lang="ar-EG"/>
              <a:t>، وهو عبارة عن سلسلة طويلة من الأرقام.</a:t>
            </a:r>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 التوسع القادم في نظام أسماء النطاقات </a:t>
            </a:r>
            <a:r>
              <a:rPr lang="en-US"/>
              <a:t>DNS</a:t>
            </a:r>
            <a:r>
              <a:rPr lang="ar-EG"/>
              <a:t> عبارة عن مبادرة تقوم على تنفيذه </a:t>
            </a:r>
            <a:r>
              <a:rPr lang="en-US"/>
              <a:t>ICANN</a:t>
            </a:r>
            <a:r>
              <a:rPr lang="ar-EG"/>
              <a:t> بتوصية من المجتمع، وذلك بتفويض لضمان أن التوسع يضمن أمن واستقرار الإنترنت والقدرة على التشغيل البيني له عالميًا.</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r" rtl="1">
              <a:spcBef>
                <a:spcPts val="0"/>
              </a:spcBef>
              <a:spcAft>
                <a:spcPts val="0"/>
              </a:spcAft>
              <a:buClr>
                <a:schemeClr val="dk1"/>
              </a:buClr>
              <a:buSzPts val="1100"/>
              <a:buFont typeface="Arial"/>
              <a:buNone/>
            </a:pPr>
            <a:r>
              <a:rPr lang="ar-EG"/>
              <a:t>فللمرة الأولى منذ أكثر من عقد من الزمان، تتاح لكل من شركات الأعمال والمجتمعات والحكومات وغيرها من المؤسسات الفرصة للتقدم بطلب الحصول على نطاقات </a:t>
            </a:r>
            <a:r>
              <a:rPr lang="en-US"/>
              <a:t>gTLD</a:t>
            </a:r>
            <a:r>
              <a:rPr lang="ar-EG"/>
              <a:t> جديدة مفصلة بطريقة تتناسب مع احتياجات ومصالح كل من العملاء على مستوى المنظمات والأعمال والمجتمعات والثقافات.</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30</a:t>
            </a:fld>
            <a:endParaRPr lang="en-US"/>
          </a:p>
        </p:txBody>
      </p:sp>
    </p:spTree>
    <p:extLst>
      <p:ext uri="{BB962C8B-B14F-4D97-AF65-F5344CB8AC3E}">
        <p14:creationId xmlns:p14="http://schemas.microsoft.com/office/powerpoint/2010/main" val="421754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en-US"/>
              <a:t> </a:t>
            </a:r>
            <a:r>
              <a:rPr lang="ar-EG"/>
              <a:t>هل تفكر بالتقديم على نطاق </a:t>
            </a:r>
            <a:r>
              <a:rPr lang="en-US"/>
              <a:t>gTLD</a:t>
            </a:r>
            <a:r>
              <a:rPr lang="ar-EG"/>
              <a:t> جديد؟</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r" rtl="1">
              <a:lnSpc>
                <a:spcPct val="100000"/>
              </a:lnSpc>
              <a:spcBef>
                <a:spcPts val="0"/>
              </a:spcBef>
              <a:spcAft>
                <a:spcPts val="0"/>
              </a:spcAft>
              <a:buClr>
                <a:schemeClr val="dk1"/>
              </a:buClr>
              <a:buSzPts val="1100"/>
              <a:buFont typeface="Arial"/>
              <a:buNone/>
            </a:pPr>
            <a:r>
              <a:rPr lang="ar-EG"/>
              <a:t>لكي يمكنك البدء بالاستعدادات، توفر لك هذه الشريحة التوقيتات التقديرية لفترة تقديم الطلبات لبرنامج دعم مقدم الطلب </a:t>
            </a:r>
            <a:r>
              <a:rPr lang="en-US"/>
              <a:t>ASP</a:t>
            </a:r>
            <a:r>
              <a:rPr lang="ar-EG"/>
              <a:t> وبرنامج موفر خدمة السجل </a:t>
            </a:r>
            <a:r>
              <a:rPr lang="en-US"/>
              <a:t>RSP</a:t>
            </a:r>
            <a:r>
              <a:rPr lang="ar-EG"/>
              <a:t>، بالإضافة إلى فترة التقديم العامة لطلبات نطاقات </a:t>
            </a:r>
            <a:r>
              <a:rPr lang="en-US"/>
              <a:t>gTLD</a:t>
            </a:r>
            <a:r>
              <a:rPr lang="ar-EG"/>
              <a:t> الجديدة.</a:t>
            </a:r>
          </a:p>
          <a:p>
            <a:pPr marL="0" lvl="0" indent="0" algn="l" rtl="0">
              <a:lnSpc>
                <a:spcPct val="100000"/>
              </a:lnSpc>
              <a:spcBef>
                <a:spcPts val="0"/>
              </a:spcBef>
              <a:spcAft>
                <a:spcPts val="0"/>
              </a:spcAft>
              <a:buClr>
                <a:schemeClr val="dk1"/>
              </a:buClr>
              <a:buSzPts val="1400"/>
              <a:buFont typeface="Calibri"/>
              <a:buNone/>
            </a:pPr>
            <a:endParaRPr dirty="0">
              <a:latin typeface="Arial"/>
              <a:ea typeface="Arial"/>
              <a:cs typeface="Arial"/>
              <a:sym typeface="Arial"/>
            </a:endParaRP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31</a:t>
            </a:fld>
            <a:endParaRPr lang="en-US"/>
          </a:p>
        </p:txBody>
      </p:sp>
    </p:spTree>
    <p:extLst>
      <p:ext uri="{BB962C8B-B14F-4D97-AF65-F5344CB8AC3E}">
        <p14:creationId xmlns:p14="http://schemas.microsoft.com/office/powerpoint/2010/main" val="1387340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400"/>
              <a:buFont typeface="Calibri"/>
              <a:buNone/>
            </a:pPr>
            <a:r>
              <a:rPr lang="ar-EG"/>
              <a:t>يوفر الموقع الإلكتروني لبرنامج نطاقات </a:t>
            </a:r>
            <a:r>
              <a:rPr lang="en-US"/>
              <a:t>gTLD</a:t>
            </a:r>
            <a:r>
              <a:rPr lang="ar-EG"/>
              <a:t>: الجولة القادمة، أحدث المعلومات حول الجولة القادمة لطلبات نطاقات </a:t>
            </a:r>
            <a:r>
              <a:rPr lang="en-US"/>
              <a:t>gTLD</a:t>
            </a:r>
            <a:r>
              <a:rPr lang="ar-EG"/>
              <a:t> الجديدة.</a:t>
            </a:r>
          </a:p>
          <a:p>
            <a:pPr marL="0" lvl="0" indent="0" algn="l" rtl="0">
              <a:lnSpc>
                <a:spcPct val="115000"/>
              </a:lnSpc>
              <a:spcBef>
                <a:spcPts val="0"/>
              </a:spcBef>
              <a:spcAft>
                <a:spcPts val="0"/>
              </a:spcAft>
              <a:buClr>
                <a:schemeClr val="dk1"/>
              </a:buClr>
              <a:buSzPts val="1400"/>
              <a:buFont typeface="Calibri"/>
              <a:buNone/>
            </a:pPr>
            <a:endParaRPr dirty="0"/>
          </a:p>
          <a:p>
            <a:pPr marL="0" lvl="0" indent="0" algn="r" rtl="1">
              <a:lnSpc>
                <a:spcPct val="115000"/>
              </a:lnSpc>
              <a:spcBef>
                <a:spcPts val="0"/>
              </a:spcBef>
              <a:spcAft>
                <a:spcPts val="0"/>
              </a:spcAft>
              <a:buClr>
                <a:schemeClr val="dk1"/>
              </a:buClr>
              <a:buSzPts val="1400"/>
              <a:buFont typeface="Calibri"/>
              <a:buNone/>
            </a:pPr>
            <a:r>
              <a:rPr lang="ar-EG"/>
              <a:t> ستجد هناك روابط لما يلي:</a:t>
            </a:r>
          </a:p>
          <a:p>
            <a:pPr marL="457200" lvl="0" indent="-317500" algn="r" rtl="1">
              <a:lnSpc>
                <a:spcPct val="115000"/>
              </a:lnSpc>
              <a:spcBef>
                <a:spcPts val="0"/>
              </a:spcBef>
              <a:spcAft>
                <a:spcPts val="0"/>
              </a:spcAft>
              <a:buClr>
                <a:schemeClr val="dk1"/>
              </a:buClr>
              <a:buSzPts val="1400"/>
              <a:buFont typeface="Calibri"/>
              <a:buChar char="●"/>
            </a:pPr>
            <a:r>
              <a:rPr lang="ar-EG"/>
              <a:t>سجل حافل حول برنامج نطاقات </a:t>
            </a:r>
            <a:r>
              <a:rPr lang="en-US"/>
              <a:t>gTLD</a:t>
            </a:r>
            <a:r>
              <a:rPr lang="ar-EG"/>
              <a:t> الجديدة</a:t>
            </a:r>
          </a:p>
          <a:p>
            <a:pPr marL="457200" lvl="0" indent="-317500" algn="r" rtl="1">
              <a:lnSpc>
                <a:spcPct val="115000"/>
              </a:lnSpc>
              <a:spcBef>
                <a:spcPts val="0"/>
              </a:spcBef>
              <a:spcAft>
                <a:spcPts val="0"/>
              </a:spcAft>
              <a:buClr>
                <a:schemeClr val="dk1"/>
              </a:buClr>
              <a:buSzPts val="1400"/>
              <a:buFont typeface="Calibri"/>
              <a:buChar char="●"/>
            </a:pPr>
            <a:r>
              <a:rPr lang="ar-EG"/>
              <a:t>الموارد والمصادر ذات الصلة وتشمل ما يلي:</a:t>
            </a:r>
          </a:p>
          <a:p>
            <a:pPr marL="914400" lvl="1" indent="-317500" algn="r" rtl="1">
              <a:lnSpc>
                <a:spcPct val="115000"/>
              </a:lnSpc>
              <a:spcBef>
                <a:spcPts val="0"/>
              </a:spcBef>
              <a:spcAft>
                <a:spcPts val="0"/>
              </a:spcAft>
              <a:buClr>
                <a:schemeClr val="dk1"/>
              </a:buClr>
              <a:buSzPts val="1400"/>
              <a:buFont typeface="Calibri"/>
              <a:buChar char="○"/>
            </a:pPr>
            <a:r>
              <a:rPr lang="ar-EG"/>
              <a:t>الأخبار والاعلانات</a:t>
            </a:r>
          </a:p>
          <a:p>
            <a:pPr marL="914400" lvl="1" indent="-317500" algn="r" rtl="1">
              <a:lnSpc>
                <a:spcPct val="115000"/>
              </a:lnSpc>
              <a:spcBef>
                <a:spcPts val="0"/>
              </a:spcBef>
              <a:spcAft>
                <a:spcPts val="0"/>
              </a:spcAft>
              <a:buClr>
                <a:schemeClr val="dk1"/>
              </a:buClr>
              <a:buSzPts val="1400"/>
              <a:buFont typeface="Calibri"/>
              <a:buChar char="○"/>
            </a:pPr>
            <a:r>
              <a:rPr lang="ar-EG"/>
              <a:t>الأسئلة الشائعة</a:t>
            </a:r>
          </a:p>
          <a:p>
            <a:pPr marL="914400" lvl="1" indent="-317500" algn="r" rtl="1">
              <a:lnSpc>
                <a:spcPct val="115000"/>
              </a:lnSpc>
              <a:spcBef>
                <a:spcPts val="0"/>
              </a:spcBef>
              <a:spcAft>
                <a:spcPts val="0"/>
              </a:spcAft>
              <a:buClr>
                <a:schemeClr val="dk1"/>
              </a:buClr>
              <a:buSzPts val="1400"/>
              <a:buFont typeface="Calibri"/>
              <a:buChar char="○"/>
            </a:pPr>
            <a:r>
              <a:rPr lang="ar-EG"/>
              <a:t>أدلة برنامج </a:t>
            </a:r>
            <a:r>
              <a:rPr lang="en-US"/>
              <a:t>ASP</a:t>
            </a:r>
            <a:r>
              <a:rPr lang="ar-EG"/>
              <a:t> وبرنامج </a:t>
            </a:r>
            <a:r>
              <a:rPr lang="en-US"/>
              <a:t>RSP</a:t>
            </a:r>
          </a:p>
          <a:p>
            <a:pPr marL="914400" lvl="1" indent="-317500" algn="r" rtl="1">
              <a:lnSpc>
                <a:spcPct val="115000"/>
              </a:lnSpc>
              <a:spcBef>
                <a:spcPts val="0"/>
              </a:spcBef>
              <a:spcAft>
                <a:spcPts val="0"/>
              </a:spcAft>
              <a:buClr>
                <a:schemeClr val="dk1"/>
              </a:buClr>
              <a:buSzPts val="1400"/>
              <a:buFont typeface="Calibri"/>
              <a:buChar char="○"/>
            </a:pPr>
            <a:r>
              <a:rPr lang="ar-EG"/>
              <a:t>دليل مقدم الطلب</a:t>
            </a:r>
          </a:p>
          <a:p>
            <a:pPr marL="914400" lvl="1" indent="-317500" algn="r" rtl="1">
              <a:lnSpc>
                <a:spcPct val="115000"/>
              </a:lnSpc>
              <a:spcBef>
                <a:spcPts val="0"/>
              </a:spcBef>
              <a:spcAft>
                <a:spcPts val="0"/>
              </a:spcAft>
              <a:buClr>
                <a:schemeClr val="dk1"/>
              </a:buClr>
              <a:buSzPts val="1400"/>
              <a:buFont typeface="Calibri"/>
              <a:buChar char="○"/>
            </a:pPr>
            <a:r>
              <a:rPr lang="ar-EG"/>
              <a:t>والمزيد.</a:t>
            </a:r>
          </a:p>
          <a:p>
            <a:pPr marL="0" lvl="0" indent="0" algn="l" rtl="0">
              <a:lnSpc>
                <a:spcPct val="115000"/>
              </a:lnSpc>
              <a:spcBef>
                <a:spcPts val="0"/>
              </a:spcBef>
              <a:spcAft>
                <a:spcPts val="0"/>
              </a:spcAft>
              <a:buClr>
                <a:schemeClr val="dk1"/>
              </a:buClr>
              <a:buSzPts val="1400"/>
              <a:buFont typeface="Calibri"/>
              <a:buNone/>
            </a:pPr>
            <a:endParaRPr dirty="0"/>
          </a:p>
          <a:p>
            <a:pPr marL="0" lvl="0" indent="0" algn="r" rtl="1">
              <a:lnSpc>
                <a:spcPct val="115000"/>
              </a:lnSpc>
              <a:spcBef>
                <a:spcPts val="0"/>
              </a:spcBef>
              <a:spcAft>
                <a:spcPts val="0"/>
              </a:spcAft>
              <a:buClr>
                <a:schemeClr val="dk1"/>
              </a:buClr>
              <a:buSzPts val="1400"/>
              <a:buFont typeface="Calibri"/>
              <a:buNone/>
            </a:pPr>
            <a:r>
              <a:rPr lang="ar-EG"/>
              <a:t>فلا داعي للانتظار! اطلع على موقع الويب وسجّل للاشتراك في أخبار </a:t>
            </a:r>
            <a:r>
              <a:rPr lang="en-US"/>
              <a:t>ICANN</a:t>
            </a:r>
            <a:r>
              <a:rPr lang="ar-EG"/>
              <a:t> للحصول على أحدث الأخبار حول الجولة القادمة من برنامج نطاقات </a:t>
            </a:r>
            <a:r>
              <a:rPr lang="en-US"/>
              <a:t>gTLD</a:t>
            </a:r>
            <a:r>
              <a:rPr lang="ar-EG"/>
              <a:t> الجديدة - لتصلك مباشرة إلى بريدك الإلكتروني</a:t>
            </a:r>
            <a:r>
              <a:rPr lang="ar-EG">
                <a:latin typeface="Arial"/>
                <a:ea typeface="Arial"/>
                <a:cs typeface="Arial"/>
                <a:sym typeface="Arial"/>
              </a:rPr>
              <a:t>.   </a:t>
            </a: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400"/>
              <a:buFont typeface="Calibri"/>
              <a:buNone/>
            </a:pPr>
            <a:r>
              <a:rPr lang="ar-EG" dirty="0"/>
              <a:t>هذا ختام العرضي التقديمي. ويسرني الرد على أي أسئلة قد تكون لديكم.</a:t>
            </a:r>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Arial"/>
              <a:buNone/>
            </a:pPr>
            <a:r>
              <a:rPr lang="ar-EG"/>
              <a:t>إن عنوان </a:t>
            </a:r>
            <a:r>
              <a:rPr lang="en-US"/>
              <a:t>IP</a:t>
            </a:r>
            <a:r>
              <a:rPr lang="ar-EG"/>
              <a:t> يشبه العنوان البريدي. حيث يتيح إمكانية إرسال الرسائل ومقاطع الفيديو وحزم البيانات الأخرى من الجهاز واستلام البيانات من الأجهزة الأخرى المتصلة.</a:t>
            </a:r>
          </a:p>
          <a:p>
            <a:pPr marL="0" marR="0" lvl="0" indent="0" algn="l" rtl="0">
              <a:lnSpc>
                <a:spcPct val="100000"/>
              </a:lnSpc>
              <a:spcBef>
                <a:spcPts val="0"/>
              </a:spcBef>
              <a:spcAft>
                <a:spcPts val="0"/>
              </a:spcAft>
              <a:buClr>
                <a:schemeClr val="dk1"/>
              </a:buClr>
              <a:buSzPts val="1200"/>
              <a:buFont typeface="Arial"/>
              <a:buNone/>
            </a:pPr>
            <a:endParaRPr dirty="0"/>
          </a:p>
          <a:p>
            <a:pPr marL="0" lvl="0" indent="0" algn="r" rtl="1">
              <a:lnSpc>
                <a:spcPct val="100000"/>
              </a:lnSpc>
              <a:spcBef>
                <a:spcPts val="0"/>
              </a:spcBef>
              <a:spcAft>
                <a:spcPts val="0"/>
              </a:spcAft>
              <a:buClr>
                <a:schemeClr val="dk1"/>
              </a:buClr>
              <a:buSzPts val="1200"/>
              <a:buFont typeface="Arial"/>
              <a:buNone/>
            </a:pPr>
            <a:r>
              <a:rPr lang="ar-EG"/>
              <a:t> لكن سلسلة طويلة من الأرقام من الممكن أن يكون من الصعب تذكرها. ويتيح لنا نظام أسماء النطاقات أو </a:t>
            </a:r>
            <a:r>
              <a:rPr lang="en-US"/>
              <a:t>DNS</a:t>
            </a:r>
            <a:r>
              <a:rPr lang="ar-EG"/>
              <a:t> إدخال اسم نطاق بدلاً من عنوان </a:t>
            </a:r>
            <a:r>
              <a:rPr lang="en-US"/>
              <a:t>IP</a:t>
            </a:r>
            <a:r>
              <a:rPr lang="ar-EG"/>
              <a:t> من أجل الوصول إلى موقع على الويب.</a:t>
            </a:r>
            <a:r>
              <a:rPr lang="ar-EG">
                <a:solidFill>
                  <a:srgbClr val="333333"/>
                </a:solidFill>
              </a:rPr>
              <a:t> على سبيل المثال، كل ما تحتاجه هو كتابة "</a:t>
            </a:r>
            <a:r>
              <a:rPr lang="en-US">
                <a:solidFill>
                  <a:srgbClr val="333333"/>
                </a:solidFill>
              </a:rPr>
              <a:t>www.icann.org</a:t>
            </a:r>
            <a:r>
              <a:rPr lang="ar-EG">
                <a:solidFill>
                  <a:srgbClr val="333333"/>
                </a:solidFill>
              </a:rPr>
              <a:t>" في أحد برامج التصفح للوصول إلى موقعنا على الويب، بدلاً من استخدام عنوان </a:t>
            </a:r>
            <a:r>
              <a:rPr lang="en-US">
                <a:solidFill>
                  <a:srgbClr val="333333"/>
                </a:solidFill>
              </a:rPr>
              <a:t>IP</a:t>
            </a:r>
            <a:r>
              <a:rPr lang="ar-EG">
                <a:solidFill>
                  <a:srgbClr val="333333"/>
                </a:solidFill>
              </a:rPr>
              <a:t>.</a:t>
            </a:r>
          </a:p>
          <a:p>
            <a:pPr marL="0" lvl="0" indent="0" algn="l" rtl="0">
              <a:lnSpc>
                <a:spcPct val="115000"/>
              </a:lnSpc>
              <a:spcBef>
                <a:spcPts val="0"/>
              </a:spcBef>
              <a:spcAft>
                <a:spcPts val="0"/>
              </a:spcAft>
              <a:buClr>
                <a:schemeClr val="dk1"/>
              </a:buClr>
              <a:buSzPts val="1400"/>
              <a:buFont typeface="Calibri"/>
              <a:buNone/>
            </a:pPr>
            <a:endParaRPr dirty="0">
              <a:solidFill>
                <a:srgbClr val="333333"/>
              </a:solidFill>
            </a:endParaRPr>
          </a:p>
          <a:p>
            <a:pPr marL="0" lvl="0" indent="0" algn="r" rtl="1">
              <a:lnSpc>
                <a:spcPct val="115000"/>
              </a:lnSpc>
              <a:spcBef>
                <a:spcPts val="0"/>
              </a:spcBef>
              <a:spcAft>
                <a:spcPts val="0"/>
              </a:spcAft>
              <a:buClr>
                <a:srgbClr val="333333"/>
              </a:buClr>
              <a:buSzPts val="1400"/>
              <a:buFont typeface="Calibri"/>
              <a:buNone/>
            </a:pPr>
            <a:r>
              <a:rPr lang="ar-EG">
                <a:solidFill>
                  <a:srgbClr val="333333"/>
                </a:solidFill>
              </a:rPr>
              <a:t>وتساعد </a:t>
            </a:r>
            <a:r>
              <a:rPr lang="en-US">
                <a:solidFill>
                  <a:srgbClr val="333333"/>
                </a:solidFill>
              </a:rPr>
              <a:t>ICANN</a:t>
            </a:r>
            <a:r>
              <a:rPr lang="ar-EG">
                <a:solidFill>
                  <a:srgbClr val="333333"/>
                </a:solidFill>
              </a:rPr>
              <a:t> في تنسيق ودعم هذه المعرّفات الفريدة في جميع أنحاء العالم.</a:t>
            </a: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400"/>
              <a:buFont typeface="Calibri"/>
              <a:buNone/>
            </a:pPr>
            <a:r>
              <a:rPr lang="ar-EG" dirty="0"/>
              <a:t> اسم النطاق هو عنوان </a:t>
            </a:r>
            <a:r>
              <a:rPr lang="en-US" dirty="0"/>
              <a:t>URL</a:t>
            </a:r>
            <a:r>
              <a:rPr lang="ar-EG" dirty="0"/>
              <a:t>، أو عنوان موقع الويب. وهو يضم بشكل عام هيكلاً مكونًا من ثلاثة أجزاء، وكل جزء منها تفصله نقطة عن الجزء الآخر.</a:t>
            </a:r>
          </a:p>
          <a:p>
            <a:pPr marL="457200" lvl="0" indent="0" algn="r" rtl="1">
              <a:lnSpc>
                <a:spcPct val="100000"/>
              </a:lnSpc>
              <a:spcBef>
                <a:spcPts val="0"/>
              </a:spcBef>
              <a:spcAft>
                <a:spcPts val="0"/>
              </a:spcAft>
              <a:buClr>
                <a:schemeClr val="dk1"/>
              </a:buClr>
              <a:buSzPts val="1400"/>
              <a:buFont typeface="Calibri"/>
              <a:buNone/>
            </a:pPr>
            <a:r>
              <a:rPr lang="ar-EG" dirty="0"/>
              <a:t> الأول هو النطاق الفرعي أو نطاق المستوى الثالث، مثل </a:t>
            </a:r>
            <a:r>
              <a:rPr lang="en-US" dirty="0"/>
              <a:t>www</a:t>
            </a:r>
            <a:r>
              <a:rPr lang="ar-EG" dirty="0"/>
              <a:t>.</a:t>
            </a:r>
          </a:p>
          <a:p>
            <a:pPr marL="457200" lvl="0" indent="0" algn="r" rtl="1">
              <a:lnSpc>
                <a:spcPct val="100000"/>
              </a:lnSpc>
              <a:spcBef>
                <a:spcPts val="0"/>
              </a:spcBef>
              <a:spcAft>
                <a:spcPts val="0"/>
              </a:spcAft>
              <a:buClr>
                <a:schemeClr val="dk1"/>
              </a:buClr>
              <a:buSzPts val="1400"/>
              <a:buFont typeface="Calibri"/>
              <a:buNone/>
            </a:pPr>
            <a:r>
              <a:rPr lang="ar-EG" dirty="0"/>
              <a:t>وبعد ذلك نطاق المستوى الثاني، وهو اسم موقع الويب</a:t>
            </a:r>
          </a:p>
          <a:p>
            <a:pPr marL="457200" lvl="0" indent="0" algn="r" rtl="1">
              <a:lnSpc>
                <a:spcPct val="100000"/>
              </a:lnSpc>
              <a:spcBef>
                <a:spcPts val="0"/>
              </a:spcBef>
              <a:spcAft>
                <a:spcPts val="0"/>
              </a:spcAft>
              <a:buClr>
                <a:schemeClr val="dk1"/>
              </a:buClr>
              <a:buSzPts val="1400"/>
              <a:buFont typeface="Calibri"/>
              <a:buNone/>
            </a:pPr>
            <a:r>
              <a:rPr lang="ar-EG" dirty="0"/>
              <a:t>وبعد ذلك نطاق المستوى الأعلى؛ مثل </a:t>
            </a:r>
            <a:r>
              <a:rPr lang="en-US" dirty="0"/>
              <a:t>org</a:t>
            </a:r>
            <a:r>
              <a:rPr lang="ar-EG" dirty="0"/>
              <a:t>. أو </a:t>
            </a:r>
            <a:r>
              <a:rPr lang="en-US" dirty="0"/>
              <a:t>com</a:t>
            </a:r>
            <a:r>
              <a:rPr lang="ar-EG" dirty="0"/>
              <a:t>.</a:t>
            </a:r>
          </a:p>
          <a:p>
            <a:pPr marL="0" lvl="0" indent="0" algn="r" rtl="1">
              <a:spcBef>
                <a:spcPts val="0"/>
              </a:spcBef>
              <a:spcAft>
                <a:spcPts val="0"/>
              </a:spcAft>
              <a:buClr>
                <a:schemeClr val="dk1"/>
              </a:buClr>
              <a:buSzPts val="1100"/>
              <a:buFont typeface="Arial"/>
              <a:buNone/>
            </a:pPr>
            <a:r>
              <a:rPr lang="ar-EG" dirty="0">
                <a:solidFill>
                  <a:srgbClr val="333333"/>
                </a:solidFill>
              </a:rPr>
              <a:t>وفي أي اسم نطاق، يظهر نطاق المستوى الأعلى </a:t>
            </a:r>
            <a:r>
              <a:rPr lang="en-US" dirty="0">
                <a:solidFill>
                  <a:srgbClr val="333333"/>
                </a:solidFill>
              </a:rPr>
              <a:t>TLD</a:t>
            </a:r>
            <a:r>
              <a:rPr lang="ar-EG" dirty="0">
                <a:solidFill>
                  <a:srgbClr val="333333"/>
                </a:solidFill>
              </a:rPr>
              <a:t> بعد النقطة الثانية. على سبيل المثال، في اسم النطاق </a:t>
            </a:r>
            <a:r>
              <a:rPr lang="en-US" b="1" dirty="0" err="1">
                <a:solidFill>
                  <a:srgbClr val="333333"/>
                </a:solidFill>
              </a:rPr>
              <a:t>icann.org</a:t>
            </a:r>
            <a:r>
              <a:rPr lang="ar-EG" dirty="0">
                <a:solidFill>
                  <a:srgbClr val="333333"/>
                </a:solidFill>
              </a:rPr>
              <a:t>، فإن الحروف '</a:t>
            </a:r>
            <a:r>
              <a:rPr lang="en-US" dirty="0">
                <a:solidFill>
                  <a:srgbClr val="333333"/>
                </a:solidFill>
              </a:rPr>
              <a:t>org</a:t>
            </a:r>
            <a:r>
              <a:rPr lang="ar-EG" dirty="0">
                <a:solidFill>
                  <a:srgbClr val="333333"/>
                </a:solidFill>
              </a:rPr>
              <a:t>' هي نطاق المستوى الأعلى </a:t>
            </a:r>
            <a:r>
              <a:rPr lang="en-US" dirty="0">
                <a:solidFill>
                  <a:srgbClr val="333333"/>
                </a:solidFill>
              </a:rPr>
              <a:t>TLD</a:t>
            </a:r>
            <a:r>
              <a:rPr lang="ar-EG" dirty="0">
                <a:solidFill>
                  <a:srgbClr val="333333"/>
                </a:solidFill>
              </a:rPr>
              <a:t>.</a:t>
            </a:r>
          </a:p>
          <a:p>
            <a:pPr marL="0" lvl="0" indent="0" algn="l" rtl="0">
              <a:spcBef>
                <a:spcPts val="0"/>
              </a:spcBef>
              <a:spcAft>
                <a:spcPts val="0"/>
              </a:spcAft>
              <a:buClr>
                <a:schemeClr val="dk1"/>
              </a:buClr>
              <a:buSzPts val="1100"/>
              <a:buFont typeface="Arial"/>
              <a:buNone/>
            </a:pPr>
            <a:endParaRPr dirty="0">
              <a:solidFill>
                <a:srgbClr val="333333"/>
              </a:solidFill>
            </a:endParaRPr>
          </a:p>
          <a:p>
            <a:pPr marL="0" lvl="0" indent="0" algn="r" rtl="1">
              <a:lnSpc>
                <a:spcPct val="100000"/>
              </a:lnSpc>
              <a:spcBef>
                <a:spcPts val="0"/>
              </a:spcBef>
              <a:spcAft>
                <a:spcPts val="0"/>
              </a:spcAft>
              <a:buClr>
                <a:schemeClr val="dk1"/>
              </a:buClr>
              <a:buSzPts val="1400"/>
              <a:buFont typeface="Calibri"/>
              <a:buNone/>
            </a:pPr>
            <a:r>
              <a:rPr lang="ar-EG" dirty="0"/>
              <a:t>	</a:t>
            </a:r>
          </a:p>
          <a:p>
            <a:pPr marL="0" lvl="0" indent="0" algn="l" rtl="0">
              <a:lnSpc>
                <a:spcPct val="100000"/>
              </a:lnSpc>
              <a:spcBef>
                <a:spcPts val="0"/>
              </a:spcBef>
              <a:spcAft>
                <a:spcPts val="0"/>
              </a:spcAft>
              <a:buClr>
                <a:schemeClr val="dk1"/>
              </a:buClr>
              <a:buSzPts val="1400"/>
              <a:buFont typeface="Calibri"/>
              <a:buNone/>
            </a:pPr>
            <a:endParaRPr dirty="0"/>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rgbClr val="000000"/>
              </a:buClr>
              <a:buSzPts val="12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بدأ نظام أسماء النطاقات </a:t>
            </a:r>
            <a:r>
              <a:rPr lang="en-US"/>
              <a:t>DNS</a:t>
            </a:r>
            <a:r>
              <a:rPr lang="ar-EG"/>
              <a:t> بسبعة </a:t>
            </a:r>
            <a:r>
              <a:rPr lang="ar-EG">
                <a:solidFill>
                  <a:srgbClr val="1D1C1D"/>
                </a:solidFill>
                <a:highlight>
                  <a:schemeClr val="lt1"/>
                </a:highlight>
              </a:rPr>
              <a:t>نطاقات فقط من نطاقات المستوى الأعلى ولأغراض عامة </a:t>
            </a:r>
            <a:r>
              <a:rPr lang="ar-EG"/>
              <a:t>، ويشمل ذلك </a:t>
            </a:r>
            <a:r>
              <a:rPr lang="en-US"/>
              <a:t>org</a:t>
            </a:r>
            <a:r>
              <a:rPr lang="ar-EG"/>
              <a:t>. و</a:t>
            </a:r>
            <a:r>
              <a:rPr lang="en-US"/>
              <a:t>com</a:t>
            </a:r>
            <a:r>
              <a:rPr lang="ar-EG"/>
              <a:t>. و</a:t>
            </a:r>
            <a:r>
              <a:rPr lang="en-US"/>
              <a:t>net</a:t>
            </a:r>
            <a:r>
              <a:rPr lang="ar-EG"/>
              <a:t>.</a:t>
            </a:r>
          </a:p>
          <a:p>
            <a:pPr marL="0" lvl="0" indent="0" algn="l" rtl="0">
              <a:lnSpc>
                <a:spcPct val="100000"/>
              </a:lnSpc>
              <a:spcBef>
                <a:spcPts val="0"/>
              </a:spcBef>
              <a:spcAft>
                <a:spcPts val="0"/>
              </a:spcAft>
              <a:buClr>
                <a:schemeClr val="dk1"/>
              </a:buClr>
              <a:buSzPts val="1100"/>
              <a:buFont typeface="Arial"/>
              <a:buNone/>
            </a:pPr>
            <a:endParaRPr dirty="0"/>
          </a:p>
          <a:p>
            <a:pPr marL="0" lvl="0" indent="0" algn="r" rtl="1">
              <a:lnSpc>
                <a:spcPct val="100000"/>
              </a:lnSpc>
              <a:spcBef>
                <a:spcPts val="0"/>
              </a:spcBef>
              <a:spcAft>
                <a:spcPts val="0"/>
              </a:spcAft>
              <a:buClr>
                <a:schemeClr val="dk1"/>
              </a:buClr>
              <a:buSzPts val="1100"/>
              <a:buFont typeface="Arial"/>
              <a:buNone/>
            </a:pPr>
            <a:r>
              <a:rPr lang="ar-EG"/>
              <a:t>أطلقت </a:t>
            </a:r>
            <a:r>
              <a:rPr lang="en-US"/>
              <a:t>ICANN</a:t>
            </a:r>
            <a:r>
              <a:rPr lang="ar-EG"/>
              <a:t> برنامج نطاقات </a:t>
            </a:r>
            <a:r>
              <a:rPr lang="en-US"/>
              <a:t>gTLD</a:t>
            </a:r>
            <a:r>
              <a:rPr lang="ar-EG"/>
              <a:t> الجديدة في 2012 وأثمر عن التوسع الأكبر في نظام أسماء النطاقات </a:t>
            </a:r>
            <a:r>
              <a:rPr lang="en-US"/>
              <a:t>DNS</a:t>
            </a:r>
            <a:r>
              <a:rPr lang="ar-EG"/>
              <a:t>. وقد طرحت نطاقات المستوى الأعلى العامة – نطاقات المستوى الأعلى العامة </a:t>
            </a:r>
            <a:r>
              <a:rPr lang="en-US"/>
              <a:t>gTLD</a:t>
            </a:r>
            <a:r>
              <a:rPr lang="ar-EG"/>
              <a:t> الطويلة والقصيرة ونطاقات </a:t>
            </a:r>
            <a:r>
              <a:rPr lang="en-US"/>
              <a:t>gTLD</a:t>
            </a:r>
            <a:r>
              <a:rPr lang="ar-EG"/>
              <a:t> بنصوص مختلفة؛ وهي تشمل أسماء النطاقات المدوَّلة مثل تلك التي ترونها هنا.</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rgbClr val="000000"/>
              </a:buClr>
              <a:buSzPts val="14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هناك اليوم أكثر من 1200 نطاق من نطاقات المستوى الأعلى العامة.</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r" rtl="1">
              <a:lnSpc>
                <a:spcPct val="100000"/>
              </a:lnSpc>
              <a:spcBef>
                <a:spcPts val="0"/>
              </a:spcBef>
              <a:spcAft>
                <a:spcPts val="0"/>
              </a:spcAft>
              <a:buClr>
                <a:schemeClr val="dk1"/>
              </a:buClr>
              <a:buSzPts val="1100"/>
              <a:buFont typeface="Arial"/>
              <a:buNone/>
            </a:pPr>
            <a:r>
              <a:rPr lang="ar-EG">
                <a:latin typeface="Arial"/>
                <a:ea typeface="Arial"/>
                <a:cs typeface="Arial"/>
                <a:sym typeface="Arial"/>
              </a:rPr>
              <a:t> تم إنشاء نظام </a:t>
            </a:r>
            <a:r>
              <a:rPr lang="en-US">
                <a:latin typeface="Arial"/>
                <a:ea typeface="Arial"/>
                <a:cs typeface="Arial"/>
                <a:sym typeface="Arial"/>
              </a:rPr>
              <a:t>DNS</a:t>
            </a:r>
            <a:r>
              <a:rPr lang="ar-EG">
                <a:latin typeface="Arial"/>
                <a:ea typeface="Arial"/>
                <a:cs typeface="Arial"/>
                <a:sym typeface="Arial"/>
              </a:rPr>
              <a:t> باستخدام اللغة الإنجليزية كلغة تشغيلية لأن المؤسسين له هم من المتحدثين باللغة الإنجليزية بشكل عام.</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r" rtl="1">
              <a:lnSpc>
                <a:spcPct val="100000"/>
              </a:lnSpc>
              <a:spcBef>
                <a:spcPts val="0"/>
              </a:spcBef>
              <a:spcAft>
                <a:spcPts val="0"/>
              </a:spcAft>
              <a:buClr>
                <a:schemeClr val="dk1"/>
              </a:buClr>
              <a:buSzPts val="1100"/>
              <a:buFont typeface="Arial"/>
              <a:buNone/>
            </a:pPr>
            <a:r>
              <a:rPr lang="ar-EG">
                <a:latin typeface="Arial"/>
                <a:ea typeface="Arial"/>
                <a:cs typeface="Arial"/>
                <a:sym typeface="Arial"/>
              </a:rPr>
              <a:t>وفي حين أن غالبية النطاقات اليوم بنص يستند إلى اللغة اللاتينية مثل الإنجليزية، إلا أن شخص واحد فقط من بين 20 شخصًا في جميع أنحاء العالم يتحدث الإنجليزية كلغة أصلية له. ويتوجب علينا مواصلة العمل للتعامل مع عدم التوازن هذا. </a:t>
            </a:r>
            <a:br>
              <a:rPr lang="ar-EG">
                <a:latin typeface="Arial"/>
                <a:ea typeface="Arial"/>
                <a:cs typeface="Arial"/>
                <a:sym typeface="Arial"/>
              </a:rPr>
            </a:br>
            <a:endParaRPr lang="ar-EG">
              <a:latin typeface="Arial"/>
              <a:ea typeface="Arial"/>
              <a:cs typeface="Arial"/>
              <a:sym typeface="Arial"/>
            </a:endParaRPr>
          </a:p>
          <a:p>
            <a:pPr marL="0" lvl="0" indent="0" algn="r" rtl="1">
              <a:lnSpc>
                <a:spcPct val="100000"/>
              </a:lnSpc>
              <a:spcBef>
                <a:spcPts val="0"/>
              </a:spcBef>
              <a:spcAft>
                <a:spcPts val="0"/>
              </a:spcAft>
              <a:buClr>
                <a:schemeClr val="dk1"/>
              </a:buClr>
              <a:buSzPts val="1100"/>
              <a:buFont typeface="Arial"/>
              <a:buNone/>
            </a:pPr>
            <a:r>
              <a:rPr lang="ar-EG">
                <a:latin typeface="Arial"/>
                <a:ea typeface="Arial"/>
                <a:cs typeface="Arial"/>
                <a:sym typeface="Arial"/>
              </a:rPr>
              <a:t>وقد تولى مجتمع </a:t>
            </a:r>
            <a:r>
              <a:rPr lang="en-US">
                <a:latin typeface="Arial"/>
                <a:ea typeface="Arial"/>
                <a:cs typeface="Arial"/>
                <a:sym typeface="Arial"/>
              </a:rPr>
              <a:t>ICANN</a:t>
            </a:r>
            <a:r>
              <a:rPr lang="ar-EG">
                <a:latin typeface="Arial"/>
                <a:ea typeface="Arial"/>
                <a:cs typeface="Arial"/>
                <a:sym typeface="Arial"/>
              </a:rPr>
              <a:t> زمام المبادرة بعدد من المشروعات التي تهدف إلى تكييف الإنترنت بشكل أفضل مع لغات وثقافات العالم المتنوعة. ويشمل هذا الأمر القبول الشامل أو </a:t>
            </a:r>
            <a:r>
              <a:rPr lang="en-US">
                <a:latin typeface="Arial"/>
                <a:ea typeface="Arial"/>
                <a:cs typeface="Arial"/>
                <a:sym typeface="Arial"/>
              </a:rPr>
              <a:t>UA</a:t>
            </a:r>
            <a:r>
              <a:rPr lang="ar-EG">
                <a:latin typeface="Arial"/>
                <a:ea typeface="Arial"/>
                <a:cs typeface="Arial"/>
                <a:sym typeface="Arial"/>
              </a:rPr>
              <a:t> وأسماء النطاقات المدوَّلة أو </a:t>
            </a:r>
            <a:r>
              <a:rPr lang="en-US">
                <a:latin typeface="Arial"/>
                <a:ea typeface="Arial"/>
                <a:cs typeface="Arial"/>
                <a:sym typeface="Arial"/>
              </a:rPr>
              <a:t>IDN</a:t>
            </a:r>
            <a:r>
              <a:rPr lang="ar-EG">
                <a:latin typeface="Arial"/>
                <a:ea typeface="Arial"/>
                <a:cs typeface="Arial"/>
                <a:sym typeface="Arial"/>
              </a:rPr>
              <a:t>، والتي ستعمل على تسهيل تطوير إنترنت أكثر شمولاً وتعددية من الناحية اللغوية.</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rgbClr val="000000"/>
              </a:buClr>
              <a:buSzPts val="14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400"/>
              <a:buFont typeface="Calibri"/>
              <a:buNone/>
            </a:pPr>
            <a:r>
              <a:rPr lang="ar-EG"/>
              <a:t>تعمل </a:t>
            </a:r>
            <a:r>
              <a:rPr lang="en-US"/>
              <a:t>ICANN</a:t>
            </a:r>
            <a:r>
              <a:rPr lang="ar-EG"/>
              <a:t> باتجاه تحقيق إنترنت أكثر تعددية من الناحية اللغوية بطريقتين:</a:t>
            </a:r>
          </a:p>
          <a:p>
            <a:pPr marL="0" lvl="0" indent="0" algn="r" rtl="1">
              <a:spcBef>
                <a:spcPts val="0"/>
              </a:spcBef>
              <a:spcAft>
                <a:spcPts val="0"/>
              </a:spcAft>
              <a:buClr>
                <a:schemeClr val="dk1"/>
              </a:buClr>
              <a:buSzPts val="1400"/>
              <a:buFont typeface="Calibri"/>
              <a:buNone/>
            </a:pPr>
            <a:r>
              <a:rPr lang="ar-EG"/>
              <a:t>من خلال طرح أسماء النطاقات المدوَّلة، والتي تستوعب تنوعًا أكبر من النصوص من جميع أنحاء العالم.</a:t>
            </a:r>
          </a:p>
          <a:p>
            <a:pPr marL="0" lvl="0" indent="0" algn="l" rtl="0">
              <a:spcBef>
                <a:spcPts val="0"/>
              </a:spcBef>
              <a:spcAft>
                <a:spcPts val="0"/>
              </a:spcAft>
              <a:buClr>
                <a:schemeClr val="dk1"/>
              </a:buClr>
              <a:buSzPts val="1400"/>
              <a:buFont typeface="Calibri"/>
              <a:buNone/>
            </a:pPr>
            <a:endParaRPr dirty="0"/>
          </a:p>
          <a:p>
            <a:pPr marL="0" lvl="0" indent="0" algn="r" rtl="1">
              <a:lnSpc>
                <a:spcPct val="100000"/>
              </a:lnSpc>
              <a:spcBef>
                <a:spcPts val="0"/>
              </a:spcBef>
              <a:spcAft>
                <a:spcPts val="0"/>
              </a:spcAft>
              <a:buClr>
                <a:schemeClr val="dk1"/>
              </a:buClr>
              <a:buSzPts val="1400"/>
              <a:buFont typeface="Calibri"/>
              <a:buNone/>
            </a:pPr>
            <a:r>
              <a:rPr lang="ar-EG"/>
              <a:t>ولتحقيق ذلك، فإننا نركز على مسألة القبول الشامل لجميع أسماء النطاقات. القبول الشامل عبارة عن ضرورة فنية تضمن القدرة على استخدام جميع أسماء النطاقات وعناوين البريد الإلكتروني الصحيحة على جميع التطبيقات والأجهزة والأنظمة التي تعمل بالإنترنت.</a:t>
            </a:r>
          </a:p>
          <a:p>
            <a:pPr marL="0" lvl="0" indent="0" algn="l" rtl="0">
              <a:lnSpc>
                <a:spcPct val="100000"/>
              </a:lnSpc>
              <a:spcBef>
                <a:spcPts val="0"/>
              </a:spcBef>
              <a:spcAft>
                <a:spcPts val="0"/>
              </a:spcAft>
              <a:buClr>
                <a:schemeClr val="dk1"/>
              </a:buClr>
              <a:buSzPts val="1400"/>
              <a:buFont typeface="Calibri"/>
              <a:buNone/>
            </a:pPr>
            <a:endParaRPr dirty="0"/>
          </a:p>
          <a:p>
            <a:pPr marL="0" lvl="0" indent="0" algn="r" rtl="1">
              <a:spcBef>
                <a:spcPts val="0"/>
              </a:spcBef>
              <a:spcAft>
                <a:spcPts val="0"/>
              </a:spcAft>
              <a:buClr>
                <a:schemeClr val="dk1"/>
              </a:buClr>
              <a:buSzPts val="1400"/>
              <a:buFont typeface="Calibri"/>
              <a:buNone/>
            </a:pPr>
            <a:r>
              <a:rPr lang="ar-EG"/>
              <a:t> هدفنا الأشمل هو تمكين الجميع من استخدام الإنترنت عبر اسم نطاق وعنوان بريد إلكتروني يناسب لغتهم أو أعمالهم أو ثقافتهم.</a:t>
            </a:r>
          </a:p>
          <a:p>
            <a:pPr marL="0" lvl="0" indent="0" algn="r" rtl="1">
              <a:lnSpc>
                <a:spcPct val="100000"/>
              </a:lnSpc>
              <a:spcBef>
                <a:spcPts val="0"/>
              </a:spcBef>
              <a:spcAft>
                <a:spcPts val="0"/>
              </a:spcAft>
              <a:buClr>
                <a:schemeClr val="dk1"/>
              </a:buClr>
              <a:buSzPts val="1400"/>
              <a:buFont typeface="Calibri"/>
              <a:buNone/>
            </a:pPr>
            <a:r>
              <a:rPr lang="ar-EG"/>
              <a:t> وهذا أحد الأسباب الرئيسية وراء إطلاق </a:t>
            </a:r>
            <a:r>
              <a:rPr lang="en-US"/>
              <a:t>ICANN</a:t>
            </a:r>
            <a:r>
              <a:rPr lang="ar-EG"/>
              <a:t> لجولة أخرى من طلبات الحصول على نطاقات المستوى الأعلى العامة الجديدة.</a:t>
            </a:r>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rgbClr val="000000"/>
              </a:buClr>
              <a:buSzPts val="14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التوسع القادم في نظام أسماء النطاقات </a:t>
            </a:r>
            <a:r>
              <a:rPr lang="en-US"/>
              <a:t>DNS</a:t>
            </a:r>
            <a:r>
              <a:rPr lang="ar-EG"/>
              <a:t> عبارة عن مبادرة تقوم على تنفيذه </a:t>
            </a:r>
            <a:r>
              <a:rPr lang="en-US"/>
              <a:t>ICANN</a:t>
            </a:r>
            <a:r>
              <a:rPr lang="ar-EG"/>
              <a:t> بتوصية من المجتمع، وذلك بتفويض لضمان أن التوسع يضمن أمن واستقرار الإنترنت والقدرة على التشغيل البيني له عالميًا.</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r" rtl="1">
              <a:spcBef>
                <a:spcPts val="0"/>
              </a:spcBef>
              <a:spcAft>
                <a:spcPts val="0"/>
              </a:spcAft>
              <a:buClr>
                <a:schemeClr val="dk1"/>
              </a:buClr>
              <a:buSzPts val="1100"/>
              <a:buFont typeface="Arial"/>
              <a:buNone/>
            </a:pPr>
            <a:r>
              <a:rPr lang="ar-EG"/>
              <a:t>فللمرة الأولى منذ أكثر من عقد من الزمان، تتاح لكل من شركات الأعمال والمجتمعات والحكومات وغيرها من المؤسسات الفرصة للتقدم بطلب الحصول على نطاقات </a:t>
            </a:r>
            <a:r>
              <a:rPr lang="en-US"/>
              <a:t>gTLD</a:t>
            </a:r>
            <a:r>
              <a:rPr lang="ar-EG"/>
              <a:t> جديدة مفصلة بطريقة تتناسب مع احتياجات ومصالح كل من العملاء على مستوى المنظمات والأعمال والمجتمعات والثقافات.</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9</a:t>
            </a:fld>
            <a:endParaRPr lang="en-US"/>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r" rtl="1">
              <a:spcBef>
                <a:spcPts val="0"/>
              </a:spcBef>
              <a:spcAft>
                <a:spcPts val="0"/>
              </a:spcAft>
              <a:buClr>
                <a:schemeClr val="lt1"/>
              </a:buClr>
              <a:buSzPts val="3600"/>
              <a:buFont typeface="Arial"/>
              <a:buNone/>
              <a:defRPr sz="36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1"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3500"/>
              <a:buFont typeface="Arial"/>
              <a:buNone/>
              <a:defRPr sz="3500" b="0" i="0" u="none" strike="noStrike" cap="none">
                <a:solidFill>
                  <a:schemeClr val="lt1"/>
                </a:solidFill>
                <a:sym typeface="Arial"/>
              </a:defRPr>
            </a:lvl1pPr>
            <a:lvl2pPr marL="914400" marR="0" lvl="1" indent="-228600" algn="r" rtl="1">
              <a:spcBef>
                <a:spcPts val="560"/>
              </a:spcBef>
              <a:spcAft>
                <a:spcPts val="0"/>
              </a:spcAft>
              <a:buClr>
                <a:srgbClr val="DDD9C3"/>
              </a:buClr>
              <a:buSzPts val="2800"/>
              <a:buFont typeface="Arial"/>
              <a:buNone/>
              <a:defRPr sz="2800" b="0" i="0" u="none" strike="noStrike" cap="none">
                <a:solidFill>
                  <a:srgbClr val="DDD9C3"/>
                </a:solidFill>
                <a:sym typeface="Arial"/>
              </a:defRPr>
            </a:lvl2pPr>
            <a:lvl3pPr marL="1371600" marR="0" lvl="2" indent="-228600" algn="r" rtl="1">
              <a:spcBef>
                <a:spcPts val="480"/>
              </a:spcBef>
              <a:spcAft>
                <a:spcPts val="0"/>
              </a:spcAft>
              <a:buClr>
                <a:srgbClr val="DDD9C3"/>
              </a:buClr>
              <a:buSzPts val="2400"/>
              <a:buFont typeface="Arial"/>
              <a:buNone/>
              <a:defRPr sz="2400" b="0" i="0" u="none" strike="noStrike" cap="none">
                <a:solidFill>
                  <a:srgbClr val="DDD9C3"/>
                </a:solidFill>
                <a:sym typeface="Arial"/>
              </a:defRPr>
            </a:lvl3pPr>
            <a:lvl4pPr marL="1828800" marR="0" lvl="3" indent="-228600" algn="r" rtl="1">
              <a:spcBef>
                <a:spcPts val="400"/>
              </a:spcBef>
              <a:spcAft>
                <a:spcPts val="0"/>
              </a:spcAft>
              <a:buClr>
                <a:srgbClr val="DDD9C3"/>
              </a:buClr>
              <a:buSzPts val="2000"/>
              <a:buFont typeface="Arial"/>
              <a:buNone/>
              <a:defRPr sz="2000" b="0" i="0" u="none" strike="noStrike" cap="none">
                <a:solidFill>
                  <a:srgbClr val="DDD9C3"/>
                </a:solidFill>
                <a:sym typeface="Arial"/>
              </a:defRPr>
            </a:lvl4pPr>
            <a:lvl5pPr marL="2286000" marR="0" lvl="4" indent="-228600" algn="r" rtl="1">
              <a:spcBef>
                <a:spcPts val="400"/>
              </a:spcBef>
              <a:spcAft>
                <a:spcPts val="0"/>
              </a:spcAft>
              <a:buClr>
                <a:srgbClr val="DDD9C3"/>
              </a:buClr>
              <a:buSzPts val="2000"/>
              <a:buFont typeface="Arial"/>
              <a:buNone/>
              <a:defRPr sz="2000" b="0" i="0" u="none" strike="noStrike" cap="none">
                <a:solidFill>
                  <a:srgbClr val="DDD9C3"/>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3500"/>
              <a:buFont typeface="Arial"/>
              <a:buNone/>
              <a:defRPr sz="35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3500"/>
              <a:buFont typeface="Arial"/>
              <a:buNone/>
              <a:defRPr sz="3500" b="0" i="0" u="none" strike="noStrike" cap="none">
                <a:solidFill>
                  <a:schemeClr val="lt1"/>
                </a:solidFill>
                <a:sym typeface="Arial"/>
              </a:defRPr>
            </a:lvl1pPr>
            <a:lvl2pPr marL="914400" marR="0" lvl="1" indent="-228600" algn="r" rtl="1">
              <a:spcBef>
                <a:spcPts val="560"/>
              </a:spcBef>
              <a:spcAft>
                <a:spcPts val="0"/>
              </a:spcAft>
              <a:buClr>
                <a:srgbClr val="DDD9C3"/>
              </a:buClr>
              <a:buSzPts val="2800"/>
              <a:buFont typeface="Arial"/>
              <a:buNone/>
              <a:defRPr sz="2800" b="0" i="0" u="none" strike="noStrike" cap="none">
                <a:solidFill>
                  <a:srgbClr val="DDD9C3"/>
                </a:solidFill>
                <a:sym typeface="Arial"/>
              </a:defRPr>
            </a:lvl2pPr>
            <a:lvl3pPr marL="1371600" marR="0" lvl="2" indent="-228600" algn="r" rtl="1">
              <a:spcBef>
                <a:spcPts val="480"/>
              </a:spcBef>
              <a:spcAft>
                <a:spcPts val="0"/>
              </a:spcAft>
              <a:buClr>
                <a:srgbClr val="DDD9C3"/>
              </a:buClr>
              <a:buSzPts val="2400"/>
              <a:buFont typeface="Arial"/>
              <a:buNone/>
              <a:defRPr sz="2400" b="0" i="0" u="none" strike="noStrike" cap="none">
                <a:solidFill>
                  <a:srgbClr val="DDD9C3"/>
                </a:solidFill>
                <a:sym typeface="Arial"/>
              </a:defRPr>
            </a:lvl3pPr>
            <a:lvl4pPr marL="1828800" marR="0" lvl="3" indent="-228600" algn="r" rtl="1">
              <a:spcBef>
                <a:spcPts val="400"/>
              </a:spcBef>
              <a:spcAft>
                <a:spcPts val="0"/>
              </a:spcAft>
              <a:buClr>
                <a:srgbClr val="DDD9C3"/>
              </a:buClr>
              <a:buSzPts val="2000"/>
              <a:buFont typeface="Arial"/>
              <a:buNone/>
              <a:defRPr sz="2000" b="0" i="0" u="none" strike="noStrike" cap="none">
                <a:solidFill>
                  <a:srgbClr val="DDD9C3"/>
                </a:solidFill>
                <a:sym typeface="Arial"/>
              </a:defRPr>
            </a:lvl4pPr>
            <a:lvl5pPr marL="2286000" marR="0" lvl="4" indent="-228600" algn="r" rtl="1">
              <a:spcBef>
                <a:spcPts val="400"/>
              </a:spcBef>
              <a:spcAft>
                <a:spcPts val="0"/>
              </a:spcAft>
              <a:buClr>
                <a:srgbClr val="DDD9C3"/>
              </a:buClr>
              <a:buSzPts val="2000"/>
              <a:buFont typeface="Arial"/>
              <a:buNone/>
              <a:defRPr sz="2000" b="0" i="0" u="none" strike="noStrike" cap="none">
                <a:solidFill>
                  <a:srgbClr val="DDD9C3"/>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3500"/>
              <a:buFont typeface="Arial"/>
              <a:buNone/>
              <a:defRPr sz="35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rgbClr val="0B3458"/>
              </a:buClr>
              <a:buSzPts val="2800"/>
              <a:buFont typeface="Arial"/>
              <a:buNone/>
              <a:defRPr sz="2800" b="1" i="0" u="none" strike="noStrike" cap="none">
                <a:solidFill>
                  <a:srgbClr val="0B3458"/>
                </a:solidFil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r" rtl="1">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sym typeface="Arial"/>
              </a:defRPr>
            </a:lvl1pPr>
            <a:lvl2pPr marL="914400" marR="0" lvl="1" indent="-319087" algn="r" rtl="1">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sym typeface="Arial"/>
              </a:defRPr>
            </a:lvl2pPr>
            <a:lvl3pPr marL="1371600" marR="0" lvl="2" indent="-349250" algn="r" rtl="1">
              <a:lnSpc>
                <a:spcPct val="100000"/>
              </a:lnSpc>
              <a:spcBef>
                <a:spcPts val="500"/>
              </a:spcBef>
              <a:spcAft>
                <a:spcPts val="0"/>
              </a:spcAft>
              <a:buClr>
                <a:srgbClr val="000000"/>
              </a:buClr>
              <a:buSzPts val="1900"/>
              <a:buFont typeface="Arial"/>
              <a:buChar char="•"/>
              <a:defRPr sz="1900" b="0" i="0" u="none" strike="noStrike" cap="none">
                <a:solidFill>
                  <a:srgbClr val="000000"/>
                </a:solidFill>
                <a:sym typeface="Arial"/>
              </a:defRPr>
            </a:lvl3pPr>
            <a:lvl4pPr marL="1828800" marR="0" lvl="3" indent="-228600" algn="r" rtl="1">
              <a:lnSpc>
                <a:spcPct val="100000"/>
              </a:lnSpc>
              <a:spcBef>
                <a:spcPts val="380"/>
              </a:spcBef>
              <a:spcAft>
                <a:spcPts val="0"/>
              </a:spcAft>
              <a:buClr>
                <a:srgbClr val="000000"/>
              </a:buClr>
              <a:buSzPts val="1900"/>
              <a:buFont typeface="Arial"/>
              <a:buNone/>
              <a:defRPr sz="1900" b="0" i="0" u="none" strike="noStrike" cap="none">
                <a:solidFill>
                  <a:srgbClr val="000000"/>
                </a:solidFill>
                <a:sym typeface="Arial"/>
              </a:defRPr>
            </a:lvl4pPr>
            <a:lvl5pPr marL="2286000" marR="0" lvl="4" indent="-349250" algn="r" rtl="1">
              <a:lnSpc>
                <a:spcPct val="100000"/>
              </a:lnSpc>
              <a:spcBef>
                <a:spcPts val="380"/>
              </a:spcBef>
              <a:spcAft>
                <a:spcPts val="0"/>
              </a:spcAft>
              <a:buClr>
                <a:srgbClr val="000000"/>
              </a:buClr>
              <a:buSzPts val="1900"/>
              <a:buFont typeface="Arial"/>
              <a:buChar char="»"/>
              <a:defRPr sz="1900" b="0" i="0" u="none" strike="noStrike" cap="none">
                <a:solidFill>
                  <a:srgbClr val="000000"/>
                </a:solidFill>
                <a:sym typeface="Arial"/>
              </a:defRPr>
            </a:lvl5pPr>
            <a:lvl6pPr marL="2743200" marR="0" lvl="5"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Arial"/>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b="0" i="0" u="none" strike="noStrike" cap="none">
                <a:solidFill>
                  <a:schemeClr val="lt1"/>
                </a:solidFill>
                <a:latin typeface="Arial"/>
                <a:ea typeface="Arial"/>
                <a:cs typeface="Arial"/>
                <a:sym typeface="Arial"/>
              </a:rPr>
              <a:t>Visit us at </a:t>
            </a:r>
            <a:r>
              <a:rPr lang="en-US" sz="1500" b="1" i="0" u="none" strike="noStrike" cap="none">
                <a:solidFill>
                  <a:schemeClr val="lt1"/>
                </a:solidFill>
                <a:latin typeface="Arial"/>
                <a:ea typeface="Arial"/>
                <a:cs typeface="Arial"/>
                <a:sym typeface="Arial"/>
              </a:rPr>
              <a:t>icann.org</a:t>
            </a:r>
            <a:endParaRPr sz="1500" b="1" i="0" u="none" strike="noStrike" cap="none">
              <a:solidFill>
                <a:schemeClr val="lt1"/>
              </a:solidFill>
              <a:latin typeface="Arial"/>
              <a:ea typeface="Arial"/>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Arial"/>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n-US" sz="2700" b="1" i="0" u="none" strike="noStrike" cap="none">
                <a:solidFill>
                  <a:schemeClr val="lt1"/>
                </a:solidFill>
                <a:latin typeface="Arial"/>
                <a:ea typeface="Arial"/>
                <a:cs typeface="Arial"/>
                <a:sym typeface="Arial"/>
              </a:rPr>
              <a:t>Thank You and Questions</a:t>
            </a:r>
            <a:endParaRPr/>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1pPr>
            <a:lvl2pPr marL="914400" marR="0" lvl="1"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2pPr>
            <a:lvl3pPr marL="1371600" marR="0" lvl="2"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3"/>
                    </a:rPr>
                    <a:t>flickr.com/icann</a:t>
                  </a:r>
                  <a:endParaRPr sz="1400" b="0" i="0" u="none" strike="noStrike" cap="none">
                    <a:solidFill>
                      <a:srgbClr val="0A304B"/>
                    </a:solidFill>
                    <a:latin typeface="Arial"/>
                    <a:ea typeface="Arial"/>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6"/>
                    </a:rPr>
                    <a:t>linkedin.com/company/icann</a:t>
                  </a:r>
                  <a:endParaRPr sz="1400" b="0" i="0" u="none" strike="noStrike" cap="none">
                    <a:solidFill>
                      <a:srgbClr val="0A304B"/>
                    </a:solidFill>
                    <a:latin typeface="Arial"/>
                    <a:ea typeface="Arial"/>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9"/>
                  </a:rPr>
                  <a:t>@icann</a:t>
                </a:r>
                <a:endParaRPr sz="1400" b="0" i="0" u="none" strike="noStrike" cap="none">
                  <a:solidFill>
                    <a:srgbClr val="0A304B"/>
                  </a:solidFill>
                  <a:latin typeface="Arial"/>
                  <a:ea typeface="Arial"/>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0"/>
                    </a:rPr>
                    <a:t>facebook.com/icannorg </a:t>
                  </a:r>
                  <a:endParaRPr sz="1400" b="0" i="0" u="none" strike="noStrike" cap="none">
                    <a:solidFill>
                      <a:srgbClr val="0A304B"/>
                    </a:solidFill>
                    <a:latin typeface="Arial"/>
                    <a:ea typeface="Arial"/>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5"/>
                    </a:rPr>
                    <a:t>youtube.com/icannnews</a:t>
                  </a:r>
                  <a:endParaRPr sz="1400" b="0" i="0" u="none" strike="noStrike" cap="none">
                    <a:solidFill>
                      <a:srgbClr val="0A304B"/>
                    </a:solidFill>
                    <a:latin typeface="Arial"/>
                    <a:ea typeface="Arial"/>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6"/>
                    </a:rPr>
                    <a:t>soundcloud.com/icann</a:t>
                  </a:r>
                  <a:endParaRPr sz="1400" b="0" i="0" u="none" strike="noStrike" cap="none">
                    <a:solidFill>
                      <a:srgbClr val="0A304B"/>
                    </a:solidFill>
                    <a:latin typeface="Arial"/>
                    <a:ea typeface="Arial"/>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8"/>
                    </a:rPr>
                    <a:t>instagram.com/icannorg</a:t>
                  </a:r>
                  <a:endParaRPr sz="1400" b="0" i="0" u="none" strike="noStrike" cap="none">
                    <a:solidFill>
                      <a:srgbClr val="0A304B"/>
                    </a:solidFill>
                    <a:latin typeface="Arial"/>
                    <a:ea typeface="Arial"/>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r" rtl="1">
              <a:spcBef>
                <a:spcPts val="2000"/>
              </a:spcBef>
              <a:spcAft>
                <a:spcPts val="0"/>
              </a:spcAft>
              <a:buClr>
                <a:srgbClr val="000000"/>
              </a:buClr>
              <a:buSzPts val="1425"/>
              <a:buFont typeface="Noto Sans Symbols"/>
              <a:buChar char="◉"/>
              <a:defRPr sz="1900" b="0" i="0" u="none" strike="noStrike" cap="none">
                <a:solidFill>
                  <a:srgbClr val="000000"/>
                </a:solidFill>
                <a:sym typeface="Arial"/>
              </a:defRPr>
            </a:lvl1pPr>
            <a:lvl2pPr marL="914400" marR="0" lvl="1" indent="-319087" algn="r" rtl="1">
              <a:spcBef>
                <a:spcPts val="500"/>
              </a:spcBef>
              <a:spcAft>
                <a:spcPts val="0"/>
              </a:spcAft>
              <a:buClr>
                <a:srgbClr val="000000"/>
              </a:buClr>
              <a:buSzPts val="1425"/>
              <a:buFont typeface="Noto Sans Symbols"/>
              <a:buChar char="⚪"/>
              <a:defRPr sz="1900" b="0" i="0" u="none" strike="noStrike" cap="none">
                <a:solidFill>
                  <a:srgbClr val="000000"/>
                </a:solidFill>
                <a:sym typeface="Arial"/>
              </a:defRPr>
            </a:lvl2pPr>
            <a:lvl3pPr marL="1371600" marR="0" lvl="2" indent="-349250" algn="r" rtl="1">
              <a:spcBef>
                <a:spcPts val="500"/>
              </a:spcBef>
              <a:spcAft>
                <a:spcPts val="0"/>
              </a:spcAft>
              <a:buClr>
                <a:srgbClr val="000000"/>
              </a:buClr>
              <a:buSzPts val="1900"/>
              <a:buFont typeface="Arial"/>
              <a:buChar char="•"/>
              <a:defRPr sz="1900" b="0" i="0" u="none" strike="noStrike" cap="none">
                <a:solidFill>
                  <a:srgbClr val="000000"/>
                </a:solidFill>
                <a:sym typeface="Arial"/>
              </a:defRPr>
            </a:lvl3pPr>
            <a:lvl4pPr marL="1828800" marR="0" lvl="3" indent="-228600" algn="r" rtl="1">
              <a:spcBef>
                <a:spcPts val="380"/>
              </a:spcBef>
              <a:spcAft>
                <a:spcPts val="0"/>
              </a:spcAft>
              <a:buClr>
                <a:srgbClr val="000000"/>
              </a:buClr>
              <a:buSzPts val="1900"/>
              <a:buFont typeface="Arial"/>
              <a:buNone/>
              <a:defRPr sz="1900" b="0" i="0" u="none" strike="noStrike" cap="none">
                <a:solidFill>
                  <a:srgbClr val="000000"/>
                </a:solidFill>
                <a:sym typeface="Arial"/>
              </a:defRPr>
            </a:lvl4pPr>
            <a:lvl5pPr marL="2286000" marR="0" lvl="4" indent="-349250" algn="r" rtl="1">
              <a:spcBef>
                <a:spcPts val="380"/>
              </a:spcBef>
              <a:spcAft>
                <a:spcPts val="0"/>
              </a:spcAft>
              <a:buClr>
                <a:srgbClr val="000000"/>
              </a:buClr>
              <a:buSzPts val="1900"/>
              <a:buFont typeface="Arial"/>
              <a:buChar char="»"/>
              <a:defRPr sz="1900" b="0" i="0" u="none" strike="noStrike" cap="none">
                <a:solidFill>
                  <a:srgbClr val="000000"/>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r" rtl="1">
              <a:spcBef>
                <a:spcPts val="0"/>
              </a:spcBef>
              <a:spcAft>
                <a:spcPts val="0"/>
              </a:spcAft>
              <a:buClr>
                <a:schemeClr val="lt1"/>
              </a:buClr>
              <a:buSzPts val="4800"/>
              <a:buFont typeface="Arial"/>
              <a:buNone/>
              <a:defRPr sz="4800" b="1" i="0" u="none" strike="noStrike" cap="none">
                <a:solidFill>
                  <a:schemeClr val="lt1"/>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500"/>
              <a:buFont typeface="Arial"/>
              <a:buNone/>
              <a:defRPr sz="1500" b="1" i="0" u="none" strike="noStrike" cap="none">
                <a:solidFill>
                  <a:schemeClr val="lt1"/>
                </a:solidFill>
                <a:sym typeface="Arial"/>
              </a:defRPr>
            </a:lvl1pPr>
            <a:lvl2pPr marL="914400" marR="0" lvl="1" indent="-361950" algn="r" rtl="1">
              <a:spcBef>
                <a:spcPts val="420"/>
              </a:spcBef>
              <a:spcAft>
                <a:spcPts val="0"/>
              </a:spcAft>
              <a:buClr>
                <a:schemeClr val="dk1"/>
              </a:buClr>
              <a:buSzPts val="2100"/>
              <a:buFont typeface="Arial"/>
              <a:buChar char="–"/>
              <a:defRPr sz="2100" b="0" i="0" u="none" strike="noStrike" cap="none">
                <a:solidFill>
                  <a:schemeClr val="dk1"/>
                </a:solidFill>
                <a:sym typeface="Arial"/>
              </a:defRPr>
            </a:lvl2pPr>
            <a:lvl3pPr marL="1371600" marR="0" lvl="2" indent="-342900" algn="r" rtl="1">
              <a:spcBef>
                <a:spcPts val="360"/>
              </a:spcBef>
              <a:spcAft>
                <a:spcPts val="0"/>
              </a:spcAft>
              <a:buClr>
                <a:schemeClr val="dk1"/>
              </a:buClr>
              <a:buSzPts val="1800"/>
              <a:buFont typeface="Arial"/>
              <a:buChar char="•"/>
              <a:defRPr sz="1800" b="0" i="0" u="none" strike="noStrike" cap="none">
                <a:solidFill>
                  <a:schemeClr val="dk1"/>
                </a:solidFill>
                <a:sym typeface="Arial"/>
              </a:defRPr>
            </a:lvl3pPr>
            <a:lvl4pPr marL="1828800" marR="0" lvl="3"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4pPr>
            <a:lvl5pPr marL="2286000" marR="0" lvl="4"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r" rtl="1">
              <a:lnSpc>
                <a:spcPct val="100000"/>
              </a:lnSpc>
              <a:spcBef>
                <a:spcPts val="0"/>
              </a:spcBef>
              <a:spcAft>
                <a:spcPts val="0"/>
              </a:spcAft>
              <a:buClr>
                <a:srgbClr val="002A49"/>
              </a:buClr>
              <a:buSzPts val="5400"/>
              <a:buFont typeface="Arial"/>
              <a:buNone/>
              <a:defRPr sz="5400" b="0" i="0" u="none" strike="noStrike" cap="none">
                <a:solidFill>
                  <a:srgbClr val="002A49"/>
                </a:solidFill>
                <a:sym typeface="Arial"/>
              </a:defRPr>
            </a:lvl1pPr>
            <a:lvl2pPr marL="914400" marR="0" lvl="1" indent="-361950" algn="r" rtl="1">
              <a:spcBef>
                <a:spcPts val="420"/>
              </a:spcBef>
              <a:spcAft>
                <a:spcPts val="0"/>
              </a:spcAft>
              <a:buClr>
                <a:schemeClr val="dk1"/>
              </a:buClr>
              <a:buSzPts val="2100"/>
              <a:buFont typeface="Arial"/>
              <a:buChar char="–"/>
              <a:defRPr sz="2100" b="0" i="0" u="none" strike="noStrike" cap="none">
                <a:solidFill>
                  <a:schemeClr val="dk1"/>
                </a:solidFill>
                <a:sym typeface="Arial"/>
              </a:defRPr>
            </a:lvl2pPr>
            <a:lvl3pPr marL="1371600" marR="0" lvl="2" indent="-342900" algn="r" rtl="1">
              <a:spcBef>
                <a:spcPts val="360"/>
              </a:spcBef>
              <a:spcAft>
                <a:spcPts val="0"/>
              </a:spcAft>
              <a:buClr>
                <a:schemeClr val="dk1"/>
              </a:buClr>
              <a:buSzPts val="1800"/>
              <a:buFont typeface="Arial"/>
              <a:buChar char="•"/>
              <a:defRPr sz="1800" b="0" i="0" u="none" strike="noStrike" cap="none">
                <a:solidFill>
                  <a:schemeClr val="dk1"/>
                </a:solidFill>
                <a:sym typeface="Arial"/>
              </a:defRPr>
            </a:lvl3pPr>
            <a:lvl4pPr marL="1828800" marR="0" lvl="3"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4pPr>
            <a:lvl5pPr marL="2286000" marR="0" lvl="4"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r" rtl="1">
              <a:spcBef>
                <a:spcPts val="0"/>
              </a:spcBef>
              <a:spcAft>
                <a:spcPts val="0"/>
              </a:spcAft>
              <a:buClr>
                <a:srgbClr val="002A49"/>
              </a:buClr>
              <a:buSzPts val="3600"/>
              <a:buFont typeface="Arial"/>
              <a:buNone/>
              <a:defRPr sz="3600" b="1" i="0" u="none" strike="noStrike" cap="none">
                <a:solidFill>
                  <a:srgbClr val="002A49"/>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flickr.com/icann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linkedin.com/company/icann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instagram.com/icannorg</a:t>
            </a:r>
            <a:endParaRPr sz="1600">
              <a:solidFill>
                <a:srgbClr val="4BCDD5"/>
              </a:solidFill>
              <a:latin typeface="Arial"/>
              <a:ea typeface="Arial"/>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r" rtl="1">
              <a:spcBef>
                <a:spcPts val="540"/>
              </a:spcBef>
              <a:spcAft>
                <a:spcPts val="0"/>
              </a:spcAft>
              <a:buClr>
                <a:schemeClr val="lt1"/>
              </a:buClr>
              <a:buSzPts val="2700"/>
              <a:buFont typeface="Arial"/>
              <a:buNone/>
              <a:defRPr sz="2700" b="1" i="0" u="none" strike="noStrike" cap="none">
                <a:solidFill>
                  <a:schemeClr val="lt1"/>
                </a:solidFill>
                <a:sym typeface="Arial"/>
              </a:defRPr>
            </a:lvl1pPr>
            <a:lvl2pPr marL="914400" marR="0" lvl="1" indent="-361950" algn="r" rtl="1">
              <a:spcBef>
                <a:spcPts val="420"/>
              </a:spcBef>
              <a:spcAft>
                <a:spcPts val="0"/>
              </a:spcAft>
              <a:buClr>
                <a:srgbClr val="0B3458"/>
              </a:buClr>
              <a:buSzPts val="2100"/>
              <a:buFont typeface="Arial"/>
              <a:buChar char="–"/>
              <a:defRPr sz="2100" b="0" i="0" u="none" strike="noStrike" cap="none">
                <a:solidFill>
                  <a:srgbClr val="0B3458"/>
                </a:solidFill>
                <a:sym typeface="Arial"/>
              </a:defRPr>
            </a:lvl2pPr>
            <a:lvl3pPr marL="1371600" marR="0" lvl="2" indent="-342900" algn="r" rtl="1">
              <a:spcBef>
                <a:spcPts val="360"/>
              </a:spcBef>
              <a:spcAft>
                <a:spcPts val="0"/>
              </a:spcAft>
              <a:buClr>
                <a:srgbClr val="0B3458"/>
              </a:buClr>
              <a:buSzPts val="1800"/>
              <a:buFont typeface="Arial"/>
              <a:buChar char="•"/>
              <a:defRPr sz="1800" b="0" i="0" u="none" strike="noStrike" cap="none">
                <a:solidFill>
                  <a:srgbClr val="0B3458"/>
                </a:solidFill>
                <a:sym typeface="Arial"/>
              </a:defRPr>
            </a:lvl3pPr>
            <a:lvl4pPr marL="1828800" marR="0" lvl="3" indent="-323850" algn="r" rtl="1">
              <a:spcBef>
                <a:spcPts val="300"/>
              </a:spcBef>
              <a:spcAft>
                <a:spcPts val="0"/>
              </a:spcAft>
              <a:buClr>
                <a:srgbClr val="0B3458"/>
              </a:buClr>
              <a:buSzPts val="1500"/>
              <a:buFont typeface="Arial"/>
              <a:buChar char="–"/>
              <a:defRPr sz="1500" b="0" i="0" u="none" strike="noStrike" cap="none">
                <a:solidFill>
                  <a:srgbClr val="0B3458"/>
                </a:solidFill>
                <a:sym typeface="Arial"/>
              </a:defRPr>
            </a:lvl4pPr>
            <a:lvl5pPr marL="2286000" marR="0" lvl="4" indent="-323850" algn="r" rtl="1">
              <a:spcBef>
                <a:spcPts val="300"/>
              </a:spcBef>
              <a:spcAft>
                <a:spcPts val="0"/>
              </a:spcAft>
              <a:buClr>
                <a:srgbClr val="0B3458"/>
              </a:buClr>
              <a:buSzPts val="1500"/>
              <a:buFont typeface="Arial"/>
              <a:buChar char="»"/>
              <a:defRPr sz="1500" b="0" i="0" u="none" strike="noStrike" cap="none">
                <a:solidFill>
                  <a:srgbClr val="0B3458"/>
                </a:solidFill>
                <a:sym typeface="Arial"/>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facebook.com/icannorg</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youtube.com/icannnews</a:t>
            </a:r>
            <a:endParaRPr sz="1600">
              <a:solidFill>
                <a:srgbClr val="4BCDD5"/>
              </a:solidFill>
              <a:latin typeface="Arial"/>
              <a:ea typeface="Arial"/>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r" rtl="1">
              <a:lnSpc>
                <a:spcPct val="100000"/>
              </a:lnSpc>
              <a:spcBef>
                <a:spcPts val="0"/>
              </a:spcBef>
              <a:spcAft>
                <a:spcPts val="0"/>
              </a:spcAft>
              <a:buClr>
                <a:srgbClr val="0B3458"/>
              </a:buClr>
              <a:buSzPts val="2800"/>
              <a:buFont typeface="Arial"/>
              <a:buNone/>
              <a:defRPr sz="2800" b="1" i="0" u="none" strike="noStrike" cap="none">
                <a:solidFill>
                  <a:srgbClr val="0B3458"/>
                </a:solidFil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r" rtl="1">
              <a:spcBef>
                <a:spcPts val="0"/>
              </a:spcBef>
              <a:spcAft>
                <a:spcPts val="0"/>
              </a:spcAft>
              <a:buClr>
                <a:srgbClr val="0B3458"/>
              </a:buClr>
              <a:buSzPts val="3600"/>
              <a:buFont typeface="Arial"/>
              <a:buNone/>
              <a:defRPr sz="36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1"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r" rtl="1">
              <a:spcBef>
                <a:spcPts val="0"/>
              </a:spcBef>
              <a:spcAft>
                <a:spcPts val="0"/>
              </a:spcAft>
              <a:buClr>
                <a:schemeClr val="lt1"/>
              </a:buClr>
              <a:buSzPts val="3600"/>
              <a:buFont typeface="Arial"/>
              <a:buNone/>
              <a:defRPr sz="36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1"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r" rtl="1">
              <a:spcBef>
                <a:spcPts val="0"/>
              </a:spcBef>
              <a:spcAft>
                <a:spcPts val="0"/>
              </a:spcAft>
              <a:buClr>
                <a:srgbClr val="0B3458"/>
              </a:buClr>
              <a:buSzPts val="3600"/>
              <a:buFont typeface="Arial"/>
              <a:buNone/>
              <a:defRPr sz="36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1"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3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1" name="Google Shape;11;p1"/>
          <p:cNvPicPr preferRelativeResize="0"/>
          <p:nvPr/>
        </p:nvPicPr>
        <p:blipFill rotWithShape="1">
          <a:blip r:embed="rId51">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notesSlide" Target="../notesSlides/notesSlide1.xml"/><Relationship Id="rId7"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44.png"/><Relationship Id="rId4" Type="http://schemas.openxmlformats.org/officeDocument/2006/relationships/image" Target="../media/image4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3.xml"/><Relationship Id="rId1" Type="http://schemas.openxmlformats.org/officeDocument/2006/relationships/tags" Target="../tags/tag11.xml"/><Relationship Id="rId4" Type="http://schemas.openxmlformats.org/officeDocument/2006/relationships/hyperlink" Target="https://www.iana.org/domains/root/db/xn--ngbc5azd.html"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3.xml"/><Relationship Id="rId1" Type="http://schemas.openxmlformats.org/officeDocument/2006/relationships/tags" Target="../tags/tag16.xml"/><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2.xml"/><Relationship Id="rId1" Type="http://schemas.openxmlformats.org/officeDocument/2006/relationships/tags" Target="../tags/tag17.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3.xml"/><Relationship Id="rId1" Type="http://schemas.openxmlformats.org/officeDocument/2006/relationships/tags" Target="../tags/tag18.xml"/><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3.xml"/><Relationship Id="rId1" Type="http://schemas.openxmlformats.org/officeDocument/2006/relationships/tags" Target="../tags/tag19.xm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3.xml"/><Relationship Id="rId1" Type="http://schemas.openxmlformats.org/officeDocument/2006/relationships/tags" Target="../tags/tag20.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3.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3.xml"/><Relationship Id="rId1" Type="http://schemas.openxmlformats.org/officeDocument/2006/relationships/tags" Target="../tags/tag21.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3.xml"/><Relationship Id="rId1" Type="http://schemas.openxmlformats.org/officeDocument/2006/relationships/tags" Target="../tags/tag22.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3.xml"/><Relationship Id="rId1" Type="http://schemas.openxmlformats.org/officeDocument/2006/relationships/tags" Target="../tags/tag23.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3.xml"/><Relationship Id="rId1" Type="http://schemas.openxmlformats.org/officeDocument/2006/relationships/tags" Target="../tags/tag24.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3.xml"/><Relationship Id="rId1" Type="http://schemas.openxmlformats.org/officeDocument/2006/relationships/tags" Target="../tags/tag25.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25.xml"/><Relationship Id="rId7" Type="http://schemas.openxmlformats.org/officeDocument/2006/relationships/image" Target="../media/image60.png"/><Relationship Id="rId2" Type="http://schemas.openxmlformats.org/officeDocument/2006/relationships/slideLayout" Target="../slideLayouts/slideLayout53.xml"/><Relationship Id="rId1" Type="http://schemas.openxmlformats.org/officeDocument/2006/relationships/tags" Target="../tags/tag26.xml"/><Relationship Id="rId6" Type="http://schemas.microsoft.com/office/2007/relationships/hdphoto" Target="../media/hdphoto1.wdp"/><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56.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6.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2.xml"/><Relationship Id="rId1" Type="http://schemas.openxmlformats.org/officeDocument/2006/relationships/tags" Target="../tags/tag2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8" Type="http://schemas.openxmlformats.org/officeDocument/2006/relationships/hyperlink" Target="https://subscribe.icann.org/unauthenticated?requestedPath=%2Fsubscriptions" TargetMode="External"/><Relationship Id="rId3" Type="http://schemas.openxmlformats.org/officeDocument/2006/relationships/notesSlide" Target="../notesSlides/notesSlide32.xml"/><Relationship Id="rId7" Type="http://schemas.openxmlformats.org/officeDocument/2006/relationships/hyperlink" Target="https://www.icann.org/en/engagement-calendar" TargetMode="External"/><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hyperlink" Target="https://newgtldprogram.icann.org/en/news/2024" TargetMode="External"/><Relationship Id="rId5" Type="http://schemas.openxmlformats.org/officeDocument/2006/relationships/hyperlink" Target="https://newgtldprogram.icann.org/en/resources/faqs" TargetMode="External"/><Relationship Id="rId4" Type="http://schemas.openxmlformats.org/officeDocument/2006/relationships/hyperlink" Target="https://newgtldprogram.icann.org/" TargetMode="External"/><Relationship Id="rId9" Type="http://schemas.openxmlformats.org/officeDocument/2006/relationships/image" Target="../media/image33.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6.xml"/><Relationship Id="rId1" Type="http://schemas.openxmlformats.org/officeDocument/2006/relationships/tags" Target="../tags/tag31.xml"/></Relationships>
</file>

<file path=ppt/slides/_rels/slide3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4.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10.png"/><Relationship Id="rId11" Type="http://schemas.openxmlformats.org/officeDocument/2006/relationships/image" Target="../media/image64.png"/><Relationship Id="rId5" Type="http://schemas.openxmlformats.org/officeDocument/2006/relationships/image" Target="../media/image6.png"/><Relationship Id="rId10" Type="http://schemas.openxmlformats.org/officeDocument/2006/relationships/image" Target="../media/image42.png"/><Relationship Id="rId4" Type="http://schemas.openxmlformats.org/officeDocument/2006/relationships/image" Target="../media/image5.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4.xml"/><Relationship Id="rId7"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www.icann.org/" TargetMode="External"/><Relationship Id="rId9" Type="http://schemas.openxmlformats.org/officeDocument/2006/relationships/image" Target="../media/image33.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3.emf"/><Relationship Id="rId4" Type="http://schemas.openxmlformats.org/officeDocument/2006/relationships/hyperlink" Target="http://www.icann.or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3.emf"/></Relationships>
</file>

<file path=ppt/slides/_rels/slide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7.xml"/><Relationship Id="rId7" Type="http://schemas.openxmlformats.org/officeDocument/2006/relationships/image" Target="../media/image54.sv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53.png"/><Relationship Id="rId5" Type="http://schemas.openxmlformats.org/officeDocument/2006/relationships/image" Target="../media/image52.emf"/><Relationship Id="rId10" Type="http://schemas.openxmlformats.org/officeDocument/2006/relationships/image" Target="../media/image33.emf"/><Relationship Id="rId4" Type="http://schemas.openxmlformats.org/officeDocument/2006/relationships/image" Target="../media/image51.emf"/><Relationship Id="rId9" Type="http://schemas.openxmlformats.org/officeDocument/2006/relationships/image" Target="../media/image56.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3.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Google Shape;856;p60"/>
          <p:cNvSpPr txBox="1">
            <a:spLocks noGrp="1"/>
          </p:cNvSpPr>
          <p:nvPr>
            <p:ph type="title"/>
          </p:nvPr>
        </p:nvSpPr>
        <p:spPr>
          <a:xfrm>
            <a:off x="517622" y="1506474"/>
            <a:ext cx="8647643" cy="1325563"/>
          </a:xfrm>
          <a:prstGeom prst="rect">
            <a:avLst/>
          </a:prstGeom>
          <a:noFill/>
          <a:ln>
            <a:noFill/>
          </a:ln>
        </p:spPr>
        <p:txBody>
          <a:bodyPr spcFirstLastPara="1" wrap="square" lIns="0" tIns="0" rIns="0" bIns="0" anchor="b" anchorCtr="0">
            <a:normAutofit/>
          </a:bodyPr>
          <a:lstStyle/>
          <a:p>
            <a:pPr marL="0" lvl="0" indent="0" algn="r" rtl="1">
              <a:lnSpc>
                <a:spcPct val="100000"/>
              </a:lnSpc>
              <a:spcBef>
                <a:spcPts val="0"/>
              </a:spcBef>
              <a:spcAft>
                <a:spcPts val="0"/>
              </a:spcAft>
              <a:buClr>
                <a:schemeClr val="lt1"/>
              </a:buClr>
              <a:buSzPts val="4000"/>
              <a:buFont typeface="Arial"/>
              <a:buNone/>
            </a:pPr>
            <a:r>
              <a:rPr lang="ar-EG" sz="4000" dirty="0"/>
              <a:t>إنترنت أكثر شمولاً:</a:t>
            </a:r>
          </a:p>
          <a:p>
            <a:pPr marL="0" lvl="0" indent="0" algn="r" rtl="1">
              <a:lnSpc>
                <a:spcPct val="100000"/>
              </a:lnSpc>
              <a:spcBef>
                <a:spcPts val="0"/>
              </a:spcBef>
              <a:spcAft>
                <a:spcPts val="0"/>
              </a:spcAft>
              <a:buClr>
                <a:schemeClr val="lt1"/>
              </a:buClr>
              <a:buSzPts val="4000"/>
              <a:buFont typeface="Arial"/>
              <a:buNone/>
            </a:pPr>
            <a:r>
              <a:rPr lang="ar-EG" sz="4000" dirty="0"/>
              <a:t>نطاقات المستوى الأعلى العامة الجديدة</a:t>
            </a:r>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4">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7" name="Google Shape;77;p1">
            <a:extLst>
              <a:ext uri="{FF2B5EF4-FFF2-40B4-BE49-F238E27FC236}">
                <a16:creationId xmlns:a16="http://schemas.microsoft.com/office/drawing/2014/main" id="{E4E5145F-2747-C1F3-1342-3BEE5E8C560F}"/>
              </a:ext>
            </a:extLst>
          </p:cNvPr>
          <p:cNvPicPr preferRelativeResize="0"/>
          <p:nvPr/>
        </p:nvPicPr>
        <p:blipFill rotWithShape="1">
          <a:blip r:embed="rId5">
            <a:alphaModFix/>
          </a:blip>
          <a:srcRect/>
          <a:stretch/>
        </p:blipFill>
        <p:spPr>
          <a:xfrm>
            <a:off x="9714184" y="294969"/>
            <a:ext cx="800100" cy="800100"/>
          </a:xfrm>
          <a:prstGeom prst="rect">
            <a:avLst/>
          </a:prstGeom>
          <a:noFill/>
          <a:ln>
            <a:noFill/>
          </a:ln>
        </p:spPr>
      </p:pic>
      <p:pic>
        <p:nvPicPr>
          <p:cNvPr id="10" name="Google Shape;25;p2">
            <a:extLst>
              <a:ext uri="{FF2B5EF4-FFF2-40B4-BE49-F238E27FC236}">
                <a16:creationId xmlns:a16="http://schemas.microsoft.com/office/drawing/2014/main" id="{F09AA956-D648-F82A-6453-02E7D849D5ED}"/>
              </a:ext>
            </a:extLst>
          </p:cNvPr>
          <p:cNvPicPr preferRelativeResize="0"/>
          <p:nvPr/>
        </p:nvPicPr>
        <p:blipFill rotWithShape="1">
          <a:blip r:embed="rId6">
            <a:alphaModFix/>
          </a:blip>
          <a:srcRect/>
          <a:stretch/>
        </p:blipFill>
        <p:spPr>
          <a:xfrm>
            <a:off x="326044" y="4878445"/>
            <a:ext cx="1193800" cy="952500"/>
          </a:xfrm>
          <a:prstGeom prst="rect">
            <a:avLst/>
          </a:prstGeom>
          <a:noFill/>
          <a:ln>
            <a:noFill/>
          </a:ln>
        </p:spPr>
      </p:pic>
      <p:pic>
        <p:nvPicPr>
          <p:cNvPr id="11" name="Picture 10">
            <a:extLst>
              <a:ext uri="{FF2B5EF4-FFF2-40B4-BE49-F238E27FC236}">
                <a16:creationId xmlns:a16="http://schemas.microsoft.com/office/drawing/2014/main" id="{0771D5F1-6DEB-BEAA-423A-570295914417}"/>
              </a:ext>
            </a:extLst>
          </p:cNvPr>
          <p:cNvPicPr>
            <a:picLocks noChangeAspect="1"/>
          </p:cNvPicPr>
          <p:nvPr/>
        </p:nvPicPr>
        <p:blipFill>
          <a:blip r:embed="rId7"/>
          <a:stretch>
            <a:fillRect/>
          </a:stretch>
        </p:blipFill>
        <p:spPr>
          <a:xfrm>
            <a:off x="9677051" y="297826"/>
            <a:ext cx="846758" cy="846758"/>
          </a:xfrm>
          <a:prstGeom prst="rect">
            <a:avLst/>
          </a:prstGeom>
        </p:spPr>
      </p:pic>
      <p:pic>
        <p:nvPicPr>
          <p:cNvPr id="12" name="Picture 11">
            <a:extLst>
              <a:ext uri="{FF2B5EF4-FFF2-40B4-BE49-F238E27FC236}">
                <a16:creationId xmlns:a16="http://schemas.microsoft.com/office/drawing/2014/main" id="{02583F07-C6EE-5A7F-ACBC-963A62EF446E}"/>
              </a:ext>
            </a:extLst>
          </p:cNvPr>
          <p:cNvPicPr>
            <a:picLocks noChangeAspect="1"/>
          </p:cNvPicPr>
          <p:nvPr/>
        </p:nvPicPr>
        <p:blipFill>
          <a:blip r:embed="rId8"/>
          <a:stretch>
            <a:fillRect/>
          </a:stretch>
        </p:blipFill>
        <p:spPr>
          <a:xfrm>
            <a:off x="326044" y="519637"/>
            <a:ext cx="4634873" cy="434520"/>
          </a:xfrm>
          <a:prstGeom prst="rect">
            <a:avLst/>
          </a:prstGeom>
        </p:spPr>
      </p:pic>
      <p:sp>
        <p:nvSpPr>
          <p:cNvPr id="13" name="Text Placeholder 12">
            <a:extLst>
              <a:ext uri="{FF2B5EF4-FFF2-40B4-BE49-F238E27FC236}">
                <a16:creationId xmlns:a16="http://schemas.microsoft.com/office/drawing/2014/main" id="{E8655BBA-9418-AD54-E897-460E15AD69F9}"/>
              </a:ext>
            </a:extLst>
          </p:cNvPr>
          <p:cNvSpPr>
            <a:spLocks noGrp="1"/>
          </p:cNvSpPr>
          <p:nvPr>
            <p:ph type="body" idx="1"/>
          </p:nvPr>
        </p:nvSpPr>
        <p:spPr/>
        <p:txBody>
          <a:bodyPr/>
          <a:lstStyle/>
          <a:p>
            <a:endParaRPr 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2" y="900112"/>
            <a:ext cx="11045651" cy="5100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أسماء نطاقات جديدة، استخدامات جديدة</a:t>
            </a:r>
          </a:p>
        </p:txBody>
      </p:sp>
      <p:grpSp>
        <p:nvGrpSpPr>
          <p:cNvPr id="7" name="Group 6">
            <a:extLst>
              <a:ext uri="{FF2B5EF4-FFF2-40B4-BE49-F238E27FC236}">
                <a16:creationId xmlns:a16="http://schemas.microsoft.com/office/drawing/2014/main" id="{E0ED8317-F736-942D-4FB0-CDE390D9B094}"/>
              </a:ext>
            </a:extLst>
          </p:cNvPr>
          <p:cNvGrpSpPr/>
          <p:nvPr/>
        </p:nvGrpSpPr>
        <p:grpSpPr>
          <a:xfrm>
            <a:off x="459436" y="2014221"/>
            <a:ext cx="5931368" cy="4200395"/>
            <a:chOff x="459436" y="1950423"/>
            <a:chExt cx="5931368" cy="4200395"/>
          </a:xfrm>
        </p:grpSpPr>
        <p:grpSp>
          <p:nvGrpSpPr>
            <p:cNvPr id="5" name="Group 4">
              <a:extLst>
                <a:ext uri="{FF2B5EF4-FFF2-40B4-BE49-F238E27FC236}">
                  <a16:creationId xmlns:a16="http://schemas.microsoft.com/office/drawing/2014/main" id="{E40F20CA-953D-C959-3DD8-D575267192D7}"/>
                </a:ext>
              </a:extLst>
            </p:cNvPr>
            <p:cNvGrpSpPr/>
            <p:nvPr/>
          </p:nvGrpSpPr>
          <p:grpSpPr>
            <a:xfrm>
              <a:off x="782849" y="4615946"/>
              <a:ext cx="2516490" cy="401878"/>
              <a:chOff x="8700613" y="4615946"/>
              <a:chExt cx="2516490" cy="401878"/>
            </a:xfrm>
          </p:grpSpPr>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1800" b="1" dirty="0">
                    <a:solidFill>
                      <a:srgbClr val="0B3458"/>
                    </a:solidFill>
                    <a:latin typeface="Arial"/>
                    <a:ea typeface="Arial"/>
                    <a:cs typeface="Arial"/>
                    <a:sym typeface="Arial"/>
                  </a:rPr>
                  <a:t>.</a:t>
                </a:r>
                <a:r>
                  <a:rPr lang="en-US" sz="1800" b="1" dirty="0" err="1">
                    <a:solidFill>
                      <a:srgbClr val="0B3458"/>
                    </a:solidFill>
                    <a:latin typeface="Arial"/>
                    <a:ea typeface="Arial"/>
                    <a:cs typeface="Arial"/>
                    <a:sym typeface="Arial"/>
                  </a:rPr>
                  <a:t>网址</a:t>
                </a:r>
                <a:endParaRPr lang="en-US" sz="1800" b="1" dirty="0">
                  <a:solidFill>
                    <a:srgbClr val="0B3458"/>
                  </a:solidFill>
                  <a:latin typeface="Arial"/>
                  <a:ea typeface="Arial"/>
                  <a:cs typeface="Arial"/>
                  <a:sym typeface="Arial"/>
                </a:endParaRP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dirty="0">
                    <a:solidFill>
                      <a:srgbClr val="0B3458"/>
                    </a:solidFill>
                    <a:uFill>
                      <a:noFill/>
                    </a:uFill>
                    <a:hlinkClick r:id="rId4">
                      <a:extLst>
                        <a:ext uri="{A12FA001-AC4F-418D-AE19-62706E023703}">
                          <ahyp:hlinkClr xmlns:ahyp="http://schemas.microsoft.com/office/drawing/2018/hyperlinkcolor" val="tx"/>
                        </a:ext>
                      </a:extLst>
                    </a:hlinkClick>
                  </a:rPr>
                  <a:t>.</a:t>
                </a:r>
                <a:r>
                  <a:rPr lang="ar-EG" sz="1800" b="1" dirty="0">
                    <a:solidFill>
                      <a:srgbClr val="0B3458"/>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شبكة</a:t>
                </a:r>
              </a:p>
            </p:txBody>
          </p:sp>
        </p:grpSp>
        <p:sp>
          <p:nvSpPr>
            <p:cNvPr id="1089" name="Google Shape;1089;p70"/>
            <p:cNvSpPr txBox="1"/>
            <p:nvPr/>
          </p:nvSpPr>
          <p:spPr>
            <a:xfrm>
              <a:off x="3524004" y="4702422"/>
              <a:ext cx="28539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a:solidFill>
                    <a:srgbClr val="0B3458"/>
                  </a:solidFill>
                  <a:latin typeface="Arial"/>
                  <a:ea typeface="Arial"/>
                  <a:cs typeface="Arial"/>
                  <a:sym typeface="Arial"/>
                </a:rPr>
                <a:t>قائمة على أساس النص:</a:t>
              </a:r>
            </a:p>
          </p:txBody>
        </p:sp>
        <p:sp>
          <p:nvSpPr>
            <p:cNvPr id="1090" name="Google Shape;1090;p70"/>
            <p:cNvSpPr txBox="1"/>
            <p:nvPr/>
          </p:nvSpPr>
          <p:spPr>
            <a:xfrm>
              <a:off x="3524004" y="4133254"/>
              <a:ext cx="28539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a:solidFill>
                    <a:srgbClr val="0B3458"/>
                  </a:solidFill>
                  <a:latin typeface="Arial"/>
                  <a:ea typeface="Arial"/>
                  <a:cs typeface="Arial"/>
                  <a:sym typeface="Arial"/>
                </a:rPr>
                <a:t>قائمة على أساس الموقع:</a:t>
              </a:r>
            </a:p>
          </p:txBody>
        </p:sp>
        <p:grpSp>
          <p:nvGrpSpPr>
            <p:cNvPr id="4" name="Group 3">
              <a:extLst>
                <a:ext uri="{FF2B5EF4-FFF2-40B4-BE49-F238E27FC236}">
                  <a16:creationId xmlns:a16="http://schemas.microsoft.com/office/drawing/2014/main" id="{F2852874-01D4-30E7-AE5C-B04E73AEE917}"/>
                </a:ext>
              </a:extLst>
            </p:cNvPr>
            <p:cNvGrpSpPr/>
            <p:nvPr/>
          </p:nvGrpSpPr>
          <p:grpSpPr>
            <a:xfrm>
              <a:off x="754370" y="4052025"/>
              <a:ext cx="2544969" cy="399302"/>
              <a:chOff x="8700600" y="4052025"/>
              <a:chExt cx="2544969" cy="399302"/>
            </a:xfrm>
          </p:grpSpPr>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err="1">
                    <a:solidFill>
                      <a:schemeClr val="lt1"/>
                    </a:solidFill>
                  </a:rPr>
                  <a:t>n</a:t>
                </a:r>
                <a:r>
                  <a:rPr lang="en-US" sz="1800" b="1" dirty="0" err="1">
                    <a:solidFill>
                      <a:schemeClr val="lt1"/>
                    </a:solidFill>
                    <a:latin typeface="Arial"/>
                    <a:ea typeface="Arial"/>
                    <a:cs typeface="Arial"/>
                    <a:sym typeface="Arial"/>
                  </a:rPr>
                  <a:t>yc</a:t>
                </a:r>
                <a:r>
                  <a:rPr lang="ar-SA" sz="1800" b="1" dirty="0">
                    <a:solidFill>
                      <a:schemeClr val="lt1"/>
                    </a:solidFill>
                  </a:rPr>
                  <a:t>.</a:t>
                </a:r>
                <a:endParaRPr lang="en-US" sz="1800" b="1" dirty="0">
                  <a:solidFill>
                    <a:schemeClr val="lt1"/>
                  </a:solidFill>
                  <a:latin typeface="Arial"/>
                  <a:ea typeface="Arial"/>
                  <a:cs typeface="Arial"/>
                  <a:sym typeface="Arial"/>
                </a:endParaRP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err="1">
                    <a:solidFill>
                      <a:schemeClr val="lt1"/>
                    </a:solidFill>
                  </a:rPr>
                  <a:t>durban</a:t>
                </a:r>
                <a:r>
                  <a:rPr lang="ar-SA" sz="1800" b="1" dirty="0">
                    <a:solidFill>
                      <a:schemeClr val="lt1"/>
                    </a:solidFill>
                  </a:rPr>
                  <a:t>.</a:t>
                </a:r>
                <a:endParaRPr lang="en-US" sz="1800" b="1" dirty="0">
                  <a:solidFill>
                    <a:schemeClr val="lt1"/>
                  </a:solidFill>
                  <a:latin typeface="Arial"/>
                  <a:ea typeface="Arial"/>
                  <a:cs typeface="Arial"/>
                  <a:sym typeface="Arial"/>
                </a:endParaRPr>
              </a:p>
            </p:txBody>
          </p:sp>
        </p:grpSp>
        <p:sp>
          <p:nvSpPr>
            <p:cNvPr id="1093" name="Google Shape;1093;p70"/>
            <p:cNvSpPr txBox="1"/>
            <p:nvPr/>
          </p:nvSpPr>
          <p:spPr>
            <a:xfrm>
              <a:off x="3524004" y="5825758"/>
              <a:ext cx="28599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a:solidFill>
                    <a:srgbClr val="0B3458"/>
                  </a:solidFill>
                  <a:latin typeface="Arial"/>
                  <a:ea typeface="Arial"/>
                  <a:cs typeface="Arial"/>
                  <a:sym typeface="Arial"/>
                </a:rPr>
                <a:t>الهوية عبر الإنترنت:</a:t>
              </a:r>
            </a:p>
          </p:txBody>
        </p:sp>
        <p:sp>
          <p:nvSpPr>
            <p:cNvPr id="1094" name="Google Shape;1094;p70"/>
            <p:cNvSpPr/>
            <p:nvPr/>
          </p:nvSpPr>
          <p:spPr>
            <a:xfrm>
              <a:off x="2138639"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a:solidFill>
                    <a:schemeClr val="lt1"/>
                  </a:solidFill>
                  <a:latin typeface="Arial"/>
                  <a:ea typeface="Arial"/>
                  <a:cs typeface="Arial"/>
                  <a:sym typeface="Arial"/>
                </a:rPr>
                <a:t>blog</a:t>
              </a:r>
              <a:r>
                <a:rPr lang="ar-SA" sz="1800" b="1" dirty="0">
                  <a:solidFill>
                    <a:schemeClr val="lt1"/>
                  </a:solidFill>
                  <a:latin typeface="Arial"/>
                  <a:ea typeface="Arial"/>
                  <a:cs typeface="Arial"/>
                  <a:sym typeface="Arial"/>
                </a:rPr>
                <a:t>.</a:t>
              </a:r>
              <a:endParaRPr lang="en-US" sz="1800" b="1" dirty="0">
                <a:solidFill>
                  <a:schemeClr val="lt1"/>
                </a:solidFill>
                <a:latin typeface="Arial"/>
                <a:ea typeface="Arial"/>
                <a:cs typeface="Arial"/>
                <a:sym typeface="Arial"/>
              </a:endParaRPr>
            </a:p>
          </p:txBody>
        </p:sp>
        <p:sp>
          <p:nvSpPr>
            <p:cNvPr id="1095" name="Google Shape;1095;p70"/>
            <p:cNvSpPr txBox="1"/>
            <p:nvPr/>
          </p:nvSpPr>
          <p:spPr>
            <a:xfrm>
              <a:off x="3524004" y="3312725"/>
              <a:ext cx="28668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a:solidFill>
                    <a:srgbClr val="0B3458"/>
                  </a:solidFill>
                  <a:latin typeface="Arial"/>
                  <a:ea typeface="Arial"/>
                  <a:cs typeface="Arial"/>
                  <a:sym typeface="Arial"/>
                </a:rPr>
                <a:t>الأدوات الإبداعية:</a:t>
              </a:r>
            </a:p>
          </p:txBody>
        </p:sp>
        <p:sp>
          <p:nvSpPr>
            <p:cNvPr id="1096" name="Google Shape;1096;p70"/>
            <p:cNvSpPr/>
            <p:nvPr/>
          </p:nvSpPr>
          <p:spPr>
            <a:xfrm>
              <a:off x="1099739"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a:solidFill>
                    <a:schemeClr val="lt1"/>
                  </a:solidFill>
                  <a:latin typeface="Arial"/>
                  <a:ea typeface="Arial"/>
                  <a:cs typeface="Arial"/>
                  <a:sym typeface="Arial"/>
                </a:rPr>
                <a:t>playlist.new</a:t>
              </a:r>
            </a:p>
          </p:txBody>
        </p:sp>
        <p:sp>
          <p:nvSpPr>
            <p:cNvPr id="1097" name="Google Shape;1097;p70"/>
            <p:cNvSpPr/>
            <p:nvPr/>
          </p:nvSpPr>
          <p:spPr>
            <a:xfrm>
              <a:off x="1512239"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a:solidFill>
                    <a:schemeClr val="lt1"/>
                  </a:solidFill>
                  <a:latin typeface="Arial"/>
                  <a:ea typeface="Arial"/>
                  <a:cs typeface="Arial"/>
                  <a:sym typeface="Arial"/>
                </a:rPr>
                <a:t>doc.new</a:t>
              </a:r>
            </a:p>
          </p:txBody>
        </p:sp>
        <p:sp>
          <p:nvSpPr>
            <p:cNvPr id="1098" name="Google Shape;1098;p70"/>
            <p:cNvSpPr txBox="1"/>
            <p:nvPr/>
          </p:nvSpPr>
          <p:spPr>
            <a:xfrm>
              <a:off x="3524004" y="5268742"/>
              <a:ext cx="28599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a:solidFill>
                    <a:srgbClr val="0B3458"/>
                  </a:solidFill>
                  <a:latin typeface="Arial"/>
                  <a:ea typeface="Arial"/>
                  <a:cs typeface="Arial"/>
                  <a:sym typeface="Arial"/>
                </a:rPr>
                <a:t>العلامات التجارية:</a:t>
              </a:r>
            </a:p>
          </p:txBody>
        </p:sp>
        <p:sp>
          <p:nvSpPr>
            <p:cNvPr id="1099" name="Google Shape;1099;p70"/>
            <p:cNvSpPr txBox="1"/>
            <p:nvPr/>
          </p:nvSpPr>
          <p:spPr>
            <a:xfrm>
              <a:off x="3524004" y="2262507"/>
              <a:ext cx="28572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dirty="0">
                  <a:solidFill>
                    <a:srgbClr val="0B3458"/>
                  </a:solidFill>
                  <a:latin typeface="Arial"/>
                  <a:ea typeface="Arial"/>
                  <a:cs typeface="Arial"/>
                  <a:sym typeface="Arial"/>
                </a:rPr>
                <a:t>قائمة على صناعة محددة:</a:t>
              </a:r>
            </a:p>
          </p:txBody>
        </p:sp>
        <p:sp>
          <p:nvSpPr>
            <p:cNvPr id="1100" name="Google Shape;1100;p70"/>
            <p:cNvSpPr/>
            <p:nvPr/>
          </p:nvSpPr>
          <p:spPr>
            <a:xfrm>
              <a:off x="818639"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a:solidFill>
                    <a:srgbClr val="0B3458"/>
                  </a:solidFill>
                  <a:latin typeface="Arial"/>
                  <a:ea typeface="Arial"/>
                  <a:cs typeface="Arial"/>
                  <a:sym typeface="Arial"/>
                </a:rPr>
                <a:t>photography</a:t>
              </a:r>
              <a:r>
                <a:rPr lang="ar-SA" sz="1800" b="1" dirty="0">
                  <a:solidFill>
                    <a:srgbClr val="0B3458"/>
                  </a:solidFill>
                  <a:latin typeface="Arial"/>
                  <a:ea typeface="Arial"/>
                  <a:cs typeface="Arial"/>
                  <a:sym typeface="Arial"/>
                </a:rPr>
                <a:t>.</a:t>
              </a:r>
              <a:endParaRPr lang="en-US" sz="1800" b="1" dirty="0">
                <a:solidFill>
                  <a:srgbClr val="0B3458"/>
                </a:solidFill>
                <a:latin typeface="Arial"/>
                <a:ea typeface="Arial"/>
                <a:cs typeface="Arial"/>
                <a:sym typeface="Arial"/>
              </a:endParaRPr>
            </a:p>
          </p:txBody>
        </p:sp>
        <p:grpSp>
          <p:nvGrpSpPr>
            <p:cNvPr id="3" name="Group 2">
              <a:extLst>
                <a:ext uri="{FF2B5EF4-FFF2-40B4-BE49-F238E27FC236}">
                  <a16:creationId xmlns:a16="http://schemas.microsoft.com/office/drawing/2014/main" id="{2A077978-5962-C73F-38D5-064BA02CD0C2}"/>
                </a:ext>
              </a:extLst>
            </p:cNvPr>
            <p:cNvGrpSpPr/>
            <p:nvPr/>
          </p:nvGrpSpPr>
          <p:grpSpPr>
            <a:xfrm>
              <a:off x="499121" y="2433179"/>
              <a:ext cx="2800218" cy="400846"/>
              <a:chOff x="8700601" y="2433179"/>
              <a:chExt cx="2800218" cy="400846"/>
            </a:xfrm>
          </p:grpSpPr>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a:solidFill>
                      <a:srgbClr val="0B3458"/>
                    </a:solidFill>
                  </a:rPr>
                  <a:t>rugby</a:t>
                </a:r>
                <a:r>
                  <a:rPr lang="ar-SA" sz="1800" b="1" dirty="0">
                    <a:solidFill>
                      <a:srgbClr val="0B3458"/>
                    </a:solidFill>
                  </a:rPr>
                  <a:t>.</a:t>
                </a:r>
                <a:endParaRPr lang="en-US" sz="1800" b="1" dirty="0">
                  <a:solidFill>
                    <a:srgbClr val="0B3458"/>
                  </a:solidFill>
                  <a:latin typeface="Arial"/>
                  <a:ea typeface="Arial"/>
                  <a:cs typeface="Arial"/>
                  <a:sym typeface="Arial"/>
                </a:endParaRPr>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a:solidFill>
                      <a:srgbClr val="0B3458"/>
                    </a:solidFill>
                  </a:rPr>
                  <a:t>b</a:t>
                </a:r>
                <a:r>
                  <a:rPr lang="en-US" sz="1800" b="1" dirty="0">
                    <a:solidFill>
                      <a:srgbClr val="0B3458"/>
                    </a:solidFill>
                    <a:latin typeface="Arial"/>
                    <a:ea typeface="Arial"/>
                    <a:cs typeface="Arial"/>
                    <a:sym typeface="Arial"/>
                  </a:rPr>
                  <a:t>ank</a:t>
                </a:r>
                <a:r>
                  <a:rPr lang="ar-SA" sz="1800" b="1" dirty="0">
                    <a:solidFill>
                      <a:srgbClr val="0B3458"/>
                    </a:solidFill>
                    <a:latin typeface="Arial"/>
                    <a:ea typeface="Arial"/>
                    <a:cs typeface="Arial"/>
                    <a:sym typeface="Arial"/>
                  </a:rPr>
                  <a:t>.</a:t>
                </a:r>
                <a:endParaRPr lang="en-US" sz="1800" b="1" dirty="0">
                  <a:solidFill>
                    <a:srgbClr val="0B3458"/>
                  </a:solidFill>
                  <a:latin typeface="Arial"/>
                  <a:ea typeface="Arial"/>
                  <a:cs typeface="Arial"/>
                  <a:sym typeface="Arial"/>
                </a:endParaRPr>
              </a:p>
            </p:txBody>
          </p:sp>
        </p:grpSp>
        <p:grpSp>
          <p:nvGrpSpPr>
            <p:cNvPr id="6" name="Group 5">
              <a:extLst>
                <a:ext uri="{FF2B5EF4-FFF2-40B4-BE49-F238E27FC236}">
                  <a16:creationId xmlns:a16="http://schemas.microsoft.com/office/drawing/2014/main" id="{5294A7E8-BB92-F5CD-0FF8-63D07EB8DBB1}"/>
                </a:ext>
              </a:extLst>
            </p:cNvPr>
            <p:cNvGrpSpPr/>
            <p:nvPr/>
          </p:nvGrpSpPr>
          <p:grpSpPr>
            <a:xfrm>
              <a:off x="459436" y="5179855"/>
              <a:ext cx="2839903" cy="404466"/>
              <a:chOff x="8700613" y="5179855"/>
              <a:chExt cx="2839903" cy="404466"/>
            </a:xfrm>
          </p:grpSpPr>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a:solidFill>
                      <a:schemeClr val="lt1"/>
                    </a:solidFill>
                    <a:latin typeface="Arial"/>
                    <a:ea typeface="Arial"/>
                    <a:cs typeface="Arial"/>
                    <a:sym typeface="Arial"/>
                  </a:rPr>
                  <a:t>.apple</a:t>
                </a: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a:solidFill>
                      <a:schemeClr val="lt1"/>
                    </a:solidFill>
                    <a:latin typeface="Arial"/>
                    <a:ea typeface="Arial"/>
                    <a:cs typeface="Arial"/>
                    <a:sym typeface="Arial"/>
                  </a:rPr>
                  <a:t>.google</a:t>
                </a:r>
              </a:p>
            </p:txBody>
          </p:sp>
        </p:grpSp>
      </p:grpSp>
      <p:sp>
        <p:nvSpPr>
          <p:cNvPr id="1109" name="Google Shape;1109;p70"/>
          <p:cNvSpPr txBox="1"/>
          <p:nvPr/>
        </p:nvSpPr>
        <p:spPr>
          <a:xfrm>
            <a:off x="8700613" y="1562451"/>
            <a:ext cx="2915385" cy="246221"/>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600" dirty="0">
                <a:solidFill>
                  <a:srgbClr val="7F7F7F"/>
                </a:solidFill>
                <a:latin typeface="Arial"/>
                <a:ea typeface="Arial"/>
                <a:cs typeface="Arial"/>
                <a:sym typeface="Arial"/>
              </a:rPr>
              <a:t>أمثلة على ذلك:</a:t>
            </a:r>
          </a:p>
        </p:txBody>
      </p:sp>
      <p:grpSp>
        <p:nvGrpSpPr>
          <p:cNvPr id="2" name="Group 1">
            <a:extLst>
              <a:ext uri="{FF2B5EF4-FFF2-40B4-BE49-F238E27FC236}">
                <a16:creationId xmlns:a16="http://schemas.microsoft.com/office/drawing/2014/main" id="{117498DF-2D73-BE60-E49C-8780E27CD039}"/>
              </a:ext>
            </a:extLst>
          </p:cNvPr>
          <p:cNvGrpSpPr/>
          <p:nvPr/>
        </p:nvGrpSpPr>
        <p:grpSpPr>
          <a:xfrm flipH="1">
            <a:off x="6507606" y="1979224"/>
            <a:ext cx="5075883" cy="4364840"/>
            <a:chOff x="575733" y="1734669"/>
            <a:chExt cx="5075883" cy="4364840"/>
          </a:xfrm>
        </p:grpSpPr>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تدير وتؤمّن حضورك على الإنترنت.</a:t>
              </a:r>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خدمة المجتمعات المتنوعة على المستوى الثقافي والجغرافي واللغوي والمهني.</a:t>
              </a:r>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تبني الثقة في العلامة التجارية والوعي بها.</a:t>
              </a:r>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توفر الفرصة </a:t>
              </a:r>
              <a:r>
                <a:rPr lang="ar-EG" sz="1600" dirty="0">
                  <a:solidFill>
                    <a:srgbClr val="0B3458"/>
                  </a:solidFill>
                </a:rPr>
                <a:t>للمجتمعات والمؤسسات </a:t>
              </a:r>
              <a:r>
                <a:rPr lang="ar-EG" sz="1600" b="0" i="0" u="none" strike="noStrike" cap="none" dirty="0">
                  <a:solidFill>
                    <a:srgbClr val="0B3458"/>
                  </a:solidFill>
                  <a:latin typeface="Arial"/>
                  <a:ea typeface="Arial"/>
                  <a:cs typeface="Arial"/>
                  <a:sym typeface="Arial"/>
                </a:rPr>
                <a:t>لإنشاء المساحة الخاصة بهم على الإنترنت.</a:t>
              </a:r>
            </a:p>
          </p:txBody>
        </p:sp>
        <p:sp>
          <p:nvSpPr>
            <p:cNvPr id="1105" name="Google Shape;1105;p70"/>
            <p:cNvSpPr/>
            <p:nvPr/>
          </p:nvSpPr>
          <p:spPr>
            <a:xfrm rot="5400000">
              <a:off x="672755"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70"/>
            <p:cNvSpPr/>
            <p:nvPr/>
          </p:nvSpPr>
          <p:spPr>
            <a:xfrm rot="5400000">
              <a:off x="333508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7" name="Google Shape;1107;p70"/>
            <p:cNvSpPr/>
            <p:nvPr/>
          </p:nvSpPr>
          <p:spPr>
            <a:xfrm rot="5400000">
              <a:off x="67275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8" name="Google Shape;1108;p70"/>
            <p:cNvSpPr/>
            <p:nvPr/>
          </p:nvSpPr>
          <p:spPr>
            <a:xfrm rot="5400000">
              <a:off x="3320798"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6838310" y="900112"/>
            <a:ext cx="4771200" cy="8796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فرص نطاقات </a:t>
            </a:r>
            <a:r>
              <a:rPr lang="en-US" dirty="0"/>
              <a:t>gTLD</a:t>
            </a:r>
          </a:p>
        </p:txBody>
      </p:sp>
      <p:sp>
        <p:nvSpPr>
          <p:cNvPr id="970" name="Google Shape;970;p69"/>
          <p:cNvSpPr txBox="1"/>
          <p:nvPr/>
        </p:nvSpPr>
        <p:spPr>
          <a:xfrm>
            <a:off x="1238014" y="890487"/>
            <a:ext cx="4238412" cy="5541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800" b="1">
                <a:solidFill>
                  <a:srgbClr val="0B3458"/>
                </a:solidFill>
                <a:latin typeface="Arial"/>
                <a:ea typeface="Arial"/>
                <a:cs typeface="Arial"/>
                <a:sym typeface="Arial"/>
              </a:rPr>
              <a:t>يمكن تفصيل نطاقات </a:t>
            </a:r>
            <a:r>
              <a:rPr lang="en-US" sz="1800" b="1">
                <a:solidFill>
                  <a:srgbClr val="0B3458"/>
                </a:solidFill>
                <a:latin typeface="Arial"/>
                <a:ea typeface="Arial"/>
                <a:cs typeface="Arial"/>
                <a:sym typeface="Arial"/>
              </a:rPr>
              <a:t>gTLD</a:t>
            </a:r>
            <a:r>
              <a:rPr lang="ar-EG" sz="1800" b="1">
                <a:solidFill>
                  <a:srgbClr val="0B3458"/>
                </a:solidFill>
                <a:latin typeface="Arial"/>
                <a:ea typeface="Arial"/>
                <a:cs typeface="Arial"/>
                <a:sym typeface="Arial"/>
              </a:rPr>
              <a:t> للجميع استنادًا إلى:</a:t>
            </a:r>
          </a:p>
        </p:txBody>
      </p:sp>
      <p:cxnSp>
        <p:nvCxnSpPr>
          <p:cNvPr id="971" name="Google Shape;971;p69"/>
          <p:cNvCxnSpPr/>
          <p:nvPr/>
        </p:nvCxnSpPr>
        <p:spPr>
          <a:xfrm>
            <a:off x="7559690"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flipH="1">
            <a:off x="8817467" y="3309052"/>
            <a:ext cx="2206800" cy="5541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شركات الأعمال</a:t>
            </a:r>
            <a:r>
              <a:rPr lang="ar-EG" sz="1800">
                <a:solidFill>
                  <a:srgbClr val="0B3458"/>
                </a:solidFill>
              </a:rPr>
              <a:t> والعلامات التجارية</a:t>
            </a:r>
          </a:p>
        </p:txBody>
      </p:sp>
      <p:sp>
        <p:nvSpPr>
          <p:cNvPr id="974" name="Google Shape;974;p69"/>
          <p:cNvSpPr txBox="1"/>
          <p:nvPr/>
        </p:nvSpPr>
        <p:spPr>
          <a:xfrm flipH="1">
            <a:off x="4772289" y="3272809"/>
            <a:ext cx="2568300" cy="5541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المجتمعات والثقافات</a:t>
            </a:r>
          </a:p>
        </p:txBody>
      </p:sp>
      <p:sp>
        <p:nvSpPr>
          <p:cNvPr id="975" name="Google Shape;975;p69"/>
          <p:cNvSpPr txBox="1"/>
          <p:nvPr/>
        </p:nvSpPr>
        <p:spPr>
          <a:xfrm flipH="1">
            <a:off x="483820" y="3272800"/>
            <a:ext cx="2879100" cy="5541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dirty="0">
                <a:solidFill>
                  <a:srgbClr val="0B3458"/>
                </a:solidFill>
                <a:latin typeface="Arial"/>
                <a:ea typeface="Arial"/>
                <a:cs typeface="Arial"/>
                <a:sym typeface="Arial"/>
              </a:rPr>
              <a:t>المناطق الجغرافية</a:t>
            </a:r>
          </a:p>
          <a:p>
            <a:pPr marL="0" marR="0" lvl="0" indent="0" algn="ctr" rtl="1">
              <a:spcBef>
                <a:spcPts val="0"/>
              </a:spcBef>
              <a:spcAft>
                <a:spcPts val="0"/>
              </a:spcAft>
              <a:buNone/>
            </a:pPr>
            <a:r>
              <a:rPr lang="ar-EG" sz="1800" dirty="0">
                <a:solidFill>
                  <a:srgbClr val="0B3458"/>
                </a:solidFill>
              </a:rPr>
              <a:t>(على سبيل المثال؛ المدن والمناطق)</a:t>
            </a:r>
          </a:p>
        </p:txBody>
      </p:sp>
      <p:sp>
        <p:nvSpPr>
          <p:cNvPr id="976" name="Google Shape;976;p69"/>
          <p:cNvSpPr txBox="1"/>
          <p:nvPr/>
        </p:nvSpPr>
        <p:spPr>
          <a:xfrm flipH="1">
            <a:off x="8150867" y="5531612"/>
            <a:ext cx="3540000" cy="5541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الحكومات – </a:t>
            </a:r>
            <a:r>
              <a:rPr lang="ar-EG" sz="1800">
                <a:solidFill>
                  <a:srgbClr val="0B3458"/>
                </a:solidFill>
              </a:rPr>
              <a:t>المحلية والوطنية – و </a:t>
            </a:r>
            <a:r>
              <a:rPr lang="en-US" sz="1800">
                <a:solidFill>
                  <a:srgbClr val="0B3458"/>
                </a:solidFill>
              </a:rPr>
              <a:t>IGO</a:t>
            </a:r>
          </a:p>
        </p:txBody>
      </p:sp>
      <p:sp>
        <p:nvSpPr>
          <p:cNvPr id="977" name="Google Shape;977;p69"/>
          <p:cNvSpPr txBox="1"/>
          <p:nvPr/>
        </p:nvSpPr>
        <p:spPr>
          <a:xfrm flipH="1">
            <a:off x="992170" y="5529538"/>
            <a:ext cx="1862400" cy="5541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dirty="0">
                <a:solidFill>
                  <a:srgbClr val="0B3458"/>
                </a:solidFill>
              </a:rPr>
              <a:t>مستخدمي النصوص </a:t>
            </a:r>
            <a:r>
              <a:rPr lang="ar-EG" sz="1800" dirty="0">
                <a:solidFill>
                  <a:srgbClr val="0B3458"/>
                </a:solidFill>
                <a:latin typeface="Arial"/>
                <a:ea typeface="Arial"/>
                <a:cs typeface="Arial"/>
                <a:sym typeface="Arial"/>
              </a:rPr>
              <a:t>المتنوعة</a:t>
            </a:r>
          </a:p>
        </p:txBody>
      </p:sp>
      <p:sp>
        <p:nvSpPr>
          <p:cNvPr id="978" name="Google Shape;978;p69"/>
          <p:cNvSpPr txBox="1"/>
          <p:nvPr/>
        </p:nvSpPr>
        <p:spPr>
          <a:xfrm flipH="1">
            <a:off x="5066589" y="5531612"/>
            <a:ext cx="1979700" cy="830997"/>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dirty="0">
                <a:solidFill>
                  <a:srgbClr val="0B3458"/>
                </a:solidFill>
                <a:latin typeface="Arial"/>
                <a:ea typeface="Arial"/>
                <a:cs typeface="Arial"/>
                <a:sym typeface="Arial"/>
              </a:rPr>
              <a:t>العملاء أو الأعضاء المستهدفين</a:t>
            </a:r>
          </a:p>
        </p:txBody>
      </p:sp>
      <p:grpSp>
        <p:nvGrpSpPr>
          <p:cNvPr id="6" name="Group 5">
            <a:extLst>
              <a:ext uri="{FF2B5EF4-FFF2-40B4-BE49-F238E27FC236}">
                <a16:creationId xmlns:a16="http://schemas.microsoft.com/office/drawing/2014/main" id="{E10F6472-BA38-4A2B-6D95-C2542C6801E9}"/>
              </a:ext>
            </a:extLst>
          </p:cNvPr>
          <p:cNvGrpSpPr/>
          <p:nvPr/>
        </p:nvGrpSpPr>
        <p:grpSpPr>
          <a:xfrm flipH="1">
            <a:off x="5516439"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flipH="1">
            <a:off x="1383370"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9380867"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flipH="1">
            <a:off x="1383370"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flipH="1">
            <a:off x="5516439"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flipH="1">
            <a:off x="9380867"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20" name="Google Shape;1120;p71"/>
          <p:cNvSpPr txBox="1">
            <a:spLocks noGrp="1"/>
          </p:cNvSpPr>
          <p:nvPr>
            <p:ph type="title"/>
          </p:nvPr>
        </p:nvSpPr>
        <p:spPr>
          <a:xfrm>
            <a:off x="575732" y="900112"/>
            <a:ext cx="11079974" cy="5448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a:t>منافع تشغيل نطاق </a:t>
            </a:r>
            <a:r>
              <a:rPr lang="en-US"/>
              <a:t>gTLD</a:t>
            </a:r>
          </a:p>
        </p:txBody>
      </p:sp>
      <p:sp>
        <p:nvSpPr>
          <p:cNvPr id="1119" name="Google Shape;1119;p71"/>
          <p:cNvSpPr/>
          <p:nvPr/>
        </p:nvSpPr>
        <p:spPr>
          <a:xfrm rot="10800000" flipH="1">
            <a:off x="404168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1" name="Google Shape;1121;p71"/>
          <p:cNvSpPr txBox="1"/>
          <p:nvPr/>
        </p:nvSpPr>
        <p:spPr>
          <a:xfrm flipH="1">
            <a:off x="4436471" y="3983205"/>
            <a:ext cx="3170373" cy="1253402"/>
          </a:xfrm>
          <a:prstGeom prst="rect">
            <a:avLst/>
          </a:prstGeom>
          <a:noFill/>
          <a:ln>
            <a:noFill/>
          </a:ln>
        </p:spPr>
        <p:txBody>
          <a:bodyPr spcFirstLastPara="1" wrap="square" lIns="72000" tIns="72000" rIns="72000" bIns="72000" anchor="t" anchorCtr="0">
            <a:spAutoFit/>
          </a:bodyPr>
          <a:lstStyle/>
          <a:p>
            <a:pPr marL="0" marR="0" lvl="0" indent="0" algn="ctr" rtl="1">
              <a:spcBef>
                <a:spcPts val="0"/>
              </a:spcBef>
              <a:spcAft>
                <a:spcPts val="0"/>
              </a:spcAft>
              <a:buNone/>
            </a:pPr>
            <a:r>
              <a:rPr lang="ar-EG" sz="1800" b="1" dirty="0">
                <a:solidFill>
                  <a:srgbClr val="0B3458"/>
                </a:solidFill>
                <a:latin typeface="Arial"/>
                <a:ea typeface="Arial"/>
                <a:cs typeface="Arial"/>
                <a:sym typeface="Arial"/>
              </a:rPr>
              <a:t>توفر نطاقات </a:t>
            </a:r>
            <a:r>
              <a:rPr lang="en-US" sz="1800" b="1" dirty="0">
                <a:solidFill>
                  <a:srgbClr val="0B3458"/>
                </a:solidFill>
                <a:latin typeface="Arial"/>
                <a:ea typeface="Arial"/>
                <a:cs typeface="Arial"/>
                <a:sym typeface="Arial"/>
              </a:rPr>
              <a:t>gTLD</a:t>
            </a:r>
            <a:r>
              <a:rPr lang="ar-EG" sz="1800" b="1" dirty="0">
                <a:solidFill>
                  <a:srgbClr val="0B3458"/>
                </a:solidFill>
                <a:latin typeface="Arial"/>
                <a:ea typeface="Arial"/>
                <a:cs typeface="Arial"/>
                <a:sym typeface="Arial"/>
              </a:rPr>
              <a:t> للمؤسسات القدرة على إحداث تأثير على نطاق عالمي</a:t>
            </a:r>
            <a:r>
              <a:rPr lang="ar-EG" sz="1800" b="1" dirty="0">
                <a:solidFill>
                  <a:srgbClr val="0B3458"/>
                </a:solidFill>
              </a:rPr>
              <a:t>.</a:t>
            </a:r>
          </a:p>
        </p:txBody>
      </p:sp>
      <p:sp>
        <p:nvSpPr>
          <p:cNvPr id="1122" name="Google Shape;1122;p71"/>
          <p:cNvSpPr/>
          <p:nvPr/>
        </p:nvSpPr>
        <p:spPr>
          <a:xfrm flipH="1">
            <a:off x="8522113" y="4609913"/>
            <a:ext cx="2016300" cy="374145"/>
          </a:xfrm>
          <a:prstGeom prst="rect">
            <a:avLst/>
          </a:prstGeom>
          <a:noFill/>
          <a:ln>
            <a:noFill/>
          </a:ln>
        </p:spPr>
        <p:txBody>
          <a:bodyPr spcFirstLastPara="1" wrap="square" lIns="0" tIns="0" rIns="0" bIns="0" anchor="t" anchorCtr="0">
            <a:noAutofit/>
          </a:bodyPr>
          <a:lstStyle/>
          <a:p>
            <a:pPr marL="0" marR="0" lvl="0" indent="0" algn="l" rtl="1">
              <a:spcBef>
                <a:spcPts val="0"/>
              </a:spcBef>
              <a:spcAft>
                <a:spcPts val="0"/>
              </a:spcAft>
              <a:buNone/>
            </a:pPr>
            <a:r>
              <a:rPr lang="ar-EG" sz="1800" dirty="0">
                <a:solidFill>
                  <a:srgbClr val="0B3458"/>
                </a:solidFill>
                <a:latin typeface="Arial"/>
                <a:ea typeface="Arial"/>
                <a:cs typeface="Arial"/>
                <a:sym typeface="Arial"/>
              </a:rPr>
              <a:t>فرص تحقيق الأرباح</a:t>
            </a:r>
          </a:p>
        </p:txBody>
      </p:sp>
      <p:sp>
        <p:nvSpPr>
          <p:cNvPr id="1123" name="Google Shape;1123;p71"/>
          <p:cNvSpPr/>
          <p:nvPr/>
        </p:nvSpPr>
        <p:spPr>
          <a:xfrm flipH="1">
            <a:off x="7828334" y="5713976"/>
            <a:ext cx="2524500" cy="303000"/>
          </a:xfrm>
          <a:prstGeom prst="rect">
            <a:avLst/>
          </a:prstGeom>
          <a:noFill/>
          <a:ln>
            <a:noFill/>
          </a:ln>
        </p:spPr>
        <p:txBody>
          <a:bodyPr spcFirstLastPara="1" wrap="square" lIns="0" tIns="0" rIns="0" bIns="0" anchor="t" anchorCtr="0">
            <a:noAutofit/>
          </a:bodyPr>
          <a:lstStyle/>
          <a:p>
            <a:pPr marL="0" marR="0" lvl="0" indent="0" algn="l" rtl="1">
              <a:spcBef>
                <a:spcPts val="0"/>
              </a:spcBef>
              <a:spcAft>
                <a:spcPts val="0"/>
              </a:spcAft>
              <a:buNone/>
            </a:pPr>
            <a:r>
              <a:rPr lang="ar-EG" sz="1800" dirty="0">
                <a:solidFill>
                  <a:srgbClr val="0B3458"/>
                </a:solidFill>
              </a:rPr>
              <a:t>الأمن المعزز</a:t>
            </a:r>
          </a:p>
        </p:txBody>
      </p:sp>
      <p:sp>
        <p:nvSpPr>
          <p:cNvPr id="1124" name="Google Shape;1124;p71"/>
          <p:cNvSpPr/>
          <p:nvPr/>
        </p:nvSpPr>
        <p:spPr>
          <a:xfrm flipH="1">
            <a:off x="1354321" y="4518312"/>
            <a:ext cx="2016300" cy="263054"/>
          </a:xfrm>
          <a:prstGeom prst="rect">
            <a:avLst/>
          </a:prstGeom>
          <a:noFill/>
          <a:ln>
            <a:noFill/>
          </a:ln>
        </p:spPr>
        <p:txBody>
          <a:bodyPr spcFirstLastPara="1" wrap="square" lIns="0" tIns="0" rIns="0" bIns="0" anchor="t" anchorCtr="0">
            <a:noAutofit/>
          </a:bodyPr>
          <a:lstStyle/>
          <a:p>
            <a:pPr marL="0" marR="0" lvl="0" indent="0" rtl="1">
              <a:spcBef>
                <a:spcPts val="0"/>
              </a:spcBef>
              <a:spcAft>
                <a:spcPts val="0"/>
              </a:spcAft>
              <a:buNone/>
            </a:pPr>
            <a:r>
              <a:rPr lang="ar-EG" sz="1800" dirty="0">
                <a:solidFill>
                  <a:srgbClr val="0B3458"/>
                </a:solidFill>
                <a:latin typeface="Arial"/>
                <a:ea typeface="Arial"/>
                <a:cs typeface="Arial"/>
                <a:sym typeface="Arial"/>
              </a:rPr>
              <a:t>المرونة والإبداعية</a:t>
            </a:r>
          </a:p>
        </p:txBody>
      </p:sp>
      <p:sp>
        <p:nvSpPr>
          <p:cNvPr id="1125" name="Google Shape;1125;p71"/>
          <p:cNvSpPr/>
          <p:nvPr/>
        </p:nvSpPr>
        <p:spPr>
          <a:xfrm flipH="1">
            <a:off x="1911254" y="2945693"/>
            <a:ext cx="2016300" cy="341863"/>
          </a:xfrm>
          <a:prstGeom prst="rect">
            <a:avLst/>
          </a:prstGeom>
          <a:noFill/>
          <a:ln>
            <a:noFill/>
          </a:ln>
        </p:spPr>
        <p:txBody>
          <a:bodyPr spcFirstLastPara="1" wrap="square" lIns="0" tIns="0" rIns="0" bIns="0" anchor="t" anchorCtr="0">
            <a:noAutofit/>
          </a:bodyPr>
          <a:lstStyle/>
          <a:p>
            <a:pPr marL="0" marR="0" lvl="0" indent="0" rtl="1">
              <a:spcBef>
                <a:spcPts val="0"/>
              </a:spcBef>
              <a:spcAft>
                <a:spcPts val="0"/>
              </a:spcAft>
              <a:buNone/>
            </a:pPr>
            <a:r>
              <a:rPr lang="ar-EG" sz="1800" dirty="0">
                <a:solidFill>
                  <a:srgbClr val="0B3458"/>
                </a:solidFill>
                <a:latin typeface="Arial"/>
                <a:ea typeface="Arial"/>
                <a:cs typeface="Arial"/>
                <a:sym typeface="Arial"/>
              </a:rPr>
              <a:t>التحكم في السياسات</a:t>
            </a:r>
          </a:p>
        </p:txBody>
      </p:sp>
      <p:sp>
        <p:nvSpPr>
          <p:cNvPr id="1126" name="Google Shape;1126;p71"/>
          <p:cNvSpPr/>
          <p:nvPr/>
        </p:nvSpPr>
        <p:spPr>
          <a:xfrm flipH="1">
            <a:off x="4950380" y="1559551"/>
            <a:ext cx="2016300" cy="310200"/>
          </a:xfrm>
          <a:prstGeom prst="rect">
            <a:avLst/>
          </a:prstGeom>
          <a:noFill/>
          <a:ln>
            <a:noFill/>
          </a:ln>
        </p:spPr>
        <p:txBody>
          <a:bodyPr spcFirstLastPara="1" wrap="square" lIns="0" tIns="0" rIns="0" bIns="0" anchor="t" anchorCtr="0">
            <a:no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إدارة العلامات التجارية</a:t>
            </a:r>
          </a:p>
        </p:txBody>
      </p:sp>
      <p:sp>
        <p:nvSpPr>
          <p:cNvPr id="1127" name="Google Shape;1127;p71"/>
          <p:cNvSpPr/>
          <p:nvPr/>
        </p:nvSpPr>
        <p:spPr>
          <a:xfrm flipH="1">
            <a:off x="7958703" y="2670157"/>
            <a:ext cx="2016300" cy="620400"/>
          </a:xfrm>
          <a:prstGeom prst="rect">
            <a:avLst/>
          </a:prstGeom>
          <a:noFill/>
          <a:ln>
            <a:noFill/>
          </a:ln>
        </p:spPr>
        <p:txBody>
          <a:bodyPr spcFirstLastPara="1" wrap="square" lIns="0" tIns="0" rIns="0" bIns="0" anchor="t" anchorCtr="0">
            <a:no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 زيادة المصداقية</a:t>
            </a:r>
          </a:p>
        </p:txBody>
      </p:sp>
      <p:sp>
        <p:nvSpPr>
          <p:cNvPr id="1128" name="Google Shape;1128;p71"/>
          <p:cNvSpPr/>
          <p:nvPr/>
        </p:nvSpPr>
        <p:spPr>
          <a:xfrm flipH="1">
            <a:off x="2375679" y="5734431"/>
            <a:ext cx="1668000" cy="347845"/>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dirty="0">
                <a:solidFill>
                  <a:srgbClr val="0B3458"/>
                </a:solidFill>
                <a:latin typeface="Arial"/>
                <a:ea typeface="Arial"/>
                <a:cs typeface="Arial"/>
                <a:sym typeface="Arial"/>
              </a:rPr>
              <a:t>التوطين</a:t>
            </a:r>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flipH="1">
            <a:off x="7534005"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flipH="1">
            <a:off x="4043679"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flipH="1">
            <a:off x="721921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flipH="1">
            <a:off x="4368508"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134" name="Google Shape;1134;p71"/>
          <p:cNvSpPr/>
          <p:nvPr/>
        </p:nvSpPr>
        <p:spPr>
          <a:xfrm flipH="1">
            <a:off x="5601288" y="2041955"/>
            <a:ext cx="720000" cy="72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 name="Group 9">
            <a:extLst>
              <a:ext uri="{FF2B5EF4-FFF2-40B4-BE49-F238E27FC236}">
                <a16:creationId xmlns:a16="http://schemas.microsoft.com/office/drawing/2014/main" id="{B2006886-42D5-FC97-4A22-B0D79CF1053D}"/>
              </a:ext>
            </a:extLst>
          </p:cNvPr>
          <p:cNvGrpSpPr/>
          <p:nvPr/>
        </p:nvGrpSpPr>
        <p:grpSpPr>
          <a:xfrm flipH="1">
            <a:off x="5744794" y="2230371"/>
            <a:ext cx="431287" cy="338040"/>
            <a:chOff x="5744794" y="2230371"/>
            <a:chExt cx="431287" cy="338040"/>
          </a:xfrm>
        </p:grpSpPr>
        <p:grpSp>
          <p:nvGrpSpPr>
            <p:cNvPr id="1180" name="Google Shape;1180;p71"/>
            <p:cNvGrpSpPr/>
            <p:nvPr/>
          </p:nvGrpSpPr>
          <p:grpSpPr>
            <a:xfrm flipH="1">
              <a:off x="5744794" y="2284618"/>
              <a:ext cx="311669" cy="283793"/>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5" name="Google Shape;1185;p71"/>
            <p:cNvGrpSpPr/>
            <p:nvPr/>
          </p:nvGrpSpPr>
          <p:grpSpPr>
            <a:xfrm flipH="1">
              <a:off x="5864506" y="2230371"/>
              <a:ext cx="311575" cy="283793"/>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flipH="1">
            <a:off x="3625320"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flipH="1">
            <a:off x="6808663"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2" y="900113"/>
            <a:ext cx="11026988" cy="4770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كيف تصبح مشغل سجل</a:t>
            </a:r>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مُشغل السجل:</a:t>
            </a:r>
          </a:p>
          <a:p>
            <a:pPr marL="342900" marR="0" lvl="0" indent="-342900" algn="r" rtl="1">
              <a:spcBef>
                <a:spcPts val="600"/>
              </a:spcBef>
              <a:spcAft>
                <a:spcPts val="0"/>
              </a:spcAft>
              <a:buClr>
                <a:srgbClr val="F1633E"/>
              </a:buClr>
              <a:buSzPts val="1600"/>
              <a:buFont typeface="Arial" panose="020B0604020202020204" pitchFamily="34" charset="0"/>
              <a:buChar char="◄"/>
            </a:pPr>
            <a:r>
              <a:rPr lang="ar-EG" sz="2000" dirty="0">
                <a:solidFill>
                  <a:schemeClr val="lt1"/>
                </a:solidFill>
                <a:latin typeface="Arial"/>
                <a:ea typeface="Arial"/>
                <a:cs typeface="Arial"/>
                <a:sym typeface="Arial"/>
              </a:rPr>
              <a:t>يضع المتطلبات الخاصة بنطاق </a:t>
            </a:r>
            <a:r>
              <a:rPr lang="en-US" sz="2000" dirty="0">
                <a:solidFill>
                  <a:schemeClr val="lt1"/>
                </a:solidFill>
                <a:latin typeface="Arial"/>
                <a:ea typeface="Arial"/>
                <a:cs typeface="Arial"/>
                <a:sym typeface="Arial"/>
              </a:rPr>
              <a:t>gTLD</a:t>
            </a:r>
            <a:r>
              <a:rPr lang="ar-EG" sz="2000" dirty="0">
                <a:solidFill>
                  <a:schemeClr val="lt1"/>
                </a:solidFill>
                <a:latin typeface="Arial"/>
                <a:ea typeface="Arial"/>
                <a:cs typeface="Arial"/>
                <a:sym typeface="Arial"/>
              </a:rPr>
              <a:t>.</a:t>
            </a:r>
          </a:p>
          <a:p>
            <a:pPr marL="342900" marR="0" lvl="0" indent="-342900" algn="r" rtl="1">
              <a:spcBef>
                <a:spcPts val="600"/>
              </a:spcBef>
              <a:spcAft>
                <a:spcPts val="0"/>
              </a:spcAft>
              <a:buClr>
                <a:srgbClr val="F1633E"/>
              </a:buClr>
              <a:buSzPts val="1600"/>
              <a:buFont typeface="Arial" panose="020B0604020202020204" pitchFamily="34" charset="0"/>
              <a:buChar char="◄"/>
            </a:pPr>
            <a:r>
              <a:rPr lang="ar-EG" sz="2000" dirty="0">
                <a:solidFill>
                  <a:schemeClr val="lt1"/>
                </a:solidFill>
                <a:latin typeface="Arial"/>
                <a:ea typeface="Arial"/>
                <a:cs typeface="Arial"/>
                <a:sym typeface="Arial"/>
              </a:rPr>
              <a:t>يحدد ما هي نطاقات المستوى الثاني (الحروف إلى جهة اليسار من النقطة) التي يمكن تسجيلها، ومن بإمكانه تسجيلها.</a:t>
            </a:r>
          </a:p>
        </p:txBody>
      </p:sp>
      <p:grpSp>
        <p:nvGrpSpPr>
          <p:cNvPr id="2" name="Group 1">
            <a:extLst>
              <a:ext uri="{FF2B5EF4-FFF2-40B4-BE49-F238E27FC236}">
                <a16:creationId xmlns:a16="http://schemas.microsoft.com/office/drawing/2014/main" id="{4CC21A9E-47CA-43FE-16CA-99445C465262}"/>
              </a:ext>
            </a:extLst>
          </p:cNvPr>
          <p:cNvGrpSpPr/>
          <p:nvPr/>
        </p:nvGrpSpPr>
        <p:grpSpPr>
          <a:xfrm flipH="1">
            <a:off x="911732" y="1532153"/>
            <a:ext cx="10368533" cy="2578394"/>
            <a:chOff x="911732" y="1532153"/>
            <a:chExt cx="10368533" cy="2578394"/>
          </a:xfrm>
        </p:grpSpPr>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a:solidFill>
                    <a:srgbClr val="0B3458"/>
                  </a:solidFill>
                  <a:latin typeface="Arial"/>
                  <a:ea typeface="Arial"/>
                  <a:cs typeface="Arial"/>
                  <a:sym typeface="Arial"/>
                </a:rPr>
                <a:t>تقديم طلب للحصول على نطاق </a:t>
              </a:r>
              <a:r>
                <a:rPr lang="en-US" sz="2000" b="0" i="0" u="none" strike="noStrike" cap="none">
                  <a:solidFill>
                    <a:srgbClr val="0B3458"/>
                  </a:solidFill>
                  <a:latin typeface="Arial"/>
                  <a:ea typeface="Arial"/>
                  <a:cs typeface="Arial"/>
                  <a:sym typeface="Arial"/>
                </a:rPr>
                <a:t>gTLD</a:t>
              </a:r>
              <a:r>
                <a:rPr lang="ar-EG" sz="2000" b="0" i="0" u="none" strike="noStrike" cap="none">
                  <a:solidFill>
                    <a:srgbClr val="0B3458"/>
                  </a:solidFill>
                  <a:latin typeface="Arial"/>
                  <a:ea typeface="Arial"/>
                  <a:cs typeface="Arial"/>
                  <a:sym typeface="Arial"/>
                </a:rPr>
                <a:t> يعني أنك تتقدم بطلب لتشغيل قطعة من </a:t>
              </a:r>
              <a:r>
                <a:rPr lang="ar-EG" sz="2000">
                  <a:solidFill>
                    <a:srgbClr val="0B3458"/>
                  </a:solidFill>
                </a:rPr>
                <a:t>الإنترنت (أي</a:t>
              </a:r>
              <a:r>
                <a:rPr lang="ar-EG" sz="2000" b="0" i="0" u="none" strike="noStrike" cap="none">
                  <a:solidFill>
                    <a:srgbClr val="0B3458"/>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"سجل").</a:t>
              </a: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dirty="0">
                  <a:solidFill>
                    <a:srgbClr val="0B3458"/>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يدعم</a:t>
              </a:r>
              <a:r>
                <a:rPr lang="ar-EG" sz="2000" b="0" i="0" u="none" strike="noStrike" cap="none" dirty="0">
                  <a:solidFill>
                    <a:srgbClr val="0B3458"/>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 </a:t>
              </a:r>
              <a:r>
                <a:rPr lang="ar-EG" sz="2000" b="0" i="0" u="none" strike="noStrike" cap="none" dirty="0">
                  <a:solidFill>
                    <a:srgbClr val="0B3458"/>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السجل</a:t>
              </a:r>
              <a:r>
                <a:rPr lang="ar-EG" sz="2000" dirty="0">
                  <a:solidFill>
                    <a:srgbClr val="0B3458"/>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 </a:t>
              </a:r>
              <a:r>
                <a:rPr lang="ar-EG" sz="2000" dirty="0">
                  <a:solidFill>
                    <a:srgbClr val="0B3458"/>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جميع </a:t>
              </a:r>
              <a:r>
                <a:rPr lang="ar-EG" sz="2000" b="0" i="0" u="none" strike="noStrike" cap="none" dirty="0">
                  <a:solidFill>
                    <a:srgbClr val="0B3458"/>
                  </a:solidFill>
                  <a:latin typeface="Arial"/>
                  <a:ea typeface="Arial"/>
                  <a:cs typeface="Arial"/>
                  <a:sym typeface="Arial"/>
                </a:rPr>
                <a:t>النطاقات </a:t>
              </a:r>
              <a:r>
                <a:rPr lang="ar-EG" sz="2000" dirty="0">
                  <a:solidFill>
                    <a:srgbClr val="0B3458"/>
                  </a:solidFill>
                </a:rPr>
                <a:t>المسجلة</a:t>
              </a:r>
              <a:r>
                <a:rPr lang="ar-EG" sz="2000" b="0" i="0" u="none" strike="noStrike" cap="none" dirty="0">
                  <a:solidFill>
                    <a:srgbClr val="0B3458"/>
                  </a:solidFill>
                  <a:latin typeface="Arial"/>
                  <a:ea typeface="Arial"/>
                  <a:cs typeface="Arial"/>
                  <a:sym typeface="Arial"/>
                </a:rPr>
                <a:t> ضمن نطاق </a:t>
              </a:r>
              <a:r>
                <a:rPr lang="en-US" sz="2000" b="0" i="0" u="none" strike="noStrike" cap="none" dirty="0">
                  <a:solidFill>
                    <a:srgbClr val="0B3458"/>
                  </a:solidFill>
                  <a:latin typeface="Arial"/>
                  <a:ea typeface="Arial"/>
                  <a:cs typeface="Arial"/>
                  <a:sym typeface="Arial"/>
                </a:rPr>
                <a:t>gTLD</a:t>
              </a:r>
              <a:r>
                <a:rPr lang="ar-EG" sz="2000" b="0" i="0" u="none" strike="noStrike" cap="none" dirty="0">
                  <a:solidFill>
                    <a:srgbClr val="0B3458"/>
                  </a:solidFill>
                  <a:latin typeface="Arial"/>
                  <a:ea typeface="Arial"/>
                  <a:cs typeface="Arial"/>
                  <a:sym typeface="Arial"/>
                </a:rPr>
                <a:t> محدد.</a:t>
              </a:r>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14771" y="900113"/>
            <a:ext cx="11105034" cy="9948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الاعتبارات المالية والفنية</a:t>
            </a:r>
          </a:p>
        </p:txBody>
      </p:sp>
      <p:grpSp>
        <p:nvGrpSpPr>
          <p:cNvPr id="3" name="Group 2">
            <a:extLst>
              <a:ext uri="{FF2B5EF4-FFF2-40B4-BE49-F238E27FC236}">
                <a16:creationId xmlns:a16="http://schemas.microsoft.com/office/drawing/2014/main" id="{4EA22E3E-E464-33E2-6C98-422D06A795AB}"/>
              </a:ext>
            </a:extLst>
          </p:cNvPr>
          <p:cNvGrpSpPr/>
          <p:nvPr/>
        </p:nvGrpSpPr>
        <p:grpSpPr>
          <a:xfrm flipH="1">
            <a:off x="0" y="1787649"/>
            <a:ext cx="6096000" cy="4410607"/>
            <a:chOff x="6096000" y="1787649"/>
            <a:chExt cx="6096000" cy="4410607"/>
          </a:xfrm>
        </p:grpSpPr>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612648" tIns="360000" rIns="356616" bIns="270000" anchor="t" anchorCtr="0">
              <a:noAutofit/>
            </a:bodyPr>
            <a:lstStyle/>
            <a:p>
              <a:pPr marL="0" marR="0" lvl="0" indent="0" algn="r" rtl="1">
                <a:spcBef>
                  <a:spcPts val="0"/>
                </a:spcBef>
                <a:spcAft>
                  <a:spcPts val="0"/>
                </a:spcAft>
                <a:buNone/>
              </a:pPr>
              <a:r>
                <a:rPr lang="ar-EG" sz="1800" dirty="0">
                  <a:solidFill>
                    <a:schemeClr val="lt1"/>
                  </a:solidFill>
                  <a:latin typeface="Arial"/>
                  <a:ea typeface="Arial"/>
                  <a:cs typeface="Arial"/>
                  <a:sym typeface="Arial"/>
                </a:rPr>
                <a:t>يجب أن تكون لجميع مقدمي طلبات نطاقات </a:t>
              </a:r>
              <a:r>
                <a:rPr lang="en-US" sz="1800" dirty="0">
                  <a:solidFill>
                    <a:schemeClr val="lt1"/>
                  </a:solidFill>
                  <a:latin typeface="Arial"/>
                  <a:ea typeface="Arial"/>
                  <a:cs typeface="Arial"/>
                  <a:sym typeface="Arial"/>
                </a:rPr>
                <a:t>gTLD</a:t>
              </a:r>
              <a:r>
                <a:rPr lang="ar-EG" sz="1800" dirty="0">
                  <a:solidFill>
                    <a:schemeClr val="lt1"/>
                  </a:solidFill>
                  <a:latin typeface="Arial"/>
                  <a:ea typeface="Arial"/>
                  <a:cs typeface="Arial"/>
                  <a:sym typeface="Arial"/>
                </a:rPr>
                <a:t> الجديدة القدرة على اظهار القدرات التشغيلية والفنية والمالية اللازمة لتشغيل السجل والامتثال للمتطلبات التعاقدية.</a:t>
              </a:r>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612648" tIns="360000" rIns="356616" bIns="270000" anchor="t" anchorCtr="0">
              <a:noAutofit/>
            </a:bodyPr>
            <a:lstStyle/>
            <a:p>
              <a:pPr marL="0" marR="0" lvl="0" indent="0" algn="r" rtl="1">
                <a:spcBef>
                  <a:spcPts val="0"/>
                </a:spcBef>
                <a:spcAft>
                  <a:spcPts val="0"/>
                </a:spcAft>
                <a:buNone/>
              </a:pPr>
              <a:r>
                <a:rPr lang="ar-EG" sz="1800" dirty="0">
                  <a:solidFill>
                    <a:schemeClr val="lt1"/>
                  </a:solidFill>
                  <a:latin typeface="Arial"/>
                  <a:ea typeface="Arial"/>
                  <a:cs typeface="Arial"/>
                  <a:sym typeface="Arial"/>
                </a:rPr>
                <a:t>إن تقديم طلب للحصول على نطاق </a:t>
              </a:r>
              <a:r>
                <a:rPr lang="en-US" sz="1800" dirty="0">
                  <a:solidFill>
                    <a:schemeClr val="lt1"/>
                  </a:solidFill>
                  <a:latin typeface="Arial"/>
                  <a:ea typeface="Arial"/>
                  <a:cs typeface="Arial"/>
                  <a:sym typeface="Arial"/>
                </a:rPr>
                <a:t>gTLD</a:t>
              </a:r>
              <a:r>
                <a:rPr lang="ar-EG" sz="1800" dirty="0">
                  <a:solidFill>
                    <a:schemeClr val="lt1"/>
                  </a:solidFill>
                  <a:latin typeface="Arial"/>
                  <a:ea typeface="Arial"/>
                  <a:cs typeface="Arial"/>
                  <a:sym typeface="Arial"/>
                </a:rPr>
                <a:t> جديد يتطلب موارد مالية وفنية كبيرة.</a:t>
              </a:r>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b="1" dirty="0">
                  <a:solidFill>
                    <a:srgbClr val="0B3458"/>
                  </a:solidFill>
                  <a:latin typeface="Arial"/>
                  <a:ea typeface="Arial"/>
                  <a:cs typeface="Arial"/>
                  <a:sym typeface="Arial"/>
                </a:rPr>
                <a:t>!</a:t>
              </a:r>
            </a:p>
          </p:txBody>
        </p:sp>
        <p:sp>
          <p:nvSpPr>
            <p:cNvPr id="1259" name="Google Shape;1259;p73"/>
            <p:cNvSpPr/>
            <p:nvPr/>
          </p:nvSpPr>
          <p:spPr>
            <a:xfrm>
              <a:off x="6607232" y="178764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b="1" dirty="0">
                  <a:solidFill>
                    <a:srgbClr val="0B3458"/>
                  </a:solidFill>
                  <a:latin typeface="Arial"/>
                  <a:ea typeface="Arial"/>
                  <a:cs typeface="Arial"/>
                  <a:sym typeface="Arial"/>
                </a:rPr>
                <a:t>!</a:t>
              </a:r>
            </a:p>
          </p:txBody>
        </p:sp>
      </p:grpSp>
      <p:sp>
        <p:nvSpPr>
          <p:cNvPr id="4" name="Google Shape;1255;p73">
            <a:extLst>
              <a:ext uri="{FF2B5EF4-FFF2-40B4-BE49-F238E27FC236}">
                <a16:creationId xmlns:a16="http://schemas.microsoft.com/office/drawing/2014/main" id="{10F9F3C7-632E-4230-E6B1-DD4FD6242B9A}"/>
              </a:ext>
            </a:extLst>
          </p:cNvPr>
          <p:cNvSpPr txBox="1"/>
          <p:nvPr/>
        </p:nvSpPr>
        <p:spPr>
          <a:xfrm>
            <a:off x="6944605" y="2262849"/>
            <a:ext cx="4675200" cy="3898500"/>
          </a:xfrm>
          <a:prstGeom prst="rect">
            <a:avLst/>
          </a:prstGeom>
          <a:noFill/>
          <a:ln>
            <a:noFill/>
          </a:ln>
        </p:spPr>
        <p:txBody>
          <a:bodyPr spcFirstLastPara="1" wrap="square" lIns="0" tIns="0" rIns="0" bIns="0" anchor="t" anchorCtr="0">
            <a:noAutofit/>
          </a:bodyPr>
          <a:lstStyle/>
          <a:p>
            <a:r>
              <a:rPr lang="ar-EG" sz="1800" dirty="0">
                <a:solidFill>
                  <a:srgbClr val="0B3458"/>
                </a:solidFill>
              </a:rPr>
              <a:t>رسوم التقييم المتوقعة في برنامج نطاقات </a:t>
            </a:r>
            <a:r>
              <a:rPr lang="en-US" sz="1800" dirty="0">
                <a:solidFill>
                  <a:srgbClr val="0B3458"/>
                </a:solidFill>
              </a:rPr>
              <a:t>gTLD</a:t>
            </a:r>
            <a:r>
              <a:rPr lang="ar-EG" sz="1800" dirty="0">
                <a:solidFill>
                  <a:srgbClr val="0B3458"/>
                </a:solidFill>
              </a:rPr>
              <a:t> الجديدة: الجولة القادمة:</a:t>
            </a:r>
            <a:r>
              <a:rPr lang="en-US" sz="1800" b="1" dirty="0">
                <a:solidFill>
                  <a:srgbClr val="0B3458"/>
                </a:solidFill>
              </a:rPr>
              <a:t>227,000 </a:t>
            </a:r>
            <a:r>
              <a:rPr lang="ar-SA" sz="1800" b="1" dirty="0">
                <a:solidFill>
                  <a:srgbClr val="0B3458"/>
                </a:solidFill>
              </a:rPr>
              <a:t> دولار أميركي</a:t>
            </a:r>
            <a:endParaRPr lang="en-US" sz="1800" b="1" dirty="0">
              <a:solidFill>
                <a:srgbClr val="0B3458"/>
              </a:solidFill>
            </a:endParaRPr>
          </a:p>
          <a:p>
            <a:pPr marL="0" marR="0" lvl="0" indent="0" algn="r" rtl="1">
              <a:spcBef>
                <a:spcPts val="0"/>
              </a:spcBef>
              <a:spcAft>
                <a:spcPts val="0"/>
              </a:spcAft>
              <a:buNone/>
            </a:pPr>
            <a:r>
              <a:rPr lang="en-US" sz="1800" b="1" dirty="0">
                <a:solidFill>
                  <a:srgbClr val="0B3458"/>
                </a:solidFill>
                <a:latin typeface="Arial"/>
                <a:ea typeface="Arial"/>
                <a:cs typeface="Arial"/>
                <a:sym typeface="Arial"/>
              </a:rPr>
              <a:t> </a:t>
            </a:r>
            <a:endParaRPr lang="en-US" sz="1800" b="1" dirty="0">
              <a:solidFill>
                <a:srgbClr val="0B3458"/>
              </a:solidFill>
            </a:endParaRPr>
          </a:p>
          <a:p>
            <a:pPr lvl="0"/>
            <a:r>
              <a:rPr lang="ar-EG" sz="1800" dirty="0">
                <a:solidFill>
                  <a:srgbClr val="0B3458"/>
                </a:solidFill>
              </a:rPr>
              <a:t>بالإضافة إلى ذلك:</a:t>
            </a:r>
            <a:r>
              <a:rPr lang="en-US" sz="1800" b="1" dirty="0">
                <a:solidFill>
                  <a:srgbClr val="0B3458"/>
                </a:solidFill>
              </a:rPr>
              <a:t> </a:t>
            </a:r>
            <a:endParaRPr lang="ar-EG" sz="1800" dirty="0">
              <a:solidFill>
                <a:srgbClr val="0B3458"/>
              </a:solidFill>
            </a:endParaRPr>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r" rtl="1">
              <a:spcBef>
                <a:spcPts val="0"/>
              </a:spcBef>
              <a:spcAft>
                <a:spcPts val="0"/>
              </a:spcAft>
              <a:buClr>
                <a:srgbClr val="F1633E"/>
              </a:buClr>
              <a:buSzPts val="1440"/>
              <a:buFont typeface="NTR"/>
              <a:buChar char="✚"/>
            </a:pPr>
            <a:r>
              <a:rPr lang="ar-EG" sz="1800" dirty="0">
                <a:solidFill>
                  <a:srgbClr val="0B3458"/>
                </a:solidFill>
                <a:latin typeface="Arial"/>
                <a:ea typeface="Arial"/>
                <a:cs typeface="Arial"/>
                <a:sym typeface="Arial"/>
              </a:rPr>
              <a:t>رسوم التشغيل القياسية مشمولة في اتفاقية السجل المبرمة مع </a:t>
            </a:r>
            <a:r>
              <a:rPr lang="en-US" sz="1800" dirty="0">
                <a:solidFill>
                  <a:srgbClr val="0B3458"/>
                </a:solidFill>
                <a:latin typeface="Arial"/>
                <a:ea typeface="Arial"/>
                <a:cs typeface="Arial"/>
                <a:sym typeface="Arial"/>
              </a:rPr>
              <a:t>ICANN</a:t>
            </a:r>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r" rtl="1">
              <a:spcBef>
                <a:spcPts val="0"/>
              </a:spcBef>
              <a:spcAft>
                <a:spcPts val="0"/>
              </a:spcAft>
              <a:buClr>
                <a:srgbClr val="F1633E"/>
              </a:buClr>
              <a:buSzPts val="1440"/>
              <a:buFont typeface="NTR"/>
              <a:buChar char="✚"/>
            </a:pPr>
            <a:r>
              <a:rPr lang="en-US" sz="1800" dirty="0">
                <a:solidFill>
                  <a:srgbClr val="0B3458"/>
                </a:solidFill>
                <a:latin typeface="Arial"/>
                <a:ea typeface="Arial"/>
                <a:cs typeface="Arial"/>
                <a:sym typeface="Arial"/>
              </a:rPr>
              <a:t> </a:t>
            </a:r>
            <a:r>
              <a:rPr lang="ar-EG" sz="1800" dirty="0">
                <a:solidFill>
                  <a:srgbClr val="0B3458"/>
                </a:solidFill>
                <a:latin typeface="Arial"/>
                <a:ea typeface="Arial"/>
                <a:cs typeface="Arial"/>
                <a:sym typeface="Arial"/>
              </a:rPr>
              <a:t>الالتزامات المالية والفنية الجارية حالياً</a:t>
            </a:r>
          </a:p>
          <a:p>
            <a:pPr marL="393749" marR="0" lvl="0" indent="-285750" algn="l" rtl="0">
              <a:spcBef>
                <a:spcPts val="0"/>
              </a:spcBef>
              <a:spcAft>
                <a:spcPts val="0"/>
              </a:spcAft>
              <a:buClr>
                <a:srgbClr val="F1633E"/>
              </a:buClr>
              <a:buSzPts val="1440"/>
              <a:buFont typeface="NTR"/>
              <a:buChar char="✚"/>
            </a:pPr>
            <a:endParaRPr lang="en-US" sz="1800" dirty="0">
              <a:solidFill>
                <a:srgbClr val="0B3458"/>
              </a:solidFill>
            </a:endParaRPr>
          </a:p>
          <a:p>
            <a:pPr marL="107999">
              <a:buClr>
                <a:srgbClr val="F1633E"/>
              </a:buClr>
              <a:buSzPts val="1440"/>
            </a:pPr>
            <a:r>
              <a:rPr lang="ar-EG" dirty="0">
                <a:solidFill>
                  <a:srgbClr val="0B3458"/>
                </a:solidFill>
              </a:rPr>
              <a:t>*هذه الرسوم خاضعة للتغيير</a:t>
            </a:r>
          </a:p>
          <a:p>
            <a:pPr marL="107999">
              <a:buClr>
                <a:srgbClr val="F1633E"/>
              </a:buClr>
              <a:buSzPts val="1440"/>
            </a:pPr>
            <a:endParaRPr lang="en-US" dirty="0">
              <a:solidFill>
                <a:srgbClr val="0B3458"/>
              </a:solidFill>
            </a:endParaRPr>
          </a:p>
          <a:p>
            <a:pPr marL="107999">
              <a:buClr>
                <a:srgbClr val="F1633E"/>
              </a:buClr>
              <a:buSzPts val="1440"/>
            </a:pPr>
            <a:r>
              <a:rPr lang="ar-EG" dirty="0">
                <a:solidFill>
                  <a:srgbClr val="0B3458"/>
                </a:solidFill>
              </a:rPr>
              <a:t>**قد تكون هناك استثناءات للمتقدمين المؤهلين</a:t>
            </a:r>
          </a:p>
          <a:p>
            <a:pPr marL="393749" marR="0" lvl="0" indent="-285750" algn="l" rtl="0">
              <a:spcBef>
                <a:spcPts val="0"/>
              </a:spcBef>
              <a:spcAft>
                <a:spcPts val="0"/>
              </a:spcAft>
              <a:buClr>
                <a:srgbClr val="F1633E"/>
              </a:buClr>
              <a:buSzPts val="1440"/>
              <a:buFont typeface="NTR"/>
              <a:buChar char="✚"/>
            </a:pPr>
            <a:endParaRPr lang="en-US" sz="18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11031652" cy="9948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مسئوليات مُشغلي السجلات</a:t>
            </a:r>
          </a:p>
        </p:txBody>
      </p:sp>
      <p:grpSp>
        <p:nvGrpSpPr>
          <p:cNvPr id="2" name="Group 1">
            <a:extLst>
              <a:ext uri="{FF2B5EF4-FFF2-40B4-BE49-F238E27FC236}">
                <a16:creationId xmlns:a16="http://schemas.microsoft.com/office/drawing/2014/main" id="{E59BB86C-60C7-0EBA-5161-0A4C03FBCAFB}"/>
              </a:ext>
            </a:extLst>
          </p:cNvPr>
          <p:cNvGrpSpPr/>
          <p:nvPr/>
        </p:nvGrpSpPr>
        <p:grpSpPr>
          <a:xfrm flipH="1">
            <a:off x="1098700" y="1820999"/>
            <a:ext cx="9994588" cy="4275001"/>
            <a:chOff x="1098700" y="1820999"/>
            <a:chExt cx="9994588" cy="4275001"/>
          </a:xfrm>
        </p:grpSpPr>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200"/>
              <a:ext cx="4516263" cy="2908800"/>
            </a:xfrm>
            <a:prstGeom prst="rect">
              <a:avLst/>
            </a:prstGeom>
            <a:solidFill>
              <a:srgbClr val="0B3458"/>
            </a:solidFill>
            <a:ln>
              <a:noFill/>
            </a:ln>
          </p:spPr>
          <p:txBody>
            <a:bodyPr spcFirstLastPara="1" wrap="square" lIns="502920" tIns="360000" rIns="292608" bIns="288000" anchor="t" anchorCtr="0">
              <a:noAutofit/>
            </a:bodyPr>
            <a:lstStyle/>
            <a:p>
              <a:pPr marL="457200" lvl="0" indent="-342900" algn="r" rtl="1">
                <a:spcBef>
                  <a:spcPts val="0"/>
                </a:spcBef>
                <a:spcAft>
                  <a:spcPts val="0"/>
                </a:spcAft>
                <a:buClr>
                  <a:schemeClr val="lt1"/>
                </a:buClr>
                <a:buSzPts val="1800"/>
                <a:buChar char="●"/>
              </a:pPr>
              <a:r>
                <a:rPr lang="ar-EG" sz="1800" dirty="0">
                  <a:solidFill>
                    <a:schemeClr val="lt1"/>
                  </a:solidFill>
                </a:rPr>
                <a:t>إدارة المتطلبات المذكورة بالتفصيل في اتفاقية السجل وفي سياسات </a:t>
              </a:r>
              <a:r>
                <a:rPr lang="en-US" sz="1800" dirty="0">
                  <a:solidFill>
                    <a:schemeClr val="lt1"/>
                  </a:solidFill>
                </a:rPr>
                <a:t>ICANN</a:t>
              </a:r>
              <a:r>
                <a:rPr lang="ar-EG" sz="1800" dirty="0">
                  <a:solidFill>
                    <a:schemeClr val="lt1"/>
                  </a:solidFill>
                </a:rPr>
                <a:t>.</a:t>
              </a:r>
            </a:p>
            <a:p>
              <a:pPr marL="457200" lvl="0" indent="-342900" algn="r" rtl="1">
                <a:spcBef>
                  <a:spcPts val="0"/>
                </a:spcBef>
                <a:spcAft>
                  <a:spcPts val="0"/>
                </a:spcAft>
                <a:buClr>
                  <a:schemeClr val="lt1"/>
                </a:buClr>
                <a:buSzPts val="1800"/>
                <a:buChar char="●"/>
              </a:pPr>
              <a:r>
                <a:rPr lang="ar-EG" sz="1800" dirty="0">
                  <a:solidFill>
                    <a:schemeClr val="lt1"/>
                  </a:solidFill>
                </a:rPr>
                <a:t>تحويل أسماء النطاقات إلى عناوين </a:t>
              </a:r>
              <a:r>
                <a:rPr lang="en-US" sz="1800" dirty="0">
                  <a:solidFill>
                    <a:schemeClr val="lt1"/>
                  </a:solidFill>
                </a:rPr>
                <a:t>IP</a:t>
              </a:r>
              <a:r>
                <a:rPr lang="ar-EG" sz="1800" dirty="0">
                  <a:solidFill>
                    <a:schemeClr val="lt1"/>
                  </a:solidFill>
                </a:rPr>
                <a:t> لتمكين توجيه مرور بيانات الإنترنت.</a:t>
              </a:r>
            </a:p>
            <a:p>
              <a:pPr marL="457200" lvl="0" indent="-342900" algn="r" rtl="1">
                <a:spcBef>
                  <a:spcPts val="0"/>
                </a:spcBef>
                <a:spcAft>
                  <a:spcPts val="0"/>
                </a:spcAft>
                <a:buClr>
                  <a:schemeClr val="lt1"/>
                </a:buClr>
                <a:buSzPts val="1800"/>
                <a:buChar char="●"/>
              </a:pPr>
              <a:r>
                <a:rPr lang="ar-EG" sz="1800" dirty="0">
                  <a:solidFill>
                    <a:schemeClr val="lt1"/>
                  </a:solidFill>
                </a:rPr>
                <a:t>تشغيل الجوانب الفنية لنطاق المستوى </a:t>
              </a:r>
              <a:br>
                <a:rPr lang="en-US" sz="1800" dirty="0">
                  <a:solidFill>
                    <a:schemeClr val="lt1"/>
                  </a:solidFill>
                </a:rPr>
              </a:br>
              <a:r>
                <a:rPr lang="ar-EG" sz="1800" dirty="0">
                  <a:solidFill>
                    <a:schemeClr val="lt1"/>
                  </a:solidFill>
                </a:rPr>
                <a:t>الأعلى </a:t>
              </a:r>
              <a:r>
                <a:rPr lang="en-US" sz="1800" dirty="0">
                  <a:solidFill>
                    <a:schemeClr val="lt1"/>
                  </a:solidFill>
                </a:rPr>
                <a:t>TLD</a:t>
              </a:r>
              <a:r>
                <a:rPr lang="ar-EG" sz="1800" dirty="0">
                  <a:solidFill>
                    <a:schemeClr val="lt1"/>
                  </a:solidFill>
                </a:rPr>
                <a:t>.</a:t>
              </a: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200"/>
              <a:ext cx="4516276"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r" rtl="1">
                <a:spcBef>
                  <a:spcPts val="0"/>
                </a:spcBef>
                <a:spcAft>
                  <a:spcPts val="0"/>
                </a:spcAft>
                <a:buClr>
                  <a:schemeClr val="lt1"/>
                </a:buClr>
                <a:buSzPts val="1800"/>
                <a:buChar char="●"/>
              </a:pPr>
              <a:r>
                <a:rPr lang="ar-EG" sz="1800" dirty="0">
                  <a:solidFill>
                    <a:schemeClr val="lt1"/>
                  </a:solidFill>
                </a:rPr>
                <a:t>الاحتفاظ بقاعدة بيانات رئيسية تضم </a:t>
              </a:r>
              <a:br>
                <a:rPr lang="en-US" sz="1800" dirty="0">
                  <a:solidFill>
                    <a:schemeClr val="lt1"/>
                  </a:solidFill>
                </a:rPr>
              </a:br>
              <a:r>
                <a:rPr lang="ar-EG" sz="1800" dirty="0">
                  <a:solidFill>
                    <a:schemeClr val="lt1"/>
                  </a:solidFill>
                </a:rPr>
                <a:t>أسماء النطاقات المُسجَّلة في نطاق المستوى الأعلى </a:t>
              </a:r>
              <a:r>
                <a:rPr lang="en-US" sz="1800" dirty="0">
                  <a:solidFill>
                    <a:schemeClr val="lt1"/>
                  </a:solidFill>
                </a:rPr>
                <a:t>TLD</a:t>
              </a:r>
              <a:r>
                <a:rPr lang="ar-EG" sz="1800" dirty="0">
                  <a:solidFill>
                    <a:schemeClr val="lt1"/>
                  </a:solidFill>
                </a:rPr>
                <a:t>.</a:t>
              </a:r>
            </a:p>
            <a:p>
              <a:pPr marL="457200" lvl="0" indent="-342900" algn="r" rtl="1">
                <a:spcBef>
                  <a:spcPts val="0"/>
                </a:spcBef>
                <a:spcAft>
                  <a:spcPts val="0"/>
                </a:spcAft>
                <a:buClr>
                  <a:schemeClr val="lt1"/>
                </a:buClr>
                <a:buSzPts val="1800"/>
                <a:buChar char="●"/>
              </a:pPr>
              <a:r>
                <a:rPr lang="ar-EG" sz="1800" dirty="0">
                  <a:solidFill>
                    <a:schemeClr val="lt1"/>
                  </a:solidFill>
                </a:rPr>
                <a:t>إنشاء "ملف المنطقة" الذي يسمح لأجهزة الكمبيوتر توجيه مسار مرور بيانات الإنترنت إلى نطاقات المستوى الأعلى </a:t>
              </a:r>
              <a:r>
                <a:rPr lang="en-US" sz="1800" dirty="0">
                  <a:solidFill>
                    <a:schemeClr val="lt1"/>
                  </a:solidFill>
                </a:rPr>
                <a:t>TLD</a:t>
              </a:r>
              <a:r>
                <a:rPr lang="ar-EG" sz="1800" dirty="0">
                  <a:solidFill>
                    <a:schemeClr val="lt1"/>
                  </a:solidFill>
                </a:rPr>
                <a:t> في أي </a:t>
              </a:r>
              <a:br>
                <a:rPr lang="en-US" sz="1800" dirty="0">
                  <a:solidFill>
                    <a:schemeClr val="lt1"/>
                  </a:solidFill>
                </a:rPr>
              </a:br>
              <a:r>
                <a:rPr lang="ar-EG" sz="1800" dirty="0">
                  <a:solidFill>
                    <a:schemeClr val="lt1"/>
                  </a:solidFill>
                </a:rPr>
                <a:t>مكان من العالم ومنها.</a:t>
              </a: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516276"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a:solidFill>
                    <a:srgbClr val="0B3458"/>
                  </a:solidFill>
                </a:rPr>
                <a:t>مشغلو السجلات:</a:t>
              </a: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5162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a:solidFill>
                    <a:srgbClr val="0B3458"/>
                  </a:solidFill>
                </a:rPr>
                <a:t>تشمل المسئوليات ما يلي:</a:t>
              </a: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4">
              <a:alphaModFix/>
            </a:blip>
            <a:srcRect/>
            <a:stretch/>
          </p:blipFill>
          <p:spPr>
            <a:xfrm flipH="1">
              <a:off x="6985325" y="2026311"/>
              <a:ext cx="373658" cy="256229"/>
            </a:xfrm>
            <a:prstGeom prst="rect">
              <a:avLst/>
            </a:prstGeom>
            <a:noFill/>
            <a:ln>
              <a:noFill/>
            </a:ln>
          </p:spPr>
        </p:pic>
      </p:grpSp>
    </p:spTree>
    <p:custDataLst>
      <p:tags r:id="rId1"/>
    </p:custDataLst>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016127"/>
            <a:ext cx="7501201" cy="3323987"/>
          </a:xfrm>
        </p:spPr>
        <p:txBody>
          <a:bodyPr/>
          <a:lstStyle/>
          <a:p>
            <a:r>
              <a:rPr lang="ar-EG" sz="5400" dirty="0"/>
              <a:t>الجولة القادمة: </a:t>
            </a:r>
            <a:br>
              <a:rPr lang="ar-EG" sz="5400" dirty="0"/>
            </a:br>
            <a:r>
              <a:rPr lang="ar-EG" sz="5400" dirty="0"/>
              <a:t>برنامج دعم مقدم الطلب (</a:t>
            </a:r>
            <a:r>
              <a:rPr lang="en-US" sz="5400" dirty="0"/>
              <a:t>ASP</a:t>
            </a:r>
            <a:r>
              <a:rPr lang="ar-EG" sz="5400" dirty="0"/>
              <a:t>)</a:t>
            </a:r>
            <a:br>
              <a:rPr lang="ar-EG" sz="5400" dirty="0"/>
            </a:br>
            <a:endParaRPr lang="ar-EG" sz="5400" dirty="0"/>
          </a:p>
        </p:txBody>
      </p:sp>
      <p:pic>
        <p:nvPicPr>
          <p:cNvPr id="4" name="Google Shape;10;p34">
            <a:extLst>
              <a:ext uri="{FF2B5EF4-FFF2-40B4-BE49-F238E27FC236}">
                <a16:creationId xmlns:a16="http://schemas.microsoft.com/office/drawing/2014/main" id="{A32B5D4A-9CC1-72C7-7C71-EFAD517047B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35092" y="900113"/>
            <a:ext cx="11057468" cy="4989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معايير دعم مقدم الطلب</a:t>
            </a:r>
          </a:p>
        </p:txBody>
      </p:sp>
      <p:sp>
        <p:nvSpPr>
          <p:cNvPr id="1275" name="Google Shape;1275;p75"/>
          <p:cNvSpPr txBox="1"/>
          <p:nvPr/>
        </p:nvSpPr>
        <p:spPr>
          <a:xfrm>
            <a:off x="8026400" y="2074914"/>
            <a:ext cx="3566160" cy="24333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2000" dirty="0">
                <a:solidFill>
                  <a:srgbClr val="0B3458"/>
                </a:solidFill>
                <a:latin typeface="Arial"/>
                <a:ea typeface="Arial"/>
                <a:cs typeface="Arial"/>
                <a:sym typeface="Arial"/>
              </a:rPr>
              <a:t>لكي يكون مقدمو الطلبات مؤهلون للحصول على المساعدة من خلال برنامج دعم مقدم الطلب، يجب عليهم إثبات ما يلي:</a:t>
            </a:r>
          </a:p>
        </p:txBody>
      </p:sp>
      <p:sp>
        <p:nvSpPr>
          <p:cNvPr id="1291" name="Google Shape;1291;p75"/>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a:solidFill>
                  <a:srgbClr val="0B3458"/>
                </a:solidFill>
                <a:latin typeface="Arial"/>
                <a:ea typeface="Arial"/>
                <a:cs typeface="Arial"/>
                <a:sym typeface="Arial"/>
              </a:rPr>
              <a:t>برنامج دعم مقدم الطلب</a:t>
            </a:r>
          </a:p>
        </p:txBody>
      </p:sp>
      <p:grpSp>
        <p:nvGrpSpPr>
          <p:cNvPr id="16" name="Group 15">
            <a:extLst>
              <a:ext uri="{FF2B5EF4-FFF2-40B4-BE49-F238E27FC236}">
                <a16:creationId xmlns:a16="http://schemas.microsoft.com/office/drawing/2014/main" id="{799C1CBD-2432-A698-BECD-5D97BA0A88A4}"/>
              </a:ext>
            </a:extLst>
          </p:cNvPr>
          <p:cNvGrpSpPr/>
          <p:nvPr/>
        </p:nvGrpSpPr>
        <p:grpSpPr>
          <a:xfrm flipH="1">
            <a:off x="-3305" y="2055406"/>
            <a:ext cx="7084881" cy="3840899"/>
            <a:chOff x="5107175" y="2055406"/>
            <a:chExt cx="7084881" cy="3840899"/>
          </a:xfrm>
        </p:grpSpPr>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356616" bIns="0" anchor="ctr" anchorCtr="0">
              <a:noAutofit/>
            </a:bodyPr>
            <a:lstStyle/>
            <a:p>
              <a:pPr marL="0" marR="0" lvl="0" indent="0" algn="r" rtl="1">
                <a:spcBef>
                  <a:spcPts val="0"/>
                </a:spcBef>
                <a:spcAft>
                  <a:spcPts val="0"/>
                </a:spcAft>
                <a:buNone/>
              </a:pPr>
              <a:r>
                <a:rPr lang="ar-EG" sz="2000">
                  <a:solidFill>
                    <a:schemeClr val="lt1"/>
                  </a:solidFill>
                  <a:latin typeface="Arial"/>
                  <a:ea typeface="Arial"/>
                  <a:cs typeface="Arial"/>
                  <a:sym typeface="Arial"/>
                </a:rPr>
                <a:t>الاحتياج المالي</a:t>
              </a:r>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356616" bIns="0" anchor="ctr" anchorCtr="0">
              <a:noAutofit/>
            </a:bodyPr>
            <a:lstStyle/>
            <a:p>
              <a:pPr marL="0" marR="0" lvl="0" indent="0" algn="r" rtl="1">
                <a:spcBef>
                  <a:spcPts val="0"/>
                </a:spcBef>
                <a:spcAft>
                  <a:spcPts val="0"/>
                </a:spcAft>
                <a:buNone/>
              </a:pPr>
              <a:r>
                <a:rPr lang="ar-EG" sz="2000">
                  <a:solidFill>
                    <a:schemeClr val="lt1"/>
                  </a:solidFill>
                  <a:latin typeface="Arial"/>
                  <a:ea typeface="Arial"/>
                  <a:cs typeface="Arial"/>
                  <a:sym typeface="Arial"/>
                </a:rPr>
                <a:t>الاستمرارية المالية</a:t>
              </a:r>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356616" bIns="0" anchor="ctr" anchorCtr="0">
              <a:noAutofit/>
            </a:bodyPr>
            <a:lstStyle/>
            <a:p>
              <a:pPr marL="0" marR="0" lvl="0" indent="0" algn="r" rtl="1">
                <a:spcBef>
                  <a:spcPts val="0"/>
                </a:spcBef>
                <a:spcAft>
                  <a:spcPts val="0"/>
                </a:spcAft>
                <a:buNone/>
              </a:pPr>
              <a:r>
                <a:rPr lang="ar-EG" sz="2000" dirty="0">
                  <a:solidFill>
                    <a:schemeClr val="lt1"/>
                  </a:solidFill>
                </a:rPr>
                <a:t>العناية الواجبة للأعمال العامة</a:t>
              </a:r>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356616" bIns="0" anchor="ctr" anchorCtr="0">
              <a:noAutofit/>
            </a:bodyPr>
            <a:lstStyle/>
            <a:p>
              <a:pPr marL="0" marR="0" lvl="0" indent="0" algn="r" rtl="1">
                <a:spcBef>
                  <a:spcPts val="0"/>
                </a:spcBef>
                <a:spcAft>
                  <a:spcPts val="0"/>
                </a:spcAft>
                <a:buNone/>
              </a:pPr>
              <a:r>
                <a:rPr lang="ar-EG" sz="2000" dirty="0">
                  <a:solidFill>
                    <a:schemeClr val="lt1"/>
                  </a:solidFill>
                  <a:latin typeface="Arial"/>
                  <a:ea typeface="Arial"/>
                  <a:cs typeface="Arial"/>
                  <a:sym typeface="Arial"/>
                </a:rPr>
                <a:t>العناية الواجبة</a:t>
              </a:r>
              <a:r>
                <a:rPr lang="ar-EG" sz="2000" dirty="0">
                  <a:solidFill>
                    <a:schemeClr val="lt1"/>
                  </a:solidFill>
                </a:rPr>
                <a:t> للمسئولية العامة</a:t>
              </a: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356616" bIns="0" anchor="ctr" anchorCtr="0">
              <a:noAutofit/>
            </a:bodyPr>
            <a:lstStyle/>
            <a:p>
              <a:pPr marL="0" marR="0" lvl="0" indent="0" algn="r" rtl="1">
                <a:spcBef>
                  <a:spcPts val="0"/>
                </a:spcBef>
                <a:spcAft>
                  <a:spcPts val="0"/>
                </a:spcAft>
                <a:buNone/>
              </a:pPr>
              <a:r>
                <a:rPr lang="ar-EG" sz="2000">
                  <a:solidFill>
                    <a:schemeClr val="lt1"/>
                  </a:solidFill>
                  <a:latin typeface="Arial"/>
                  <a:ea typeface="Arial"/>
                  <a:cs typeface="Arial"/>
                  <a:sym typeface="Arial"/>
                </a:rPr>
                <a:t>حالة الكيان المؤهل</a:t>
              </a:r>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4">
                <a:alphaModFix/>
              </a:blip>
              <a:srcRect/>
              <a:stretch/>
            </p:blipFill>
            <p:spPr>
              <a:xfrm flipH="1">
                <a:off x="5231991" y="2330544"/>
                <a:ext cx="147696" cy="101276"/>
              </a:xfrm>
              <a:prstGeom prst="rect">
                <a:avLst/>
              </a:prstGeom>
              <a:noFill/>
              <a:ln>
                <a:noFill/>
              </a:ln>
            </p:spPr>
          </p:pic>
        </p:gr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4">
                <a:alphaModFix/>
              </a:blip>
              <a:srcRect/>
              <a:stretch/>
            </p:blipFill>
            <p:spPr>
              <a:xfrm flipH="1">
                <a:off x="5231991"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4">
                <a:alphaModFix/>
              </a:blip>
              <a:srcRect/>
              <a:stretch/>
            </p:blipFill>
            <p:spPr>
              <a:xfrm flipH="1">
                <a:off x="5231991"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4">
                <a:alphaModFix/>
              </a:blip>
              <a:srcRect/>
              <a:stretch/>
            </p:blipFill>
            <p:spPr>
              <a:xfrm flipH="1">
                <a:off x="5231991"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4">
                <a:alphaModFix/>
              </a:blip>
              <a:srcRect/>
              <a:stretch/>
            </p:blipFill>
            <p:spPr>
              <a:xfrm flipH="1">
                <a:off x="5231991" y="2330544"/>
                <a:ext cx="147696" cy="101276"/>
              </a:xfrm>
              <a:prstGeom prst="rect">
                <a:avLst/>
              </a:prstGeom>
              <a:noFill/>
              <a:ln>
                <a:noFill/>
              </a:ln>
            </p:spPr>
          </p:pic>
        </p:grpSp>
      </p:grpSp>
      <p:pic>
        <p:nvPicPr>
          <p:cNvPr id="15" name="Google Shape;10;p34">
            <a:extLst>
              <a:ext uri="{FF2B5EF4-FFF2-40B4-BE49-F238E27FC236}">
                <a16:creationId xmlns:a16="http://schemas.microsoft.com/office/drawing/2014/main" id="{5E0873D2-7FFD-C462-5739-EF48E1C6ACCB}"/>
              </a:ext>
            </a:extLst>
          </p:cNvPr>
          <p:cNvPicPr preferRelativeResize="0"/>
          <p:nvPr/>
        </p:nvPicPr>
        <p:blipFill rotWithShape="1">
          <a:blip r:embed="rId5">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301" name="Google Shape;1301;p76"/>
          <p:cNvSpPr txBox="1">
            <a:spLocks noGrp="1"/>
          </p:cNvSpPr>
          <p:nvPr>
            <p:ph type="title"/>
          </p:nvPr>
        </p:nvSpPr>
        <p:spPr>
          <a:xfrm>
            <a:off x="4888452" y="900113"/>
            <a:ext cx="6710100" cy="4989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برنامج دعم مقدم الطلب</a:t>
            </a:r>
          </a:p>
        </p:txBody>
      </p:sp>
      <p:sp>
        <p:nvSpPr>
          <p:cNvPr id="1302" name="Google Shape;1302;p76"/>
          <p:cNvSpPr txBox="1"/>
          <p:nvPr/>
        </p:nvSpPr>
        <p:spPr>
          <a:xfrm>
            <a:off x="985520" y="1734672"/>
            <a:ext cx="10613032" cy="13662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2000" dirty="0">
                <a:solidFill>
                  <a:srgbClr val="0B3458"/>
                </a:solidFill>
                <a:latin typeface="Arial"/>
                <a:ea typeface="Arial"/>
                <a:cs typeface="Arial"/>
                <a:sym typeface="Arial"/>
              </a:rPr>
              <a:t>إن تشغيل نطاق </a:t>
            </a:r>
            <a:r>
              <a:rPr lang="en-US" sz="2000" dirty="0">
                <a:solidFill>
                  <a:srgbClr val="0B3458"/>
                </a:solidFill>
                <a:latin typeface="Arial"/>
                <a:ea typeface="Arial"/>
                <a:cs typeface="Arial"/>
                <a:sym typeface="Arial"/>
              </a:rPr>
              <a:t>gTLD</a:t>
            </a:r>
            <a:r>
              <a:rPr lang="ar-EG" sz="2000" dirty="0">
                <a:solidFill>
                  <a:srgbClr val="0B3458"/>
                </a:solidFill>
                <a:latin typeface="Arial"/>
                <a:ea typeface="Arial"/>
                <a:cs typeface="Arial"/>
                <a:sym typeface="Arial"/>
              </a:rPr>
              <a:t> </a:t>
            </a:r>
            <a:r>
              <a:rPr lang="ar-EG" sz="2000" dirty="0">
                <a:solidFill>
                  <a:srgbClr val="0B3458"/>
                </a:solidFill>
              </a:rPr>
              <a:t>أمر</a:t>
            </a:r>
            <a:r>
              <a:rPr lang="ar-EG" sz="2000" dirty="0">
                <a:solidFill>
                  <a:srgbClr val="0B3458"/>
                </a:solidFill>
                <a:latin typeface="Arial"/>
                <a:ea typeface="Arial"/>
                <a:cs typeface="Arial"/>
                <a:sym typeface="Arial"/>
              </a:rPr>
              <a:t> مكلف وقد يكون بعيد المنال بالنسبة لكثيرين. ويجعل برنامج دعم مقدم الطلب تقديم طلب للحصول على نطاق </a:t>
            </a:r>
            <a:r>
              <a:rPr lang="en-US" sz="2000" dirty="0">
                <a:solidFill>
                  <a:srgbClr val="0B3458"/>
                </a:solidFill>
                <a:latin typeface="Arial"/>
                <a:ea typeface="Arial"/>
                <a:cs typeface="Arial"/>
                <a:sym typeface="Arial"/>
              </a:rPr>
              <a:t>gTLD</a:t>
            </a:r>
            <a:r>
              <a:rPr lang="ar-EG" sz="2000" dirty="0">
                <a:solidFill>
                  <a:srgbClr val="0B3458"/>
                </a:solidFill>
                <a:latin typeface="Arial"/>
                <a:ea typeface="Arial"/>
                <a:cs typeface="Arial"/>
                <a:sym typeface="Arial"/>
              </a:rPr>
              <a:t> جديد أكثر سهولة ومتاحاً للكيانات غير القادرة على ذلك بسبب القيود المالية والقيود على الموارد الأخرى.</a:t>
            </a:r>
          </a:p>
        </p:txBody>
      </p:sp>
      <p:sp>
        <p:nvSpPr>
          <p:cNvPr id="1303" name="Google Shape;1303;p76"/>
          <p:cNvSpPr txBox="1"/>
          <p:nvPr/>
        </p:nvSpPr>
        <p:spPr>
          <a:xfrm>
            <a:off x="2120052" y="2777561"/>
            <a:ext cx="9478500" cy="3948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يجب أن يكون المرشحون من ضمن أنواع الكيانات التالية:</a:t>
            </a:r>
          </a:p>
        </p:txBody>
      </p:sp>
      <p:sp>
        <p:nvSpPr>
          <p:cNvPr id="1297" name="Google Shape;1297;p76"/>
          <p:cNvSpPr/>
          <p:nvPr/>
        </p:nvSpPr>
        <p:spPr>
          <a:xfrm flipH="1">
            <a:off x="5969995" y="4046946"/>
            <a:ext cx="2736000" cy="2268000"/>
          </a:xfrm>
          <a:prstGeom prst="rect">
            <a:avLst/>
          </a:prstGeom>
          <a:solidFill>
            <a:schemeClr val="lt1"/>
          </a:solidFill>
          <a:ln>
            <a:noFill/>
          </a:ln>
        </p:spPr>
        <p:txBody>
          <a:bodyPr spcFirstLastPara="1" wrap="square" lIns="146304" tIns="324000" rIns="219456" bIns="180000" anchor="t" anchorCtr="0">
            <a:noAutofit/>
          </a:bodyPr>
          <a:lstStyle/>
          <a:p>
            <a:pPr marL="0" marR="0" lvl="0" indent="0" algn="r" rtl="1">
              <a:spcBef>
                <a:spcPts val="0"/>
              </a:spcBef>
              <a:spcAft>
                <a:spcPts val="0"/>
              </a:spcAft>
              <a:buNone/>
            </a:pPr>
            <a:r>
              <a:rPr lang="ar-EG" sz="1600">
                <a:solidFill>
                  <a:srgbClr val="0B3458"/>
                </a:solidFill>
                <a:latin typeface="Arial"/>
                <a:ea typeface="Arial"/>
                <a:cs typeface="Arial"/>
                <a:sym typeface="Arial"/>
              </a:rPr>
              <a:t>المنظمات الحكومية الدولية</a:t>
            </a:r>
          </a:p>
        </p:txBody>
      </p:sp>
      <p:sp>
        <p:nvSpPr>
          <p:cNvPr id="1298" name="Google Shape;1298;p76"/>
          <p:cNvSpPr/>
          <p:nvPr/>
        </p:nvSpPr>
        <p:spPr>
          <a:xfrm flipH="1">
            <a:off x="8837884" y="4046947"/>
            <a:ext cx="2736000" cy="2268000"/>
          </a:xfrm>
          <a:prstGeom prst="rect">
            <a:avLst/>
          </a:prstGeom>
          <a:solidFill>
            <a:schemeClr val="lt1"/>
          </a:solidFill>
          <a:ln>
            <a:noFill/>
          </a:ln>
        </p:spPr>
        <p:txBody>
          <a:bodyPr spcFirstLastPara="1" wrap="square" lIns="146304" tIns="324000" rIns="219456" bIns="180000" anchor="t" anchorCtr="0">
            <a:no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المؤسسات غير الربحية،</a:t>
            </a:r>
            <a:r>
              <a:rPr lang="en-US" sz="1600" dirty="0">
                <a:solidFill>
                  <a:srgbClr val="0B3458"/>
                </a:solidFill>
                <a:latin typeface="Arial"/>
                <a:ea typeface="Arial"/>
                <a:cs typeface="Arial"/>
                <a:sym typeface="Arial"/>
              </a:rPr>
              <a:t> </a:t>
            </a:r>
            <a:endParaRPr lang="ar-EG" sz="1600" dirty="0">
              <a:solidFill>
                <a:srgbClr val="0B3458"/>
              </a:solidFill>
              <a:latin typeface="Arial"/>
              <a:ea typeface="Arial"/>
              <a:cs typeface="Arial"/>
              <a:sym typeface="Arial"/>
            </a:endParaRPr>
          </a:p>
          <a:p>
            <a:pPr marL="0" marR="0" lvl="0" indent="0" algn="r" rtl="1">
              <a:spcBef>
                <a:spcPts val="0"/>
              </a:spcBef>
              <a:spcAft>
                <a:spcPts val="0"/>
              </a:spcAft>
              <a:buNone/>
            </a:pPr>
            <a:r>
              <a:rPr lang="ar-EG" sz="1600" dirty="0">
                <a:solidFill>
                  <a:srgbClr val="0B3458"/>
                </a:solidFill>
                <a:latin typeface="Arial"/>
                <a:ea typeface="Arial"/>
                <a:cs typeface="Arial"/>
                <a:sym typeface="Arial"/>
              </a:rPr>
              <a:t>المؤسسات</a:t>
            </a:r>
            <a:r>
              <a:rPr lang="ar-EG" sz="1600" dirty="0">
                <a:solidFill>
                  <a:srgbClr val="0B3458"/>
                </a:solidFill>
              </a:rPr>
              <a:t> غير الحكومية والخيرية</a:t>
            </a:r>
          </a:p>
        </p:txBody>
      </p:sp>
      <p:sp>
        <p:nvSpPr>
          <p:cNvPr id="1299" name="Google Shape;1299;p76"/>
          <p:cNvSpPr/>
          <p:nvPr/>
        </p:nvSpPr>
        <p:spPr>
          <a:xfrm flipH="1">
            <a:off x="3294106" y="4046947"/>
            <a:ext cx="2544000" cy="2268000"/>
          </a:xfrm>
          <a:prstGeom prst="rect">
            <a:avLst/>
          </a:prstGeom>
          <a:solidFill>
            <a:schemeClr val="lt1"/>
          </a:solidFill>
          <a:ln>
            <a:noFill/>
          </a:ln>
        </p:spPr>
        <p:txBody>
          <a:bodyPr spcFirstLastPara="1" wrap="square" lIns="146304" tIns="324000" rIns="219456" bIns="180000" anchor="t" anchorCtr="0">
            <a:noAutofit/>
          </a:bodyPr>
          <a:lstStyle/>
          <a:p>
            <a:pPr marL="0" marR="0" lvl="0" indent="0" algn="r" rtl="1">
              <a:spcBef>
                <a:spcPts val="0"/>
              </a:spcBef>
              <a:spcAft>
                <a:spcPts val="0"/>
              </a:spcAft>
              <a:buNone/>
            </a:pPr>
            <a:r>
              <a:rPr lang="ar-EG" sz="1600">
                <a:solidFill>
                  <a:srgbClr val="0B3458"/>
                </a:solidFill>
                <a:latin typeface="Arial"/>
                <a:ea typeface="Arial"/>
                <a:cs typeface="Arial"/>
                <a:sym typeface="Arial"/>
              </a:rPr>
              <a:t>المنظمات</a:t>
            </a:r>
            <a:r>
              <a:rPr lang="ar-EG" sz="1600">
                <a:solidFill>
                  <a:srgbClr val="0B3458"/>
                </a:solidFill>
              </a:rPr>
              <a:t> الشعبية </a:t>
            </a:r>
            <a:r>
              <a:rPr lang="ar-EG" sz="1600">
                <a:solidFill>
                  <a:srgbClr val="0B3458"/>
                </a:solidFill>
                <a:latin typeface="Arial"/>
                <a:ea typeface="Arial"/>
                <a:cs typeface="Arial"/>
                <a:sym typeface="Arial"/>
              </a:rPr>
              <a:t>للسكان </a:t>
            </a:r>
            <a:r>
              <a:rPr lang="ar-EG" sz="1600">
                <a:solidFill>
                  <a:srgbClr val="0B3458"/>
                </a:solidFill>
              </a:rPr>
              <a:t>الأصليين/المنظمات القبلية</a:t>
            </a:r>
          </a:p>
        </p:txBody>
      </p:sp>
      <p:sp>
        <p:nvSpPr>
          <p:cNvPr id="1300" name="Google Shape;1300;p76"/>
          <p:cNvSpPr/>
          <p:nvPr/>
        </p:nvSpPr>
        <p:spPr>
          <a:xfrm flipH="1">
            <a:off x="618218" y="4046947"/>
            <a:ext cx="2544000" cy="2268000"/>
          </a:xfrm>
          <a:prstGeom prst="rect">
            <a:avLst/>
          </a:prstGeom>
          <a:solidFill>
            <a:schemeClr val="lt1"/>
          </a:solidFill>
          <a:ln>
            <a:noFill/>
          </a:ln>
        </p:spPr>
        <p:txBody>
          <a:bodyPr spcFirstLastPara="1" wrap="square" lIns="146304" tIns="324000" rIns="219456" bIns="180000" anchor="t" anchorCtr="0">
            <a:noAutofit/>
          </a:bodyPr>
          <a:lstStyle/>
          <a:p>
            <a:pPr marL="0" marR="0" lvl="0" indent="0" algn="r" rtl="1">
              <a:spcBef>
                <a:spcPts val="0"/>
              </a:spcBef>
              <a:spcAft>
                <a:spcPts val="0"/>
              </a:spcAft>
              <a:buNone/>
            </a:pPr>
            <a:r>
              <a:rPr lang="ar-EG" sz="1600">
                <a:solidFill>
                  <a:srgbClr val="0B3458"/>
                </a:solidFill>
              </a:rPr>
              <a:t>شركات الأعمال الصغيرة ومتناهية الصغر التي تُعد مشروعات اجتماعية </a:t>
            </a:r>
            <a:r>
              <a:rPr lang="ar-EG" sz="1600">
                <a:solidFill>
                  <a:srgbClr val="0B3458"/>
                </a:solidFill>
                <a:latin typeface="Arial"/>
                <a:ea typeface="Arial"/>
                <a:cs typeface="Arial"/>
                <a:sym typeface="Arial"/>
              </a:rPr>
              <a:t>أو تعمل في دول ذات اقتصاداً أقل نمواً</a:t>
            </a:r>
          </a:p>
        </p:txBody>
      </p:sp>
      <p:cxnSp>
        <p:nvCxnSpPr>
          <p:cNvPr id="1304" name="Google Shape;1304;p76"/>
          <p:cNvCxnSpPr/>
          <p:nvPr/>
        </p:nvCxnSpPr>
        <p:spPr>
          <a:xfrm flipH="1">
            <a:off x="8837884"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flipH="1">
            <a:off x="5970039"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flipH="1">
            <a:off x="3293894"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a:off x="618167"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4895283" y="3669155"/>
            <a:ext cx="658800" cy="654300"/>
            <a:chOff x="6637967" y="3669155"/>
            <a:chExt cx="872400" cy="654300"/>
          </a:xfrm>
        </p:grpSpPr>
        <p:sp>
          <p:nvSpPr>
            <p:cNvPr id="1308" name="Google Shape;1308;p76"/>
            <p:cNvSpPr/>
            <p:nvPr/>
          </p:nvSpPr>
          <p:spPr>
            <a:xfrm>
              <a:off x="6637967"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flipH="1">
            <a:off x="7770187"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flipH="1">
            <a:off x="10635056"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2219902"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6" name="Google Shape;1366;p77"/>
          <p:cNvSpPr txBox="1">
            <a:spLocks noGrp="1"/>
          </p:cNvSpPr>
          <p:nvPr>
            <p:ph type="title"/>
          </p:nvPr>
        </p:nvSpPr>
        <p:spPr>
          <a:xfrm>
            <a:off x="6966373" y="900113"/>
            <a:ext cx="4716900" cy="8457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 محفظة دعم مقدم الطلب</a:t>
            </a:r>
          </a:p>
        </p:txBody>
      </p:sp>
      <p:sp>
        <p:nvSpPr>
          <p:cNvPr id="1367" name="Google Shape;1367;p77"/>
          <p:cNvSpPr txBox="1"/>
          <p:nvPr/>
        </p:nvSpPr>
        <p:spPr>
          <a:xfrm>
            <a:off x="582567" y="970652"/>
            <a:ext cx="6027300" cy="4926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600" b="1" dirty="0">
                <a:solidFill>
                  <a:srgbClr val="0B3458"/>
                </a:solidFill>
                <a:latin typeface="Arial"/>
                <a:ea typeface="Arial"/>
                <a:cs typeface="Arial"/>
                <a:sym typeface="Arial"/>
              </a:rPr>
              <a:t>يوفر برنامج دعم مقدم الطلب مدىً من المساعدة المالية وغير المالية للكيانات الجديرة المؤهلة</a:t>
            </a:r>
            <a:r>
              <a:rPr lang="ar-EG" sz="1600" b="1" dirty="0">
                <a:solidFill>
                  <a:srgbClr val="0B3458"/>
                </a:solidFill>
              </a:rPr>
              <a:t>.</a:t>
            </a:r>
          </a:p>
        </p:txBody>
      </p:sp>
      <p:sp>
        <p:nvSpPr>
          <p:cNvPr id="1362" name="Google Shape;1362;p77"/>
          <p:cNvSpPr/>
          <p:nvPr/>
        </p:nvSpPr>
        <p:spPr>
          <a:xfrm flipH="1">
            <a:off x="867642" y="2363050"/>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الدعم غير المالي</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مواد التدريب حول: تقديم طلب للحصول على نطاق </a:t>
            </a:r>
            <a:r>
              <a:rPr lang="en-US" sz="1800" dirty="0">
                <a:solidFill>
                  <a:srgbClr val="0B3458"/>
                </a:solidFill>
                <a:latin typeface="Arial"/>
                <a:ea typeface="Arial"/>
                <a:cs typeface="Arial"/>
                <a:sym typeface="Arial"/>
              </a:rPr>
              <a:t>gTLD</a:t>
            </a:r>
            <a:r>
              <a:rPr lang="ar-EG" sz="1800" dirty="0">
                <a:solidFill>
                  <a:srgbClr val="0B3458"/>
                </a:solidFill>
              </a:rPr>
              <a:t>،</a:t>
            </a:r>
            <a:r>
              <a:rPr lang="ar-EG" sz="1800" dirty="0">
                <a:solidFill>
                  <a:srgbClr val="0B3458"/>
                </a:solidFill>
                <a:latin typeface="Arial"/>
                <a:ea typeface="Arial"/>
                <a:cs typeface="Arial"/>
                <a:sym typeface="Arial"/>
              </a:rPr>
              <a:t> وكيف تصبح مشغل سجل</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تنمية القدرات/برنامج الارشاد</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الوصول إلى استشاري لمساعدة مقدم الطلب</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قائمة بمزودي الخدمات المهنية التطوعية</a:t>
            </a:r>
          </a:p>
        </p:txBody>
      </p:sp>
      <p:cxnSp>
        <p:nvCxnSpPr>
          <p:cNvPr id="1363" name="Google Shape;1363;p77"/>
          <p:cNvCxnSpPr/>
          <p:nvPr/>
        </p:nvCxnSpPr>
        <p:spPr>
          <a:xfrm flipH="1">
            <a:off x="640607" y="2358565"/>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flipH="1">
            <a:off x="6387642" y="2363050"/>
            <a:ext cx="4716900"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الدعم المالي</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rPr>
              <a:t>تخفيض بنسبة 75-85% في رسوم تقييم طلبات نطاقات </a:t>
            </a:r>
            <a:r>
              <a:rPr lang="en-US" sz="1800" dirty="0">
                <a:solidFill>
                  <a:srgbClr val="0B3458"/>
                </a:solidFill>
              </a:rPr>
              <a:t>gTLD</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ائتمان العروض</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تخفيض/إلغاء الرسوم الأساسية لمشغل السجل</a:t>
            </a:r>
          </a:p>
        </p:txBody>
      </p:sp>
      <p:cxnSp>
        <p:nvCxnSpPr>
          <p:cNvPr id="1365" name="Google Shape;1365;p77"/>
          <p:cNvCxnSpPr/>
          <p:nvPr/>
        </p:nvCxnSpPr>
        <p:spPr>
          <a:xfrm flipH="1">
            <a:off x="6160474" y="2358565"/>
            <a:ext cx="4956900" cy="0"/>
          </a:xfrm>
          <a:prstGeom prst="straightConnector1">
            <a:avLst/>
          </a:prstGeom>
          <a:noFill/>
          <a:ln w="15875" cap="flat" cmpd="sng">
            <a:solidFill>
              <a:srgbClr val="F1633E"/>
            </a:solidFill>
            <a:prstDash val="solid"/>
            <a:round/>
            <a:headEnd type="none" w="sm" len="sm"/>
            <a:tailEnd type="none" w="sm" len="sm"/>
          </a:ln>
        </p:spPr>
      </p:cxnSp>
      <p:grpSp>
        <p:nvGrpSpPr>
          <p:cNvPr id="3" name="Group 2">
            <a:extLst>
              <a:ext uri="{FF2B5EF4-FFF2-40B4-BE49-F238E27FC236}">
                <a16:creationId xmlns:a16="http://schemas.microsoft.com/office/drawing/2014/main" id="{D18565BB-C99E-3096-8866-293ED91A2560}"/>
              </a:ext>
            </a:extLst>
          </p:cNvPr>
          <p:cNvGrpSpPr/>
          <p:nvPr/>
        </p:nvGrpSpPr>
        <p:grpSpPr>
          <a:xfrm>
            <a:off x="5359307" y="2060259"/>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10882002" y="2060259"/>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389" name="Google Shape;1389;p77"/>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dirty="0">
                <a:solidFill>
                  <a:srgbClr val="0B3458"/>
                </a:solidFill>
                <a:latin typeface="Arial"/>
                <a:ea typeface="Arial"/>
                <a:cs typeface="Arial"/>
                <a:sym typeface="Arial"/>
              </a:rPr>
              <a:t>برنامج دعم مقدم الطلب</a:t>
            </a:r>
          </a:p>
        </p:txBody>
      </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669"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dirty="0"/>
          </a:p>
        </p:txBody>
      </p:sp>
      <p:sp>
        <p:nvSpPr>
          <p:cNvPr id="862" name="Google Shape;862;p61"/>
          <p:cNvSpPr txBox="1">
            <a:spLocks noGrp="1"/>
          </p:cNvSpPr>
          <p:nvPr>
            <p:ph type="title"/>
          </p:nvPr>
        </p:nvSpPr>
        <p:spPr>
          <a:xfrm>
            <a:off x="431999" y="965399"/>
            <a:ext cx="11441887" cy="806467"/>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5394"/>
              </a:buClr>
              <a:buSzPts val="2800"/>
              <a:buFont typeface="Arial"/>
              <a:buNone/>
            </a:pPr>
            <a:r>
              <a:rPr lang="ar-EG" sz="4500" dirty="0">
                <a:solidFill>
                  <a:srgbClr val="002B49"/>
                </a:solidFill>
              </a:rPr>
              <a:t>جدول الأعمال</a:t>
            </a: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lang="en-US" sz="1200" b="1" i="0" u="none" strike="noStrike" cap="none">
              <a:solidFill>
                <a:schemeClr val="lt1"/>
              </a:solidFill>
              <a:latin typeface="Arial"/>
              <a:ea typeface="Arial"/>
              <a:cs typeface="Arial"/>
              <a:sym typeface="Arial"/>
            </a:endParaRPr>
          </a:p>
        </p:txBody>
      </p:sp>
      <p:grpSp>
        <p:nvGrpSpPr>
          <p:cNvPr id="7" name="Group 6">
            <a:extLst>
              <a:ext uri="{FF2B5EF4-FFF2-40B4-BE49-F238E27FC236}">
                <a16:creationId xmlns:a16="http://schemas.microsoft.com/office/drawing/2014/main" id="{C554A4AF-A129-FA47-9437-908D40753BEF}"/>
              </a:ext>
            </a:extLst>
          </p:cNvPr>
          <p:cNvGrpSpPr/>
          <p:nvPr/>
        </p:nvGrpSpPr>
        <p:grpSpPr>
          <a:xfrm flipH="1">
            <a:off x="432002" y="2339162"/>
            <a:ext cx="10707239" cy="9042636"/>
            <a:chOff x="432002" y="2339162"/>
            <a:chExt cx="10707239" cy="9042636"/>
          </a:xfrm>
        </p:grpSpPr>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358283" y="2407259"/>
              <a:ext cx="2800200" cy="553998"/>
            </a:xfrm>
            <a:prstGeom prst="rect">
              <a:avLst/>
            </a:prstGeom>
            <a:noFill/>
            <a:ln>
              <a:noFill/>
            </a:ln>
          </p:spPr>
          <p:txBody>
            <a:bodyPr spcFirstLastPara="1" wrap="square" lIns="0" tIns="0" rIns="0" bIns="0" anchor="t" anchorCtr="0">
              <a:spAutoFit/>
            </a:bodyPr>
            <a:lstStyle/>
            <a:p>
              <a:r>
                <a:rPr lang="ar-EG" sz="1800" b="1" dirty="0">
                  <a:solidFill>
                    <a:srgbClr val="0B3458"/>
                  </a:solidFill>
                </a:rPr>
                <a:t>برنامج دعم مقدم الطلب على نطاقات </a:t>
              </a:r>
              <a:r>
                <a:rPr lang="en-US" sz="1800" b="1" dirty="0">
                  <a:solidFill>
                    <a:srgbClr val="0B3458"/>
                  </a:solidFill>
                </a:rPr>
                <a:t>gTLD</a:t>
              </a:r>
              <a:r>
                <a:rPr lang="ar-EG" sz="1800" b="1" dirty="0">
                  <a:solidFill>
                    <a:srgbClr val="0B3458"/>
                  </a:solidFill>
                </a:rPr>
                <a:t> الجديدة</a:t>
              </a: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407259"/>
              <a:ext cx="2622471" cy="830997"/>
            </a:xfrm>
            <a:prstGeom prst="rect">
              <a:avLst/>
            </a:prstGeom>
            <a:noFill/>
            <a:ln>
              <a:noFill/>
            </a:ln>
          </p:spPr>
          <p:txBody>
            <a:bodyPr spcFirstLastPara="1" wrap="square" lIns="0" tIns="0" rIns="0" bIns="0" anchor="t" anchorCtr="0">
              <a:spAutoFit/>
            </a:bodyPr>
            <a:lstStyle/>
            <a:p>
              <a:r>
                <a:rPr lang="ar-EG" sz="1800" b="1">
                  <a:solidFill>
                    <a:srgbClr val="0B3458"/>
                  </a:solidFill>
                </a:rPr>
                <a:t>مقدمة حول الإنترنت ونظام أسماء النطاقات (</a:t>
              </a:r>
              <a:r>
                <a:rPr lang="en-US" sz="1800" b="1">
                  <a:solidFill>
                    <a:srgbClr val="0B3458"/>
                  </a:solidFill>
                </a:rPr>
                <a:t>DNS</a:t>
              </a:r>
              <a:r>
                <a:rPr lang="ar-EG" sz="1800" b="1">
                  <a:solidFill>
                    <a:srgbClr val="0B3458"/>
                  </a:solidFill>
                </a:rPr>
                <a:t>)</a:t>
              </a:r>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492456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615815"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04</a:t>
              </a:r>
            </a:p>
          </p:txBody>
        </p:sp>
        <p:sp>
          <p:nvSpPr>
            <p:cNvPr id="13" name="Google Shape;91;p2">
              <a:extLst>
                <a:ext uri="{FF2B5EF4-FFF2-40B4-BE49-F238E27FC236}">
                  <a16:creationId xmlns:a16="http://schemas.microsoft.com/office/drawing/2014/main" id="{39D7ECA9-D653-3478-9D20-B048368E9FD3}"/>
                </a:ext>
              </a:extLst>
            </p:cNvPr>
            <p:cNvSpPr/>
            <p:nvPr/>
          </p:nvSpPr>
          <p:spPr>
            <a:xfrm>
              <a:off x="4615815"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05</a:t>
              </a:r>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01</a:t>
              </a:r>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02</a:t>
              </a:r>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03</a:t>
              </a:r>
            </a:p>
          </p:txBody>
        </p:sp>
        <p:sp>
          <p:nvSpPr>
            <p:cNvPr id="19" name="Google Shape;91;p2">
              <a:extLst>
                <a:ext uri="{FF2B5EF4-FFF2-40B4-BE49-F238E27FC236}">
                  <a16:creationId xmlns:a16="http://schemas.microsoft.com/office/drawing/2014/main" id="{2B6E77FB-012F-9B4A-E076-C718D7253388}"/>
                </a:ext>
              </a:extLst>
            </p:cNvPr>
            <p:cNvSpPr/>
            <p:nvPr/>
          </p:nvSpPr>
          <p:spPr>
            <a:xfrm>
              <a:off x="4615815"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06</a:t>
              </a:r>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5" y="3712685"/>
              <a:ext cx="2129682" cy="553998"/>
            </a:xfrm>
            <a:prstGeom prst="rect">
              <a:avLst/>
            </a:prstGeom>
            <a:noFill/>
            <a:ln>
              <a:noFill/>
            </a:ln>
          </p:spPr>
          <p:txBody>
            <a:bodyPr spcFirstLastPara="1" wrap="square" lIns="0" tIns="0" rIns="0" bIns="0" anchor="t" anchorCtr="0">
              <a:spAutoFit/>
            </a:bodyPr>
            <a:lstStyle/>
            <a:p>
              <a:r>
                <a:rPr lang="ar-EG" sz="1800" b="1" dirty="0">
                  <a:solidFill>
                    <a:srgbClr val="0B3458"/>
                  </a:solidFill>
                </a:rPr>
                <a:t>أسماء النطاقات المدوَّلة والقبول الشامل</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5" y="4979803"/>
              <a:ext cx="3024020" cy="553998"/>
            </a:xfrm>
            <a:prstGeom prst="rect">
              <a:avLst/>
            </a:prstGeom>
            <a:noFill/>
            <a:ln>
              <a:noFill/>
            </a:ln>
          </p:spPr>
          <p:txBody>
            <a:bodyPr spcFirstLastPara="1" wrap="square" lIns="0" tIns="0" rIns="0" bIns="0" anchor="t" anchorCtr="0">
              <a:spAutoFit/>
            </a:bodyPr>
            <a:lstStyle/>
            <a:p>
              <a:r>
                <a:rPr lang="ar-EG" sz="1800" b="1" dirty="0">
                  <a:solidFill>
                    <a:srgbClr val="0B3458"/>
                  </a:solidFill>
                </a:rPr>
                <a:t>بناء إنترنت أكثر شمولاً من خلال نطاقات المستوى الأعلى العامة الجديدة</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358283" y="3424712"/>
              <a:ext cx="2608520" cy="554100"/>
            </a:xfrm>
            <a:prstGeom prst="rect">
              <a:avLst/>
            </a:prstGeom>
            <a:noFill/>
            <a:ln>
              <a:noFill/>
            </a:ln>
          </p:spPr>
          <p:txBody>
            <a:bodyPr spcFirstLastPara="1" wrap="square" lIns="0" tIns="0" rIns="0" bIns="0" anchor="t" anchorCtr="0">
              <a:spAutoFit/>
            </a:bodyPr>
            <a:lstStyle/>
            <a:p>
              <a:r>
                <a:rPr lang="ar-EG" sz="1800" b="1" dirty="0">
                  <a:solidFill>
                    <a:srgbClr val="0B3458"/>
                  </a:solidFill>
                </a:rPr>
                <a:t>برنامج التقييم المسبق لموفري خدمة السجل</a:t>
              </a:r>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358283" y="4605397"/>
              <a:ext cx="3295500" cy="276999"/>
            </a:xfrm>
            <a:prstGeom prst="rect">
              <a:avLst/>
            </a:prstGeom>
            <a:noFill/>
            <a:ln>
              <a:noFill/>
            </a:ln>
          </p:spPr>
          <p:txBody>
            <a:bodyPr spcFirstLastPara="1" wrap="square" lIns="0" tIns="0" rIns="0" bIns="0" anchor="t" anchorCtr="0">
              <a:spAutoFit/>
            </a:bodyPr>
            <a:lstStyle/>
            <a:p>
              <a:r>
                <a:rPr lang="ar-EG" sz="1800" b="1">
                  <a:solidFill>
                    <a:srgbClr val="0B3458"/>
                  </a:solidFill>
                </a:rPr>
                <a:t>الإطار الزمني والموارد</a:t>
              </a:r>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615815"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76999"/>
              </a:xfrm>
              <a:prstGeom prst="rect">
                <a:avLst/>
              </a:prstGeom>
              <a:noFill/>
              <a:ln>
                <a:noFill/>
              </a:ln>
            </p:spPr>
            <p:txBody>
              <a:bodyPr spcFirstLastPara="1" wrap="square" lIns="0" tIns="0" rIns="0" bIns="0" anchor="t" anchorCtr="0">
                <a:spAutoFit/>
              </a:bodyPr>
              <a:lstStyle/>
              <a:p>
                <a:r>
                  <a:rPr lang="ar-EG" sz="1800" b="1" dirty="0">
                    <a:solidFill>
                      <a:srgbClr val="0B3458"/>
                    </a:solidFill>
                  </a:rPr>
                  <a:t>الأسئلة والأجوبة</a:t>
                </a:r>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07</a:t>
                </a:r>
              </a:p>
            </p:txBody>
          </p:sp>
        </p:grpSp>
      </p:grpSp>
      <p:pic>
        <p:nvPicPr>
          <p:cNvPr id="9" name="Picture 8">
            <a:extLst>
              <a:ext uri="{FF2B5EF4-FFF2-40B4-BE49-F238E27FC236}">
                <a16:creationId xmlns:a16="http://schemas.microsoft.com/office/drawing/2014/main" id="{F40876E3-634C-824C-DD52-E569497CE214}"/>
              </a:ext>
            </a:extLst>
          </p:cNvPr>
          <p:cNvPicPr>
            <a:picLocks noChangeAspect="1"/>
          </p:cNvPicPr>
          <p:nvPr/>
        </p:nvPicPr>
        <p:blipFill>
          <a:blip r:embed="rId4"/>
          <a:stretch>
            <a:fillRect/>
          </a:stretch>
        </p:blipFill>
        <p:spPr>
          <a:xfrm>
            <a:off x="576000" y="288001"/>
            <a:ext cx="3092486" cy="289921"/>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4450768" y="900113"/>
            <a:ext cx="7165500" cy="4989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تقييم مقدمي طلبات الحصول على الدعم</a:t>
            </a:r>
          </a:p>
        </p:txBody>
      </p:sp>
      <p:sp>
        <p:nvSpPr>
          <p:cNvPr id="1396" name="Google Shape;1396;p78"/>
          <p:cNvSpPr txBox="1"/>
          <p:nvPr/>
        </p:nvSpPr>
        <p:spPr>
          <a:xfrm>
            <a:off x="575732" y="1737916"/>
            <a:ext cx="11040536" cy="3756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b="1" dirty="0">
                <a:solidFill>
                  <a:srgbClr val="0B3458"/>
                </a:solidFill>
                <a:latin typeface="Arial"/>
                <a:ea typeface="Arial"/>
                <a:cs typeface="Arial"/>
                <a:sym typeface="Arial"/>
              </a:rPr>
              <a:t>العناية الواجبة للأعمال العامة، وتشمل:</a:t>
            </a:r>
          </a:p>
        </p:txBody>
      </p:sp>
      <p:sp>
        <p:nvSpPr>
          <p:cNvPr id="1397" name="Google Shape;1397;p78"/>
          <p:cNvSpPr/>
          <p:nvPr/>
        </p:nvSpPr>
        <p:spPr>
          <a:xfrm>
            <a:off x="524932"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1">
              <a:spcBef>
                <a:spcPts val="0"/>
              </a:spcBef>
              <a:spcAft>
                <a:spcPts val="0"/>
              </a:spcAft>
              <a:buNone/>
            </a:pPr>
            <a:r>
              <a:rPr lang="ar-EG" sz="2000" b="1" dirty="0">
                <a:solidFill>
                  <a:srgbClr val="0B3458"/>
                </a:solidFill>
                <a:latin typeface="Arial"/>
                <a:ea typeface="Arial"/>
                <a:cs typeface="Arial"/>
                <a:sym typeface="Arial"/>
              </a:rPr>
              <a:t>المرحلة الأولى</a:t>
            </a:r>
          </a:p>
        </p:txBody>
      </p:sp>
      <p:grpSp>
        <p:nvGrpSpPr>
          <p:cNvPr id="3" name="Group 2">
            <a:extLst>
              <a:ext uri="{FF2B5EF4-FFF2-40B4-BE49-F238E27FC236}">
                <a16:creationId xmlns:a16="http://schemas.microsoft.com/office/drawing/2014/main" id="{5FBF491F-83DD-21A4-46CF-50557D82B0D3}"/>
              </a:ext>
            </a:extLst>
          </p:cNvPr>
          <p:cNvGrpSpPr/>
          <p:nvPr/>
        </p:nvGrpSpPr>
        <p:grpSpPr>
          <a:xfrm flipH="1">
            <a:off x="930642" y="2286842"/>
            <a:ext cx="10658066" cy="2311500"/>
            <a:chOff x="575732" y="2286842"/>
            <a:chExt cx="10658066" cy="2311500"/>
          </a:xfrm>
        </p:grpSpPr>
        <p:sp>
          <p:nvSpPr>
            <p:cNvPr id="1398" name="Google Shape;1398;p78"/>
            <p:cNvSpPr txBox="1"/>
            <p:nvPr/>
          </p:nvSpPr>
          <p:spPr>
            <a:xfrm>
              <a:off x="1008000" y="2286842"/>
              <a:ext cx="2068500" cy="9405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dirty="0">
                  <a:solidFill>
                    <a:srgbClr val="0B3458"/>
                  </a:solidFill>
                  <a:latin typeface="Arial"/>
                  <a:ea typeface="Arial"/>
                  <a:cs typeface="Arial"/>
                  <a:sym typeface="Arial"/>
                </a:rPr>
                <a:t>فحص الامتثال القانوني.</a:t>
              </a:r>
            </a:p>
          </p:txBody>
        </p:sp>
        <p:cxnSp>
          <p:nvCxnSpPr>
            <p:cNvPr id="1399" name="Google Shape;1399;p78"/>
            <p:cNvCxnSpPr/>
            <p:nvPr/>
          </p:nvCxnSpPr>
          <p:spPr>
            <a:xfrm>
              <a:off x="3312143"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286842"/>
              <a:ext cx="2142900" cy="16668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dirty="0">
                  <a:solidFill>
                    <a:srgbClr val="0B3458"/>
                  </a:solidFill>
                  <a:latin typeface="Arial"/>
                  <a:ea typeface="Arial"/>
                  <a:cs typeface="Arial"/>
                  <a:sym typeface="Arial"/>
                </a:rPr>
                <a:t>تأكيد أن جميع الوثائق المطلوبة قد تم تقديمها.</a:t>
              </a:r>
            </a:p>
          </p:txBody>
        </p:sp>
        <p:sp>
          <p:nvSpPr>
            <p:cNvPr id="1403" name="Google Shape;1403;p78"/>
            <p:cNvSpPr txBox="1"/>
            <p:nvPr/>
          </p:nvSpPr>
          <p:spPr>
            <a:xfrm>
              <a:off x="6525213" y="2286842"/>
              <a:ext cx="1924728" cy="23115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dirty="0">
                  <a:solidFill>
                    <a:srgbClr val="0B3458"/>
                  </a:solidFill>
                  <a:latin typeface="Arial"/>
                  <a:ea typeface="Arial"/>
                  <a:cs typeface="Arial"/>
                  <a:sym typeface="Arial"/>
                </a:rPr>
                <a:t>تأكيد أن مقدم الطلب يستوفي معايير الأهلية لبرنامج نطاقات </a:t>
              </a:r>
              <a:r>
                <a:rPr lang="en-US" sz="1800" dirty="0">
                  <a:solidFill>
                    <a:srgbClr val="0B3458"/>
                  </a:solidFill>
                  <a:latin typeface="Arial"/>
                  <a:ea typeface="Arial"/>
                  <a:cs typeface="Arial"/>
                  <a:sym typeface="Arial"/>
                </a:rPr>
                <a:t>gTLD</a:t>
              </a:r>
              <a:r>
                <a:rPr lang="ar-EG" sz="1800" dirty="0">
                  <a:solidFill>
                    <a:srgbClr val="0B3458"/>
                  </a:solidFill>
                  <a:latin typeface="Arial"/>
                  <a:ea typeface="Arial"/>
                  <a:cs typeface="Arial"/>
                  <a:sym typeface="Arial"/>
                </a:rPr>
                <a:t> الجديدة: الجولة القادمة.</a:t>
              </a:r>
            </a:p>
          </p:txBody>
        </p:sp>
        <p:sp>
          <p:nvSpPr>
            <p:cNvPr id="1404" name="Google Shape;1404;p78"/>
            <p:cNvSpPr txBox="1"/>
            <p:nvPr/>
          </p:nvSpPr>
          <p:spPr>
            <a:xfrm>
              <a:off x="9236409" y="2286842"/>
              <a:ext cx="1997389" cy="14229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dirty="0">
                  <a:solidFill>
                    <a:srgbClr val="0B3458"/>
                  </a:solidFill>
                  <a:latin typeface="Arial"/>
                  <a:ea typeface="Arial"/>
                  <a:cs typeface="Arial"/>
                  <a:sym typeface="Arial"/>
                </a:rPr>
                <a:t>فحص الخلفية والتحقق من عدم وجود سابقة تاريخية في سرقة عناوين الإنترنت.</a:t>
              </a:r>
            </a:p>
          </p:txBody>
        </p:sp>
        <p:sp>
          <p:nvSpPr>
            <p:cNvPr id="1405" name="Google Shape;1405;p78"/>
            <p:cNvSpPr/>
            <p:nvPr/>
          </p:nvSpPr>
          <p:spPr>
            <a:xfrm rot="5400000">
              <a:off x="74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06" name="Google Shape;1406;p78"/>
            <p:cNvCxnSpPr/>
            <p:nvPr/>
          </p:nvCxnSpPr>
          <p:spPr>
            <a:xfrm>
              <a:off x="575732"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Google Shape;1408;p78"/>
            <p:cNvSpPr/>
            <p:nvPr/>
          </p:nvSpPr>
          <p:spPr>
            <a:xfrm rot="5400000">
              <a:off x="626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9" name="Google Shape;1409;p78"/>
            <p:cNvSpPr/>
            <p:nvPr/>
          </p:nvSpPr>
          <p:spPr>
            <a:xfrm rot="5400000">
              <a:off x="900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410" name="Google Shape;1410;p78"/>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a:solidFill>
                  <a:srgbClr val="0B3458"/>
                </a:solidFill>
                <a:latin typeface="Arial"/>
                <a:ea typeface="Arial"/>
                <a:cs typeface="Arial"/>
                <a:sym typeface="Arial"/>
              </a:rPr>
              <a:t>برنامج دعم مقدم الطلب</a:t>
            </a:r>
          </a:p>
        </p:txBody>
      </p:sp>
      <p:grpSp>
        <p:nvGrpSpPr>
          <p:cNvPr id="4" name="Group 3">
            <a:extLst>
              <a:ext uri="{FF2B5EF4-FFF2-40B4-BE49-F238E27FC236}">
                <a16:creationId xmlns:a16="http://schemas.microsoft.com/office/drawing/2014/main" id="{A9D4BE52-2A05-6570-61A4-F0B2F70A1CA7}"/>
              </a:ext>
            </a:extLst>
          </p:cNvPr>
          <p:cNvGrpSpPr/>
          <p:nvPr/>
        </p:nvGrpSpPr>
        <p:grpSpPr>
          <a:xfrm flipH="1">
            <a:off x="578259" y="5146784"/>
            <a:ext cx="11010300" cy="1389004"/>
            <a:chOff x="578259" y="5146784"/>
            <a:chExt cx="11010300" cy="1389004"/>
          </a:xfrm>
        </p:grpSpPr>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r" rtl="1">
                <a:spcBef>
                  <a:spcPts val="0"/>
                </a:spcBef>
                <a:spcAft>
                  <a:spcPts val="0"/>
                </a:spcAft>
                <a:buNone/>
              </a:pPr>
              <a:r>
                <a:rPr lang="ar-EG" sz="1800" b="1" dirty="0">
                  <a:solidFill>
                    <a:schemeClr val="lt1"/>
                  </a:solidFill>
                  <a:latin typeface="Arial"/>
                  <a:ea typeface="Arial"/>
                  <a:cs typeface="Arial"/>
                  <a:sym typeface="Arial"/>
                </a:rPr>
                <a:t>مقدمو الطلبات الذين لا يجتازون الفحص المسبق للعناية الواجبة للأعمال</a:t>
              </a:r>
            </a:p>
            <a:p>
              <a:pPr marL="0" marR="0" lvl="0" indent="0" algn="r" rtl="1">
                <a:spcBef>
                  <a:spcPts val="0"/>
                </a:spcBef>
                <a:spcAft>
                  <a:spcPts val="0"/>
                </a:spcAft>
                <a:buNone/>
              </a:pPr>
              <a:r>
                <a:rPr lang="ar-EG" sz="1800" b="1" dirty="0">
                  <a:solidFill>
                    <a:schemeClr val="lt1"/>
                  </a:solidFill>
                  <a:latin typeface="Arial"/>
                  <a:ea typeface="Arial"/>
                  <a:cs typeface="Arial"/>
                  <a:sym typeface="Arial"/>
                </a:rPr>
                <a:t> العامة لن يتم احالتهم إلى تقييم المرحلة الثانية من البرنامج.</a:t>
              </a:r>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b="1">
                  <a:solidFill>
                    <a:srgbClr val="0B3458"/>
                  </a:solidFill>
                  <a:latin typeface="Arial"/>
                  <a:ea typeface="Arial"/>
                  <a:cs typeface="Arial"/>
                  <a:sym typeface="Arial"/>
                </a:rPr>
                <a:t>!</a:t>
              </a:r>
            </a:p>
          </p:txBody>
        </p:sp>
      </p:gr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9" name="Google Shape;1419;p79"/>
          <p:cNvSpPr txBox="1">
            <a:spLocks noGrp="1"/>
          </p:cNvSpPr>
          <p:nvPr>
            <p:ph type="title"/>
          </p:nvPr>
        </p:nvSpPr>
        <p:spPr>
          <a:xfrm>
            <a:off x="575731" y="900113"/>
            <a:ext cx="11040299" cy="4614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تقييم مقدمي طلبات الحصول على الدعم</a:t>
            </a:r>
          </a:p>
        </p:txBody>
      </p:sp>
      <p:sp>
        <p:nvSpPr>
          <p:cNvPr id="1420" name="Google Shape;1420;p79"/>
          <p:cNvSpPr/>
          <p:nvPr/>
        </p:nvSpPr>
        <p:spPr>
          <a:xfrm>
            <a:off x="507509"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1">
              <a:spcBef>
                <a:spcPts val="0"/>
              </a:spcBef>
              <a:spcAft>
                <a:spcPts val="0"/>
              </a:spcAft>
              <a:buNone/>
            </a:pPr>
            <a:r>
              <a:rPr lang="ar-EG" sz="2000" b="1" dirty="0">
                <a:solidFill>
                  <a:srgbClr val="0B3458"/>
                </a:solidFill>
                <a:latin typeface="Arial"/>
                <a:ea typeface="Arial"/>
                <a:cs typeface="Arial"/>
                <a:sym typeface="Arial"/>
              </a:rPr>
              <a:t>المرحلة الثانية</a:t>
            </a:r>
          </a:p>
        </p:txBody>
      </p:sp>
      <p:sp>
        <p:nvSpPr>
          <p:cNvPr id="1421" name="Google Shape;1421;p79"/>
          <p:cNvSpPr txBox="1"/>
          <p:nvPr/>
        </p:nvSpPr>
        <p:spPr>
          <a:xfrm>
            <a:off x="575733" y="1566322"/>
            <a:ext cx="11040300" cy="5778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b="1" dirty="0">
                <a:solidFill>
                  <a:srgbClr val="0B3458"/>
                </a:solidFill>
                <a:latin typeface="Arial"/>
                <a:ea typeface="Arial"/>
                <a:cs typeface="Arial"/>
                <a:sym typeface="Arial"/>
              </a:rPr>
              <a:t>التقييمات التي يجريها موفر خدمة خارجي يدير لجنة لمراجعة مقدمي طلبات الدعم:</a:t>
            </a:r>
          </a:p>
        </p:txBody>
      </p:sp>
      <p:grpSp>
        <p:nvGrpSpPr>
          <p:cNvPr id="4" name="Group 3">
            <a:extLst>
              <a:ext uri="{FF2B5EF4-FFF2-40B4-BE49-F238E27FC236}">
                <a16:creationId xmlns:a16="http://schemas.microsoft.com/office/drawing/2014/main" id="{2255BB33-C934-71BB-6029-71D8F6E54FF4}"/>
              </a:ext>
            </a:extLst>
          </p:cNvPr>
          <p:cNvGrpSpPr/>
          <p:nvPr/>
        </p:nvGrpSpPr>
        <p:grpSpPr>
          <a:xfrm flipH="1">
            <a:off x="575733" y="5562901"/>
            <a:ext cx="11040300" cy="972900"/>
            <a:chOff x="575733" y="5562901"/>
            <a:chExt cx="11040300" cy="972900"/>
          </a:xfrm>
        </p:grpSpPr>
        <p:sp>
          <p:nvSpPr>
            <p:cNvPr id="1418" name="Google Shape;1418;p79"/>
            <p:cNvSpPr/>
            <p:nvPr/>
          </p:nvSpPr>
          <p:spPr>
            <a:xfrm>
              <a:off x="575733" y="5562901"/>
              <a:ext cx="11040300" cy="972900"/>
            </a:xfrm>
            <a:prstGeom prst="rect">
              <a:avLst/>
            </a:prstGeom>
            <a:solidFill>
              <a:srgbClr val="0B3458"/>
            </a:solidFill>
            <a:ln>
              <a:noFill/>
            </a:ln>
          </p:spPr>
          <p:txBody>
            <a:bodyPr spcFirstLastPara="1" wrap="square" lIns="0" tIns="0" rIns="0" bIns="0" anchor="ctr" anchorCtr="0">
              <a:noAutofit/>
            </a:bodyPr>
            <a:lstStyle/>
            <a:p>
              <a:pPr marL="0" lvl="0" indent="0" algn="r" rtl="1">
                <a:spcBef>
                  <a:spcPts val="0"/>
                </a:spcBef>
                <a:spcAft>
                  <a:spcPts val="0"/>
                </a:spcAft>
                <a:buNone/>
              </a:pPr>
              <a:r>
                <a:rPr lang="ar-EG" sz="1800" b="1" dirty="0">
                  <a:solidFill>
                    <a:schemeClr val="lt1"/>
                  </a:solidFill>
                </a:rPr>
                <a:t>		قد يتأهل الكيان الذي يجتاز كلتا المرحلتين للحصول على الدعم.</a:t>
              </a:r>
            </a:p>
          </p:txBody>
        </p:sp>
        <p:sp>
          <p:nvSpPr>
            <p:cNvPr id="1430" name="Google Shape;1430;p79"/>
            <p:cNvSpPr/>
            <p:nvPr/>
          </p:nvSpPr>
          <p:spPr>
            <a:xfrm rot="5400000">
              <a:off x="1994979"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1" name="Google Shape;1431;p79"/>
            <p:cNvSpPr/>
            <p:nvPr/>
          </p:nvSpPr>
          <p:spPr>
            <a:xfrm rot="5400000">
              <a:off x="168420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2" name="Google Shape;1432;p79"/>
            <p:cNvSpPr/>
            <p:nvPr/>
          </p:nvSpPr>
          <p:spPr>
            <a:xfrm rot="5400000">
              <a:off x="138936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 name="Group 2">
            <a:extLst>
              <a:ext uri="{FF2B5EF4-FFF2-40B4-BE49-F238E27FC236}">
                <a16:creationId xmlns:a16="http://schemas.microsoft.com/office/drawing/2014/main" id="{06AD2D96-0AF4-3B27-D3DB-502BA244518F}"/>
              </a:ext>
            </a:extLst>
          </p:cNvPr>
          <p:cNvGrpSpPr/>
          <p:nvPr/>
        </p:nvGrpSpPr>
        <p:grpSpPr>
          <a:xfrm flipH="1">
            <a:off x="843283" y="2306513"/>
            <a:ext cx="10773145" cy="2981403"/>
            <a:chOff x="575731" y="2306513"/>
            <a:chExt cx="10773145" cy="2981403"/>
          </a:xfrm>
        </p:grpSpPr>
        <p:sp>
          <p:nvSpPr>
            <p:cNvPr id="1422" name="Google Shape;1422;p79"/>
            <p:cNvSpPr txBox="1"/>
            <p:nvPr/>
          </p:nvSpPr>
          <p:spPr>
            <a:xfrm>
              <a:off x="1008000" y="2322573"/>
              <a:ext cx="3215700" cy="29652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b="1" dirty="0">
                  <a:solidFill>
                    <a:srgbClr val="0B3458"/>
                  </a:solidFill>
                  <a:latin typeface="Arial"/>
                  <a:ea typeface="Arial"/>
                  <a:cs typeface="Arial"/>
                  <a:sym typeface="Arial"/>
                </a:rPr>
                <a:t>العناية الواجبة للمسئولية العامة:</a:t>
              </a:r>
            </a:p>
            <a:p>
              <a:pPr marL="141749" marR="0" lvl="0" indent="-141749" algn="r" rtl="1">
                <a:spcBef>
                  <a:spcPts val="600"/>
                </a:spcBef>
                <a:spcAft>
                  <a:spcPts val="0"/>
                </a:spcAft>
                <a:buClr>
                  <a:srgbClr val="F1633E"/>
                </a:buClr>
                <a:buSzPts val="1600"/>
                <a:buFont typeface="Arial"/>
                <a:buChar char="•"/>
              </a:pPr>
              <a:r>
                <a:rPr lang="ar-EG" sz="1600" dirty="0">
                  <a:solidFill>
                    <a:srgbClr val="0B3458"/>
                  </a:solidFill>
                  <a:latin typeface="Arial"/>
                  <a:ea typeface="Arial"/>
                  <a:cs typeface="Arial"/>
                  <a:sym typeface="Arial"/>
                </a:rPr>
                <a:t>مقدم الطلب لا يزاول ولا يطرح ولا يعزز أي صناعة/سلسلة تتناقض مع المعايير القانونية المقبولة قبولاً عامًا فيما يخص الأخلاقيات والنظام العام.</a:t>
              </a:r>
            </a:p>
            <a:p>
              <a:pPr marL="141749" marR="0" lvl="0" indent="-141749" algn="r" rtl="1">
                <a:spcBef>
                  <a:spcPts val="600"/>
                </a:spcBef>
                <a:spcAft>
                  <a:spcPts val="600"/>
                </a:spcAft>
                <a:buClr>
                  <a:srgbClr val="F1633E"/>
                </a:buClr>
                <a:buSzPts val="1600"/>
                <a:buFont typeface="Arial"/>
                <a:buChar char="•"/>
              </a:pPr>
              <a:r>
                <a:rPr lang="ar-EG" sz="1600" dirty="0">
                  <a:solidFill>
                    <a:srgbClr val="0B3458"/>
                  </a:solidFill>
                  <a:latin typeface="Arial"/>
                  <a:ea typeface="Arial"/>
                  <a:cs typeface="Arial"/>
                  <a:sym typeface="Arial"/>
                </a:rPr>
                <a:t>ألا يكون مقدم الطلب منتسبًا إلى أحد سجلات </a:t>
              </a:r>
              <a:r>
                <a:rPr lang="en-US" sz="1600" dirty="0">
                  <a:solidFill>
                    <a:srgbClr val="0B3458"/>
                  </a:solidFill>
                  <a:latin typeface="Arial"/>
                  <a:ea typeface="Arial"/>
                  <a:cs typeface="Arial"/>
                  <a:sym typeface="Arial"/>
                </a:rPr>
                <a:t>gTLD</a:t>
              </a:r>
              <a:r>
                <a:rPr lang="ar-EG" sz="1600" dirty="0">
                  <a:solidFill>
                    <a:srgbClr val="0B3458"/>
                  </a:solidFill>
                  <a:latin typeface="Arial"/>
                  <a:ea typeface="Arial"/>
                  <a:cs typeface="Arial"/>
                  <a:sym typeface="Arial"/>
                </a:rPr>
                <a:t> الحالية في </a:t>
              </a:r>
              <a:r>
                <a:rPr lang="en-US" sz="1600" dirty="0">
                  <a:solidFill>
                    <a:srgbClr val="0B3458"/>
                  </a:solidFill>
                  <a:latin typeface="Arial"/>
                  <a:ea typeface="Arial"/>
                  <a:cs typeface="Arial"/>
                  <a:sym typeface="Arial"/>
                </a:rPr>
                <a:t>ICANN</a:t>
              </a:r>
              <a:r>
                <a:rPr lang="ar-EG" sz="1600" dirty="0">
                  <a:solidFill>
                    <a:srgbClr val="0B3458"/>
                  </a:solidFill>
                  <a:latin typeface="Arial"/>
                  <a:ea typeface="Arial"/>
                  <a:cs typeface="Arial"/>
                  <a:sym typeface="Arial"/>
                </a:rPr>
                <a:t>.</a:t>
              </a:r>
            </a:p>
          </p:txBody>
        </p:sp>
        <p:cxnSp>
          <p:nvCxnSpPr>
            <p:cNvPr id="1423" name="Google Shape;1423;p79"/>
            <p:cNvCxnSpPr/>
            <p:nvPr/>
          </p:nvCxnSpPr>
          <p:spPr>
            <a:xfrm>
              <a:off x="4588375"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1" y="2306513"/>
              <a:ext cx="2829089" cy="23112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b="1" dirty="0">
                  <a:solidFill>
                    <a:srgbClr val="0B3458"/>
                  </a:solidFill>
                  <a:latin typeface="Arial"/>
                  <a:ea typeface="Arial"/>
                  <a:cs typeface="Arial"/>
                  <a:sym typeface="Arial"/>
                </a:rPr>
                <a:t>الاحتياج المالي:</a:t>
              </a:r>
            </a:p>
            <a:p>
              <a:pPr marL="177750" marR="0" lvl="0" indent="-177750" algn="r" rtl="1">
                <a:spcBef>
                  <a:spcPts val="600"/>
                </a:spcBef>
                <a:spcAft>
                  <a:spcPts val="600"/>
                </a:spcAft>
                <a:buClr>
                  <a:srgbClr val="F1633E"/>
                </a:buClr>
                <a:buSzPts val="1800"/>
                <a:buFont typeface="Arial"/>
                <a:buChar char="•"/>
              </a:pPr>
              <a:r>
                <a:rPr lang="ar-EG" sz="1800" dirty="0">
                  <a:solidFill>
                    <a:srgbClr val="0B3458"/>
                  </a:solidFill>
                  <a:latin typeface="Arial"/>
                  <a:ea typeface="Arial"/>
                  <a:cs typeface="Arial"/>
                  <a:sym typeface="Arial"/>
                </a:rPr>
                <a:t>لا يمكن لمقدم الطلب تحمل تكلفة تقديم طلب لبرنامج نطاقات </a:t>
              </a:r>
              <a:r>
                <a:rPr lang="en-US" sz="1800" dirty="0">
                  <a:solidFill>
                    <a:srgbClr val="0B3458"/>
                  </a:solidFill>
                  <a:latin typeface="Arial"/>
                  <a:ea typeface="Arial"/>
                  <a:cs typeface="Arial"/>
                  <a:sym typeface="Arial"/>
                </a:rPr>
                <a:t>gTLD</a:t>
              </a:r>
              <a:r>
                <a:rPr lang="ar-EG" sz="1800" dirty="0">
                  <a:solidFill>
                    <a:srgbClr val="0B3458"/>
                  </a:solidFill>
                  <a:latin typeface="Arial"/>
                  <a:ea typeface="Arial"/>
                  <a:cs typeface="Arial"/>
                  <a:sym typeface="Arial"/>
                </a:rPr>
                <a:t> الجديدة دون أن يسبب له ذلك مواجهة مصاعب مالية.</a:t>
              </a:r>
            </a:p>
          </p:txBody>
        </p:sp>
        <p:sp>
          <p:nvSpPr>
            <p:cNvPr id="1426" name="Google Shape;1426;p79"/>
            <p:cNvSpPr txBox="1"/>
            <p:nvPr/>
          </p:nvSpPr>
          <p:spPr>
            <a:xfrm>
              <a:off x="8692328" y="2306513"/>
              <a:ext cx="2656548" cy="27744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b="1" dirty="0">
                  <a:solidFill>
                    <a:srgbClr val="0B3458"/>
                  </a:solidFill>
                  <a:latin typeface="Arial"/>
                  <a:ea typeface="Arial"/>
                  <a:cs typeface="Arial"/>
                  <a:sym typeface="Arial"/>
                </a:rPr>
                <a:t> الاستمرارية المالية:</a:t>
              </a:r>
            </a:p>
            <a:p>
              <a:pPr marL="177750" marR="0" lvl="0" indent="-177750" algn="r" rtl="1">
                <a:spcBef>
                  <a:spcPts val="600"/>
                </a:spcBef>
                <a:spcAft>
                  <a:spcPts val="600"/>
                </a:spcAft>
                <a:buClr>
                  <a:srgbClr val="F1633E"/>
                </a:buClr>
                <a:buSzPts val="1800"/>
                <a:buFont typeface="Arial"/>
                <a:buChar char="•"/>
              </a:pPr>
              <a:r>
                <a:rPr lang="ar-EG" sz="1800" dirty="0">
                  <a:solidFill>
                    <a:srgbClr val="0B3458"/>
                  </a:solidFill>
                  <a:latin typeface="Arial"/>
                  <a:ea typeface="Arial"/>
                  <a:cs typeface="Arial"/>
                  <a:sym typeface="Arial"/>
                </a:rPr>
                <a:t>يعرض مقدم الطلب خطة لتغطية الجزء المخفّض المتبقي من الرسوم الأساسية لطلب نطاق </a:t>
              </a:r>
              <a:r>
                <a:rPr lang="en-US" sz="1800" dirty="0">
                  <a:solidFill>
                    <a:srgbClr val="0B3458"/>
                  </a:solidFill>
                  <a:latin typeface="Arial"/>
                  <a:ea typeface="Arial"/>
                  <a:cs typeface="Arial"/>
                  <a:sym typeface="Arial"/>
                </a:rPr>
                <a:t>gTLD</a:t>
              </a:r>
              <a:r>
                <a:rPr lang="ar-EG" sz="1800" dirty="0">
                  <a:solidFill>
                    <a:srgbClr val="0B3458"/>
                  </a:solidFill>
                  <a:latin typeface="Arial"/>
                  <a:ea typeface="Arial"/>
                  <a:cs typeface="Arial"/>
                  <a:sym typeface="Arial"/>
                </a:rPr>
                <a:t> ويقدم الوديعة المطلوبة.</a:t>
              </a:r>
            </a:p>
          </p:txBody>
        </p:sp>
        <p:sp>
          <p:nvSpPr>
            <p:cNvPr id="1427" name="Google Shape;1427;p79"/>
            <p:cNvSpPr/>
            <p:nvPr/>
          </p:nvSpPr>
          <p:spPr>
            <a:xfrm rot="5400000">
              <a:off x="747202" y="235392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8" name="Google Shape;1428;p79"/>
            <p:cNvSpPr/>
            <p:nvPr/>
          </p:nvSpPr>
          <p:spPr>
            <a:xfrm rot="5400000">
              <a:off x="4759579"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9" name="Google Shape;1429;p79"/>
            <p:cNvSpPr/>
            <p:nvPr/>
          </p:nvSpPr>
          <p:spPr>
            <a:xfrm rot="5400000">
              <a:off x="8440373"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33" name="Google Shape;1433;p79"/>
            <p:cNvCxnSpPr/>
            <p:nvPr/>
          </p:nvCxnSpPr>
          <p:spPr>
            <a:xfrm>
              <a:off x="575731" y="2371916"/>
              <a:ext cx="0" cy="2916000"/>
            </a:xfrm>
            <a:prstGeom prst="straightConnector1">
              <a:avLst/>
            </a:prstGeom>
            <a:noFill/>
            <a:ln w="15875" cap="flat" cmpd="sng">
              <a:solidFill>
                <a:srgbClr val="F1633E"/>
              </a:solidFill>
              <a:prstDash val="solid"/>
              <a:round/>
              <a:headEnd type="none" w="sm" len="sm"/>
              <a:tailEnd type="none" w="sm" len="sm"/>
            </a:ln>
          </p:spPr>
        </p:cxnSp>
      </p:grpSp>
      <p:sp>
        <p:nvSpPr>
          <p:cNvPr id="1434" name="Google Shape;1434;p79"/>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a:solidFill>
                  <a:srgbClr val="0B3458"/>
                </a:solidFill>
                <a:latin typeface="Arial"/>
                <a:ea typeface="Arial"/>
                <a:cs typeface="Arial"/>
                <a:sym typeface="Arial"/>
              </a:rPr>
              <a:t>برنامج دعم مقدم الطلب</a:t>
            </a:r>
          </a:p>
        </p:txBody>
      </p: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11082868" cy="5322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 ماذا يحدث بعد ذلك؟</a:t>
            </a:r>
          </a:p>
        </p:txBody>
      </p:sp>
      <p:sp>
        <p:nvSpPr>
          <p:cNvPr id="1441" name="Google Shape;1441;p80"/>
          <p:cNvSpPr/>
          <p:nvPr/>
        </p:nvSpPr>
        <p:spPr>
          <a:xfrm flipH="1">
            <a:off x="728133"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على جميع مقدمي طلبات الحصول على نطاقات </a:t>
            </a:r>
            <a:r>
              <a:rPr lang="en-US" sz="2000" b="1" dirty="0">
                <a:solidFill>
                  <a:srgbClr val="F1633E"/>
                </a:solidFill>
                <a:latin typeface="Arial"/>
                <a:ea typeface="Arial"/>
                <a:cs typeface="Arial"/>
                <a:sym typeface="Arial"/>
              </a:rPr>
              <a:t>gTLD</a:t>
            </a:r>
            <a:r>
              <a:rPr lang="ar-EG" sz="2000" b="1" dirty="0">
                <a:solidFill>
                  <a:srgbClr val="F1633E"/>
                </a:solidFill>
                <a:latin typeface="Arial"/>
                <a:ea typeface="Arial"/>
                <a:cs typeface="Arial"/>
                <a:sym typeface="Arial"/>
              </a:rPr>
              <a:t> الجديدة </a:t>
            </a:r>
            <a:r>
              <a:rPr lang="ar-EG" sz="2000" dirty="0">
                <a:solidFill>
                  <a:schemeClr val="lt1"/>
                </a:solidFill>
                <a:latin typeface="Arial"/>
                <a:ea typeface="Arial"/>
                <a:cs typeface="Arial"/>
                <a:sym typeface="Arial"/>
              </a:rPr>
              <a:t>– سواء المدعومين أو غير المدعومين – تقديم طلب معبأ بالبيانات المطلوبة للحصول على نطاق </a:t>
            </a:r>
            <a:r>
              <a:rPr lang="en-US" sz="2000" dirty="0">
                <a:solidFill>
                  <a:schemeClr val="lt1"/>
                </a:solidFill>
                <a:latin typeface="Arial"/>
                <a:ea typeface="Arial"/>
                <a:cs typeface="Arial"/>
                <a:sym typeface="Arial"/>
              </a:rPr>
              <a:t>gTLD</a:t>
            </a:r>
            <a:r>
              <a:rPr lang="ar-EG" sz="2000" dirty="0">
                <a:solidFill>
                  <a:schemeClr val="lt1"/>
                </a:solidFill>
                <a:latin typeface="Arial"/>
                <a:ea typeface="Arial"/>
                <a:cs typeface="Arial"/>
                <a:sym typeface="Arial"/>
              </a:rPr>
              <a:t> جديد.</a:t>
            </a:r>
          </a:p>
        </p:txBody>
      </p:sp>
      <p:sp>
        <p:nvSpPr>
          <p:cNvPr id="1442" name="Google Shape;1442;p80"/>
          <p:cNvSpPr/>
          <p:nvPr/>
        </p:nvSpPr>
        <p:spPr>
          <a:xfrm flipH="1">
            <a:off x="10928431"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1</a:t>
            </a:r>
          </a:p>
        </p:txBody>
      </p:sp>
      <p:sp>
        <p:nvSpPr>
          <p:cNvPr id="1443" name="Google Shape;1443;p80"/>
          <p:cNvSpPr/>
          <p:nvPr/>
        </p:nvSpPr>
        <p:spPr>
          <a:xfrm flipH="1">
            <a:off x="728133" y="3488789"/>
            <a:ext cx="10368300" cy="925089"/>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وهو ما يتطلب إثبات </a:t>
            </a:r>
            <a:r>
              <a:rPr lang="ar-EG" sz="2000" dirty="0">
                <a:solidFill>
                  <a:schemeClr val="lt1"/>
                </a:solidFill>
                <a:latin typeface="Arial"/>
                <a:ea typeface="Arial"/>
                <a:cs typeface="Arial"/>
                <a:sym typeface="Arial"/>
              </a:rPr>
              <a:t>القدرات الفنية والتشغيلية والمالية اللازمة لتشغيل نطاق </a:t>
            </a:r>
            <a:r>
              <a:rPr lang="en-US" sz="2000" dirty="0">
                <a:solidFill>
                  <a:schemeClr val="lt1"/>
                </a:solidFill>
                <a:latin typeface="Arial"/>
                <a:ea typeface="Arial"/>
                <a:cs typeface="Arial"/>
                <a:sym typeface="Arial"/>
              </a:rPr>
              <a:t>gTLD</a:t>
            </a:r>
            <a:r>
              <a:rPr lang="ar-EG" sz="2000" dirty="0">
                <a:solidFill>
                  <a:schemeClr val="lt1"/>
                </a:solidFill>
                <a:latin typeface="Arial"/>
                <a:ea typeface="Arial"/>
                <a:cs typeface="Arial"/>
                <a:sym typeface="Arial"/>
              </a:rPr>
              <a:t>.</a:t>
            </a:r>
          </a:p>
        </p:txBody>
      </p:sp>
      <p:sp>
        <p:nvSpPr>
          <p:cNvPr id="1444" name="Google Shape;1444;p80"/>
          <p:cNvSpPr/>
          <p:nvPr/>
        </p:nvSpPr>
        <p:spPr>
          <a:xfrm flipH="1">
            <a:off x="10928431"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800" dirty="0">
                <a:solidFill>
                  <a:srgbClr val="0B3458"/>
                </a:solidFill>
                <a:latin typeface="Arial"/>
                <a:ea typeface="Arial"/>
                <a:cs typeface="Arial"/>
                <a:sym typeface="Arial"/>
              </a:rPr>
              <a:t>2</a:t>
            </a:r>
          </a:p>
        </p:txBody>
      </p:sp>
      <p:sp>
        <p:nvSpPr>
          <p:cNvPr id="1445" name="Google Shape;1445;p80"/>
          <p:cNvSpPr/>
          <p:nvPr/>
        </p:nvSpPr>
        <p:spPr>
          <a:xfrm flipH="1">
            <a:off x="728133" y="4772530"/>
            <a:ext cx="10368300" cy="925089"/>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كما أن هناك تدابير </a:t>
            </a:r>
            <a:r>
              <a:rPr lang="ar-EG" sz="2000" dirty="0">
                <a:solidFill>
                  <a:schemeClr val="lt1"/>
                </a:solidFill>
                <a:latin typeface="Arial"/>
                <a:ea typeface="Arial"/>
                <a:cs typeface="Arial"/>
                <a:sym typeface="Arial"/>
              </a:rPr>
              <a:t>معمول بها لمنع انتهاك البرنامج، وتم توضيحها في دليل برنامج دعم مقدم الطلب</a:t>
            </a:r>
            <a:r>
              <a:rPr lang="ar-EG" sz="2000" dirty="0">
                <a:solidFill>
                  <a:srgbClr val="0B3458"/>
                </a:solidFill>
                <a:latin typeface="Arial"/>
                <a:ea typeface="Arial"/>
                <a:cs typeface="Arial"/>
                <a:sym typeface="Arial"/>
              </a:rPr>
              <a:t>.</a:t>
            </a:r>
          </a:p>
        </p:txBody>
      </p:sp>
      <p:sp>
        <p:nvSpPr>
          <p:cNvPr id="1446" name="Google Shape;1446;p80"/>
          <p:cNvSpPr/>
          <p:nvPr/>
        </p:nvSpPr>
        <p:spPr>
          <a:xfrm flipH="1">
            <a:off x="10928431" y="454494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3</a:t>
            </a:r>
          </a:p>
        </p:txBody>
      </p:sp>
      <p:sp>
        <p:nvSpPr>
          <p:cNvPr id="1447" name="Google Shape;1447;p80"/>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a:solidFill>
                  <a:srgbClr val="0B3458"/>
                </a:solidFill>
                <a:latin typeface="Arial"/>
                <a:ea typeface="Arial"/>
                <a:cs typeface="Arial"/>
                <a:sym typeface="Arial"/>
              </a:rPr>
              <a:t>برنامج دعم مقدم الطلب</a:t>
            </a:r>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11015870" cy="5322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رحلة مقدم الطلب المدعوم</a:t>
            </a:r>
          </a:p>
        </p:txBody>
      </p:sp>
      <p:grpSp>
        <p:nvGrpSpPr>
          <p:cNvPr id="3" name="Group 2">
            <a:extLst>
              <a:ext uri="{FF2B5EF4-FFF2-40B4-BE49-F238E27FC236}">
                <a16:creationId xmlns:a16="http://schemas.microsoft.com/office/drawing/2014/main" id="{664F6BED-4B9B-177B-B024-E7E194BDA913}"/>
              </a:ext>
            </a:extLst>
          </p:cNvPr>
          <p:cNvGrpSpPr/>
          <p:nvPr/>
        </p:nvGrpSpPr>
        <p:grpSpPr>
          <a:xfrm flipH="1">
            <a:off x="245043" y="1535891"/>
            <a:ext cx="11351991" cy="4817969"/>
            <a:chOff x="576000" y="1535891"/>
            <a:chExt cx="11351991" cy="4817969"/>
          </a:xfrm>
        </p:grpSpPr>
        <p:sp>
          <p:nvSpPr>
            <p:cNvPr id="1454" name="Google Shape;1454;p81"/>
            <p:cNvSpPr txBox="1"/>
            <p:nvPr/>
          </p:nvSpPr>
          <p:spPr>
            <a:xfrm>
              <a:off x="620963" y="1721902"/>
              <a:ext cx="1324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a:solidFill>
                    <a:srgbClr val="7F7F7F"/>
                  </a:solidFill>
                  <a:latin typeface="Arial"/>
                  <a:ea typeface="Arial"/>
                  <a:cs typeface="Arial"/>
                  <a:sym typeface="Arial"/>
                </a:rPr>
                <a:t>المراحل</a:t>
              </a:r>
            </a:p>
          </p:txBody>
        </p:sp>
        <p:sp>
          <p:nvSpPr>
            <p:cNvPr id="1455" name="Google Shape;1455;p81"/>
            <p:cNvSpPr txBox="1"/>
            <p:nvPr/>
          </p:nvSpPr>
          <p:spPr>
            <a:xfrm>
              <a:off x="620964" y="3066505"/>
              <a:ext cx="1463857" cy="215444"/>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rgbClr val="7F7F7F"/>
                  </a:solidFill>
                  <a:latin typeface="Arial"/>
                  <a:ea typeface="Arial"/>
                  <a:cs typeface="Arial"/>
                  <a:sym typeface="Arial"/>
                </a:rPr>
                <a:t>الخبرة</a:t>
              </a:r>
            </a:p>
          </p:txBody>
        </p:sp>
        <p:sp>
          <p:nvSpPr>
            <p:cNvPr id="1456" name="Google Shape;1456;p81"/>
            <p:cNvSpPr txBox="1"/>
            <p:nvPr/>
          </p:nvSpPr>
          <p:spPr>
            <a:xfrm>
              <a:off x="620963" y="5844103"/>
              <a:ext cx="1467664" cy="215444"/>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rgbClr val="7F7F7F"/>
                  </a:solidFill>
                  <a:latin typeface="Arial"/>
                  <a:ea typeface="Arial"/>
                  <a:cs typeface="Arial"/>
                  <a:sym typeface="Arial"/>
                </a:rPr>
                <a:t>الدعم</a:t>
              </a:r>
            </a:p>
          </p:txBody>
        </p:sp>
        <p:sp>
          <p:nvSpPr>
            <p:cNvPr id="1457" name="Google Shape;1457;p81"/>
            <p:cNvSpPr/>
            <p:nvPr/>
          </p:nvSpPr>
          <p:spPr>
            <a:xfrm>
              <a:off x="2231527" y="5620155"/>
              <a:ext cx="3002082" cy="701100"/>
            </a:xfrm>
            <a:prstGeom prst="rect">
              <a:avLst/>
            </a:prstGeom>
            <a:noFill/>
            <a:ln>
              <a:noFill/>
            </a:ln>
          </p:spPr>
          <p:txBody>
            <a:bodyPr spcFirstLastPara="1" wrap="square" lIns="144000" tIns="0" rIns="0" bIns="0" anchor="ctr" anchorCtr="0">
              <a:noAutofit/>
            </a:bodyPr>
            <a:lstStyle/>
            <a:p>
              <a:pPr marL="0" marR="0" lvl="0" indent="0" algn="r" rtl="1">
                <a:lnSpc>
                  <a:spcPct val="106250"/>
                </a:lnSpc>
                <a:spcBef>
                  <a:spcPts val="0"/>
                </a:spcBef>
                <a:spcAft>
                  <a:spcPts val="0"/>
                </a:spcAft>
                <a:buNone/>
              </a:pPr>
              <a:r>
                <a:rPr lang="ar-EG" sz="1600" dirty="0">
                  <a:solidFill>
                    <a:srgbClr val="0B3458"/>
                  </a:solidFill>
                  <a:latin typeface="Arial"/>
                  <a:ea typeface="Arial"/>
                  <a:cs typeface="Arial"/>
                  <a:sym typeface="Arial"/>
                </a:rPr>
                <a:t>الاتصالات والتوعية والمشاركة</a:t>
              </a:r>
            </a:p>
          </p:txBody>
        </p:sp>
        <p:sp>
          <p:nvSpPr>
            <p:cNvPr id="1458" name="Google Shape;1458;p81"/>
            <p:cNvSpPr/>
            <p:nvPr/>
          </p:nvSpPr>
          <p:spPr>
            <a:xfrm>
              <a:off x="3003825" y="3256126"/>
              <a:ext cx="1464000" cy="12219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ماذا ينبغي علينا معرفته لتقديم طلب؟</a:t>
              </a:r>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من الرائع معرفة أن هناك دعم للسجلات الجديدة!</a:t>
              </a:r>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5</a:t>
              </a:r>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الوعي</a:t>
              </a:r>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الفهم</a:t>
              </a:r>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الاعتبار</a:t>
              </a:r>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1" name="Google Shape;1471;p81"/>
            <p:cNvSpPr/>
            <p:nvPr/>
          </p:nvSpPr>
          <p:spPr>
            <a:xfrm>
              <a:off x="5455162" y="5620155"/>
              <a:ext cx="6154385" cy="701100"/>
            </a:xfrm>
            <a:prstGeom prst="rect">
              <a:avLst/>
            </a:prstGeom>
            <a:noFill/>
            <a:ln>
              <a:noFill/>
            </a:ln>
          </p:spPr>
          <p:txBody>
            <a:bodyPr spcFirstLastPara="1" wrap="square" lIns="288000" tIns="45700" rIns="91425" bIns="45700" anchor="ctr" anchorCtr="0">
              <a:noAutofit/>
            </a:bodyPr>
            <a:lstStyle/>
            <a:p>
              <a:pPr marL="0" marR="0" lvl="0" indent="0" algn="r" rtl="1">
                <a:lnSpc>
                  <a:spcPct val="106250"/>
                </a:lnSpc>
                <a:spcBef>
                  <a:spcPts val="0"/>
                </a:spcBef>
                <a:spcAft>
                  <a:spcPts val="0"/>
                </a:spcAft>
                <a:buNone/>
              </a:pPr>
              <a:r>
                <a:rPr lang="ar-EG" sz="1600" dirty="0">
                  <a:solidFill>
                    <a:srgbClr val="0B3458"/>
                  </a:solidFill>
                  <a:latin typeface="Arial"/>
                  <a:ea typeface="Arial"/>
                  <a:cs typeface="Arial"/>
                  <a:sym typeface="Arial"/>
                </a:rPr>
                <a:t>تنمية القدرات – مستشار لمقدم الطلب – الخدمات المجانية</a:t>
              </a:r>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1</a:t>
              </a:r>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4</a:t>
              </a:r>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3</a:t>
              </a:r>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6</a:t>
              </a:r>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2</a:t>
              </a:r>
            </a:p>
          </p:txBody>
        </p:sp>
        <p:sp>
          <p:nvSpPr>
            <p:cNvPr id="1481" name="Google Shape;1481;p81"/>
            <p:cNvSpPr/>
            <p:nvPr/>
          </p:nvSpPr>
          <p:spPr>
            <a:xfrm>
              <a:off x="1037763" y="3467258"/>
              <a:ext cx="1765200"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ما صلة نطاق </a:t>
              </a:r>
              <a:r>
                <a:rPr lang="en-US" sz="1600">
                  <a:solidFill>
                    <a:schemeClr val="lt1"/>
                  </a:solidFill>
                  <a:latin typeface="Arial"/>
                  <a:ea typeface="Arial"/>
                  <a:cs typeface="Arial"/>
                  <a:sym typeface="Arial"/>
                </a:rPr>
                <a:t>gTLD</a:t>
              </a:r>
              <a:r>
                <a:rPr lang="ar-EG" sz="1600">
                  <a:solidFill>
                    <a:schemeClr val="lt1"/>
                  </a:solidFill>
                  <a:latin typeface="Arial"/>
                  <a:ea typeface="Arial"/>
                  <a:cs typeface="Arial"/>
                  <a:sym typeface="Arial"/>
                </a:rPr>
                <a:t> بعملنا؟</a:t>
              </a:r>
            </a:p>
          </p:txBody>
        </p:sp>
        <p:sp>
          <p:nvSpPr>
            <p:cNvPr id="1482" name="Google Shape;1482;p81"/>
            <p:cNvSpPr/>
            <p:nvPr/>
          </p:nvSpPr>
          <p:spPr>
            <a:xfrm>
              <a:off x="4659636" y="3034692"/>
              <a:ext cx="1613700" cy="9450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سعيد بأننا تأهلنا للحصول على الدعم!</a:t>
              </a:r>
            </a:p>
          </p:txBody>
        </p:sp>
        <p:sp>
          <p:nvSpPr>
            <p:cNvPr id="1483" name="Google Shape;1483;p81"/>
            <p:cNvSpPr/>
            <p:nvPr/>
          </p:nvSpPr>
          <p:spPr>
            <a:xfrm>
              <a:off x="4839541" y="4684882"/>
              <a:ext cx="2537700" cy="662400"/>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dirty="0">
                  <a:solidFill>
                    <a:srgbClr val="0B3458"/>
                  </a:solidFill>
                  <a:latin typeface="Arial"/>
                  <a:ea typeface="Arial"/>
                  <a:cs typeface="Arial"/>
                  <a:sym typeface="Arial"/>
                </a:rPr>
                <a:t>تقدم مقدم الطلب بطلب وتأهّل</a:t>
              </a:r>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a:solidFill>
                    <a:srgbClr val="0B3458"/>
                  </a:solidFill>
                  <a:latin typeface="Arial"/>
                  <a:ea typeface="Arial"/>
                  <a:cs typeface="Arial"/>
                  <a:sym typeface="Arial"/>
                </a:rPr>
                <a:t>تم تقديم طلب نطاق </a:t>
              </a:r>
              <a:r>
                <a:rPr lang="en-US" sz="1600">
                  <a:solidFill>
                    <a:srgbClr val="0B3458"/>
                  </a:solidFill>
                  <a:latin typeface="Arial"/>
                  <a:ea typeface="Arial"/>
                  <a:cs typeface="Arial"/>
                  <a:sym typeface="Arial"/>
                </a:rPr>
                <a:t>gTLD</a:t>
              </a:r>
            </a:p>
          </p:txBody>
        </p:sp>
        <p:sp>
          <p:nvSpPr>
            <p:cNvPr id="1485" name="Google Shape;1485;p81"/>
            <p:cNvSpPr/>
            <p:nvPr/>
          </p:nvSpPr>
          <p:spPr>
            <a:xfrm>
              <a:off x="6448161" y="3040660"/>
              <a:ext cx="2085900" cy="93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كيف ندير تكاليف البدء؟</a:t>
              </a:r>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grpSp>
      <p:sp>
        <p:nvSpPr>
          <p:cNvPr id="1499" name="Google Shape;1499;p81"/>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a:solidFill>
                  <a:srgbClr val="0B3458"/>
                </a:solidFill>
              </a:rPr>
              <a:t>برنامج دعم مقدم الطلب</a:t>
            </a:r>
          </a:p>
        </p:txBody>
      </p: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1" y="900114"/>
            <a:ext cx="11040000" cy="5322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رحلة مقدم الطلب المدعوم</a:t>
            </a:r>
          </a:p>
        </p:txBody>
      </p:sp>
      <p:sp>
        <p:nvSpPr>
          <p:cNvPr id="1549" name="Google Shape;1549;p82"/>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a:solidFill>
                  <a:srgbClr val="0B3458"/>
                </a:solidFill>
              </a:rPr>
              <a:t>برنامج دعم مقدم الطلب</a:t>
            </a:r>
          </a:p>
        </p:txBody>
      </p:sp>
      <p:grpSp>
        <p:nvGrpSpPr>
          <p:cNvPr id="3" name="Group 2">
            <a:extLst>
              <a:ext uri="{FF2B5EF4-FFF2-40B4-BE49-F238E27FC236}">
                <a16:creationId xmlns:a16="http://schemas.microsoft.com/office/drawing/2014/main" id="{F00AA261-02B4-E95A-F0E9-71896064435A}"/>
              </a:ext>
            </a:extLst>
          </p:cNvPr>
          <p:cNvGrpSpPr/>
          <p:nvPr/>
        </p:nvGrpSpPr>
        <p:grpSpPr>
          <a:xfrm flipH="1">
            <a:off x="562299" y="1535891"/>
            <a:ext cx="11402566" cy="4817969"/>
            <a:chOff x="562299" y="1535891"/>
            <a:chExt cx="11402566" cy="4817969"/>
          </a:xfrm>
        </p:grpSpPr>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1">
                <a:lnSpc>
                  <a:spcPct val="106250"/>
                </a:lnSpc>
                <a:spcBef>
                  <a:spcPts val="0"/>
                </a:spcBef>
                <a:spcAft>
                  <a:spcPts val="0"/>
                </a:spcAft>
                <a:buNone/>
              </a:pPr>
              <a:r>
                <a:rPr lang="ar-EG" sz="1600" dirty="0">
                  <a:solidFill>
                    <a:srgbClr val="0B3458"/>
                  </a:solidFill>
                  <a:latin typeface="Arial"/>
                  <a:ea typeface="Arial"/>
                  <a:cs typeface="Arial"/>
                  <a:sym typeface="Arial"/>
                </a:rPr>
                <a:t>تنمية القدرات – مستشار مقدم </a:t>
              </a:r>
              <a:br>
                <a:rPr lang="en-US" sz="1600" dirty="0">
                  <a:solidFill>
                    <a:srgbClr val="0B3458"/>
                  </a:solidFill>
                  <a:latin typeface="Arial"/>
                  <a:ea typeface="Arial"/>
                  <a:cs typeface="Arial"/>
                  <a:sym typeface="Arial"/>
                </a:rPr>
              </a:br>
              <a:r>
                <a:rPr lang="ar-EG" sz="1600" dirty="0">
                  <a:solidFill>
                    <a:srgbClr val="0B3458"/>
                  </a:solidFill>
                  <a:latin typeface="Arial"/>
                  <a:ea typeface="Arial"/>
                  <a:cs typeface="Arial"/>
                  <a:sym typeface="Arial"/>
                </a:rPr>
                <a:t>الطلب – تخفيضات الرسوم</a:t>
              </a:r>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القرار</a:t>
              </a:r>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التعاقد والتفويض</a:t>
              </a:r>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السجل المستدام</a:t>
              </a:r>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1">
                <a:lnSpc>
                  <a:spcPct val="106250"/>
                </a:lnSpc>
                <a:spcBef>
                  <a:spcPts val="0"/>
                </a:spcBef>
                <a:spcAft>
                  <a:spcPts val="0"/>
                </a:spcAft>
                <a:buNone/>
              </a:pPr>
              <a:r>
                <a:rPr lang="ar-EG" sz="1600" dirty="0">
                  <a:solidFill>
                    <a:srgbClr val="0B3458"/>
                  </a:solidFill>
                  <a:latin typeface="Arial"/>
                  <a:ea typeface="Arial"/>
                  <a:cs typeface="Arial"/>
                  <a:sym typeface="Arial"/>
                </a:rPr>
                <a:t>الإرشاد</a:t>
              </a:r>
              <a:r>
                <a:rPr lang="en-US" sz="1600" dirty="0">
                  <a:solidFill>
                    <a:srgbClr val="0B3458"/>
                  </a:solidFill>
                  <a:latin typeface="Arial"/>
                  <a:ea typeface="Arial"/>
                  <a:cs typeface="Arial"/>
                  <a:sym typeface="Arial"/>
                </a:rPr>
                <a:t> </a:t>
              </a:r>
              <a:r>
                <a:rPr lang="ar-EG" sz="1600" dirty="0">
                  <a:solidFill>
                    <a:srgbClr val="0B3458"/>
                  </a:solidFill>
                  <a:latin typeface="Arial"/>
                  <a:ea typeface="Arial"/>
                  <a:cs typeface="Arial"/>
                  <a:sym typeface="Arial"/>
                </a:rPr>
                <a:t>مستشار مقدم الطلب</a:t>
              </a:r>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6</a:t>
              </a:r>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7</a:t>
              </a:r>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9</a:t>
              </a:r>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8</a:t>
              </a:r>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dirty="0">
                  <a:solidFill>
                    <a:srgbClr val="0B3458"/>
                  </a:solidFill>
                  <a:latin typeface="Arial"/>
                  <a:ea typeface="Arial"/>
                  <a:cs typeface="Arial"/>
                  <a:sym typeface="Arial"/>
                </a:rPr>
                <a:t>تم تقديم طلب </a:t>
              </a:r>
              <a:br>
                <a:rPr lang="en-US" sz="1600" dirty="0">
                  <a:solidFill>
                    <a:srgbClr val="0B3458"/>
                  </a:solidFill>
                  <a:latin typeface="Arial"/>
                  <a:ea typeface="Arial"/>
                  <a:cs typeface="Arial"/>
                  <a:sym typeface="Arial"/>
                </a:rPr>
              </a:br>
              <a:r>
                <a:rPr lang="ar-EG" sz="1600" dirty="0">
                  <a:solidFill>
                    <a:srgbClr val="0B3458"/>
                  </a:solidFill>
                  <a:latin typeface="Arial"/>
                  <a:ea typeface="Arial"/>
                  <a:cs typeface="Arial"/>
                  <a:sym typeface="Arial"/>
                </a:rPr>
                <a:t>نطاق </a:t>
              </a:r>
              <a:r>
                <a:rPr lang="en-US" sz="1600" dirty="0">
                  <a:solidFill>
                    <a:srgbClr val="0B3458"/>
                  </a:solidFill>
                  <a:latin typeface="Arial"/>
                  <a:ea typeface="Arial"/>
                  <a:cs typeface="Arial"/>
                  <a:sym typeface="Arial"/>
                </a:rPr>
                <a:t>gTLD</a:t>
              </a:r>
              <a:r>
                <a:rPr lang="ar-EG" sz="1600" dirty="0">
                  <a:solidFill>
                    <a:srgbClr val="0B3458"/>
                  </a:solidFill>
                  <a:latin typeface="Arial"/>
                  <a:ea typeface="Arial"/>
                  <a:cs typeface="Arial"/>
                  <a:sym typeface="Arial"/>
                </a:rPr>
                <a:t>!</a:t>
              </a:r>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7" name="Google Shape;1527;p82"/>
            <p:cNvSpPr/>
            <p:nvPr/>
          </p:nvSpPr>
          <p:spPr>
            <a:xfrm>
              <a:off x="2779092" y="4092760"/>
              <a:ext cx="2114700" cy="11628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كانت عملية تقديم الطلب ميسّرة وسهلة.</a:t>
              </a:r>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9" name="Google Shape;1529;p82"/>
            <p:cNvSpPr/>
            <p:nvPr/>
          </p:nvSpPr>
          <p:spPr>
            <a:xfrm>
              <a:off x="5501736" y="3754686"/>
              <a:ext cx="2255700" cy="138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قدم مستشارو الطلبات وموفرو الخدمات المجانية المساعدة لنا في تقديم الطلب.</a:t>
              </a:r>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1" name="Google Shape;1531;p82"/>
            <p:cNvSpPr/>
            <p:nvPr/>
          </p:nvSpPr>
          <p:spPr>
            <a:xfrm>
              <a:off x="8071334" y="3398873"/>
              <a:ext cx="18009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dirty="0">
                  <a:solidFill>
                    <a:schemeClr val="lt1"/>
                  </a:solidFill>
                  <a:latin typeface="Arial"/>
                  <a:ea typeface="Arial"/>
                  <a:cs typeface="Arial"/>
                  <a:sym typeface="Arial"/>
                </a:rPr>
                <a:t>لدينا موارد تساعدنا </a:t>
              </a:r>
              <a:br>
                <a:rPr lang="en-US" sz="1600" dirty="0">
                  <a:solidFill>
                    <a:schemeClr val="lt1"/>
                  </a:solidFill>
                  <a:latin typeface="Arial"/>
                  <a:ea typeface="Arial"/>
                  <a:cs typeface="Arial"/>
                  <a:sym typeface="Arial"/>
                </a:rPr>
              </a:br>
              <a:r>
                <a:rPr lang="ar-EG" sz="1600" dirty="0">
                  <a:solidFill>
                    <a:schemeClr val="lt1"/>
                  </a:solidFill>
                  <a:latin typeface="Arial"/>
                  <a:ea typeface="Arial"/>
                  <a:cs typeface="Arial"/>
                  <a:sym typeface="Arial"/>
                </a:rPr>
                <a:t>على البدء.</a:t>
              </a:r>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82"/>
            <p:cNvSpPr/>
            <p:nvPr/>
          </p:nvSpPr>
          <p:spPr>
            <a:xfrm>
              <a:off x="9951565" y="2795184"/>
              <a:ext cx="20133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dirty="0">
                  <a:solidFill>
                    <a:schemeClr val="lt1"/>
                  </a:solidFill>
                  <a:latin typeface="Arial"/>
                  <a:ea typeface="Arial"/>
                  <a:cs typeface="Arial"/>
                  <a:sym typeface="Arial"/>
                </a:rPr>
                <a:t>ممتن للوصول المستمر </a:t>
              </a:r>
              <a:br>
                <a:rPr lang="en-US" sz="1600" dirty="0">
                  <a:solidFill>
                    <a:schemeClr val="lt1"/>
                  </a:solidFill>
                  <a:latin typeface="Arial"/>
                  <a:ea typeface="Arial"/>
                  <a:cs typeface="Arial"/>
                  <a:sym typeface="Arial"/>
                </a:rPr>
              </a:br>
              <a:r>
                <a:rPr lang="ar-EG" sz="1600" dirty="0">
                  <a:solidFill>
                    <a:schemeClr val="lt1"/>
                  </a:solidFill>
                  <a:latin typeface="Arial"/>
                  <a:ea typeface="Arial"/>
                  <a:cs typeface="Arial"/>
                  <a:sym typeface="Arial"/>
                </a:rPr>
                <a:t>إلى الموارد وإلى مجتمع </a:t>
              </a:r>
              <a:r>
                <a:rPr lang="en-US" sz="1600" dirty="0">
                  <a:solidFill>
                    <a:schemeClr val="lt1"/>
                  </a:solidFill>
                  <a:latin typeface="Arial"/>
                  <a:ea typeface="Arial"/>
                  <a:cs typeface="Arial"/>
                  <a:sym typeface="Arial"/>
                </a:rPr>
                <a:t>ICANN</a:t>
              </a:r>
              <a:r>
                <a:rPr lang="ar-EG" sz="1600" dirty="0">
                  <a:solidFill>
                    <a:schemeClr val="lt1"/>
                  </a:solidFill>
                  <a:latin typeface="Arial"/>
                  <a:ea typeface="Arial"/>
                  <a:cs typeface="Arial"/>
                  <a:sym typeface="Arial"/>
                </a:rPr>
                <a:t>.</a:t>
              </a:r>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10</a:t>
              </a:r>
            </a:p>
          </p:txBody>
        </p:sp>
        <p:sp>
          <p:nvSpPr>
            <p:cNvPr id="1536" name="Google Shape;1536;p82"/>
            <p:cNvSpPr/>
            <p:nvPr/>
          </p:nvSpPr>
          <p:spPr>
            <a:xfrm>
              <a:off x="8462029"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1">
                <a:lnSpc>
                  <a:spcPct val="106250"/>
                </a:lnSpc>
                <a:spcBef>
                  <a:spcPts val="0"/>
                </a:spcBef>
                <a:spcAft>
                  <a:spcPts val="0"/>
                </a:spcAft>
                <a:buNone/>
              </a:pPr>
              <a:r>
                <a:rPr lang="ar-EG" sz="1600" dirty="0">
                  <a:solidFill>
                    <a:srgbClr val="0B3458"/>
                  </a:solidFill>
                  <a:latin typeface="Arial"/>
                  <a:ea typeface="Arial"/>
                  <a:cs typeface="Arial"/>
                  <a:sym typeface="Arial"/>
                </a:rPr>
                <a:t>تخفيض/إلغاء الرسوم الأساسية لمشغل </a:t>
              </a:r>
              <a:br>
                <a:rPr lang="en-US" sz="1600" dirty="0">
                  <a:solidFill>
                    <a:srgbClr val="0B3458"/>
                  </a:solidFill>
                  <a:latin typeface="Arial"/>
                  <a:ea typeface="Arial"/>
                  <a:cs typeface="Arial"/>
                  <a:sym typeface="Arial"/>
                </a:rPr>
              </a:br>
              <a:r>
                <a:rPr lang="ar-EG" sz="1600" dirty="0">
                  <a:solidFill>
                    <a:srgbClr val="0B3458"/>
                  </a:solidFill>
                  <a:latin typeface="Arial"/>
                  <a:ea typeface="Arial"/>
                  <a:cs typeface="Arial"/>
                  <a:sym typeface="Arial"/>
                </a:rPr>
                <a:t>السجل الخاصة بالإرشاد</a:t>
              </a: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a:solidFill>
                    <a:srgbClr val="0B3458"/>
                  </a:solidFill>
                  <a:latin typeface="Arial"/>
                  <a:ea typeface="Arial"/>
                  <a:cs typeface="Arial"/>
                  <a:sym typeface="Arial"/>
                </a:rPr>
                <a:t>جاهز للإطلاق!</a:t>
              </a:r>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rgbClr val="7F7F7F"/>
                  </a:solidFill>
                  <a:latin typeface="Arial"/>
                  <a:ea typeface="Arial"/>
                  <a:cs typeface="Arial"/>
                  <a:sym typeface="Arial"/>
                </a:rPr>
                <a:t> المراحل</a:t>
              </a:r>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rgbClr val="7F7F7F"/>
                  </a:solidFill>
                  <a:latin typeface="Arial"/>
                  <a:ea typeface="Arial"/>
                  <a:cs typeface="Arial"/>
                  <a:sym typeface="Arial"/>
                </a:rPr>
                <a:t>الدعم</a:t>
              </a:r>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rgbClr val="7F7F7F"/>
                  </a:solidFill>
                  <a:latin typeface="Arial"/>
                  <a:ea typeface="Arial"/>
                  <a:cs typeface="Arial"/>
                  <a:sym typeface="Arial"/>
                </a:rPr>
                <a:t>الخبرة</a:t>
              </a:r>
            </a:p>
          </p:txBody>
        </p:sp>
      </p:gr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sp>
        <p:nvSpPr>
          <p:cNvPr id="1568" name="Google Shape;1568;p83"/>
          <p:cNvSpPr txBox="1">
            <a:spLocks noGrp="1"/>
          </p:cNvSpPr>
          <p:nvPr>
            <p:ph type="title"/>
          </p:nvPr>
        </p:nvSpPr>
        <p:spPr>
          <a:xfrm>
            <a:off x="575730" y="900114"/>
            <a:ext cx="10999241" cy="5322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التواريخ الأساسية</a:t>
            </a:r>
          </a:p>
        </p:txBody>
      </p:sp>
      <p:sp>
        <p:nvSpPr>
          <p:cNvPr id="1580" name="Google Shape;1580;p83"/>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a:solidFill>
                  <a:srgbClr val="0B3458"/>
                </a:solidFill>
              </a:rPr>
              <a:t>برنامج دع مقدم الطلب</a:t>
            </a:r>
          </a:p>
        </p:txBody>
      </p: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cxnSp>
        <p:nvCxnSpPr>
          <p:cNvPr id="1556" name="Google Shape;1556;p83"/>
          <p:cNvCxnSpPr/>
          <p:nvPr/>
        </p:nvCxnSpPr>
        <p:spPr>
          <a:xfrm flipH="1">
            <a:off x="61702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flipH="1">
            <a:off x="9641700" y="1882383"/>
            <a:ext cx="1974300" cy="231000"/>
          </a:xfrm>
          <a:prstGeom prst="rect">
            <a:avLst/>
          </a:prstGeom>
          <a:noFill/>
          <a:ln>
            <a:noFill/>
          </a:ln>
        </p:spPr>
        <p:txBody>
          <a:bodyPr spcFirstLastPara="1" wrap="square" lIns="0" tIns="0" rIns="0" bIns="0" anchor="t" anchorCtr="0">
            <a:spAutoFit/>
          </a:bodyPr>
          <a:lstStyle/>
          <a:p>
            <a:pPr marL="0" marR="0" lvl="0" indent="0" algn="r" rtl="1">
              <a:lnSpc>
                <a:spcPct val="93750"/>
              </a:lnSpc>
              <a:spcBef>
                <a:spcPts val="0"/>
              </a:spcBef>
              <a:spcAft>
                <a:spcPts val="0"/>
              </a:spcAft>
              <a:buNone/>
            </a:pPr>
            <a:r>
              <a:rPr lang="ar-EG" sz="1600" b="1" dirty="0">
                <a:solidFill>
                  <a:srgbClr val="7F7F7F"/>
                </a:solidFill>
                <a:latin typeface="Arial"/>
                <a:ea typeface="Arial"/>
                <a:cs typeface="Arial"/>
                <a:sym typeface="Arial"/>
              </a:rPr>
              <a:t>نوفمبر 2024</a:t>
            </a:r>
          </a:p>
        </p:txBody>
      </p:sp>
      <p:sp>
        <p:nvSpPr>
          <p:cNvPr id="1558" name="Google Shape;1558;p83"/>
          <p:cNvSpPr txBox="1"/>
          <p:nvPr/>
        </p:nvSpPr>
        <p:spPr>
          <a:xfrm flipH="1">
            <a:off x="2409480" y="1882383"/>
            <a:ext cx="1515600" cy="231000"/>
          </a:xfrm>
          <a:prstGeom prst="rect">
            <a:avLst/>
          </a:prstGeom>
          <a:noFill/>
          <a:ln>
            <a:noFill/>
          </a:ln>
        </p:spPr>
        <p:txBody>
          <a:bodyPr spcFirstLastPara="1" wrap="square" lIns="0" tIns="0" rIns="0" bIns="0" anchor="t" anchorCtr="0">
            <a:spAutoFit/>
          </a:bodyPr>
          <a:lstStyle/>
          <a:p>
            <a:pPr marL="0" marR="0" lvl="0" indent="0" algn="ctr" rtl="1">
              <a:lnSpc>
                <a:spcPct val="93750"/>
              </a:lnSpc>
              <a:spcBef>
                <a:spcPts val="0"/>
              </a:spcBef>
              <a:spcAft>
                <a:spcPts val="0"/>
              </a:spcAft>
              <a:buNone/>
            </a:pPr>
            <a:r>
              <a:rPr lang="ar-EG" sz="1600" b="1" dirty="0">
                <a:solidFill>
                  <a:srgbClr val="7F7F7F"/>
                </a:solidFill>
                <a:latin typeface="Arial"/>
                <a:ea typeface="Arial"/>
                <a:cs typeface="Arial"/>
                <a:sym typeface="Arial"/>
              </a:rPr>
              <a:t>أبريل 2026</a:t>
            </a:r>
          </a:p>
        </p:txBody>
      </p:sp>
      <p:cxnSp>
        <p:nvCxnSpPr>
          <p:cNvPr id="1559" name="Google Shape;1559;p83"/>
          <p:cNvCxnSpPr/>
          <p:nvPr/>
        </p:nvCxnSpPr>
        <p:spPr>
          <a:xfrm flipH="1">
            <a:off x="11576587" y="2125266"/>
            <a:ext cx="0" cy="704100"/>
          </a:xfrm>
          <a:prstGeom prst="straightConnector1">
            <a:avLst/>
          </a:prstGeom>
          <a:noFill/>
          <a:ln w="38100" cap="rnd" cmpd="sng">
            <a:solidFill>
              <a:srgbClr val="F1633E"/>
            </a:solidFill>
            <a:prstDash val="dot"/>
            <a:round/>
            <a:headEnd type="none" w="sm" len="sm"/>
            <a:tailEnd type="none" w="sm" len="sm"/>
          </a:ln>
        </p:spPr>
      </p:cxnSp>
      <p:cxnSp>
        <p:nvCxnSpPr>
          <p:cNvPr id="1560" name="Google Shape;1560;p83"/>
          <p:cNvCxnSpPr/>
          <p:nvPr/>
        </p:nvCxnSpPr>
        <p:spPr>
          <a:xfrm flipH="1">
            <a:off x="389883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flipH="1">
            <a:off x="548040" y="1882383"/>
            <a:ext cx="1793789" cy="231474"/>
          </a:xfrm>
          <a:prstGeom prst="rect">
            <a:avLst/>
          </a:prstGeom>
          <a:noFill/>
          <a:ln>
            <a:noFill/>
          </a:ln>
        </p:spPr>
        <p:txBody>
          <a:bodyPr spcFirstLastPara="1" wrap="square" lIns="0" tIns="0" rIns="0" bIns="0" anchor="t" anchorCtr="0">
            <a:spAutoFit/>
          </a:bodyPr>
          <a:lstStyle/>
          <a:p>
            <a:pPr marL="0" marR="0" lvl="0" indent="0" algn="ctr" rtl="1">
              <a:lnSpc>
                <a:spcPct val="93750"/>
              </a:lnSpc>
              <a:spcBef>
                <a:spcPts val="0"/>
              </a:spcBef>
              <a:spcAft>
                <a:spcPts val="0"/>
              </a:spcAft>
              <a:buNone/>
            </a:pPr>
            <a:r>
              <a:rPr lang="ar-EG" sz="1600" b="1" dirty="0">
                <a:solidFill>
                  <a:srgbClr val="7F7F7F"/>
                </a:solidFill>
                <a:latin typeface="Arial"/>
                <a:ea typeface="Arial"/>
                <a:cs typeface="Arial"/>
                <a:sym typeface="Arial"/>
              </a:rPr>
              <a:t>الربع الثالث من 2026</a:t>
            </a:r>
          </a:p>
        </p:txBody>
      </p:sp>
      <p:sp>
        <p:nvSpPr>
          <p:cNvPr id="1564" name="Google Shape;1564;p83"/>
          <p:cNvSpPr txBox="1"/>
          <p:nvPr/>
        </p:nvSpPr>
        <p:spPr>
          <a:xfrm flipH="1">
            <a:off x="6557212" y="1882383"/>
            <a:ext cx="1883717" cy="231474"/>
          </a:xfrm>
          <a:prstGeom prst="rect">
            <a:avLst/>
          </a:prstGeom>
          <a:noFill/>
          <a:ln>
            <a:noFill/>
          </a:ln>
        </p:spPr>
        <p:txBody>
          <a:bodyPr spcFirstLastPara="1" wrap="square" lIns="0" tIns="0" rIns="0" bIns="0" anchor="t" anchorCtr="0">
            <a:spAutoFit/>
          </a:bodyPr>
          <a:lstStyle/>
          <a:p>
            <a:pPr marL="0" marR="0" lvl="0" indent="0" algn="r" rtl="1">
              <a:lnSpc>
                <a:spcPct val="93750"/>
              </a:lnSpc>
              <a:spcBef>
                <a:spcPts val="0"/>
              </a:spcBef>
              <a:spcAft>
                <a:spcPts val="0"/>
              </a:spcAft>
              <a:buNone/>
            </a:pPr>
            <a:r>
              <a:rPr lang="ar-EG" sz="1600" b="1" dirty="0">
                <a:solidFill>
                  <a:srgbClr val="7F7F7F"/>
                </a:solidFill>
                <a:latin typeface="Arial"/>
                <a:ea typeface="Arial"/>
                <a:cs typeface="Arial"/>
                <a:sym typeface="Arial"/>
              </a:rPr>
              <a:t>ديسمبر/كانون الأول 2025</a:t>
            </a:r>
          </a:p>
        </p:txBody>
      </p:sp>
      <p:cxnSp>
        <p:nvCxnSpPr>
          <p:cNvPr id="1565" name="Google Shape;1565;p83"/>
          <p:cNvCxnSpPr/>
          <p:nvPr/>
        </p:nvCxnSpPr>
        <p:spPr>
          <a:xfrm flipH="1">
            <a:off x="8392019"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flipH="1">
            <a:off x="6336267"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r" rtl="1">
              <a:spcBef>
                <a:spcPts val="0"/>
              </a:spcBef>
              <a:spcAft>
                <a:spcPts val="0"/>
              </a:spcAft>
              <a:buNone/>
            </a:pPr>
            <a:r>
              <a:rPr lang="ar-EG" sz="1600" b="1" dirty="0">
                <a:solidFill>
                  <a:schemeClr val="bg1"/>
                </a:solidFill>
                <a:latin typeface="Arial"/>
                <a:ea typeface="Arial"/>
                <a:cs typeface="Arial"/>
                <a:sym typeface="Arial"/>
              </a:rPr>
              <a:t>تقديم الطلبات</a:t>
            </a:r>
            <a:br>
              <a:rPr lang="ar-EG" sz="1600" b="1" dirty="0">
                <a:solidFill>
                  <a:schemeClr val="bg1"/>
                </a:solidFill>
                <a:latin typeface="Arial"/>
                <a:ea typeface="Arial"/>
                <a:cs typeface="Arial"/>
                <a:sym typeface="Arial"/>
              </a:rPr>
            </a:br>
            <a:r>
              <a:rPr lang="ar-EG" sz="1600" b="1" dirty="0">
                <a:solidFill>
                  <a:schemeClr val="bg1"/>
                </a:solidFill>
                <a:latin typeface="Arial"/>
                <a:ea typeface="Arial"/>
                <a:cs typeface="Arial"/>
                <a:sym typeface="Arial"/>
              </a:rPr>
              <a:t>على برنامج دعم مقدم الطلب</a:t>
            </a:r>
          </a:p>
        </p:txBody>
      </p:sp>
      <p:sp>
        <p:nvSpPr>
          <p:cNvPr id="1567" name="Google Shape;1567;p83"/>
          <p:cNvSpPr/>
          <p:nvPr/>
        </p:nvSpPr>
        <p:spPr>
          <a:xfrm flipH="1">
            <a:off x="60035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r" rtl="1">
              <a:spcBef>
                <a:spcPts val="0"/>
              </a:spcBef>
              <a:spcAft>
                <a:spcPts val="0"/>
              </a:spcAft>
              <a:buNone/>
            </a:pPr>
            <a:r>
              <a:rPr lang="ar-EG" sz="1600" b="1">
                <a:solidFill>
                  <a:srgbClr val="002A49"/>
                </a:solidFill>
                <a:latin typeface="Arial"/>
                <a:ea typeface="Arial"/>
                <a:cs typeface="Arial"/>
                <a:sym typeface="Arial"/>
              </a:rPr>
              <a:t>دليل مقدم الطلب</a:t>
            </a:r>
          </a:p>
        </p:txBody>
      </p:sp>
      <p:sp>
        <p:nvSpPr>
          <p:cNvPr id="1569" name="Google Shape;1569;p83"/>
          <p:cNvSpPr/>
          <p:nvPr/>
        </p:nvSpPr>
        <p:spPr>
          <a:xfrm flipH="1">
            <a:off x="589029"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r" rtl="1">
              <a:spcBef>
                <a:spcPts val="0"/>
              </a:spcBef>
              <a:spcAft>
                <a:spcPts val="0"/>
              </a:spcAft>
              <a:buNone/>
            </a:pPr>
            <a:r>
              <a:rPr lang="ar-EG" sz="1600" b="1">
                <a:solidFill>
                  <a:schemeClr val="lt1"/>
                </a:solidFill>
                <a:latin typeface="Arial"/>
                <a:ea typeface="Arial"/>
                <a:cs typeface="Arial"/>
                <a:sym typeface="Arial"/>
              </a:rPr>
              <a:t>تقديم طلب نطاق </a:t>
            </a:r>
            <a:r>
              <a:rPr lang="en-US" sz="1600" b="1">
                <a:solidFill>
                  <a:schemeClr val="lt1"/>
                </a:solidFill>
                <a:latin typeface="Arial"/>
                <a:ea typeface="Arial"/>
                <a:cs typeface="Arial"/>
                <a:sym typeface="Arial"/>
              </a:rPr>
              <a:t>gTLD</a:t>
            </a:r>
          </a:p>
        </p:txBody>
      </p:sp>
      <p:pic>
        <p:nvPicPr>
          <p:cNvPr id="1570" name="Google Shape;1570;p83"/>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10607644" y="2934283"/>
            <a:ext cx="513731" cy="432001"/>
          </a:xfrm>
          <a:prstGeom prst="rect">
            <a:avLst/>
          </a:prstGeom>
          <a:noFill/>
          <a:ln>
            <a:noFill/>
          </a:ln>
        </p:spPr>
      </p:pic>
      <p:pic>
        <p:nvPicPr>
          <p:cNvPr id="1571" name="Google Shape;1571;p83"/>
          <p:cNvPicPr preferRelativeResize="0"/>
          <p:nvPr/>
        </p:nvPicPr>
        <p:blipFill rotWithShape="1">
          <a:blip r:embed="rId7">
            <a:alphaModFix/>
          </a:blip>
          <a:srcRect/>
          <a:stretch/>
        </p:blipFill>
        <p:spPr>
          <a:xfrm>
            <a:off x="3081802" y="2921683"/>
            <a:ext cx="389466" cy="457200"/>
          </a:xfrm>
          <a:prstGeom prst="rect">
            <a:avLst/>
          </a:prstGeom>
          <a:noFill/>
          <a:ln>
            <a:noFill/>
          </a:ln>
        </p:spPr>
      </p:pic>
      <p:cxnSp>
        <p:nvCxnSpPr>
          <p:cNvPr id="1572" name="Google Shape;1572;p83"/>
          <p:cNvCxnSpPr/>
          <p:nvPr/>
        </p:nvCxnSpPr>
        <p:spPr>
          <a:xfrm flipH="1">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8">
            <a:alphaModFix/>
          </a:blip>
          <a:srcRect/>
          <a:stretch/>
        </p:blipFill>
        <p:spPr>
          <a:xfrm>
            <a:off x="7465056" y="2960193"/>
            <a:ext cx="455352" cy="432001"/>
          </a:xfrm>
          <a:prstGeom prst="rect">
            <a:avLst/>
          </a:prstGeom>
          <a:noFill/>
          <a:ln>
            <a:noFill/>
          </a:ln>
        </p:spPr>
      </p:pic>
      <p:sp>
        <p:nvSpPr>
          <p:cNvPr id="1574" name="Google Shape;1574;p83"/>
          <p:cNvSpPr txBox="1"/>
          <p:nvPr/>
        </p:nvSpPr>
        <p:spPr>
          <a:xfrm flipH="1">
            <a:off x="8224225" y="5186343"/>
            <a:ext cx="2728800" cy="738664"/>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فترة تقديم الطلبات لبرنامج </a:t>
            </a:r>
            <a:r>
              <a:rPr lang="en-US" sz="1600" dirty="0">
                <a:solidFill>
                  <a:srgbClr val="0B3458"/>
                </a:solidFill>
                <a:latin typeface="Arial"/>
                <a:ea typeface="Arial"/>
                <a:cs typeface="Arial"/>
                <a:sym typeface="Arial"/>
              </a:rPr>
              <a:t>ASP</a:t>
            </a:r>
            <a:br>
              <a:rPr lang="en-US" sz="1600" dirty="0">
                <a:solidFill>
                  <a:srgbClr val="0B3458"/>
                </a:solidFill>
                <a:latin typeface="Arial"/>
                <a:ea typeface="Arial"/>
                <a:cs typeface="Arial"/>
                <a:sym typeface="Arial"/>
              </a:rPr>
            </a:br>
            <a:r>
              <a:rPr lang="ar-EG" sz="1600" b="1" dirty="0">
                <a:solidFill>
                  <a:srgbClr val="0B3458"/>
                </a:solidFill>
                <a:latin typeface="Arial"/>
                <a:ea typeface="Arial"/>
                <a:cs typeface="Arial"/>
                <a:sym typeface="Arial"/>
              </a:rPr>
              <a:t>(19 نوفمبر/تشرين الثاني 2024 - 19 نوفمبر/تشرين الثاني 2025)</a:t>
            </a:r>
          </a:p>
        </p:txBody>
      </p:sp>
      <p:cxnSp>
        <p:nvCxnSpPr>
          <p:cNvPr id="1575" name="Google Shape;1575;p83"/>
          <p:cNvCxnSpPr/>
          <p:nvPr/>
        </p:nvCxnSpPr>
        <p:spPr>
          <a:xfrm flipH="1">
            <a:off x="11121375" y="4616648"/>
            <a:ext cx="0" cy="1506300"/>
          </a:xfrm>
          <a:prstGeom prst="straightConnector1">
            <a:avLst/>
          </a:prstGeom>
          <a:noFill/>
          <a:ln w="15875" cap="flat" cmpd="sng">
            <a:solidFill>
              <a:srgbClr val="F1633E"/>
            </a:solidFill>
            <a:prstDash val="solid"/>
            <a:round/>
            <a:headEnd type="none" w="sm" len="sm"/>
            <a:tailEnd type="none" w="sm" len="sm"/>
          </a:ln>
        </p:spPr>
      </p:cxnSp>
      <p:sp>
        <p:nvSpPr>
          <p:cNvPr id="1576" name="Google Shape;1576;p83"/>
          <p:cNvSpPr txBox="1"/>
          <p:nvPr/>
        </p:nvSpPr>
        <p:spPr>
          <a:xfrm flipH="1">
            <a:off x="4658145" y="5186343"/>
            <a:ext cx="3063265" cy="738664"/>
          </a:xfrm>
          <a:prstGeom prst="rect">
            <a:avLst/>
          </a:prstGeom>
          <a:noFill/>
          <a:ln>
            <a:noFill/>
          </a:ln>
        </p:spPr>
        <p:txBody>
          <a:bodyPr spcFirstLastPara="1" wrap="square" lIns="0" tIns="0" rIns="0" bIns="0" anchor="t" anchorCtr="0">
            <a:spAutoFit/>
          </a:bodyPr>
          <a:lstStyle/>
          <a:p>
            <a:pPr algn="r" rtl="1"/>
            <a:r>
              <a:rPr lang="ar-SA" sz="1600" dirty="0">
                <a:solidFill>
                  <a:srgbClr val="0B3458"/>
                </a:solidFill>
              </a:rPr>
              <a:t>إن دليل مقدم الطلب هو مصدر مهم للبرنامج ويُتوقع أن يكون متوفراً في شهر </a:t>
            </a:r>
            <a:r>
              <a:rPr lang="ar-SA" sz="1600" b="1" dirty="0">
                <a:solidFill>
                  <a:srgbClr val="0B3458"/>
                </a:solidFill>
              </a:rPr>
              <a:t>ديسمبر</a:t>
            </a:r>
            <a:r>
              <a:rPr lang="en-US" sz="1600" b="1" dirty="0">
                <a:solidFill>
                  <a:srgbClr val="0B3458"/>
                </a:solidFill>
              </a:rPr>
              <a:t>/</a:t>
            </a:r>
            <a:r>
              <a:rPr lang="ar-SA" sz="1600" b="1" dirty="0">
                <a:solidFill>
                  <a:srgbClr val="0B3458"/>
                </a:solidFill>
              </a:rPr>
              <a:t>كانون الأول </a:t>
            </a:r>
            <a:r>
              <a:rPr lang="en-US" sz="1600" b="1" dirty="0">
                <a:solidFill>
                  <a:srgbClr val="0B3458"/>
                </a:solidFill>
              </a:rPr>
              <a:t>2025</a:t>
            </a:r>
            <a:r>
              <a:rPr lang="ar-SA" sz="1600" b="1" dirty="0">
                <a:solidFill>
                  <a:srgbClr val="0B3458"/>
                </a:solidFill>
              </a:rPr>
              <a:t>.</a:t>
            </a:r>
            <a:endParaRPr lang="en-TR" sz="1600" b="1" dirty="0">
              <a:solidFill>
                <a:srgbClr val="0B3458"/>
              </a:solidFill>
            </a:endParaRPr>
          </a:p>
        </p:txBody>
      </p:sp>
      <p:cxnSp>
        <p:nvCxnSpPr>
          <p:cNvPr id="1577" name="Google Shape;1577;p83"/>
          <p:cNvCxnSpPr/>
          <p:nvPr/>
        </p:nvCxnSpPr>
        <p:spPr>
          <a:xfrm flipH="1">
            <a:off x="788976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flipH="1">
            <a:off x="207331" y="5186343"/>
            <a:ext cx="3063265" cy="492443"/>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ومن المتوقع فتح فترة تقديم الطلبات لنطاقات </a:t>
            </a:r>
            <a:r>
              <a:rPr lang="en-US" sz="1600" dirty="0">
                <a:solidFill>
                  <a:srgbClr val="0B3458"/>
                </a:solidFill>
                <a:latin typeface="Arial"/>
                <a:ea typeface="Arial"/>
                <a:cs typeface="Arial"/>
                <a:sym typeface="Arial"/>
              </a:rPr>
              <a:t>gTLD</a:t>
            </a:r>
            <a:r>
              <a:rPr lang="ar-EG" sz="1600" dirty="0">
                <a:solidFill>
                  <a:srgbClr val="0B3458"/>
                </a:solidFill>
                <a:latin typeface="Arial"/>
                <a:ea typeface="Arial"/>
                <a:cs typeface="Arial"/>
                <a:sym typeface="Arial"/>
              </a:rPr>
              <a:t> الجديدة في </a:t>
            </a:r>
            <a:r>
              <a:rPr lang="ar-EG" sz="1600" b="1" dirty="0">
                <a:solidFill>
                  <a:srgbClr val="0B3458"/>
                </a:solidFill>
                <a:latin typeface="Arial"/>
                <a:ea typeface="Arial"/>
                <a:cs typeface="Arial"/>
                <a:sym typeface="Arial"/>
              </a:rPr>
              <a:t>أبريل/نيسان 2026</a:t>
            </a:r>
          </a:p>
        </p:txBody>
      </p:sp>
      <p:cxnSp>
        <p:nvCxnSpPr>
          <p:cNvPr id="1579" name="Google Shape;1579;p83"/>
          <p:cNvCxnSpPr/>
          <p:nvPr/>
        </p:nvCxnSpPr>
        <p:spPr>
          <a:xfrm flipH="1">
            <a:off x="3438945" y="4286143"/>
            <a:ext cx="0" cy="1836600"/>
          </a:xfrm>
          <a:prstGeom prst="straightConnector1">
            <a:avLst/>
          </a:prstGeom>
          <a:noFill/>
          <a:ln w="15875" cap="flat" cmpd="sng">
            <a:solidFill>
              <a:srgbClr val="114E84"/>
            </a:solidFill>
            <a:prstDash val="solid"/>
            <a:round/>
            <a:headEnd type="none" w="sm" len="sm"/>
            <a:tailEnd type="none" w="sm" len="sm"/>
          </a:ln>
        </p:spPr>
      </p:cxnSp>
      <p:sp>
        <p:nvSpPr>
          <p:cNvPr id="3" name="TextBox 2">
            <a:extLst>
              <a:ext uri="{FF2B5EF4-FFF2-40B4-BE49-F238E27FC236}">
                <a16:creationId xmlns:a16="http://schemas.microsoft.com/office/drawing/2014/main" id="{8C9ADDEC-16C0-E792-ECBF-4A2DE669B46C}"/>
              </a:ext>
            </a:extLst>
          </p:cNvPr>
          <p:cNvSpPr txBox="1"/>
          <p:nvPr/>
        </p:nvSpPr>
        <p:spPr>
          <a:xfrm>
            <a:off x="8126043" y="6384718"/>
            <a:ext cx="3308315" cy="307777"/>
          </a:xfrm>
          <a:prstGeom prst="rect">
            <a:avLst/>
          </a:prstGeom>
          <a:noFill/>
        </p:spPr>
        <p:txBody>
          <a:bodyPr wrap="square" rtlCol="0">
            <a:spAutoFit/>
          </a:bodyPr>
          <a:lstStyle/>
          <a:p>
            <a:r>
              <a:rPr lang="ar-EG" dirty="0">
                <a:solidFill>
                  <a:srgbClr val="0B3458"/>
                </a:solidFill>
              </a:rPr>
              <a:t>هذه التواريخ خاضعة للتغيير</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111690"/>
            <a:ext cx="7098015" cy="2876999"/>
          </a:xfrm>
        </p:spPr>
        <p:txBody>
          <a:bodyPr/>
          <a:lstStyle/>
          <a:p>
            <a:r>
              <a:rPr lang="ar-EG" sz="5400" dirty="0"/>
              <a:t>الجولة القادمة: </a:t>
            </a:r>
            <a:br>
              <a:rPr lang="ar-EG" sz="5400" dirty="0"/>
            </a:br>
            <a:r>
              <a:rPr lang="ar-EG" sz="5400" dirty="0"/>
              <a:t>برنامج تقييم موفري خدمات السجل (</a:t>
            </a:r>
            <a:r>
              <a:rPr lang="en-US" sz="5400" dirty="0"/>
              <a:t>RSP</a:t>
            </a:r>
            <a:r>
              <a:rPr lang="ar-EG" sz="5400" dirty="0"/>
              <a:t>)</a:t>
            </a:r>
            <a:br>
              <a:rPr lang="ar-EG" sz="5400" dirty="0"/>
            </a:br>
            <a:endParaRPr lang="ar-EG" sz="5400" dirty="0"/>
          </a:p>
        </p:txBody>
      </p:sp>
    </p:spTree>
    <p:custDataLst>
      <p:tags r:id="rId1"/>
    </p:custDataLst>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44087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lang="en-US" sz="1200" b="1" i="0" u="none" strike="noStrike" cap="none">
              <a:solidFill>
                <a:schemeClr val="lt1"/>
              </a:solidFill>
              <a:latin typeface="Arial"/>
              <a:ea typeface="Arial"/>
              <a:cs typeface="Arial"/>
              <a:sym typeface="Arial"/>
            </a:endParaRPr>
          </a:p>
        </p:txBody>
      </p:sp>
      <p:sp>
        <p:nvSpPr>
          <p:cNvPr id="1595" name="Google Shape;1595;p85"/>
          <p:cNvSpPr txBox="1">
            <a:spLocks noGrp="1"/>
          </p:cNvSpPr>
          <p:nvPr>
            <p:ph type="title"/>
          </p:nvPr>
        </p:nvSpPr>
        <p:spPr>
          <a:xfrm>
            <a:off x="806734" y="1004519"/>
            <a:ext cx="10677249" cy="4509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sz="3500" dirty="0">
                <a:solidFill>
                  <a:srgbClr val="002B49"/>
                </a:solidFill>
              </a:rPr>
              <a:t>برنامج تقييم موفّر خدمة السجل</a:t>
            </a:r>
          </a:p>
        </p:txBody>
      </p:sp>
      <p:sp>
        <p:nvSpPr>
          <p:cNvPr id="1596" name="Google Shape;1596;p85"/>
          <p:cNvSpPr txBox="1"/>
          <p:nvPr/>
        </p:nvSpPr>
        <p:spPr>
          <a:xfrm>
            <a:off x="299287" y="1882016"/>
            <a:ext cx="11085979" cy="3567309"/>
          </a:xfrm>
          <a:prstGeom prst="rect">
            <a:avLst/>
          </a:prstGeom>
          <a:noFill/>
          <a:ln>
            <a:noFill/>
          </a:ln>
        </p:spPr>
        <p:txBody>
          <a:bodyPr spcFirstLastPara="1" wrap="square" lIns="91425" tIns="91425" rIns="91425" bIns="91425" anchor="t" anchorCtr="0">
            <a:noAutofit/>
          </a:bodyPr>
          <a:lstStyle/>
          <a:p>
            <a:pPr marL="457200" marR="0" lvl="0" indent="-355600" algn="r" rtl="1">
              <a:lnSpc>
                <a:spcPts val="2200"/>
              </a:lnSpc>
              <a:spcBef>
                <a:spcPts val="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يلعب موفري خدمة السجل </a:t>
            </a:r>
            <a:r>
              <a:rPr lang="en-US" sz="1800" b="0" i="0" u="none" strike="noStrike" cap="none" dirty="0">
                <a:solidFill>
                  <a:srgbClr val="002B49"/>
                </a:solidFill>
                <a:latin typeface="Arial"/>
                <a:ea typeface="Arial"/>
                <a:cs typeface="Arial"/>
                <a:sym typeface="Arial"/>
              </a:rPr>
              <a:t>RSP</a:t>
            </a:r>
            <a:r>
              <a:rPr lang="ar-EG" sz="1800" b="0" i="0" u="none" strike="noStrike" cap="none" dirty="0">
                <a:solidFill>
                  <a:srgbClr val="002B49"/>
                </a:solidFill>
                <a:latin typeface="Arial"/>
                <a:ea typeface="Arial"/>
                <a:cs typeface="Arial"/>
                <a:sym typeface="Arial"/>
              </a:rPr>
              <a:t> دوراً مهماً في منظومة </a:t>
            </a:r>
            <a:r>
              <a:rPr lang="en-US" sz="1800" b="0" i="0" u="none" strike="noStrike" cap="none" dirty="0">
                <a:solidFill>
                  <a:srgbClr val="002B49"/>
                </a:solidFill>
                <a:latin typeface="Arial"/>
                <a:ea typeface="Arial"/>
                <a:cs typeface="Arial"/>
                <a:sym typeface="Arial"/>
              </a:rPr>
              <a:t>DNS</a:t>
            </a:r>
            <a:r>
              <a:rPr lang="ar-EG" sz="1800" b="0" i="0" u="none" strike="noStrike" cap="none" dirty="0">
                <a:solidFill>
                  <a:srgbClr val="002B49"/>
                </a:solidFill>
                <a:latin typeface="Arial"/>
                <a:ea typeface="Arial"/>
                <a:cs typeface="Arial"/>
                <a:sym typeface="Arial"/>
              </a:rPr>
              <a:t> بما في ذلك عمليات الدعم الفني وتقديم الخدمات إلى مشغلي السجل لنطاقات </a:t>
            </a:r>
            <a:r>
              <a:rPr lang="en-US" sz="1800" b="0" i="0" u="none" strike="noStrike" cap="none" dirty="0">
                <a:solidFill>
                  <a:srgbClr val="002B49"/>
                </a:solidFill>
                <a:latin typeface="Arial"/>
                <a:ea typeface="Arial"/>
                <a:cs typeface="Arial"/>
                <a:sym typeface="Arial"/>
              </a:rPr>
              <a:t>TLD</a:t>
            </a:r>
            <a:r>
              <a:rPr lang="ar-EG" sz="1800" b="0" i="0" u="none" strike="noStrike" cap="none" dirty="0">
                <a:solidFill>
                  <a:srgbClr val="002B49"/>
                </a:solidFill>
                <a:latin typeface="Arial"/>
                <a:ea typeface="Arial"/>
                <a:cs typeface="Arial"/>
                <a:sym typeface="Arial"/>
              </a:rPr>
              <a:t>.</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r" rtl="1">
              <a:lnSpc>
                <a:spcPts val="2200"/>
              </a:lnSpc>
              <a:spcBef>
                <a:spcPts val="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ويجب على جميع مقدمي طلبات نطاقات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 الجديدة الاستعانة بموفري خدمات السجل الذين تم تقييمهم.</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r" rtl="1">
              <a:lnSpc>
                <a:spcPts val="2200"/>
              </a:lnSpc>
              <a:spcBef>
                <a:spcPts val="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إن تقييم موفري </a:t>
            </a:r>
            <a:r>
              <a:rPr lang="en-US" sz="1800" b="0" i="0" u="none" strike="noStrike" cap="none" dirty="0">
                <a:solidFill>
                  <a:srgbClr val="002B49"/>
                </a:solidFill>
                <a:latin typeface="Arial"/>
                <a:ea typeface="Arial"/>
                <a:cs typeface="Arial"/>
                <a:sym typeface="Arial"/>
              </a:rPr>
              <a:t>RSP</a:t>
            </a:r>
            <a:r>
              <a:rPr lang="ar-EG" sz="1800" b="0" i="0" u="none" strike="noStrike" cap="none" dirty="0">
                <a:solidFill>
                  <a:srgbClr val="002B49"/>
                </a:solidFill>
                <a:latin typeface="Arial"/>
                <a:ea typeface="Arial"/>
                <a:cs typeface="Arial"/>
                <a:sym typeface="Arial"/>
              </a:rPr>
              <a:t> يعتبر جزءاَ هاماً من مهمة </a:t>
            </a:r>
            <a:r>
              <a:rPr lang="en-US" sz="1800" b="0" i="0" u="none" strike="noStrike" cap="none" dirty="0">
                <a:solidFill>
                  <a:srgbClr val="002B49"/>
                </a:solidFill>
                <a:latin typeface="Arial"/>
                <a:ea typeface="Arial"/>
                <a:cs typeface="Arial"/>
                <a:sym typeface="Arial"/>
              </a:rPr>
              <a:t>ICANN</a:t>
            </a:r>
            <a:r>
              <a:rPr lang="ar-EG" sz="1800" b="0" i="0" u="none" strike="noStrike" cap="none" dirty="0">
                <a:solidFill>
                  <a:srgbClr val="002B49"/>
                </a:solidFill>
                <a:latin typeface="Arial"/>
                <a:ea typeface="Arial"/>
                <a:cs typeface="Arial"/>
                <a:sym typeface="Arial"/>
              </a:rPr>
              <a:t> للمساعدة في ضمان إنترنت مستقر آمن ومرن.</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r" rtl="1">
              <a:lnSpc>
                <a:spcPts val="2200"/>
              </a:lnSpc>
              <a:spcBef>
                <a:spcPts val="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يهدف تقييم موفر خدمة السجل </a:t>
            </a:r>
            <a:r>
              <a:rPr lang="en-US" sz="1800" b="0" i="0" u="none" strike="noStrike" cap="none" dirty="0">
                <a:solidFill>
                  <a:srgbClr val="002B49"/>
                </a:solidFill>
                <a:latin typeface="Arial"/>
                <a:ea typeface="Arial"/>
                <a:cs typeface="Arial"/>
                <a:sym typeface="Arial"/>
              </a:rPr>
              <a:t> RSP </a:t>
            </a:r>
            <a:r>
              <a:rPr lang="ar-EG" sz="1800" b="0" i="0" u="none" strike="noStrike" cap="none" dirty="0">
                <a:solidFill>
                  <a:srgbClr val="002B49"/>
                </a:solidFill>
                <a:latin typeface="Arial"/>
                <a:ea typeface="Arial"/>
                <a:cs typeface="Arial"/>
                <a:sym typeface="Arial"/>
              </a:rPr>
              <a:t>إلى تقليل التكلفة والوقت اللازمين لتقييم طلبات نطاقات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 الجديدة من خلال فصل تقييم الجوانب الفنية لتشغيل نطاق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 عن طلب اسم نطاق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dirty="0">
              <a:solidFill>
                <a:srgbClr val="002B49"/>
              </a:solidFill>
            </a:endParaRPr>
          </a:p>
          <a:p>
            <a:pPr marL="457200" marR="0" lvl="0" indent="-355600" algn="r" rtl="1">
              <a:lnSpc>
                <a:spcPts val="2200"/>
              </a:lnSpc>
              <a:spcBef>
                <a:spcPts val="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يجوز للمؤسسات تقديم طلب ليكونوا أحد موفري خدمة السجل وفق التصنيف التالي:</a:t>
            </a:r>
          </a:p>
        </p:txBody>
      </p:sp>
      <p:sp>
        <p:nvSpPr>
          <p:cNvPr id="3" name="TextBox 2">
            <a:extLst>
              <a:ext uri="{FF2B5EF4-FFF2-40B4-BE49-F238E27FC236}">
                <a16:creationId xmlns:a16="http://schemas.microsoft.com/office/drawing/2014/main" id="{99A83355-1480-949D-BABF-4C208A8E8CCA}"/>
              </a:ext>
            </a:extLst>
          </p:cNvPr>
          <p:cNvSpPr txBox="1"/>
          <p:nvPr/>
        </p:nvSpPr>
        <p:spPr>
          <a:xfrm>
            <a:off x="806734" y="5147210"/>
            <a:ext cx="10002780" cy="1196994"/>
          </a:xfrm>
          <a:prstGeom prst="rect">
            <a:avLst/>
          </a:prstGeom>
          <a:noFill/>
        </p:spPr>
        <p:txBody>
          <a:bodyPr wrap="square" rtlCol="0">
            <a:spAutoFit/>
          </a:bodyPr>
          <a:lstStyle/>
          <a:p>
            <a:pPr marL="457200" lvl="1" indent="-355600">
              <a:lnSpc>
                <a:spcPts val="2200"/>
              </a:lnSpc>
              <a:buSzPts val="2200"/>
              <a:buFont typeface="Courier New" panose="02070309020205020404" pitchFamily="49" charset="0"/>
              <a:buChar char="o"/>
            </a:pPr>
            <a:r>
              <a:rPr lang="ar-EG" sz="1600" b="0" i="0" u="none" strike="noStrike" cap="none" dirty="0">
                <a:solidFill>
                  <a:srgbClr val="002B49"/>
                </a:solidFill>
                <a:latin typeface="Arial"/>
                <a:ea typeface="Arial"/>
                <a:cs typeface="Arial"/>
                <a:sym typeface="Arial"/>
              </a:rPr>
              <a:t>الرئيسي (</a:t>
            </a:r>
            <a:r>
              <a:rPr lang="en-US" sz="1600" b="0" i="0" u="none" strike="noStrike" cap="none" dirty="0">
                <a:solidFill>
                  <a:srgbClr val="002B49"/>
                </a:solidFill>
                <a:latin typeface="Arial"/>
                <a:ea typeface="Arial"/>
                <a:cs typeface="Arial"/>
                <a:sym typeface="Arial"/>
              </a:rPr>
              <a:t>EPP</a:t>
            </a:r>
            <a:r>
              <a:rPr lang="ar-EG" sz="1600" b="0" i="0" u="none" strike="noStrike" cap="none" dirty="0">
                <a:solidFill>
                  <a:srgbClr val="002B49"/>
                </a:solidFill>
                <a:latin typeface="Arial"/>
                <a:ea typeface="Arial"/>
                <a:cs typeface="Arial"/>
                <a:sym typeface="Arial"/>
              </a:rPr>
              <a:t> أو </a:t>
            </a:r>
            <a:r>
              <a:rPr lang="en-US" sz="1600" b="0" i="0" u="none" strike="noStrike" cap="none" dirty="0">
                <a:solidFill>
                  <a:srgbClr val="002B49"/>
                </a:solidFill>
                <a:latin typeface="Arial"/>
                <a:ea typeface="Arial"/>
                <a:cs typeface="Arial"/>
                <a:sym typeface="Arial"/>
              </a:rPr>
              <a:t>RDAP</a:t>
            </a:r>
            <a:r>
              <a:rPr lang="ar-EG" sz="1600" b="0" i="0" u="none" strike="noStrike" cap="none" dirty="0">
                <a:solidFill>
                  <a:srgbClr val="002B49"/>
                </a:solidFill>
                <a:latin typeface="Arial"/>
                <a:ea typeface="Arial"/>
                <a:cs typeface="Arial"/>
                <a:sym typeface="Arial"/>
              </a:rPr>
              <a:t> أو ضمانات البيانات </a:t>
            </a:r>
            <a:r>
              <a:rPr lang="en-US" sz="1600" b="0" i="0" u="none" strike="noStrike" cap="none" dirty="0">
                <a:solidFill>
                  <a:srgbClr val="002B49"/>
                </a:solidFill>
                <a:latin typeface="Arial"/>
                <a:ea typeface="Arial"/>
                <a:cs typeface="Arial"/>
                <a:sym typeface="Arial"/>
              </a:rPr>
              <a:t>Data Escrow</a:t>
            </a:r>
            <a:r>
              <a:rPr lang="ar-SA" sz="1600" b="0" i="0" u="none" strike="noStrike" cap="none" dirty="0">
                <a:solidFill>
                  <a:srgbClr val="002B49"/>
                </a:solidFill>
                <a:latin typeface="Arial"/>
                <a:ea typeface="Arial"/>
                <a:cs typeface="Arial"/>
                <a:sym typeface="Arial"/>
              </a:rPr>
              <a:t>)</a:t>
            </a:r>
            <a:endParaRPr lang="en-US" sz="1600" b="0" i="0" u="none" strike="noStrike" cap="none" dirty="0">
              <a:solidFill>
                <a:srgbClr val="002B49"/>
              </a:solidFill>
              <a:latin typeface="Arial"/>
              <a:ea typeface="Arial"/>
              <a:cs typeface="Arial"/>
              <a:sym typeface="Arial"/>
            </a:endParaRPr>
          </a:p>
          <a:p>
            <a:pPr marL="457200" marR="0" lvl="0" indent="-355600" algn="r" rtl="1">
              <a:lnSpc>
                <a:spcPts val="2200"/>
              </a:lnSpc>
              <a:spcBef>
                <a:spcPts val="0"/>
              </a:spcBef>
              <a:spcAft>
                <a:spcPts val="0"/>
              </a:spcAft>
              <a:buClr>
                <a:srgbClr val="000000"/>
              </a:buClr>
              <a:buSzPts val="2200"/>
              <a:buFont typeface="Courier New" panose="02070309020205020404" pitchFamily="49" charset="0"/>
              <a:buChar char="o"/>
            </a:pPr>
            <a:r>
              <a:rPr lang="en-US" sz="1600" b="0" i="0" u="none" strike="noStrike" cap="none" dirty="0">
                <a:solidFill>
                  <a:srgbClr val="002B49"/>
                </a:solidFill>
                <a:latin typeface="Arial"/>
                <a:ea typeface="Arial"/>
                <a:cs typeface="Arial"/>
                <a:sym typeface="Arial"/>
              </a:rPr>
              <a:t>DNS</a:t>
            </a:r>
            <a:r>
              <a:rPr lang="ar-EG" sz="1600" b="0" i="0" u="none" strike="noStrike" cap="none" dirty="0">
                <a:solidFill>
                  <a:srgbClr val="002B49"/>
                </a:solidFill>
                <a:latin typeface="Arial"/>
                <a:ea typeface="Arial"/>
                <a:cs typeface="Arial"/>
                <a:sym typeface="Arial"/>
              </a:rPr>
              <a:t> (خدمة </a:t>
            </a:r>
            <a:r>
              <a:rPr lang="en-US" sz="1600" b="0" i="0" u="none" strike="noStrike" cap="none" dirty="0">
                <a:solidFill>
                  <a:srgbClr val="002B49"/>
                </a:solidFill>
                <a:latin typeface="Arial"/>
                <a:ea typeface="Arial"/>
                <a:cs typeface="Arial"/>
                <a:sym typeface="Arial"/>
              </a:rPr>
              <a:t>DNS</a:t>
            </a:r>
            <a:r>
              <a:rPr lang="ar-SA" sz="1600" b="0" i="0" u="none" strike="noStrike" cap="none" dirty="0">
                <a:solidFill>
                  <a:srgbClr val="002B49"/>
                </a:solidFill>
                <a:latin typeface="Arial"/>
                <a:ea typeface="Arial"/>
                <a:cs typeface="Arial"/>
                <a:sym typeface="Arial"/>
              </a:rPr>
              <a:t>)</a:t>
            </a:r>
            <a:endParaRPr lang="en-US" sz="1600" b="0" i="0" u="none" strike="noStrike" cap="none" dirty="0">
              <a:solidFill>
                <a:srgbClr val="002B49"/>
              </a:solidFill>
              <a:latin typeface="Arial"/>
              <a:ea typeface="Arial"/>
              <a:cs typeface="Arial"/>
              <a:sym typeface="Arial"/>
            </a:endParaRPr>
          </a:p>
          <a:p>
            <a:pPr marL="457200" marR="0" lvl="0" indent="-355600" algn="r" rtl="1">
              <a:lnSpc>
                <a:spcPts val="2200"/>
              </a:lnSpc>
              <a:spcBef>
                <a:spcPts val="0"/>
              </a:spcBef>
              <a:spcAft>
                <a:spcPts val="0"/>
              </a:spcAft>
              <a:buClr>
                <a:srgbClr val="000000"/>
              </a:buClr>
              <a:buSzPts val="2200"/>
              <a:buFont typeface="Courier New" panose="02070309020205020404" pitchFamily="49" charset="0"/>
              <a:buChar char="o"/>
            </a:pPr>
            <a:r>
              <a:rPr lang="en-US" sz="1600" b="0" i="0" u="none" strike="noStrike" cap="none" dirty="0">
                <a:solidFill>
                  <a:srgbClr val="002B49"/>
                </a:solidFill>
                <a:latin typeface="Arial"/>
                <a:ea typeface="Arial"/>
                <a:cs typeface="Arial"/>
                <a:sym typeface="Arial"/>
              </a:rPr>
              <a:t>DNSSEC</a:t>
            </a:r>
            <a:r>
              <a:rPr lang="ar-EG" sz="1600" b="0" i="0" u="none" strike="noStrike" cap="none" dirty="0">
                <a:solidFill>
                  <a:srgbClr val="002B49"/>
                </a:solidFill>
                <a:latin typeface="Arial"/>
                <a:ea typeface="Arial"/>
                <a:cs typeface="Arial"/>
                <a:sym typeface="Arial"/>
              </a:rPr>
              <a:t> (توقيع </a:t>
            </a:r>
            <a:r>
              <a:rPr lang="en-US" sz="1600" b="0" i="0" u="none" strike="noStrike" cap="none" dirty="0">
                <a:solidFill>
                  <a:srgbClr val="002B49"/>
                </a:solidFill>
                <a:latin typeface="Arial"/>
                <a:ea typeface="Arial"/>
                <a:cs typeface="Arial"/>
                <a:sym typeface="Arial"/>
              </a:rPr>
              <a:t>DNSSEC</a:t>
            </a:r>
            <a:r>
              <a:rPr lang="ar-SA" sz="1600" b="0" i="0" u="none" strike="noStrike" cap="none" dirty="0">
                <a:solidFill>
                  <a:srgbClr val="002B49"/>
                </a:solidFill>
                <a:latin typeface="Arial"/>
                <a:ea typeface="Arial"/>
                <a:cs typeface="Arial"/>
                <a:sym typeface="Arial"/>
              </a:rPr>
              <a:t>)</a:t>
            </a:r>
            <a:endParaRPr lang="en-US" sz="1600" b="0" i="0" u="none" strike="noStrike" cap="none" dirty="0">
              <a:solidFill>
                <a:srgbClr val="002B49"/>
              </a:solidFill>
              <a:latin typeface="Arial"/>
              <a:ea typeface="Arial"/>
              <a:cs typeface="Arial"/>
              <a:sym typeface="Arial"/>
            </a:endParaRPr>
          </a:p>
          <a:p>
            <a:pPr marL="457200" marR="0" lvl="0" indent="-355600" algn="r" rtl="1">
              <a:lnSpc>
                <a:spcPts val="2200"/>
              </a:lnSpc>
              <a:spcBef>
                <a:spcPts val="0"/>
              </a:spcBef>
              <a:spcAft>
                <a:spcPts val="0"/>
              </a:spcAft>
              <a:buClr>
                <a:srgbClr val="000000"/>
              </a:buClr>
              <a:buSzPts val="2200"/>
              <a:buFont typeface="Courier New" panose="02070309020205020404" pitchFamily="49" charset="0"/>
              <a:buChar char="o"/>
            </a:pPr>
            <a:r>
              <a:rPr lang="ar-EG" sz="1600" b="0" i="0" u="none" strike="noStrike" cap="none" dirty="0">
                <a:solidFill>
                  <a:srgbClr val="002B49"/>
                </a:solidFill>
                <a:latin typeface="Arial"/>
                <a:ea typeface="Arial"/>
                <a:cs typeface="Arial"/>
                <a:sym typeface="Arial"/>
              </a:rPr>
              <a:t>التوكيل (التحقق من صحة التسجيل وفقًا للقانون المعمول به عن طريق التوكيل)</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6" name="Rectangle 5">
            <a:extLst>
              <a:ext uri="{FF2B5EF4-FFF2-40B4-BE49-F238E27FC236}">
                <a16:creationId xmlns:a16="http://schemas.microsoft.com/office/drawing/2014/main" id="{A932B9D4-90D7-ECA3-3008-9C31985210BF}"/>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9;p36">
            <a:extLst>
              <a:ext uri="{FF2B5EF4-FFF2-40B4-BE49-F238E27FC236}">
                <a16:creationId xmlns:a16="http://schemas.microsoft.com/office/drawing/2014/main" id="{84B9B8A0-7ADE-E715-BD64-8E75FAA57FFF}"/>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lang="en-US" sz="1200" b="1" i="0" u="none" strike="noStrike" cap="none">
              <a:solidFill>
                <a:schemeClr val="lt1"/>
              </a:solidFill>
              <a:latin typeface="Arial"/>
              <a:ea typeface="Arial"/>
              <a:cs typeface="Arial"/>
              <a:sym typeface="Arial"/>
            </a:endParaRPr>
          </a:p>
        </p:txBody>
      </p:sp>
      <p:sp>
        <p:nvSpPr>
          <p:cNvPr id="1602" name="Google Shape;1602;p86"/>
          <p:cNvSpPr txBox="1">
            <a:spLocks noGrp="1"/>
          </p:cNvSpPr>
          <p:nvPr>
            <p:ph type="title"/>
          </p:nvPr>
        </p:nvSpPr>
        <p:spPr>
          <a:xfrm>
            <a:off x="641624" y="999118"/>
            <a:ext cx="10847100" cy="4509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sz="3500" dirty="0">
                <a:solidFill>
                  <a:srgbClr val="002B49"/>
                </a:solidFill>
              </a:rPr>
              <a:t>برنامج تقييم موفري خدمة السجل</a:t>
            </a:r>
          </a:p>
        </p:txBody>
      </p:sp>
      <p:pic>
        <p:nvPicPr>
          <p:cNvPr id="2" name="Picture 1">
            <a:extLst>
              <a:ext uri="{FF2B5EF4-FFF2-40B4-BE49-F238E27FC236}">
                <a16:creationId xmlns:a16="http://schemas.microsoft.com/office/drawing/2014/main" id="{32410863-8740-24EE-69A0-65D2C22620C3}"/>
              </a:ext>
            </a:extLst>
          </p:cNvPr>
          <p:cNvPicPr>
            <a:picLocks noChangeAspect="1"/>
          </p:cNvPicPr>
          <p:nvPr/>
        </p:nvPicPr>
        <p:blipFill>
          <a:blip r:embed="rId3"/>
          <a:stretch>
            <a:fillRect/>
          </a:stretch>
        </p:blipFill>
        <p:spPr>
          <a:xfrm>
            <a:off x="599258" y="288001"/>
            <a:ext cx="3092486" cy="289921"/>
          </a:xfrm>
          <a:prstGeom prst="rect">
            <a:avLst/>
          </a:prstGeom>
        </p:spPr>
      </p:pic>
      <p:sp>
        <p:nvSpPr>
          <p:cNvPr id="5" name="TextBox 4">
            <a:extLst>
              <a:ext uri="{FF2B5EF4-FFF2-40B4-BE49-F238E27FC236}">
                <a16:creationId xmlns:a16="http://schemas.microsoft.com/office/drawing/2014/main" id="{866DDDC7-37F8-A319-9B66-A1B404B61AED}"/>
              </a:ext>
            </a:extLst>
          </p:cNvPr>
          <p:cNvSpPr txBox="1"/>
          <p:nvPr/>
        </p:nvSpPr>
        <p:spPr>
          <a:xfrm>
            <a:off x="993461" y="1903872"/>
            <a:ext cx="10143426" cy="4247317"/>
          </a:xfrm>
          <a:prstGeom prst="rect">
            <a:avLst/>
          </a:prstGeom>
          <a:noFill/>
        </p:spPr>
        <p:txBody>
          <a:bodyPr wrap="square">
            <a:spAutoFit/>
          </a:bodyPr>
          <a:lstStyle/>
          <a:p>
            <a:pPr marL="298450" indent="-285750" rtl="1" fontAlgn="base">
              <a:buSzPct val="150000"/>
              <a:buFont typeface="Arial" panose="020B0604020202020204" pitchFamily="34" charset="0"/>
              <a:buChar char="•"/>
            </a:pPr>
            <a:r>
              <a:rPr lang="ar-EG" sz="1800" b="0" i="0" u="none" strike="noStrike" dirty="0">
                <a:solidFill>
                  <a:srgbClr val="002B49"/>
                </a:solidFill>
                <a:effectLst/>
                <a:latin typeface="+mj-lt"/>
              </a:rPr>
              <a:t>تخضع جميع طلبات نطاقات </a:t>
            </a:r>
            <a:r>
              <a:rPr lang="en-US" sz="1800" b="0" i="0" u="none" strike="noStrike" dirty="0">
                <a:solidFill>
                  <a:srgbClr val="002B49"/>
                </a:solidFill>
                <a:effectLst/>
                <a:latin typeface="+mj-lt"/>
              </a:rPr>
              <a:t>gTLD</a:t>
            </a:r>
            <a:r>
              <a:rPr lang="ar-EG" sz="1800" b="0" i="0" u="none" strike="noStrike" dirty="0">
                <a:solidFill>
                  <a:srgbClr val="002B49"/>
                </a:solidFill>
                <a:effectLst/>
                <a:latin typeface="+mj-lt"/>
              </a:rPr>
              <a:t> لفحص فني أولي واختبار فني.</a:t>
            </a:r>
          </a:p>
          <a:p>
            <a:pPr marL="298450" indent="-285750" rtl="0" fontAlgn="base">
              <a:buSzPct val="122000"/>
              <a:buFont typeface="Arial" panose="020B0604020202020204" pitchFamily="34" charset="0"/>
              <a:buChar char="•"/>
            </a:pPr>
            <a:endParaRPr lang="en-US" sz="1800" dirty="0">
              <a:solidFill>
                <a:srgbClr val="002B49"/>
              </a:solidFill>
              <a:latin typeface="+mj-lt"/>
            </a:endParaRPr>
          </a:p>
          <a:p>
            <a:pPr marL="298450" indent="-285750" rtl="1" fontAlgn="base">
              <a:buSzPct val="150000"/>
              <a:buFont typeface="Arial" panose="020B0604020202020204" pitchFamily="34" charset="0"/>
              <a:buChar char="•"/>
            </a:pPr>
            <a:r>
              <a:rPr lang="ar-EG" sz="1800" b="0" i="0" u="none" strike="noStrike" dirty="0">
                <a:solidFill>
                  <a:srgbClr val="002B49"/>
                </a:solidFill>
                <a:effectLst/>
                <a:latin typeface="+mj-lt"/>
              </a:rPr>
              <a:t>يتكون الفحص الفني من مراجعة للتأكد من:</a:t>
            </a:r>
          </a:p>
          <a:p>
            <a:pPr marL="742950" indent="-285750" rtl="1" fontAlgn="base">
              <a:buFont typeface="Courier New" panose="02070309020205020404" pitchFamily="49" charset="0"/>
              <a:buChar char="o"/>
            </a:pPr>
            <a:r>
              <a:rPr lang="ar-EG" sz="1800" b="0" i="0" u="none" strike="noStrike" dirty="0">
                <a:solidFill>
                  <a:srgbClr val="002B49"/>
                </a:solidFill>
                <a:effectLst/>
                <a:latin typeface="+mj-lt"/>
              </a:rPr>
              <a:t>الإجابة على جميع الأسئلة الإلزامية؛</a:t>
            </a:r>
          </a:p>
          <a:p>
            <a:pPr marL="742950" indent="-285750" rtl="1" fontAlgn="base">
              <a:buFont typeface="Courier New" panose="02070309020205020404" pitchFamily="49" charset="0"/>
              <a:buChar char="o"/>
            </a:pPr>
            <a:r>
              <a:rPr lang="ar-EG" sz="1800" b="0" i="0" u="none" strike="noStrike" dirty="0">
                <a:solidFill>
                  <a:srgbClr val="002B49"/>
                </a:solidFill>
                <a:effectLst/>
                <a:latin typeface="+mj-lt"/>
              </a:rPr>
              <a:t>توفير المستندات الداعمة المطلوبة بالصيغة (الصيغ) المناسبة؛</a:t>
            </a:r>
          </a:p>
          <a:p>
            <a:pPr marL="742950" indent="-285750" rtl="1" fontAlgn="base">
              <a:buFont typeface="Courier New" panose="02070309020205020404" pitchFamily="49" charset="0"/>
              <a:buChar char="o"/>
            </a:pPr>
            <a:r>
              <a:rPr lang="ar-EG" sz="1800" b="0" i="0" u="none" strike="noStrike" dirty="0">
                <a:solidFill>
                  <a:srgbClr val="002B49"/>
                </a:solidFill>
                <a:effectLst/>
                <a:latin typeface="+mj-lt"/>
              </a:rPr>
              <a:t>مراجعة جميع الإجابات للتأكد من ملاءمتها للأسئلة.</a:t>
            </a:r>
          </a:p>
          <a:p>
            <a:pPr marL="457200" rtl="0" fontAlgn="base"/>
            <a:endParaRPr lang="en-US" sz="1800" dirty="0">
              <a:solidFill>
                <a:srgbClr val="002B49"/>
              </a:solidFill>
              <a:latin typeface="+mj-lt"/>
            </a:endParaRPr>
          </a:p>
          <a:p>
            <a:pPr marL="279400" indent="-228600" rtl="1" fontAlgn="base">
              <a:buSzPct val="150000"/>
              <a:buFont typeface="Arial" panose="020B0604020202020204" pitchFamily="34" charset="0"/>
              <a:buChar char="•"/>
            </a:pPr>
            <a:r>
              <a:rPr lang="ar-EG" sz="1800" b="0" i="0" u="none" strike="noStrike" dirty="0">
                <a:solidFill>
                  <a:srgbClr val="002B49"/>
                </a:solidFill>
                <a:effectLst/>
                <a:latin typeface="+mj-lt"/>
              </a:rPr>
              <a:t>يتطلب الاختبار الفني من المتقدمين بطلبات للحصول على </a:t>
            </a:r>
            <a:r>
              <a:rPr lang="en-US" sz="1800" b="0" i="0" u="none" strike="noStrike" dirty="0">
                <a:solidFill>
                  <a:srgbClr val="002B49"/>
                </a:solidFill>
                <a:effectLst/>
                <a:latin typeface="+mj-lt"/>
              </a:rPr>
              <a:t>RSP</a:t>
            </a:r>
            <a:r>
              <a:rPr lang="ar-SA" sz="1800" b="0" i="0" u="none" strike="noStrike" dirty="0">
                <a:solidFill>
                  <a:srgbClr val="002B49"/>
                </a:solidFill>
                <a:effectLst/>
                <a:latin typeface="+mj-lt"/>
              </a:rPr>
              <a:t>،</a:t>
            </a:r>
            <a:r>
              <a:rPr lang="ar-EG" sz="1800" b="0" i="0" u="none" strike="noStrike" dirty="0">
                <a:solidFill>
                  <a:srgbClr val="002B49"/>
                </a:solidFill>
                <a:effectLst/>
                <a:latin typeface="+mj-lt"/>
              </a:rPr>
              <a:t> إثبات القدرة على تشغيل وظائف </a:t>
            </a:r>
            <a:r>
              <a:rPr lang="en-US" sz="1800" b="0" i="0" u="none" strike="noStrike" dirty="0">
                <a:solidFill>
                  <a:srgbClr val="002B49"/>
                </a:solidFill>
                <a:effectLst/>
                <a:latin typeface="+mj-lt"/>
              </a:rPr>
              <a:t>RSP</a:t>
            </a:r>
            <a:r>
              <a:rPr lang="ar-EG" sz="1800" b="0" i="0" u="none" strike="noStrike" dirty="0">
                <a:solidFill>
                  <a:srgbClr val="002B49"/>
                </a:solidFill>
                <a:effectLst/>
                <a:latin typeface="+mj-lt"/>
              </a:rPr>
              <a:t>:</a:t>
            </a:r>
          </a:p>
          <a:p>
            <a:pPr marL="742950" indent="-285750" rtl="1" fontAlgn="base">
              <a:buFont typeface="Courier New" panose="02070309020205020404" pitchFamily="49" charset="0"/>
              <a:buChar char="o"/>
            </a:pPr>
            <a:r>
              <a:rPr lang="ar-EG" sz="1800" b="0" i="0" u="none" strike="noStrike" dirty="0">
                <a:solidFill>
                  <a:srgbClr val="002B49"/>
                </a:solidFill>
                <a:effectLst/>
                <a:latin typeface="+mj-lt"/>
              </a:rPr>
              <a:t>ستستخدم الاختبارات الفنية اختبار نظام التسجيل </a:t>
            </a:r>
            <a:r>
              <a:rPr lang="en-US" sz="1800" b="0" i="0" u="none" strike="noStrike" dirty="0">
                <a:solidFill>
                  <a:srgbClr val="002B49"/>
                </a:solidFill>
                <a:effectLst/>
                <a:latin typeface="+mj-lt"/>
              </a:rPr>
              <a:t>v2.0</a:t>
            </a:r>
            <a:r>
              <a:rPr lang="ar-EG" sz="1800" b="0" i="0" u="none" strike="noStrike" dirty="0">
                <a:solidFill>
                  <a:srgbClr val="002B49"/>
                </a:solidFill>
                <a:effectLst/>
                <a:latin typeface="+mj-lt"/>
              </a:rPr>
              <a:t>.</a:t>
            </a:r>
          </a:p>
          <a:p>
            <a:pPr marL="742950" indent="-285750" rtl="1" fontAlgn="base">
              <a:buFont typeface="Courier New" panose="02070309020205020404" pitchFamily="49" charset="0"/>
              <a:buChar char="o"/>
            </a:pPr>
            <a:r>
              <a:rPr lang="ar-EG" sz="1800" b="0" i="0" u="none" strike="noStrike" dirty="0">
                <a:solidFill>
                  <a:srgbClr val="002B49"/>
                </a:solidFill>
                <a:effectLst/>
                <a:latin typeface="+mj-lt"/>
              </a:rPr>
              <a:t>يعمل اختبار نظام السجل </a:t>
            </a:r>
            <a:r>
              <a:rPr lang="en-US" sz="1800" b="0" i="0" u="none" strike="noStrike" dirty="0">
                <a:solidFill>
                  <a:srgbClr val="002B49"/>
                </a:solidFill>
                <a:effectLst/>
                <a:latin typeface="+mj-lt"/>
              </a:rPr>
              <a:t>RST v2.0</a:t>
            </a:r>
            <a:r>
              <a:rPr lang="ar-EG" sz="1800" b="0" i="0" u="none" strike="noStrike" dirty="0">
                <a:solidFill>
                  <a:srgbClr val="002B49"/>
                </a:solidFill>
                <a:effectLst/>
                <a:latin typeface="+mj-lt"/>
              </a:rPr>
              <a:t> على تبسيط عملية </a:t>
            </a:r>
            <a:r>
              <a:rPr lang="en-US" sz="1800" b="0" i="0" u="none" strike="noStrike" dirty="0">
                <a:solidFill>
                  <a:srgbClr val="002B49"/>
                </a:solidFill>
                <a:effectLst/>
                <a:latin typeface="+mj-lt"/>
              </a:rPr>
              <a:t>RST</a:t>
            </a:r>
            <a:r>
              <a:rPr lang="ar-EG" sz="1800" b="0" i="0" u="none" strike="noStrike" dirty="0">
                <a:solidFill>
                  <a:srgbClr val="002B49"/>
                </a:solidFill>
                <a:effectLst/>
                <a:latin typeface="+mj-lt"/>
              </a:rPr>
              <a:t> من خلال تنفيذ الاختبارات الآلية فقط وتوفير سير عمل آلي بالكامل مدفوعًا بواجهة برمجة التطبيقات </a:t>
            </a:r>
            <a:r>
              <a:rPr lang="en-US" sz="1800" b="0" i="0" u="none" strike="noStrike" dirty="0">
                <a:solidFill>
                  <a:srgbClr val="002B49"/>
                </a:solidFill>
                <a:effectLst/>
                <a:latin typeface="+mj-lt"/>
              </a:rPr>
              <a:t>API</a:t>
            </a:r>
            <a:r>
              <a:rPr lang="ar-EG" sz="1800" b="0" i="0" u="none" strike="noStrike" dirty="0">
                <a:solidFill>
                  <a:srgbClr val="002B49"/>
                </a:solidFill>
                <a:effectLst/>
                <a:latin typeface="+mj-lt"/>
              </a:rPr>
              <a:t>.</a:t>
            </a:r>
          </a:p>
          <a:p>
            <a:pPr marL="742950" indent="-285750" rtl="1" fontAlgn="base">
              <a:buFont typeface="Courier New" panose="02070309020205020404" pitchFamily="49" charset="0"/>
              <a:buChar char="o"/>
            </a:pPr>
            <a:r>
              <a:rPr lang="ar-EG" sz="1800" b="0" i="0" u="none" strike="noStrike" dirty="0">
                <a:solidFill>
                  <a:srgbClr val="002B49"/>
                </a:solidFill>
                <a:effectLst/>
                <a:latin typeface="+mj-lt"/>
              </a:rPr>
              <a:t>يتفاعل مشغلو السجل مع </a:t>
            </a:r>
            <a:r>
              <a:rPr lang="en-US" sz="1800" b="0" i="0" u="none" strike="noStrike" dirty="0">
                <a:solidFill>
                  <a:srgbClr val="002B49"/>
                </a:solidFill>
                <a:effectLst/>
                <a:latin typeface="+mj-lt"/>
              </a:rPr>
              <a:t>RST v2.0</a:t>
            </a:r>
            <a:r>
              <a:rPr lang="ar-EG" sz="1800" b="0" i="0" u="none" strike="noStrike" dirty="0">
                <a:solidFill>
                  <a:srgbClr val="002B49"/>
                </a:solidFill>
                <a:effectLst/>
                <a:latin typeface="+mj-lt"/>
              </a:rPr>
              <a:t> من خلال واجهة برمجة التطبيقات </a:t>
            </a:r>
            <a:r>
              <a:rPr lang="en-US" sz="1800" b="0" i="0" u="none" strike="noStrike" dirty="0">
                <a:solidFill>
                  <a:srgbClr val="002B49"/>
                </a:solidFill>
                <a:effectLst/>
                <a:latin typeface="+mj-lt"/>
              </a:rPr>
              <a:t>API</a:t>
            </a:r>
            <a:r>
              <a:rPr lang="ar-EG" sz="1800" b="0" i="0" u="none" strike="noStrike" dirty="0">
                <a:solidFill>
                  <a:srgbClr val="002B49"/>
                </a:solidFill>
                <a:effectLst/>
                <a:latin typeface="+mj-lt"/>
              </a:rPr>
              <a:t> في تصميم الاختبار الذاتي، مما يلغي الحاجة إلى التدخل البشري.</a:t>
            </a:r>
          </a:p>
          <a:p>
            <a:br>
              <a:rPr lang="ar-EG" sz="1800" b="0" dirty="0">
                <a:effectLst/>
                <a:latin typeface="+mj-lt"/>
              </a:rPr>
            </a:br>
            <a:endParaRPr lang="ar-EG" sz="1800" b="0" dirty="0">
              <a:effectLst/>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dirty="0"/>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29</a:t>
            </a:fld>
            <a:endParaRPr lang="en-US" sz="1200" b="1" i="0" u="none" strike="noStrike" cap="none">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399342" y="1031776"/>
            <a:ext cx="11128405" cy="6009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sz="3500" dirty="0">
                <a:solidFill>
                  <a:srgbClr val="002B49"/>
                </a:solidFill>
              </a:rPr>
              <a:t>موفري خدمة السجل </a:t>
            </a:r>
            <a:r>
              <a:rPr lang="en-US" sz="3500" dirty="0">
                <a:solidFill>
                  <a:srgbClr val="002B49"/>
                </a:solidFill>
              </a:rPr>
              <a:t>RSP</a:t>
            </a:r>
            <a:r>
              <a:rPr lang="ar-EG" sz="3500" dirty="0">
                <a:solidFill>
                  <a:srgbClr val="002B49"/>
                </a:solidFill>
              </a:rPr>
              <a:t> و برنامج نطاقات </a:t>
            </a:r>
            <a:r>
              <a:rPr lang="en-US" sz="3500" dirty="0">
                <a:solidFill>
                  <a:srgbClr val="002B49"/>
                </a:solidFill>
              </a:rPr>
              <a:t>gTLD</a:t>
            </a:r>
            <a:r>
              <a:rPr lang="ar-EG" sz="3500" dirty="0">
                <a:solidFill>
                  <a:srgbClr val="002B49"/>
                </a:solidFill>
              </a:rPr>
              <a:t> الجديدة</a:t>
            </a:r>
          </a:p>
        </p:txBody>
      </p:sp>
      <p:pic>
        <p:nvPicPr>
          <p:cNvPr id="6" name="Picture 5">
            <a:extLst>
              <a:ext uri="{FF2B5EF4-FFF2-40B4-BE49-F238E27FC236}">
                <a16:creationId xmlns:a16="http://schemas.microsoft.com/office/drawing/2014/main" id="{DABA0DDF-D255-A673-A32B-2EAA0713406C}"/>
              </a:ext>
            </a:extLst>
          </p:cNvPr>
          <p:cNvPicPr>
            <a:picLocks noChangeAspect="1"/>
          </p:cNvPicPr>
          <p:nvPr/>
        </p:nvPicPr>
        <p:blipFill>
          <a:blip r:embed="rId3"/>
          <a:stretch>
            <a:fillRect/>
          </a:stretch>
        </p:blipFill>
        <p:spPr>
          <a:xfrm>
            <a:off x="615026" y="288001"/>
            <a:ext cx="3092486" cy="289921"/>
          </a:xfrm>
          <a:prstGeom prst="rect">
            <a:avLst/>
          </a:prstGeom>
        </p:spPr>
      </p:pic>
      <p:sp>
        <p:nvSpPr>
          <p:cNvPr id="3" name="Rectangle 2">
            <a:extLst>
              <a:ext uri="{FF2B5EF4-FFF2-40B4-BE49-F238E27FC236}">
                <a16:creationId xmlns:a16="http://schemas.microsoft.com/office/drawing/2014/main" id="{D4127C37-1F39-16B5-F517-30A498B150F5}"/>
              </a:ext>
            </a:extLst>
          </p:cNvPr>
          <p:cNvSpPr/>
          <p:nvPr/>
        </p:nvSpPr>
        <p:spPr>
          <a:xfrm>
            <a:off x="6365643" y="2086530"/>
            <a:ext cx="5409952" cy="4461799"/>
          </a:xfrm>
          <a:prstGeom prst="rect">
            <a:avLst/>
          </a:prstGeom>
          <a:solidFill>
            <a:srgbClr val="F16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65138" indent="-273050"/>
            <a:r>
              <a:rPr lang="ar-EG" sz="1800" b="1" i="0" u="none" strike="noStrike" dirty="0">
                <a:solidFill>
                  <a:srgbClr val="0A1F24"/>
                </a:solidFill>
                <a:effectLst/>
                <a:latin typeface="Arial" panose="020B0604020202020204" pitchFamily="34" charset="0"/>
              </a:rPr>
              <a:t>قبل وأثناء عملية تقييم طلبات نطاقات </a:t>
            </a:r>
            <a:r>
              <a:rPr lang="en-US" sz="1800" b="1" i="0" u="none" strike="noStrike" dirty="0">
                <a:solidFill>
                  <a:srgbClr val="0A1F24"/>
                </a:solidFill>
                <a:effectLst/>
                <a:latin typeface="Arial" panose="020B0604020202020204" pitchFamily="34" charset="0"/>
              </a:rPr>
              <a:t>gTLD</a:t>
            </a:r>
            <a:r>
              <a:rPr lang="ar-EG" sz="1800" b="1" i="0" u="none" strike="noStrike" dirty="0">
                <a:solidFill>
                  <a:srgbClr val="0A1F24"/>
                </a:solidFill>
                <a:effectLst/>
                <a:latin typeface="Arial" panose="020B0604020202020204" pitchFamily="34" charset="0"/>
              </a:rPr>
              <a:t>، سيتم توفير ما يلي على موقع ويب </a:t>
            </a:r>
            <a:r>
              <a:rPr lang="en-US" sz="1800" b="1" i="0" u="none" strike="noStrike" dirty="0">
                <a:solidFill>
                  <a:srgbClr val="0A1F24"/>
                </a:solidFill>
                <a:effectLst/>
                <a:latin typeface="Arial" panose="020B0604020202020204" pitchFamily="34" charset="0"/>
              </a:rPr>
              <a:t>RSP</a:t>
            </a:r>
            <a:r>
              <a:rPr lang="ar-EG" sz="1800" b="1" i="0" u="none" strike="noStrike" dirty="0">
                <a:solidFill>
                  <a:srgbClr val="0A1F24"/>
                </a:solidFill>
                <a:effectLst/>
                <a:latin typeface="Arial" panose="020B0604020202020204" pitchFamily="34" charset="0"/>
              </a:rPr>
              <a:t>:</a:t>
            </a:r>
          </a:p>
          <a:p>
            <a:pPr marL="465138" indent="-273050"/>
            <a:endParaRPr lang="en-US" sz="1800" b="1" i="0" u="none" strike="noStrike" dirty="0">
              <a:solidFill>
                <a:srgbClr val="0A1F24"/>
              </a:solidFill>
              <a:effectLst/>
              <a:latin typeface="Arial" panose="020B0604020202020204" pitchFamily="34" charset="0"/>
            </a:endParaRPr>
          </a:p>
          <a:p>
            <a:pPr marL="465138" indent="-273050" rtl="1" fontAlgn="base">
              <a:buFont typeface="Arial" panose="020B0604020202020204" pitchFamily="34" charset="0"/>
              <a:buChar char="•"/>
            </a:pPr>
            <a:r>
              <a:rPr lang="ar-EG" sz="1800" b="0" i="0" u="none" strike="noStrike" dirty="0">
                <a:solidFill>
                  <a:srgbClr val="0A1F24"/>
                </a:solidFill>
                <a:effectLst/>
                <a:latin typeface="Arial" panose="020B0604020202020204" pitchFamily="34" charset="0"/>
              </a:rPr>
              <a:t>أسماء ومعلومات الاتصال الخاصة بموفري خدمات السجل الذين تم تقييمهم</a:t>
            </a:r>
          </a:p>
          <a:p>
            <a:pPr marL="465138" indent="-273050" rtl="1" fontAlgn="base">
              <a:buFont typeface="Arial" panose="020B0604020202020204" pitchFamily="34" charset="0"/>
              <a:buChar char="•"/>
            </a:pPr>
            <a:r>
              <a:rPr lang="ar-EG" sz="1800" b="0" i="0" u="none" strike="noStrike" dirty="0">
                <a:solidFill>
                  <a:srgbClr val="0A1F24"/>
                </a:solidFill>
                <a:effectLst/>
                <a:latin typeface="Arial" panose="020B0604020202020204" pitchFamily="34" charset="0"/>
              </a:rPr>
              <a:t>خدمات السجل الإضافية المعتمدة مسبقاً بما في ذلك وصف الخدمة</a:t>
            </a:r>
          </a:p>
          <a:p>
            <a:pPr marL="465138" indent="-273050" rtl="1" fontAlgn="base">
              <a:buFont typeface="Arial" panose="020B0604020202020204" pitchFamily="34" charset="0"/>
              <a:buChar char="•"/>
            </a:pPr>
            <a:r>
              <a:rPr lang="ar-EG" sz="1800" b="0" i="0" u="none" strike="noStrike" dirty="0">
                <a:solidFill>
                  <a:srgbClr val="0A1F24"/>
                </a:solidFill>
                <a:effectLst/>
                <a:latin typeface="Arial" panose="020B0604020202020204" pitchFamily="34" charset="0"/>
              </a:rPr>
              <a:t>جداول </a:t>
            </a:r>
            <a:r>
              <a:rPr lang="en-US" sz="1800" b="0" i="0" u="none" strike="noStrike" dirty="0">
                <a:solidFill>
                  <a:srgbClr val="0A1F24"/>
                </a:solidFill>
                <a:effectLst/>
                <a:latin typeface="Arial" panose="020B0604020202020204" pitchFamily="34" charset="0"/>
              </a:rPr>
              <a:t>IDN</a:t>
            </a:r>
            <a:r>
              <a:rPr lang="ar-EG" sz="1800" b="0" i="0" u="none" strike="noStrike" dirty="0">
                <a:solidFill>
                  <a:srgbClr val="0A1F24"/>
                </a:solidFill>
                <a:effectLst/>
                <a:latin typeface="Arial" panose="020B0604020202020204" pitchFamily="34" charset="0"/>
              </a:rPr>
              <a:t> المعتمدة مسبقًا</a:t>
            </a:r>
          </a:p>
        </p:txBody>
      </p:sp>
      <p:sp>
        <p:nvSpPr>
          <p:cNvPr id="7" name="Rectangle 6">
            <a:extLst>
              <a:ext uri="{FF2B5EF4-FFF2-40B4-BE49-F238E27FC236}">
                <a16:creationId xmlns:a16="http://schemas.microsoft.com/office/drawing/2014/main" id="{BDCE99E6-6BC8-E056-F70B-2FD792745E64}"/>
              </a:ext>
            </a:extLst>
          </p:cNvPr>
          <p:cNvSpPr/>
          <p:nvPr/>
        </p:nvSpPr>
        <p:spPr>
          <a:xfrm>
            <a:off x="277155" y="2131052"/>
            <a:ext cx="5549204" cy="4483471"/>
          </a:xfrm>
          <a:prstGeom prst="rect">
            <a:avLst/>
          </a:prstGeom>
          <a:solidFill>
            <a:srgbClr val="48CE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marL="128588" rtl="1"/>
            <a:r>
              <a:rPr lang="ar-EG" sz="1800" b="1" i="0" u="none" strike="noStrike" dirty="0">
                <a:solidFill>
                  <a:srgbClr val="0A1F24"/>
                </a:solidFill>
                <a:effectLst/>
                <a:latin typeface="Arial" panose="020B0604020202020204" pitchFamily="34" charset="0"/>
                <a:cs typeface="Arial" panose="020B0604020202020204" pitchFamily="34" charset="0"/>
              </a:rPr>
              <a:t>سيتلقى كل موفر من موفري خدمة السجل تم تقييمه قائمة بمقدمي طلبات </a:t>
            </a:r>
            <a:r>
              <a:rPr lang="en-US" sz="1800" b="1" i="0" u="none" strike="noStrike" dirty="0">
                <a:solidFill>
                  <a:srgbClr val="0A1F24"/>
                </a:solidFill>
                <a:effectLst/>
                <a:latin typeface="Arial" panose="020B0604020202020204" pitchFamily="34" charset="0"/>
                <a:cs typeface="Arial" panose="020B0604020202020204" pitchFamily="34" charset="0"/>
              </a:rPr>
              <a:t>gTLD</a:t>
            </a:r>
            <a:r>
              <a:rPr lang="ar-EG" sz="1800" b="1" i="0" u="none" strike="noStrike" dirty="0">
                <a:solidFill>
                  <a:srgbClr val="0A1F24"/>
                </a:solidFill>
                <a:effectLst/>
                <a:latin typeface="Arial" panose="020B0604020202020204" pitchFamily="34" charset="0"/>
                <a:cs typeface="Arial" panose="020B0604020202020204" pitchFamily="34" charset="0"/>
              </a:rPr>
              <a:t> الذين اختاروه.</a:t>
            </a:r>
          </a:p>
          <a:p>
            <a:pPr marL="128588" rtl="0"/>
            <a:endParaRPr lang="en-US" sz="1800" b="0" i="0" u="none" strike="noStrike" dirty="0">
              <a:solidFill>
                <a:srgbClr val="0A1F24"/>
              </a:solidFill>
              <a:effectLst/>
              <a:latin typeface="Arial" panose="020B0604020202020204" pitchFamily="34" charset="0"/>
              <a:cs typeface="Arial" panose="020B0604020202020204" pitchFamily="34" charset="0"/>
            </a:endParaRPr>
          </a:p>
          <a:p>
            <a:pPr marL="128588" rtl="1"/>
            <a:r>
              <a:rPr lang="ar-EG" sz="1800" b="0" i="0" u="none" strike="noStrike" dirty="0">
                <a:solidFill>
                  <a:srgbClr val="0A1F24"/>
                </a:solidFill>
                <a:effectLst/>
                <a:latin typeface="Arial" panose="020B0604020202020204" pitchFamily="34" charset="0"/>
                <a:cs typeface="Arial" panose="020B0604020202020204" pitchFamily="34" charset="0"/>
              </a:rPr>
              <a:t>وستقوم منظمة </a:t>
            </a:r>
            <a:r>
              <a:rPr lang="en-US" sz="1800" b="0" i="0" u="none" strike="noStrike" dirty="0">
                <a:solidFill>
                  <a:srgbClr val="0A1F24"/>
                </a:solidFill>
                <a:effectLst/>
                <a:latin typeface="Arial" panose="020B0604020202020204" pitchFamily="34" charset="0"/>
                <a:cs typeface="Arial" panose="020B0604020202020204" pitchFamily="34" charset="0"/>
              </a:rPr>
              <a:t>ICANN</a:t>
            </a:r>
            <a:r>
              <a:rPr lang="ar-EG" sz="1800" b="0" i="0" u="none" strike="noStrike" dirty="0">
                <a:solidFill>
                  <a:srgbClr val="0A1F24"/>
                </a:solidFill>
                <a:effectLst/>
                <a:latin typeface="Arial" panose="020B0604020202020204" pitchFamily="34" charset="0"/>
                <a:cs typeface="Arial" panose="020B0604020202020204" pitchFamily="34" charset="0"/>
              </a:rPr>
              <a:t> بمشاركة أي خدمات سجل إضافية يختارها مقدم طلب </a:t>
            </a:r>
            <a:r>
              <a:rPr lang="en-US" sz="1800" b="0" i="0" u="none" strike="noStrike" dirty="0">
                <a:solidFill>
                  <a:srgbClr val="0A1F24"/>
                </a:solidFill>
                <a:effectLst/>
                <a:latin typeface="Arial" panose="020B0604020202020204" pitchFamily="34" charset="0"/>
                <a:cs typeface="Arial" panose="020B0604020202020204" pitchFamily="34" charset="0"/>
              </a:rPr>
              <a:t>gTLD</a:t>
            </a:r>
            <a:r>
              <a:rPr lang="ar-EG" sz="1800" b="0" i="0" u="none" strike="noStrike" dirty="0">
                <a:solidFill>
                  <a:srgbClr val="0A1F24"/>
                </a:solidFill>
                <a:effectLst/>
                <a:latin typeface="Arial" panose="020B0604020202020204" pitchFamily="34" charset="0"/>
                <a:cs typeface="Arial" panose="020B0604020202020204" pitchFamily="34" charset="0"/>
              </a:rPr>
              <a:t> مع الموفر الرئيسي لخدمة السجل.</a:t>
            </a:r>
          </a:p>
          <a:p>
            <a:pPr marL="128588" rtl="1"/>
            <a:br>
              <a:rPr lang="ar-EG" sz="1800" b="0" dirty="0">
                <a:effectLst/>
                <a:latin typeface="Arial" panose="020B0604020202020204" pitchFamily="34" charset="0"/>
                <a:cs typeface="Arial" panose="020B0604020202020204" pitchFamily="34" charset="0"/>
              </a:rPr>
            </a:br>
            <a:r>
              <a:rPr lang="ar-EG" sz="1800" b="0" i="0" u="none" strike="noStrike" dirty="0">
                <a:solidFill>
                  <a:srgbClr val="0A1F24"/>
                </a:solidFill>
                <a:effectLst/>
                <a:latin typeface="Arial" panose="020B0604020202020204" pitchFamily="34" charset="0"/>
                <a:cs typeface="Arial" panose="020B0604020202020204" pitchFamily="34" charset="0"/>
              </a:rPr>
              <a:t>يجب على كل موفر من موفري خدمة السجل قد تم تقييمه تأكيد طلبات </a:t>
            </a:r>
            <a:r>
              <a:rPr lang="en-US" sz="1800" b="0" i="0" u="none" strike="noStrike" dirty="0">
                <a:solidFill>
                  <a:srgbClr val="0A1F24"/>
                </a:solidFill>
                <a:effectLst/>
                <a:latin typeface="Arial" panose="020B0604020202020204" pitchFamily="34" charset="0"/>
                <a:cs typeface="Arial" panose="020B0604020202020204" pitchFamily="34" charset="0"/>
              </a:rPr>
              <a:t>gTLD</a:t>
            </a:r>
            <a:r>
              <a:rPr lang="ar-EG" sz="1800" b="0" i="0" u="none" strike="noStrike" dirty="0">
                <a:solidFill>
                  <a:srgbClr val="0A1F24"/>
                </a:solidFill>
                <a:effectLst/>
                <a:latin typeface="Arial" panose="020B0604020202020204" pitchFamily="34" charset="0"/>
                <a:cs typeface="Arial" panose="020B0604020202020204" pitchFamily="34" charset="0"/>
              </a:rPr>
              <a:t> التي سيدعمها وأن يؤكد أيضاً امتلاكه القدرة الكافية للقيام بذلك. </a:t>
            </a:r>
          </a:p>
          <a:p>
            <a:pPr marL="128588" rtl="1"/>
            <a:br>
              <a:rPr lang="ar-EG" sz="1800" b="0" dirty="0">
                <a:effectLst/>
                <a:latin typeface="Arial" panose="020B0604020202020204" pitchFamily="34" charset="0"/>
                <a:cs typeface="Arial" panose="020B0604020202020204" pitchFamily="34" charset="0"/>
              </a:rPr>
            </a:br>
            <a:r>
              <a:rPr lang="ar-EG" sz="1800" b="0" i="0" u="none" strike="noStrike" dirty="0">
                <a:solidFill>
                  <a:srgbClr val="0A1F24"/>
                </a:solidFill>
                <a:effectLst/>
                <a:latin typeface="Arial" panose="020B0604020202020204" pitchFamily="34" charset="0"/>
                <a:cs typeface="Arial" panose="020B0604020202020204" pitchFamily="34" charset="0"/>
              </a:rPr>
              <a:t>سيتم إخطار مقدمي طلبات </a:t>
            </a:r>
            <a:r>
              <a:rPr lang="en-US" sz="1800" b="0" i="0" u="none" strike="noStrike" dirty="0">
                <a:solidFill>
                  <a:srgbClr val="0A1F24"/>
                </a:solidFill>
                <a:effectLst/>
                <a:latin typeface="Arial" panose="020B0604020202020204" pitchFamily="34" charset="0"/>
                <a:cs typeface="Arial" panose="020B0604020202020204" pitchFamily="34" charset="0"/>
              </a:rPr>
              <a:t>gTLD</a:t>
            </a:r>
            <a:r>
              <a:rPr lang="ar-EG" sz="1800" b="0" i="0" u="none" strike="noStrike" dirty="0">
                <a:solidFill>
                  <a:srgbClr val="0A1F24"/>
                </a:solidFill>
                <a:effectLst/>
                <a:latin typeface="Arial" panose="020B0604020202020204" pitchFamily="34" charset="0"/>
                <a:cs typeface="Arial" panose="020B0604020202020204" pitchFamily="34" charset="0"/>
              </a:rPr>
              <a:t> إذا كان موفر خدمة السجل الذي تم تقييمه الذي يختارونه غير راغب بتقديم دعم </a:t>
            </a:r>
            <a:r>
              <a:rPr lang="en-US" sz="1800" b="0" i="0" u="none" strike="noStrike" dirty="0">
                <a:solidFill>
                  <a:srgbClr val="0A1F24"/>
                </a:solidFill>
                <a:effectLst/>
                <a:latin typeface="Arial" panose="020B0604020202020204" pitchFamily="34" charset="0"/>
                <a:cs typeface="Arial" panose="020B0604020202020204" pitchFamily="34" charset="0"/>
              </a:rPr>
              <a:t>RSP</a:t>
            </a:r>
            <a:r>
              <a:rPr lang="ar-EG" sz="1800" b="0" i="0" u="none" strike="noStrike" dirty="0">
                <a:solidFill>
                  <a:srgbClr val="0A1F24"/>
                </a:solidFill>
                <a:effectLst/>
                <a:latin typeface="Arial" panose="020B0604020202020204" pitchFamily="34" charset="0"/>
                <a:cs typeface="Arial" panose="020B0604020202020204" pitchFamily="34" charset="0"/>
              </a:rPr>
              <a:t>.</a:t>
            </a:r>
          </a:p>
        </p:txBody>
      </p:sp>
      <p:pic>
        <p:nvPicPr>
          <p:cNvPr id="1026" name="Picture 2">
            <a:extLst>
              <a:ext uri="{FF2B5EF4-FFF2-40B4-BE49-F238E27FC236}">
                <a16:creationId xmlns:a16="http://schemas.microsoft.com/office/drawing/2014/main" id="{0964C6A0-6815-8B0A-3486-5F7B75BC4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3645" y="2131052"/>
            <a:ext cx="867005" cy="867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ED4439-9DA3-A0A3-5C25-C2B73FBAC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7859" y="2368947"/>
            <a:ext cx="554287" cy="644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Google Shape;869;p62"/>
          <p:cNvSpPr txBox="1">
            <a:spLocks noGrp="1"/>
          </p:cNvSpPr>
          <p:nvPr>
            <p:ph type="title"/>
          </p:nvPr>
        </p:nvSpPr>
        <p:spPr>
          <a:xfrm>
            <a:off x="550875" y="46175"/>
            <a:ext cx="10716899" cy="45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solidFill>
                  <a:schemeClr val="bg1"/>
                </a:solidFill>
              </a:rPr>
              <a:t>الإنترنت عبارة عن شبكة عالمية تضم العديد من الشبكات</a:t>
            </a:r>
          </a:p>
          <a:p>
            <a:pPr marL="0" lvl="0" indent="0" algn="l" rtl="0">
              <a:lnSpc>
                <a:spcPct val="100000"/>
              </a:lnSpc>
              <a:spcBef>
                <a:spcPts val="0"/>
              </a:spcBef>
              <a:spcAft>
                <a:spcPts val="0"/>
              </a:spcAft>
              <a:buClr>
                <a:srgbClr val="0B3458"/>
              </a:buClr>
              <a:buSzPts val="2800"/>
              <a:buFont typeface="Arial"/>
              <a:buNone/>
            </a:pPr>
            <a:endParaRPr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4">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lang="en-US" sz="1200" b="1" i="0" u="none" strike="noStrike" cap="none" dirty="0">
              <a:solidFill>
                <a:schemeClr val="lt1"/>
              </a:solidFill>
              <a:latin typeface="Arial"/>
              <a:ea typeface="Arial"/>
              <a:cs typeface="Arial"/>
              <a:sym typeface="Arial"/>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346959"/>
            <a:ext cx="6922081" cy="2084099"/>
          </a:xfrm>
        </p:spPr>
        <p:txBody>
          <a:bodyPr/>
          <a:lstStyle/>
          <a:p>
            <a:r>
              <a:rPr lang="ar-EG" sz="5400" dirty="0"/>
              <a:t>الجولة القادمة: </a:t>
            </a:r>
            <a:br>
              <a:rPr lang="ar-EG" sz="5400" dirty="0"/>
            </a:br>
            <a:r>
              <a:rPr lang="ar-EG" sz="5400" dirty="0"/>
              <a:t>الإطار الزمني والموارد</a:t>
            </a:r>
            <a:br>
              <a:rPr lang="ar-EG" sz="5400" dirty="0"/>
            </a:br>
            <a:endParaRPr lang="ar-EG" sz="5400" dirty="0"/>
          </a:p>
        </p:txBody>
      </p:sp>
    </p:spTree>
    <p:custDataLst>
      <p:tags r:id="rId1"/>
    </p:custDataLst>
    <p:extLst>
      <p:ext uri="{BB962C8B-B14F-4D97-AF65-F5344CB8AC3E}">
        <p14:creationId xmlns:p14="http://schemas.microsoft.com/office/powerpoint/2010/main" val="1527196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6" name="Title 5">
            <a:extLst>
              <a:ext uri="{FF2B5EF4-FFF2-40B4-BE49-F238E27FC236}">
                <a16:creationId xmlns:a16="http://schemas.microsoft.com/office/drawing/2014/main" id="{1707EA2A-FC5C-835A-3988-5F4FEA9144B3}"/>
              </a:ext>
            </a:extLst>
          </p:cNvPr>
          <p:cNvSpPr>
            <a:spLocks noGrp="1"/>
          </p:cNvSpPr>
          <p:nvPr>
            <p:ph type="title"/>
          </p:nvPr>
        </p:nvSpPr>
        <p:spPr/>
        <p:txBody>
          <a:bodyPr/>
          <a:lstStyle/>
          <a:p>
            <a:endParaRPr lang="en-US"/>
          </a:p>
        </p:txBody>
      </p:sp>
      <p:sp>
        <p:nvSpPr>
          <p:cNvPr id="7" name="Rectangle 6">
            <a:extLst>
              <a:ext uri="{FF2B5EF4-FFF2-40B4-BE49-F238E27FC236}">
                <a16:creationId xmlns:a16="http://schemas.microsoft.com/office/drawing/2014/main" id="{728110E1-37F2-598A-4B7C-D4E66314EDB6}"/>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lang="en-US" sz="1200" b="1" i="0" u="none" strike="noStrike" cap="none">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flipH="1">
            <a:off x="398613" y="868315"/>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1">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ar-EG" sz="3100" dirty="0">
                <a:solidFill>
                  <a:srgbClr val="002B49"/>
                </a:solidFill>
              </a:rPr>
              <a:t>دليل مقدم الطلب لبرنامج نطاقات </a:t>
            </a:r>
            <a:r>
              <a:rPr lang="en-US" sz="3100" dirty="0">
                <a:solidFill>
                  <a:srgbClr val="002B49"/>
                </a:solidFill>
              </a:rPr>
              <a:t>gTLD</a:t>
            </a:r>
            <a:r>
              <a:rPr lang="ar-EG" sz="3100" dirty="0">
                <a:solidFill>
                  <a:srgbClr val="002B49"/>
                </a:solidFill>
              </a:rPr>
              <a:t> الجديدة: الإطار الزمني لتنفيذ الجولة القادمة</a:t>
            </a:r>
          </a:p>
        </p:txBody>
      </p:sp>
      <p:sp>
        <p:nvSpPr>
          <p:cNvPr id="11" name="Google Shape;1617;p88">
            <a:extLst>
              <a:ext uri="{FF2B5EF4-FFF2-40B4-BE49-F238E27FC236}">
                <a16:creationId xmlns:a16="http://schemas.microsoft.com/office/drawing/2014/main" id="{1CB09F26-E987-30A9-17BA-D20B3592212D}"/>
              </a:ext>
            </a:extLst>
          </p:cNvPr>
          <p:cNvSpPr txBox="1"/>
          <p:nvPr/>
        </p:nvSpPr>
        <p:spPr>
          <a:xfrm flipH="1">
            <a:off x="6262999" y="1765272"/>
            <a:ext cx="5318049" cy="1568147"/>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Clr>
                <a:srgbClr val="000000"/>
              </a:buClr>
              <a:buSzPts val="1800"/>
              <a:buFont typeface="Arial"/>
              <a:buNone/>
            </a:pPr>
            <a:r>
              <a:rPr lang="ar-EG" b="1" dirty="0"/>
              <a:t> دليل مقدم الطلب لبرنامج نطاقات </a:t>
            </a:r>
            <a:r>
              <a:rPr lang="en-US" b="1" dirty="0"/>
              <a:t>gTLD</a:t>
            </a:r>
            <a:r>
              <a:rPr lang="ar-EG" b="1" dirty="0"/>
              <a:t> الجديدة: فترة تقديم الطلب للجولة القادمة:</a:t>
            </a:r>
          </a:p>
          <a:p>
            <a:pPr marL="457200" lvl="0" indent="-330200" algn="r" rtl="1">
              <a:spcBef>
                <a:spcPts val="0"/>
              </a:spcBef>
              <a:spcAft>
                <a:spcPts val="0"/>
              </a:spcAft>
              <a:buSzPts val="1600"/>
              <a:buChar char="●"/>
            </a:pPr>
            <a:r>
              <a:rPr lang="ar-EG" dirty="0"/>
              <a:t>من المتوقع فتح باب التقديم في أبريل/نيسان 2026 ولمدة 12-15 أسبوعًا.</a:t>
            </a:r>
          </a:p>
          <a:p>
            <a:pPr marL="457200" lvl="0" indent="-330200" algn="l" rtl="0">
              <a:spcBef>
                <a:spcPts val="0"/>
              </a:spcBef>
              <a:spcAft>
                <a:spcPts val="0"/>
              </a:spcAft>
              <a:buSzPts val="1600"/>
              <a:buChar char="●"/>
            </a:pPr>
            <a:endParaRPr lang="en-US" b="1" dirty="0"/>
          </a:p>
          <a:p>
            <a:pPr marL="0" marR="0" lvl="0" indent="0" algn="r" rtl="1">
              <a:lnSpc>
                <a:spcPct val="100000"/>
              </a:lnSpc>
              <a:spcBef>
                <a:spcPts val="0"/>
              </a:spcBef>
              <a:spcAft>
                <a:spcPts val="0"/>
              </a:spcAft>
              <a:buClr>
                <a:srgbClr val="000000"/>
              </a:buClr>
              <a:buSzPts val="1800"/>
              <a:buFont typeface="Arial"/>
              <a:buNone/>
            </a:pPr>
            <a:r>
              <a:rPr lang="ar-EG" b="1" i="0" u="none" strike="noStrike" cap="none" dirty="0">
                <a:solidFill>
                  <a:srgbClr val="000000"/>
                </a:solidFill>
                <a:latin typeface="Arial"/>
                <a:ea typeface="Arial"/>
                <a:cs typeface="Arial"/>
                <a:sym typeface="Arial"/>
              </a:rPr>
              <a:t> فترة تقديم الطلبات لبرنامج دعم مقدم الطلب (</a:t>
            </a:r>
            <a:r>
              <a:rPr lang="en-US" b="1" i="0" u="none" strike="noStrike" cap="none" dirty="0">
                <a:solidFill>
                  <a:srgbClr val="000000"/>
                </a:solidFill>
                <a:latin typeface="Arial"/>
                <a:ea typeface="Arial"/>
                <a:cs typeface="Arial"/>
                <a:sym typeface="Arial"/>
              </a:rPr>
              <a:t>ASP</a:t>
            </a:r>
            <a:r>
              <a:rPr lang="ar-EG" b="1" i="0" u="none" strike="noStrike" cap="none" dirty="0">
                <a:solidFill>
                  <a:srgbClr val="000000"/>
                </a:solidFill>
                <a:latin typeface="Arial"/>
                <a:ea typeface="Arial"/>
                <a:cs typeface="Arial"/>
                <a:sym typeface="Arial"/>
              </a:rPr>
              <a:t>):</a:t>
            </a:r>
          </a:p>
          <a:p>
            <a:pPr marL="457200" lvl="0" indent="-330200" algn="r" rtl="1">
              <a:spcBef>
                <a:spcPts val="0"/>
              </a:spcBef>
              <a:spcAft>
                <a:spcPts val="0"/>
              </a:spcAft>
              <a:buSzPts val="1600"/>
              <a:buChar char="●"/>
            </a:pPr>
            <a:r>
              <a:rPr lang="ar-EG" b="0" i="0" u="none" strike="noStrike" cap="none" dirty="0">
                <a:solidFill>
                  <a:srgbClr val="000000"/>
                </a:solidFill>
                <a:latin typeface="Arial"/>
                <a:ea typeface="Arial"/>
                <a:cs typeface="Arial"/>
                <a:sym typeface="Arial"/>
              </a:rPr>
              <a:t>الافتتاح في </a:t>
            </a:r>
            <a:r>
              <a:rPr lang="ar-EG" dirty="0"/>
              <a:t>19 نوفمبر/تشرين الثاني </a:t>
            </a:r>
            <a:r>
              <a:rPr lang="ar-EG" b="0" i="0" u="none" strike="noStrike" cap="none" dirty="0">
                <a:solidFill>
                  <a:srgbClr val="000000"/>
                </a:solidFill>
                <a:latin typeface="Arial"/>
                <a:ea typeface="Arial"/>
                <a:cs typeface="Arial"/>
                <a:sym typeface="Arial"/>
              </a:rPr>
              <a:t>2024؛ وغلق باب التقديم في </a:t>
            </a:r>
            <a:r>
              <a:rPr lang="ar-EG" dirty="0"/>
              <a:t>19 نوفمبر/تشرين الثاني </a:t>
            </a:r>
            <a:r>
              <a:rPr lang="ar-EG" b="0" i="0" u="none" strike="noStrike" cap="none" dirty="0">
                <a:solidFill>
                  <a:srgbClr val="000000"/>
                </a:solidFill>
                <a:latin typeface="Arial"/>
                <a:ea typeface="Arial"/>
                <a:cs typeface="Arial"/>
                <a:sym typeface="Arial"/>
              </a:rPr>
              <a:t>202</a:t>
            </a:r>
            <a:r>
              <a:rPr lang="ar-EG" b="0" i="0" u="none" strike="noStrike" cap="none" dirty="0">
                <a:solidFill>
                  <a:schemeClr val="dk1"/>
                </a:solidFill>
                <a:latin typeface="Arial"/>
                <a:ea typeface="Arial"/>
                <a:cs typeface="Arial"/>
                <a:sym typeface="Arial"/>
              </a:rPr>
              <a:t>5.</a:t>
            </a:r>
          </a:p>
        </p:txBody>
      </p:sp>
      <p:sp>
        <p:nvSpPr>
          <p:cNvPr id="12" name="Google Shape;1618;p88">
            <a:extLst>
              <a:ext uri="{FF2B5EF4-FFF2-40B4-BE49-F238E27FC236}">
                <a16:creationId xmlns:a16="http://schemas.microsoft.com/office/drawing/2014/main" id="{ACDC8049-0987-6E3D-9E6B-96B69C24AEF3}"/>
              </a:ext>
            </a:extLst>
          </p:cNvPr>
          <p:cNvSpPr txBox="1"/>
          <p:nvPr/>
        </p:nvSpPr>
        <p:spPr>
          <a:xfrm flipH="1">
            <a:off x="9679255" y="3845933"/>
            <a:ext cx="2146609"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افتتاح فترة تقديم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الطلبات لبرنامج </a:t>
            </a:r>
            <a:r>
              <a:rPr lang="en-US" sz="1400" b="0" i="0" u="none" strike="noStrike" cap="none" dirty="0">
                <a:solidFill>
                  <a:schemeClr val="dk1"/>
                </a:solidFill>
                <a:latin typeface="Arial"/>
                <a:ea typeface="Arial"/>
                <a:cs typeface="Arial"/>
                <a:sym typeface="Arial"/>
              </a:rPr>
              <a:t>ASP</a:t>
            </a:r>
          </a:p>
        </p:txBody>
      </p:sp>
      <p:sp>
        <p:nvSpPr>
          <p:cNvPr id="13" name="Google Shape;1619;p88">
            <a:extLst>
              <a:ext uri="{FF2B5EF4-FFF2-40B4-BE49-F238E27FC236}">
                <a16:creationId xmlns:a16="http://schemas.microsoft.com/office/drawing/2014/main" id="{C3A77843-9D70-2B44-5622-C4A280C4D0D5}"/>
              </a:ext>
            </a:extLst>
          </p:cNvPr>
          <p:cNvSpPr txBox="1"/>
          <p:nvPr/>
        </p:nvSpPr>
        <p:spPr>
          <a:xfrm flipH="1">
            <a:off x="4873202" y="3845933"/>
            <a:ext cx="2050869"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إغلاق فترة تقديم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الطلبات لبرنامج </a:t>
            </a:r>
            <a:r>
              <a:rPr lang="en-US" sz="1400" b="0" i="0" u="none" strike="noStrike" cap="none" dirty="0">
                <a:solidFill>
                  <a:schemeClr val="dk1"/>
                </a:solidFill>
                <a:latin typeface="Arial"/>
                <a:ea typeface="Arial"/>
                <a:cs typeface="Arial"/>
                <a:sym typeface="Arial"/>
              </a:rPr>
              <a:t>ASP</a:t>
            </a:r>
          </a:p>
        </p:txBody>
      </p:sp>
      <p:sp>
        <p:nvSpPr>
          <p:cNvPr id="14" name="Google Shape;1620;p88">
            <a:extLst>
              <a:ext uri="{FF2B5EF4-FFF2-40B4-BE49-F238E27FC236}">
                <a16:creationId xmlns:a16="http://schemas.microsoft.com/office/drawing/2014/main" id="{4E946F54-03E1-5990-FA52-75862CA33EB0}"/>
              </a:ext>
            </a:extLst>
          </p:cNvPr>
          <p:cNvSpPr txBox="1"/>
          <p:nvPr/>
        </p:nvSpPr>
        <p:spPr>
          <a:xfrm flipH="1">
            <a:off x="294698" y="3845933"/>
            <a:ext cx="2044747"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إغلاق فترة تقديم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طلبات نطاقات </a:t>
            </a:r>
            <a:r>
              <a:rPr lang="en-US" sz="1400" b="0" i="0" u="none" strike="noStrike" cap="none" dirty="0">
                <a:solidFill>
                  <a:schemeClr val="dk1"/>
                </a:solidFill>
                <a:latin typeface="Arial"/>
                <a:ea typeface="Arial"/>
                <a:cs typeface="Arial"/>
                <a:sym typeface="Arial"/>
              </a:rPr>
              <a:t>gTLD</a:t>
            </a:r>
          </a:p>
        </p:txBody>
      </p:sp>
      <p:sp>
        <p:nvSpPr>
          <p:cNvPr id="15" name="Google Shape;1621;p88">
            <a:extLst>
              <a:ext uri="{FF2B5EF4-FFF2-40B4-BE49-F238E27FC236}">
                <a16:creationId xmlns:a16="http://schemas.microsoft.com/office/drawing/2014/main" id="{C1F79DAE-26B1-C484-A80D-291554B79089}"/>
              </a:ext>
            </a:extLst>
          </p:cNvPr>
          <p:cNvSpPr txBox="1"/>
          <p:nvPr/>
        </p:nvSpPr>
        <p:spPr>
          <a:xfrm flipH="1">
            <a:off x="2584554" y="3845933"/>
            <a:ext cx="2044748"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افتتاح فترة تقديم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طلبات نطاقات </a:t>
            </a:r>
            <a:r>
              <a:rPr lang="en-US" sz="1400" b="0" i="0" u="none" strike="noStrike" cap="none" dirty="0">
                <a:solidFill>
                  <a:schemeClr val="dk1"/>
                </a:solidFill>
                <a:latin typeface="Arial"/>
                <a:ea typeface="Arial"/>
                <a:cs typeface="Arial"/>
                <a:sym typeface="Arial"/>
              </a:rPr>
              <a:t>gTLD</a:t>
            </a:r>
          </a:p>
        </p:txBody>
      </p:sp>
      <p:sp>
        <p:nvSpPr>
          <p:cNvPr id="16" name="Google Shape;1622;p88">
            <a:extLst>
              <a:ext uri="{FF2B5EF4-FFF2-40B4-BE49-F238E27FC236}">
                <a16:creationId xmlns:a16="http://schemas.microsoft.com/office/drawing/2014/main" id="{F278C229-9D07-E8AB-29ED-16803B13561D}"/>
              </a:ext>
            </a:extLst>
          </p:cNvPr>
          <p:cNvSpPr/>
          <p:nvPr/>
        </p:nvSpPr>
        <p:spPr>
          <a:xfrm flipH="1">
            <a:off x="5705594" y="4360365"/>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flipH="1">
            <a:off x="1216574" y="5490286"/>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flipH="1">
            <a:off x="11080453"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flipH="1">
            <a:off x="10487564" y="5918557"/>
            <a:ext cx="1338300" cy="2709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b="1">
                <a:solidFill>
                  <a:schemeClr val="dk1"/>
                </a:solidFill>
              </a:rPr>
              <a:t>19 نوفمبر 2024</a:t>
            </a:r>
            <a:r>
              <a:rPr lang="ar-EG" sz="1400" b="1" i="0" u="none" strike="noStrike" cap="none">
                <a:solidFill>
                  <a:schemeClr val="dk1"/>
                </a:solidFill>
                <a:latin typeface="Arial"/>
                <a:ea typeface="Arial"/>
                <a:cs typeface="Arial"/>
                <a:sym typeface="Arial"/>
              </a:rPr>
              <a:t> </a:t>
            </a:r>
            <a:br>
              <a:rPr lang="ar-EG" sz="1400" b="1" i="0" u="none" strike="noStrike" cap="none">
                <a:solidFill>
                  <a:schemeClr val="dk1"/>
                </a:solidFill>
                <a:latin typeface="Arial"/>
                <a:ea typeface="Arial"/>
                <a:cs typeface="Arial"/>
                <a:sym typeface="Arial"/>
              </a:rPr>
            </a:br>
            <a:endParaRPr lang="ar-EG" sz="1400" b="1" i="0" u="none" strike="noStrike" cap="none">
              <a:solidFill>
                <a:schemeClr val="dk1"/>
              </a:solidFill>
              <a:latin typeface="Arial"/>
              <a:ea typeface="Arial"/>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flipH="1">
            <a:off x="8398219"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flipH="1">
            <a:off x="7761739" y="5943731"/>
            <a:ext cx="1338300" cy="2709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b="1">
                <a:solidFill>
                  <a:schemeClr val="dk1"/>
                </a:solidFill>
              </a:rPr>
              <a:t>20 مايو 2025</a:t>
            </a:r>
          </a:p>
          <a:p>
            <a:pPr marL="0" marR="0" lvl="0" indent="0" algn="ctr" rtl="0">
              <a:spcBef>
                <a:spcPts val="0"/>
              </a:spcBef>
              <a:spcAft>
                <a:spcPts val="0"/>
              </a:spcAft>
              <a:buNone/>
            </a:pPr>
            <a:endParaRPr sz="9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flipH="1">
            <a:off x="5705594"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flipH="1">
            <a:off x="5089153" y="5944428"/>
            <a:ext cx="1385400" cy="3927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b="1">
                <a:solidFill>
                  <a:schemeClr val="dk1"/>
                </a:solidFill>
              </a:rPr>
              <a:t>19 نوفمبر 2025</a:t>
            </a:r>
          </a:p>
        </p:txBody>
      </p:sp>
      <p:sp>
        <p:nvSpPr>
          <p:cNvPr id="24" name="Google Shape;1630;p88">
            <a:extLst>
              <a:ext uri="{FF2B5EF4-FFF2-40B4-BE49-F238E27FC236}">
                <a16:creationId xmlns:a16="http://schemas.microsoft.com/office/drawing/2014/main" id="{4F4EC772-1DC4-0CB8-4103-98FAAC693016}"/>
              </a:ext>
            </a:extLst>
          </p:cNvPr>
          <p:cNvSpPr/>
          <p:nvPr/>
        </p:nvSpPr>
        <p:spPr>
          <a:xfrm flipH="1">
            <a:off x="3480790"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flipH="1">
            <a:off x="2800194" y="5897077"/>
            <a:ext cx="1503988" cy="3927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b="1" dirty="0">
                <a:solidFill>
                  <a:schemeClr val="dk1"/>
                </a:solidFill>
              </a:rPr>
              <a:t>الربع الثاني من </a:t>
            </a:r>
            <a:r>
              <a:rPr lang="ar-EG" sz="1400" b="1" i="0" u="none" strike="noStrike" cap="none" dirty="0">
                <a:solidFill>
                  <a:schemeClr val="dk1"/>
                </a:solidFill>
                <a:latin typeface="Arial"/>
                <a:ea typeface="Arial"/>
                <a:cs typeface="Arial"/>
                <a:sym typeface="Arial"/>
              </a:rPr>
              <a:t>2026</a:t>
            </a:r>
          </a:p>
        </p:txBody>
      </p:sp>
      <p:sp>
        <p:nvSpPr>
          <p:cNvPr id="26" name="Google Shape;1632;p88">
            <a:extLst>
              <a:ext uri="{FF2B5EF4-FFF2-40B4-BE49-F238E27FC236}">
                <a16:creationId xmlns:a16="http://schemas.microsoft.com/office/drawing/2014/main" id="{58C2A67C-341E-090A-E564-786404963C04}"/>
              </a:ext>
            </a:extLst>
          </p:cNvPr>
          <p:cNvSpPr/>
          <p:nvPr/>
        </p:nvSpPr>
        <p:spPr>
          <a:xfrm flipH="1">
            <a:off x="1245602"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flipH="1">
            <a:off x="592622" y="5949162"/>
            <a:ext cx="1531200" cy="3927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b="1">
                <a:solidFill>
                  <a:schemeClr val="dk1"/>
                </a:solidFill>
              </a:rPr>
              <a:t>الربع الثالث من </a:t>
            </a:r>
            <a:r>
              <a:rPr lang="ar-EG" sz="1400" b="1" i="0" u="none" strike="noStrike" cap="none">
                <a:solidFill>
                  <a:schemeClr val="dk1"/>
                </a:solidFill>
                <a:latin typeface="Arial"/>
                <a:ea typeface="Arial"/>
                <a:cs typeface="Arial"/>
                <a:sym typeface="Arial"/>
              </a:rPr>
              <a:t>2026</a:t>
            </a:r>
          </a:p>
        </p:txBody>
      </p:sp>
      <p:sp>
        <p:nvSpPr>
          <p:cNvPr id="28" name="Google Shape;1634;p88">
            <a:extLst>
              <a:ext uri="{FF2B5EF4-FFF2-40B4-BE49-F238E27FC236}">
                <a16:creationId xmlns:a16="http://schemas.microsoft.com/office/drawing/2014/main" id="{3F3C0FC0-E16F-49A2-5FC7-774DCD11F135}"/>
              </a:ext>
            </a:extLst>
          </p:cNvPr>
          <p:cNvSpPr txBox="1"/>
          <p:nvPr/>
        </p:nvSpPr>
        <p:spPr>
          <a:xfrm flipH="1">
            <a:off x="9881162" y="4913303"/>
            <a:ext cx="1944701" cy="730393"/>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افتتاح فترة تقديم الطلبات للتقييم المسبق لموفر خدمة السجل </a:t>
            </a:r>
            <a:r>
              <a:rPr lang="en-US" sz="1400" b="0" i="0" u="none" strike="noStrike" cap="none" dirty="0">
                <a:solidFill>
                  <a:schemeClr val="dk1"/>
                </a:solidFill>
                <a:latin typeface="Arial"/>
                <a:ea typeface="Arial"/>
                <a:cs typeface="Arial"/>
                <a:sym typeface="Arial"/>
              </a:rPr>
              <a:t>RSP</a:t>
            </a:r>
          </a:p>
        </p:txBody>
      </p:sp>
      <p:sp>
        <p:nvSpPr>
          <p:cNvPr id="29" name="Google Shape;1635;p88">
            <a:extLst>
              <a:ext uri="{FF2B5EF4-FFF2-40B4-BE49-F238E27FC236}">
                <a16:creationId xmlns:a16="http://schemas.microsoft.com/office/drawing/2014/main" id="{4778A270-8ED9-9AD2-7894-8E59807D9321}"/>
              </a:ext>
            </a:extLst>
          </p:cNvPr>
          <p:cNvSpPr txBox="1"/>
          <p:nvPr/>
        </p:nvSpPr>
        <p:spPr>
          <a:xfrm flipH="1">
            <a:off x="7187797" y="4913303"/>
            <a:ext cx="2226452"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إغلاق فترة تقديم الطلبات للتقييم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المسبق لموفر خدمة السجل </a:t>
            </a:r>
            <a:r>
              <a:rPr lang="en-US" sz="1400" b="0" i="0" u="none" strike="noStrike" cap="none" dirty="0">
                <a:solidFill>
                  <a:schemeClr val="dk1"/>
                </a:solidFill>
                <a:latin typeface="Arial"/>
                <a:ea typeface="Arial"/>
                <a:cs typeface="Arial"/>
                <a:sym typeface="Arial"/>
              </a:rPr>
              <a:t>RSP</a:t>
            </a:r>
          </a:p>
        </p:txBody>
      </p:sp>
      <p:sp>
        <p:nvSpPr>
          <p:cNvPr id="30" name="Google Shape;1636;p88">
            <a:extLst>
              <a:ext uri="{FF2B5EF4-FFF2-40B4-BE49-F238E27FC236}">
                <a16:creationId xmlns:a16="http://schemas.microsoft.com/office/drawing/2014/main" id="{CA9EDE41-8AF9-B9CC-DB94-933372203FC6}"/>
              </a:ext>
            </a:extLst>
          </p:cNvPr>
          <p:cNvSpPr/>
          <p:nvPr/>
        </p:nvSpPr>
        <p:spPr>
          <a:xfrm flipH="1">
            <a:off x="8342921" y="5471342"/>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flipH="1">
            <a:off x="11078138" y="554504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flipH="1">
            <a:off x="8398219" y="5546606"/>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flipH="1">
            <a:off x="11074786" y="4434071"/>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flipH="1">
            <a:off x="5755699" y="443618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flipH="1">
            <a:off x="3477100"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flipH="1">
            <a:off x="1260602"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a:endCxn id="26" idx="6"/>
          </p:cNvCxnSpPr>
          <p:nvPr/>
        </p:nvCxnSpPr>
        <p:spPr>
          <a:xfrm flipH="1">
            <a:off x="1245602" y="5867538"/>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flipH="1">
            <a:off x="1260602" y="4377629"/>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flipH="1">
            <a:off x="3521128"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flipH="1">
            <a:off x="1304630"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flipH="1">
            <a:off x="7934440" y="6420547"/>
            <a:ext cx="3823500" cy="243465"/>
          </a:xfrm>
          <a:prstGeom prst="rect">
            <a:avLst/>
          </a:prstGeom>
          <a:noFill/>
          <a:ln>
            <a:noFill/>
          </a:ln>
        </p:spPr>
        <p:txBody>
          <a:bodyPr spcFirstLastPara="1" wrap="square" lIns="0" tIns="0" rIns="0" bIns="0" anchor="t" anchorCtr="0">
            <a:spAutoFit/>
          </a:bodyPr>
          <a:lstStyle/>
          <a:p>
            <a:pPr marL="0" marR="0" lvl="0" indent="0" rtl="1">
              <a:lnSpc>
                <a:spcPct val="112857"/>
              </a:lnSpc>
              <a:spcBef>
                <a:spcPts val="0"/>
              </a:spcBef>
              <a:spcAft>
                <a:spcPts val="0"/>
              </a:spcAft>
              <a:buNone/>
            </a:pPr>
            <a:r>
              <a:rPr lang="ar-EG" dirty="0">
                <a:solidFill>
                  <a:schemeClr val="dk1"/>
                </a:solidFill>
              </a:rPr>
              <a:t>هذه </a:t>
            </a:r>
            <a:r>
              <a:rPr lang="ar-EG" sz="1400" b="0" i="0" u="none" strike="noStrike" cap="none" dirty="0">
                <a:solidFill>
                  <a:schemeClr val="dk1"/>
                </a:solidFill>
                <a:latin typeface="Arial"/>
                <a:ea typeface="Arial"/>
                <a:cs typeface="Arial"/>
                <a:sym typeface="Arial"/>
              </a:rPr>
              <a:t>التواريخ خاضعة للتغيير</a:t>
            </a:r>
            <a:r>
              <a:rPr lang="ar-EG" dirty="0">
                <a:solidFill>
                  <a:schemeClr val="dk1"/>
                </a:solidFill>
              </a:rPr>
              <a:t>.</a:t>
            </a:r>
          </a:p>
        </p:txBody>
      </p:sp>
      <p:sp>
        <p:nvSpPr>
          <p:cNvPr id="42" name="Google Shape;1648;p88">
            <a:extLst>
              <a:ext uri="{FF2B5EF4-FFF2-40B4-BE49-F238E27FC236}">
                <a16:creationId xmlns:a16="http://schemas.microsoft.com/office/drawing/2014/main" id="{9AB69D8B-903E-2E75-4A12-6D037904E3B0}"/>
              </a:ext>
            </a:extLst>
          </p:cNvPr>
          <p:cNvSpPr txBox="1"/>
          <p:nvPr/>
        </p:nvSpPr>
        <p:spPr>
          <a:xfrm flipH="1">
            <a:off x="2672587" y="4913303"/>
            <a:ext cx="1983826"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افتتاح فترة تقديم الطلبات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لتقييم </a:t>
            </a:r>
            <a:r>
              <a:rPr lang="ar-EG" dirty="0">
                <a:solidFill>
                  <a:schemeClr val="dk1"/>
                </a:solidFill>
              </a:rPr>
              <a:t>موفر خدمة السجل</a:t>
            </a:r>
          </a:p>
        </p:txBody>
      </p:sp>
      <p:sp>
        <p:nvSpPr>
          <p:cNvPr id="43" name="Google Shape;1649;p88">
            <a:extLst>
              <a:ext uri="{FF2B5EF4-FFF2-40B4-BE49-F238E27FC236}">
                <a16:creationId xmlns:a16="http://schemas.microsoft.com/office/drawing/2014/main" id="{A9378A31-F81F-2B13-FC44-FD413502E9AD}"/>
              </a:ext>
            </a:extLst>
          </p:cNvPr>
          <p:cNvSpPr txBox="1"/>
          <p:nvPr/>
        </p:nvSpPr>
        <p:spPr>
          <a:xfrm flipH="1">
            <a:off x="381166" y="4913303"/>
            <a:ext cx="2044747"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إغلاق فترة تقديم الطلبات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لتقييم موفر خدمة السجل</a:t>
            </a:r>
          </a:p>
        </p:txBody>
      </p:sp>
      <p:sp>
        <p:nvSpPr>
          <p:cNvPr id="44" name="Google Shape;1617;p88">
            <a:extLst>
              <a:ext uri="{FF2B5EF4-FFF2-40B4-BE49-F238E27FC236}">
                <a16:creationId xmlns:a16="http://schemas.microsoft.com/office/drawing/2014/main" id="{8CF09090-C8D1-06EB-8FCF-40DDD00251D5}"/>
              </a:ext>
            </a:extLst>
          </p:cNvPr>
          <p:cNvSpPr txBox="1"/>
          <p:nvPr/>
        </p:nvSpPr>
        <p:spPr>
          <a:xfrm flipH="1">
            <a:off x="592621" y="1765272"/>
            <a:ext cx="5163077" cy="1559789"/>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b="1" i="0" u="none" strike="noStrike" cap="none" dirty="0">
                <a:solidFill>
                  <a:srgbClr val="000000"/>
                </a:solidFill>
                <a:latin typeface="Arial"/>
                <a:ea typeface="Arial"/>
                <a:cs typeface="Arial"/>
                <a:sym typeface="Arial"/>
              </a:rPr>
              <a:t>فترة تقديم الطلب على برنامج تقييم موفري خدمات السجل (</a:t>
            </a:r>
            <a:r>
              <a:rPr lang="en-US" b="1" i="0" u="none" strike="noStrike" cap="none" dirty="0">
                <a:solidFill>
                  <a:srgbClr val="000000"/>
                </a:solidFill>
                <a:latin typeface="Arial"/>
                <a:ea typeface="Arial"/>
                <a:cs typeface="Arial"/>
                <a:sym typeface="Arial"/>
              </a:rPr>
              <a:t>RSP</a:t>
            </a:r>
            <a:r>
              <a:rPr lang="ar-EG" b="1" i="0" u="none" strike="noStrike" cap="none" dirty="0">
                <a:solidFill>
                  <a:srgbClr val="000000"/>
                </a:solidFill>
                <a:latin typeface="Arial"/>
                <a:ea typeface="Arial"/>
                <a:cs typeface="Arial"/>
                <a:sym typeface="Arial"/>
              </a:rPr>
              <a:t>):</a:t>
            </a:r>
          </a:p>
          <a:p>
            <a:pPr marL="457200" marR="0" lvl="0" indent="-330200" algn="r" rtl="1">
              <a:lnSpc>
                <a:spcPct val="100000"/>
              </a:lnSpc>
              <a:spcBef>
                <a:spcPts val="0"/>
              </a:spcBef>
              <a:spcAft>
                <a:spcPts val="0"/>
              </a:spcAft>
              <a:buClr>
                <a:srgbClr val="000000"/>
              </a:buClr>
              <a:buSzPts val="1600"/>
              <a:buFont typeface="Arial"/>
              <a:buChar char="●"/>
            </a:pPr>
            <a:r>
              <a:rPr lang="ar-EG" b="0" i="0" u="none" strike="noStrike" cap="none" dirty="0">
                <a:solidFill>
                  <a:srgbClr val="000000"/>
                </a:solidFill>
                <a:latin typeface="Arial"/>
                <a:ea typeface="Arial"/>
                <a:cs typeface="Arial"/>
                <a:sym typeface="Arial"/>
              </a:rPr>
              <a:t>تفتتح فترة التقييم المسبق في 19 نوفمبر/تشرين الثاني</a:t>
            </a:r>
            <a:r>
              <a:rPr lang="ar-EG" dirty="0"/>
              <a:t>.</a:t>
            </a:r>
            <a:r>
              <a:rPr lang="ar-EG" b="0" i="0" u="none" strike="noStrike" cap="none" dirty="0">
                <a:solidFill>
                  <a:srgbClr val="000000"/>
                </a:solidFill>
                <a:latin typeface="Arial"/>
                <a:ea typeface="Arial"/>
                <a:cs typeface="Arial"/>
                <a:sym typeface="Arial"/>
              </a:rPr>
              <a:t> 2024؛ وتغلق في </a:t>
            </a:r>
            <a:br>
              <a:rPr lang="en-US" b="0" i="0" u="none" strike="noStrike" cap="none" dirty="0">
                <a:solidFill>
                  <a:srgbClr val="000000"/>
                </a:solidFill>
                <a:latin typeface="Arial"/>
                <a:ea typeface="Arial"/>
                <a:cs typeface="Arial"/>
                <a:sym typeface="Arial"/>
              </a:rPr>
            </a:br>
            <a:r>
              <a:rPr lang="ar-EG" b="0" i="0" u="none" strike="noStrike" cap="none" dirty="0">
                <a:solidFill>
                  <a:srgbClr val="000000"/>
                </a:solidFill>
                <a:latin typeface="Arial"/>
                <a:ea typeface="Arial"/>
                <a:cs typeface="Arial"/>
                <a:sym typeface="Arial"/>
              </a:rPr>
              <a:t>20 مايو/أيار 2025.</a:t>
            </a:r>
          </a:p>
          <a:p>
            <a:pPr marL="457200" marR="0" lvl="0" indent="-330200" algn="r" rtl="1">
              <a:lnSpc>
                <a:spcPct val="100000"/>
              </a:lnSpc>
              <a:spcBef>
                <a:spcPts val="0"/>
              </a:spcBef>
              <a:spcAft>
                <a:spcPts val="0"/>
              </a:spcAft>
              <a:buClr>
                <a:srgbClr val="000000"/>
              </a:buClr>
              <a:buSzPts val="1600"/>
              <a:buFont typeface="Arial"/>
              <a:buChar char="●"/>
            </a:pPr>
            <a:r>
              <a:rPr lang="ar-EG" b="0" i="0" u="none" strike="noStrike" cap="none" dirty="0">
                <a:solidFill>
                  <a:srgbClr val="000000"/>
                </a:solidFill>
                <a:latin typeface="Arial"/>
                <a:ea typeface="Arial"/>
                <a:cs typeface="Arial"/>
                <a:sym typeface="Arial"/>
              </a:rPr>
              <a:t>يتم فتح وإغلاق فترة تقييم أخرى خلال فترة تقديم طلبات نطاقات </a:t>
            </a:r>
            <a:r>
              <a:rPr lang="en-US" b="0" i="0" u="none" strike="noStrike" cap="none" dirty="0">
                <a:solidFill>
                  <a:srgbClr val="000000"/>
                </a:solidFill>
                <a:latin typeface="Arial"/>
                <a:ea typeface="Arial"/>
                <a:cs typeface="Arial"/>
                <a:sym typeface="Arial"/>
              </a:rPr>
              <a:t>gTLD</a:t>
            </a:r>
            <a:r>
              <a:rPr lang="ar-EG" b="0" i="0" u="none" strike="noStrike" cap="none" dirty="0">
                <a:solidFill>
                  <a:srgbClr val="000000"/>
                </a:solidFill>
                <a:latin typeface="Arial"/>
                <a:ea typeface="Arial"/>
                <a:cs typeface="Arial"/>
                <a:sym typeface="Arial"/>
              </a:rPr>
              <a:t>.</a:t>
            </a:r>
          </a:p>
        </p:txBody>
      </p:sp>
      <p:sp>
        <p:nvSpPr>
          <p:cNvPr id="45" name="Rectangle 44">
            <a:extLst>
              <a:ext uri="{FF2B5EF4-FFF2-40B4-BE49-F238E27FC236}">
                <a16:creationId xmlns:a16="http://schemas.microsoft.com/office/drawing/2014/main" id="{B21D4D97-F791-CBA2-15A1-4401539C10C8}"/>
              </a:ext>
            </a:extLst>
          </p:cNvPr>
          <p:cNvSpPr/>
          <p:nvPr/>
        </p:nvSpPr>
        <p:spPr>
          <a:xfrm flipH="1">
            <a:off x="294697" y="1659936"/>
            <a:ext cx="11463243" cy="1777473"/>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E9339F2-9229-76E3-FECE-D1E82B5DA186}"/>
              </a:ext>
            </a:extLst>
          </p:cNvPr>
          <p:cNvPicPr>
            <a:picLocks noChangeAspect="1"/>
          </p:cNvPicPr>
          <p:nvPr/>
        </p:nvPicPr>
        <p:blipFill>
          <a:blip r:embed="rId4"/>
          <a:stretch>
            <a:fillRect/>
          </a:stretch>
        </p:blipFill>
        <p:spPr>
          <a:xfrm>
            <a:off x="576000" y="288001"/>
            <a:ext cx="3092486" cy="289921"/>
          </a:xfrm>
          <a:prstGeom prst="rect">
            <a:avLst/>
          </a:prstGeom>
        </p:spPr>
      </p:pic>
    </p:spTree>
    <p:custDataLst>
      <p:tags r:id="rId1"/>
    </p:custDataLst>
    <p:extLst>
      <p:ext uri="{BB962C8B-B14F-4D97-AF65-F5344CB8AC3E}">
        <p14:creationId xmlns:p14="http://schemas.microsoft.com/office/powerpoint/2010/main" val="1441706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21772"/>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lang="en-US" sz="1200" b="1" i="0" u="none" strike="noStrike" cap="none">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1015652"/>
            <a:ext cx="11441887" cy="450600"/>
          </a:xfrm>
          <a:prstGeom prst="rect">
            <a:avLst/>
          </a:prstGeom>
          <a:noFill/>
          <a:ln>
            <a:noFill/>
          </a:ln>
        </p:spPr>
        <p:txBody>
          <a:bodyPr spcFirstLastPara="1" wrap="square" lIns="0" tIns="45700" rIns="0" bIns="45700" anchor="t" anchorCtr="0">
            <a:noAutofit/>
          </a:bodyPr>
          <a:lstStyle/>
          <a:p>
            <a:pPr marL="0" lvl="0" indent="0" algn="r" rtl="1">
              <a:lnSpc>
                <a:spcPct val="100000"/>
              </a:lnSpc>
              <a:spcBef>
                <a:spcPts val="0"/>
              </a:spcBef>
              <a:spcAft>
                <a:spcPts val="0"/>
              </a:spcAft>
              <a:buClr>
                <a:srgbClr val="0B3458"/>
              </a:buClr>
              <a:buSzPts val="2520"/>
              <a:buFont typeface="Arial"/>
              <a:buNone/>
            </a:pPr>
            <a:r>
              <a:rPr lang="ar-EG" sz="3500" dirty="0">
                <a:solidFill>
                  <a:srgbClr val="002B49"/>
                </a:solidFill>
              </a:rPr>
              <a:t>المصادر الخاصة ببرنامج نطاقات </a:t>
            </a:r>
            <a:r>
              <a:rPr lang="en-US" sz="3500" dirty="0">
                <a:solidFill>
                  <a:srgbClr val="002B49"/>
                </a:solidFill>
              </a:rPr>
              <a:t>gTLD</a:t>
            </a:r>
            <a:r>
              <a:rPr lang="ar-EG" sz="3500" dirty="0">
                <a:solidFill>
                  <a:srgbClr val="002B49"/>
                </a:solidFill>
              </a:rPr>
              <a:t> الجديدة: الجولة القادمة</a:t>
            </a:r>
          </a:p>
        </p:txBody>
      </p:sp>
      <p:sp>
        <p:nvSpPr>
          <p:cNvPr id="1655" name="Google Shape;1655;p89"/>
          <p:cNvSpPr txBox="1"/>
          <p:nvPr/>
        </p:nvSpPr>
        <p:spPr>
          <a:xfrm>
            <a:off x="300503" y="2033280"/>
            <a:ext cx="11457300" cy="3510161"/>
          </a:xfrm>
          <a:prstGeom prst="rect">
            <a:avLst/>
          </a:prstGeom>
          <a:noFill/>
          <a:ln>
            <a:noFill/>
          </a:ln>
        </p:spPr>
        <p:txBody>
          <a:bodyPr spcFirstLastPara="1" wrap="square" lIns="91425" tIns="91425" rIns="91425" bIns="91425" anchor="t" anchorCtr="0">
            <a:spAutoFit/>
          </a:bodyPr>
          <a:lstStyle/>
          <a:p>
            <a:pPr marL="457200" marR="0" lvl="0" indent="-400050" algn="r" rtl="1">
              <a:lnSpc>
                <a:spcPct val="100000"/>
              </a:lnSpc>
              <a:spcBef>
                <a:spcPts val="0"/>
              </a:spcBef>
              <a:spcAft>
                <a:spcPts val="0"/>
              </a:spcAft>
              <a:buClr>
                <a:srgbClr val="000000"/>
              </a:buClr>
              <a:buSzPts val="2700"/>
              <a:buFont typeface="Arial"/>
              <a:buChar char="●"/>
            </a:pPr>
            <a:r>
              <a:rPr lang="ar-EG" sz="2000" b="0" i="0" u="none" strike="noStrike" cap="none" dirty="0">
                <a:solidFill>
                  <a:srgbClr val="002B49"/>
                </a:solidFill>
                <a:latin typeface="Arial"/>
                <a:ea typeface="Arial"/>
                <a:cs typeface="Arial"/>
                <a:sym typeface="Arial"/>
              </a:rPr>
              <a:t>الموقع الإلكتروني لبرنامج نطاقات </a:t>
            </a:r>
            <a:r>
              <a:rPr lang="en-US" sz="2000" b="0" i="0" u="none" strike="noStrike" cap="none" dirty="0">
                <a:solidFill>
                  <a:srgbClr val="002B49"/>
                </a:solidFill>
                <a:latin typeface="Arial"/>
                <a:ea typeface="Arial"/>
                <a:cs typeface="Arial"/>
                <a:sym typeface="Arial"/>
              </a:rPr>
              <a:t>gTLD</a:t>
            </a:r>
            <a:r>
              <a:rPr lang="ar-EG" sz="2000" b="0" i="0" u="none" strike="noStrike" cap="none" dirty="0">
                <a:solidFill>
                  <a:srgbClr val="002B49"/>
                </a:solidFill>
                <a:latin typeface="Arial"/>
                <a:ea typeface="Arial"/>
                <a:cs typeface="Arial"/>
                <a:sym typeface="Arial"/>
              </a:rPr>
              <a:t> الجديدة: الجولة القادمة: </a:t>
            </a:r>
            <a:br>
              <a:rPr lang="ar-EG" sz="2000" b="0" i="0" u="none" strike="noStrike" cap="none" dirty="0">
                <a:solidFill>
                  <a:srgbClr val="002B49"/>
                </a:solidFill>
                <a:latin typeface="Arial"/>
                <a:ea typeface="Arial"/>
                <a:cs typeface="Arial"/>
                <a:sym typeface="Arial"/>
              </a:rPr>
            </a:br>
            <a:r>
              <a:rPr lang="en-US" sz="2000" i="0" u="none" strike="noStrike" cap="none" dirty="0">
                <a:solidFill>
                  <a:srgbClr val="002B49"/>
                </a:solidFill>
                <a:latin typeface="Arial"/>
                <a:ea typeface="Arial"/>
                <a:cs typeface="Arial"/>
                <a:sym typeface="Arial"/>
                <a:hlinkClick r:id="rId4"/>
              </a:rPr>
              <a:t>https://newgtldprogram.icann.org/</a:t>
            </a:r>
          </a:p>
          <a:p>
            <a:pPr marL="457200" marR="0" lvl="0" indent="-400050" algn="l" rtl="0">
              <a:lnSpc>
                <a:spcPct val="100000"/>
              </a:lnSpc>
              <a:spcBef>
                <a:spcPts val="0"/>
              </a:spcBef>
              <a:spcAft>
                <a:spcPts val="0"/>
              </a:spcAft>
              <a:buClr>
                <a:srgbClr val="000000"/>
              </a:buClr>
              <a:buSzPts val="2700"/>
              <a:buFont typeface="Arial"/>
              <a:buChar char="●"/>
            </a:pPr>
            <a:endParaRPr sz="2000" b="0" i="0" u="none" strike="noStrike" cap="none" dirty="0">
              <a:solidFill>
                <a:srgbClr val="002B49"/>
              </a:solidFill>
              <a:latin typeface="Arial"/>
              <a:ea typeface="Arial"/>
              <a:cs typeface="Arial"/>
              <a:sym typeface="Arial"/>
            </a:endParaRPr>
          </a:p>
          <a:p>
            <a:pPr marL="457200" marR="0" lvl="0" indent="-400050" algn="r" rtl="1">
              <a:lnSpc>
                <a:spcPct val="100000"/>
              </a:lnSpc>
              <a:spcBef>
                <a:spcPts val="0"/>
              </a:spcBef>
              <a:spcAft>
                <a:spcPts val="0"/>
              </a:spcAft>
              <a:buClr>
                <a:srgbClr val="000000"/>
              </a:buClr>
              <a:buSzPts val="2700"/>
              <a:buFont typeface="Arial"/>
              <a:buChar char="●"/>
            </a:pPr>
            <a:r>
              <a:rPr lang="ar-EG" sz="2000" b="0" i="0" u="none" strike="noStrike" cap="none" dirty="0">
                <a:solidFill>
                  <a:srgbClr val="002B49"/>
                </a:solidFill>
                <a:latin typeface="Arial"/>
                <a:ea typeface="Arial"/>
                <a:cs typeface="Arial"/>
                <a:sym typeface="Arial"/>
                <a:hlinkClick r:id="rId5"/>
              </a:rPr>
              <a:t>الأسئلة الشائعة</a:t>
            </a:r>
            <a:r>
              <a:rPr lang="ar-EG" sz="2000" b="0" i="0" u="none" strike="noStrike" cap="none" dirty="0">
                <a:solidFill>
                  <a:srgbClr val="002B49"/>
                </a:solidFill>
                <a:latin typeface="Arial"/>
                <a:ea typeface="Arial"/>
                <a:cs typeface="Arial"/>
                <a:sym typeface="Arial"/>
              </a:rPr>
              <a:t> </a:t>
            </a:r>
            <a:r>
              <a:rPr lang="en-US" sz="2000" b="0" i="0" u="none" strike="noStrike" cap="none" dirty="0">
                <a:solidFill>
                  <a:srgbClr val="002B49"/>
                </a:solidFill>
                <a:latin typeface="Arial"/>
                <a:ea typeface="Arial"/>
                <a:cs typeface="Arial"/>
                <a:sym typeface="Arial"/>
              </a:rPr>
              <a:t>(FAQs)</a:t>
            </a: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2B49"/>
              </a:solidFill>
              <a:latin typeface="Arial"/>
              <a:ea typeface="Arial"/>
              <a:cs typeface="Arial"/>
              <a:sym typeface="Arial"/>
            </a:endParaRPr>
          </a:p>
          <a:p>
            <a:pPr marL="457200" marR="0" lvl="0" indent="-400050" algn="r" rtl="1">
              <a:lnSpc>
                <a:spcPct val="100000"/>
              </a:lnSpc>
              <a:spcBef>
                <a:spcPts val="0"/>
              </a:spcBef>
              <a:spcAft>
                <a:spcPts val="0"/>
              </a:spcAft>
              <a:buClr>
                <a:srgbClr val="000000"/>
              </a:buClr>
              <a:buSzPts val="2700"/>
              <a:buFont typeface="Arial"/>
              <a:buChar char="●"/>
            </a:pPr>
            <a:r>
              <a:rPr lang="ar-EG" sz="2000" b="0" i="0" u="none" strike="noStrike" cap="none" dirty="0">
                <a:solidFill>
                  <a:srgbClr val="002B49"/>
                </a:solidFill>
                <a:latin typeface="Arial"/>
                <a:ea typeface="Arial"/>
                <a:cs typeface="Arial"/>
                <a:sym typeface="Arial"/>
                <a:hlinkClick r:id="rId6"/>
              </a:rPr>
              <a:t>أخبار وإعلانات البرنامج</a:t>
            </a:r>
          </a:p>
          <a:p>
            <a:pPr marL="0" marR="0" lvl="0" indent="0" algn="l" rtl="0">
              <a:lnSpc>
                <a:spcPct val="100000"/>
              </a:lnSpc>
              <a:spcBef>
                <a:spcPts val="0"/>
              </a:spcBef>
              <a:spcAft>
                <a:spcPts val="0"/>
              </a:spcAft>
              <a:buClr>
                <a:srgbClr val="000000"/>
              </a:buClr>
              <a:buSzPts val="2200"/>
              <a:buFont typeface="Arial"/>
              <a:buNone/>
            </a:pPr>
            <a:endParaRPr sz="2000" b="0" i="0" u="none" strike="noStrike" cap="none" dirty="0">
              <a:solidFill>
                <a:srgbClr val="002B49"/>
              </a:solidFill>
              <a:latin typeface="Arial"/>
              <a:ea typeface="Arial"/>
              <a:cs typeface="Arial"/>
              <a:sym typeface="Arial"/>
            </a:endParaRPr>
          </a:p>
          <a:p>
            <a:pPr marL="457200" marR="0" lvl="0" indent="-400050" algn="r" rtl="1">
              <a:lnSpc>
                <a:spcPct val="100000"/>
              </a:lnSpc>
              <a:spcBef>
                <a:spcPts val="0"/>
              </a:spcBef>
              <a:spcAft>
                <a:spcPts val="0"/>
              </a:spcAft>
              <a:buClr>
                <a:srgbClr val="000000"/>
              </a:buClr>
              <a:buSzPts val="2700"/>
              <a:buFont typeface="Arial"/>
              <a:buChar char="●"/>
            </a:pPr>
            <a:r>
              <a:rPr lang="ar-EG" sz="2000" b="0" i="0" u="none" strike="noStrike" cap="none" dirty="0">
                <a:solidFill>
                  <a:srgbClr val="002B49"/>
                </a:solidFill>
                <a:latin typeface="Arial"/>
                <a:ea typeface="Arial"/>
                <a:cs typeface="Arial"/>
                <a:sym typeface="Arial"/>
                <a:hlinkClick r:id="rId7"/>
              </a:rPr>
              <a:t>تقويم المشاركة مع </a:t>
            </a:r>
            <a:r>
              <a:rPr lang="en-US" sz="2000" b="0" i="0" u="none" strike="noStrike" cap="none" dirty="0">
                <a:solidFill>
                  <a:srgbClr val="002B49"/>
                </a:solidFill>
                <a:latin typeface="Arial"/>
                <a:ea typeface="Arial"/>
                <a:cs typeface="Arial"/>
                <a:sym typeface="Arial"/>
                <a:hlinkClick r:id="rId7"/>
              </a:rPr>
              <a:t>ICANN</a:t>
            </a: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r" rtl="1">
              <a:lnSpc>
                <a:spcPct val="100000"/>
              </a:lnSpc>
              <a:spcBef>
                <a:spcPts val="0"/>
              </a:spcBef>
              <a:spcAft>
                <a:spcPts val="0"/>
              </a:spcAft>
              <a:buClr>
                <a:srgbClr val="000000"/>
              </a:buClr>
              <a:buSzPts val="2700"/>
              <a:buFont typeface="Arial"/>
              <a:buChar char="●"/>
            </a:pPr>
            <a:r>
              <a:rPr lang="ar-EG" sz="2000" b="0" i="0" u="none" strike="noStrike" cap="none" dirty="0">
                <a:solidFill>
                  <a:srgbClr val="002B49"/>
                </a:solidFill>
                <a:latin typeface="Arial"/>
                <a:ea typeface="Arial"/>
                <a:cs typeface="Arial"/>
                <a:sym typeface="Arial"/>
                <a:hlinkClick r:id="rId8"/>
              </a:rPr>
              <a:t>رابط</a:t>
            </a:r>
            <a:r>
              <a:rPr lang="ar-EG" sz="2000" b="0" i="0" u="none" strike="noStrike" cap="none" dirty="0">
                <a:solidFill>
                  <a:srgbClr val="002B49"/>
                </a:solidFill>
                <a:latin typeface="Arial"/>
                <a:ea typeface="Arial"/>
                <a:cs typeface="Arial"/>
                <a:sym typeface="Arial"/>
              </a:rPr>
              <a:t> الاشتراك بأخبار </a:t>
            </a:r>
            <a:r>
              <a:rPr lang="en-US" sz="2000" b="0" i="0" u="none" strike="noStrike" cap="none" dirty="0">
                <a:solidFill>
                  <a:srgbClr val="002B49"/>
                </a:solidFill>
                <a:latin typeface="Arial"/>
                <a:ea typeface="Arial"/>
                <a:cs typeface="Arial"/>
                <a:sym typeface="Arial"/>
              </a:rPr>
              <a:t>ICANN</a:t>
            </a:r>
          </a:p>
          <a:p>
            <a:pPr marL="0" marR="0" lvl="0" indent="0" algn="l" rtl="0">
              <a:lnSpc>
                <a:spcPct val="115000"/>
              </a:lnSpc>
              <a:spcBef>
                <a:spcPts val="0"/>
              </a:spcBef>
              <a:spcAft>
                <a:spcPts val="0"/>
              </a:spcAft>
              <a:buClr>
                <a:srgbClr val="000000"/>
              </a:buClr>
              <a:buSzPts val="1800"/>
              <a:buFont typeface="Arial"/>
              <a:buNone/>
            </a:pPr>
            <a:endParaRPr b="0" i="0" u="none" strike="noStrike" cap="none" dirty="0">
              <a:solidFill>
                <a:srgbClr val="002B49"/>
              </a:solidFill>
              <a:highlight>
                <a:srgbClr val="F8F8F8"/>
              </a:highlight>
              <a:latin typeface="Arial"/>
              <a:ea typeface="Arial"/>
              <a:cs typeface="Arial"/>
              <a:sym typeface="Arial"/>
            </a:endParaRPr>
          </a:p>
        </p:txBody>
      </p:sp>
      <p:grpSp>
        <p:nvGrpSpPr>
          <p:cNvPr id="2" name="Group 1">
            <a:extLst>
              <a:ext uri="{FF2B5EF4-FFF2-40B4-BE49-F238E27FC236}">
                <a16:creationId xmlns:a16="http://schemas.microsoft.com/office/drawing/2014/main" id="{D2A7E9F3-FC60-BAEA-693F-33F8CF08008F}"/>
              </a:ext>
            </a:extLst>
          </p:cNvPr>
          <p:cNvGrpSpPr/>
          <p:nvPr/>
        </p:nvGrpSpPr>
        <p:grpSpPr>
          <a:xfrm flipH="1">
            <a:off x="578259" y="5483864"/>
            <a:ext cx="11010300" cy="999080"/>
            <a:chOff x="578259" y="5483864"/>
            <a:chExt cx="11010300" cy="999080"/>
          </a:xfrm>
        </p:grpSpPr>
        <p:sp>
          <p:nvSpPr>
            <p:cNvPr id="7" name="Google Shape;1411;p78">
              <a:extLst>
                <a:ext uri="{FF2B5EF4-FFF2-40B4-BE49-F238E27FC236}">
                  <a16:creationId xmlns:a16="http://schemas.microsoft.com/office/drawing/2014/main" id="{7B777932-811D-2EEE-2AF8-64252ACFB7CA}"/>
                </a:ext>
              </a:extLst>
            </p:cNvPr>
            <p:cNvSpPr/>
            <p:nvPr/>
          </p:nvSpPr>
          <p:spPr>
            <a:xfrm>
              <a:off x="578259" y="5721168"/>
              <a:ext cx="11010300" cy="761776"/>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r" rtl="1">
                <a:spcBef>
                  <a:spcPts val="0"/>
                </a:spcBef>
                <a:spcAft>
                  <a:spcPts val="0"/>
                </a:spcAft>
                <a:buNone/>
              </a:pPr>
              <a:r>
                <a:rPr lang="ar-EG" sz="1800" b="1" dirty="0">
                  <a:solidFill>
                    <a:schemeClr val="lt1"/>
                  </a:solidFill>
                  <a:latin typeface="Arial"/>
                  <a:ea typeface="Arial"/>
                  <a:cs typeface="Arial"/>
                  <a:sym typeface="Arial"/>
                </a:rPr>
                <a:t>للاطلاع على الروابط التشعبية بطريقة العرض الطبيعية، انقر بزر الماوس الأيمن على الرابط وانقر فوق </a:t>
              </a:r>
              <a:r>
                <a:rPr lang="en-US" sz="1800" b="1" dirty="0">
                  <a:solidFill>
                    <a:schemeClr val="lt1"/>
                  </a:solidFill>
                  <a:latin typeface="Arial"/>
                  <a:ea typeface="Arial"/>
                  <a:cs typeface="Arial"/>
                  <a:sym typeface="Arial"/>
                </a:rPr>
                <a:t>“Link &gt; Open Link”</a:t>
              </a:r>
            </a:p>
          </p:txBody>
        </p:sp>
        <p:sp>
          <p:nvSpPr>
            <p:cNvPr id="8" name="Google Shape;1412;p78">
              <a:extLst>
                <a:ext uri="{FF2B5EF4-FFF2-40B4-BE49-F238E27FC236}">
                  <a16:creationId xmlns:a16="http://schemas.microsoft.com/office/drawing/2014/main" id="{55F3053C-E5ED-43DE-D8D3-F5600001142A}"/>
                </a:ext>
              </a:extLst>
            </p:cNvPr>
            <p:cNvSpPr/>
            <p:nvPr/>
          </p:nvSpPr>
          <p:spPr>
            <a:xfrm>
              <a:off x="1145575" y="5483864"/>
              <a:ext cx="47520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2400" b="1">
                  <a:solidFill>
                    <a:srgbClr val="0B3458"/>
                  </a:solidFill>
                  <a:latin typeface="Arial"/>
                  <a:ea typeface="Arial"/>
                  <a:cs typeface="Arial"/>
                  <a:sym typeface="Arial"/>
                </a:rPr>
                <a:t>!</a:t>
              </a:r>
            </a:p>
          </p:txBody>
        </p:sp>
      </p:grpSp>
      <p:pic>
        <p:nvPicPr>
          <p:cNvPr id="3" name="Picture 2">
            <a:extLst>
              <a:ext uri="{FF2B5EF4-FFF2-40B4-BE49-F238E27FC236}">
                <a16:creationId xmlns:a16="http://schemas.microsoft.com/office/drawing/2014/main" id="{B2A1FCC0-AC2E-EE55-9CB2-9B9C7E938381}"/>
              </a:ext>
            </a:extLst>
          </p:cNvPr>
          <p:cNvPicPr>
            <a:picLocks noChangeAspect="1"/>
          </p:cNvPicPr>
          <p:nvPr/>
        </p:nvPicPr>
        <p:blipFill>
          <a:blip r:embed="rId9"/>
          <a:stretch>
            <a:fillRect/>
          </a:stretch>
        </p:blipFill>
        <p:spPr>
          <a:xfrm>
            <a:off x="576000" y="288001"/>
            <a:ext cx="3092486" cy="289921"/>
          </a:xfrm>
          <a:prstGeom prst="rect">
            <a:avLst/>
          </a:prstGeom>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2" name="Google Shape;1662;p90"/>
          <p:cNvSpPr txBox="1"/>
          <p:nvPr/>
        </p:nvSpPr>
        <p:spPr>
          <a:xfrm>
            <a:off x="3906416" y="1846938"/>
            <a:ext cx="4379100" cy="2318661"/>
          </a:xfrm>
          <a:prstGeom prst="rect">
            <a:avLst/>
          </a:prstGeom>
          <a:noFill/>
          <a:ln>
            <a:noFill/>
          </a:ln>
        </p:spPr>
        <p:txBody>
          <a:bodyPr spcFirstLastPara="1" wrap="square" lIns="0" tIns="0" rIns="0" bIns="0" anchor="t" anchorCtr="0">
            <a:noAutofit/>
          </a:bodyPr>
          <a:lstStyle/>
          <a:p>
            <a:pPr marL="0" marR="0" lvl="0" indent="0" algn="ctr" rtl="1">
              <a:spcBef>
                <a:spcPts val="0"/>
              </a:spcBef>
              <a:spcAft>
                <a:spcPts val="0"/>
              </a:spcAft>
              <a:buClr>
                <a:schemeClr val="lt1"/>
              </a:buClr>
              <a:buSzPts val="8000"/>
              <a:buFont typeface="Arial"/>
              <a:buNone/>
            </a:pPr>
            <a:r>
              <a:rPr lang="ar-EG" sz="7200" b="1" i="0" dirty="0">
                <a:solidFill>
                  <a:schemeClr val="lt1"/>
                </a:solidFill>
                <a:latin typeface="Arial"/>
                <a:ea typeface="Arial"/>
                <a:cs typeface="Arial"/>
                <a:sym typeface="Arial"/>
              </a:rPr>
              <a:t>الأسئلة والأجوبة</a:t>
            </a: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33</a:t>
            </a:fld>
            <a:endParaRPr lang="en-US" sz="1200" b="1" i="0" u="none" strike="noStrike" cap="none">
              <a:solidFill>
                <a:schemeClr val="lt1"/>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4">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5">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6">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7">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8">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9">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10">
            <a:alphaModFix/>
          </a:blip>
          <a:srcRect/>
          <a:stretch/>
        </p:blipFill>
        <p:spPr>
          <a:xfrm>
            <a:off x="8589843" y="4480880"/>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1" y="1834249"/>
            <a:ext cx="9102040" cy="3479928"/>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lt1"/>
              </a:buClr>
              <a:buSzPts val="2800"/>
              <a:buFont typeface="Arial"/>
              <a:buNone/>
            </a:pPr>
            <a:r>
              <a:rPr lang="ar-EG" sz="4000" dirty="0">
                <a:solidFill>
                  <a:schemeClr val="bg1"/>
                </a:solidFill>
              </a:rPr>
              <a:t>شكرًا.</a:t>
            </a:r>
            <a:br>
              <a:rPr lang="ar-EG" sz="4000" dirty="0">
                <a:solidFill>
                  <a:schemeClr val="bg1"/>
                </a:solidFill>
              </a:rPr>
            </a:br>
            <a:br>
              <a:rPr lang="ar-EG" dirty="0">
                <a:solidFill>
                  <a:schemeClr val="bg1"/>
                </a:solidFill>
              </a:rPr>
            </a:br>
            <a:r>
              <a:rPr lang="ar-EG" sz="4000" dirty="0">
                <a:solidFill>
                  <a:schemeClr val="bg1"/>
                </a:solidFill>
              </a:rPr>
              <a:t>تواصل مع </a:t>
            </a:r>
            <a:r>
              <a:rPr lang="en-US" sz="4000" dirty="0">
                <a:solidFill>
                  <a:schemeClr val="bg1"/>
                </a:solidFill>
              </a:rPr>
              <a:t>ICANN</a:t>
            </a:r>
            <a:r>
              <a:rPr lang="ar-EG" sz="4000" dirty="0">
                <a:solidFill>
                  <a:schemeClr val="bg1"/>
                </a:solidFill>
              </a:rPr>
              <a:t>:</a:t>
            </a:r>
          </a:p>
        </p:txBody>
      </p:sp>
      <p:grpSp>
        <p:nvGrpSpPr>
          <p:cNvPr id="5" name="Group 4">
            <a:extLst>
              <a:ext uri="{FF2B5EF4-FFF2-40B4-BE49-F238E27FC236}">
                <a16:creationId xmlns:a16="http://schemas.microsoft.com/office/drawing/2014/main" id="{1BE96B06-36E6-2C38-2D19-6CEDB8877EDE}"/>
              </a:ext>
            </a:extLst>
          </p:cNvPr>
          <p:cNvGrpSpPr/>
          <p:nvPr/>
        </p:nvGrpSpPr>
        <p:grpSpPr>
          <a:xfrm>
            <a:off x="590999" y="584264"/>
            <a:ext cx="4326904" cy="956285"/>
            <a:chOff x="590999" y="584264"/>
            <a:chExt cx="4326904" cy="956285"/>
          </a:xfrm>
        </p:grpSpPr>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1"/>
            <a:stretch>
              <a:fillRect/>
            </a:stretch>
          </p:blipFill>
          <p:spPr>
            <a:xfrm>
              <a:off x="590999" y="584264"/>
              <a:ext cx="4326904" cy="956285"/>
            </a:xfrm>
            <a:prstGeom prst="rect">
              <a:avLst/>
            </a:prstGeom>
          </p:spPr>
        </p:pic>
        <p:sp>
          <p:nvSpPr>
            <p:cNvPr id="2" name="TextBox 1">
              <a:extLst>
                <a:ext uri="{FF2B5EF4-FFF2-40B4-BE49-F238E27FC236}">
                  <a16:creationId xmlns:a16="http://schemas.microsoft.com/office/drawing/2014/main" id="{8BD1CD64-DEBE-C1D8-83B7-E6CF8293DF04}"/>
                </a:ext>
              </a:extLst>
            </p:cNvPr>
            <p:cNvSpPr txBox="1"/>
            <p:nvPr/>
          </p:nvSpPr>
          <p:spPr>
            <a:xfrm>
              <a:off x="1632187" y="908517"/>
              <a:ext cx="3285715" cy="338554"/>
            </a:xfrm>
            <a:prstGeom prst="rect">
              <a:avLst/>
            </a:prstGeom>
            <a:solidFill>
              <a:srgbClr val="002B49"/>
            </a:solidFill>
          </p:spPr>
          <p:txBody>
            <a:bodyPr wrap="square" rtlCol="0">
              <a:spAutoFit/>
            </a:bodyPr>
            <a:lstStyle/>
            <a:p>
              <a:r>
                <a:rPr lang="en-US" sz="1600" dirty="0">
                  <a:solidFill>
                    <a:schemeClr val="bg1"/>
                  </a:solidFill>
                </a:rPr>
                <a:t>                         </a:t>
              </a:r>
              <a:r>
                <a:rPr lang="ar-AE" sz="1600" dirty="0">
                  <a:solidFill>
                    <a:schemeClr val="bg1"/>
                  </a:solidFill>
                </a:rPr>
                <a:t>عالم واحد، إنترنت واحد</a:t>
              </a:r>
              <a:endParaRPr lang="en-TR" sz="1600" dirty="0">
                <a:solidFill>
                  <a:schemeClr val="bg1"/>
                </a:solidFill>
              </a:endParaRPr>
            </a:p>
          </p:txBody>
        </p:sp>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487"/>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a:p>
        </p:txBody>
      </p:sp>
      <p:sp>
        <p:nvSpPr>
          <p:cNvPr id="879" name="Google Shape;879;p63"/>
          <p:cNvSpPr txBox="1">
            <a:spLocks noGrp="1"/>
          </p:cNvSpPr>
          <p:nvPr>
            <p:ph type="title"/>
          </p:nvPr>
        </p:nvSpPr>
        <p:spPr>
          <a:xfrm>
            <a:off x="7633945" y="951056"/>
            <a:ext cx="4239942" cy="1745229"/>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sz="4500" dirty="0">
                <a:solidFill>
                  <a:srgbClr val="002B49"/>
                </a:solidFill>
              </a:rPr>
              <a:t>كيف يمكننا التنقل </a:t>
            </a:r>
            <a:br>
              <a:rPr lang="en-US" sz="4500" dirty="0">
                <a:solidFill>
                  <a:srgbClr val="002B49"/>
                </a:solidFill>
              </a:rPr>
            </a:br>
            <a:r>
              <a:rPr lang="ar-EG" sz="4500" dirty="0">
                <a:solidFill>
                  <a:srgbClr val="002B49"/>
                </a:solidFill>
              </a:rPr>
              <a:t>عبر الإنترنت؟</a:t>
            </a:r>
          </a:p>
        </p:txBody>
      </p:sp>
      <p:sp>
        <p:nvSpPr>
          <p:cNvPr id="882" name="Google Shape;882;p63"/>
          <p:cNvSpPr/>
          <p:nvPr/>
        </p:nvSpPr>
        <p:spPr>
          <a:xfrm>
            <a:off x="4816775" y="3612947"/>
            <a:ext cx="6550525" cy="1400400"/>
          </a:xfrm>
          <a:prstGeom prst="rect">
            <a:avLst/>
          </a:prstGeom>
          <a:noFill/>
          <a:ln>
            <a:noFill/>
          </a:ln>
        </p:spPr>
        <p:txBody>
          <a:bodyPr spcFirstLastPara="1" wrap="square" lIns="91425" tIns="45700" rIns="91425" bIns="45700" anchor="t" anchorCtr="0">
            <a:noAutofit/>
          </a:bodyPr>
          <a:lstStyle/>
          <a:p>
            <a:pPr marL="0" marR="0" lvl="0" indent="0" algn="r">
              <a:lnSpc>
                <a:spcPct val="100000"/>
              </a:lnSpc>
              <a:spcBef>
                <a:spcPts val="0"/>
              </a:spcBef>
              <a:spcAft>
                <a:spcPts val="0"/>
              </a:spcAft>
              <a:buClr>
                <a:srgbClr val="000000"/>
              </a:buClr>
              <a:buSzPts val="2000"/>
              <a:buFont typeface="Arial"/>
              <a:buNone/>
            </a:pPr>
            <a:r>
              <a:rPr lang="ar-EG" sz="2000" b="0" i="0" u="none" strike="noStrike" cap="none" dirty="0">
                <a:solidFill>
                  <a:srgbClr val="002B49"/>
                </a:solidFill>
                <a:latin typeface="Arial"/>
                <a:ea typeface="Arial"/>
                <a:cs typeface="Arial"/>
                <a:sym typeface="Arial"/>
              </a:rPr>
              <a:t> يصعب على الأشخاص أن تستذكر عناوين </a:t>
            </a:r>
            <a:r>
              <a:rPr lang="en-US" sz="2000" b="0" i="0" u="none" strike="noStrike" cap="none" dirty="0">
                <a:solidFill>
                  <a:srgbClr val="002B49"/>
                </a:solidFill>
                <a:latin typeface="Arial"/>
                <a:ea typeface="Arial"/>
                <a:cs typeface="Arial"/>
                <a:sym typeface="Arial"/>
              </a:rPr>
              <a:t>IP</a:t>
            </a:r>
          </a:p>
          <a:p>
            <a:pPr marL="0" marR="0" lvl="0" indent="0" algn="r">
              <a:lnSpc>
                <a:spcPct val="100000"/>
              </a:lnSpc>
              <a:spcBef>
                <a:spcPts val="0"/>
              </a:spcBef>
              <a:spcAft>
                <a:spcPts val="0"/>
              </a:spcAft>
              <a:buClr>
                <a:srgbClr val="000000"/>
              </a:buClr>
              <a:buSzPts val="2000"/>
              <a:buFont typeface="Arial"/>
              <a:buNone/>
            </a:pPr>
            <a:endParaRPr sz="1400" b="0" i="0" u="none" strike="noStrike" cap="none" dirty="0">
              <a:solidFill>
                <a:srgbClr val="002B49"/>
              </a:solidFill>
              <a:latin typeface="Arial"/>
              <a:ea typeface="Arial"/>
              <a:cs typeface="Arial"/>
              <a:sym typeface="Arial"/>
            </a:endParaRPr>
          </a:p>
          <a:p>
            <a:pPr marL="283464" marR="0" lvl="0" indent="-283464">
              <a:lnSpc>
                <a:spcPct val="100000"/>
              </a:lnSpc>
              <a:spcBef>
                <a:spcPts val="0"/>
              </a:spcBef>
              <a:spcAft>
                <a:spcPts val="0"/>
              </a:spcAft>
              <a:buClr>
                <a:schemeClr val="dk1"/>
              </a:buClr>
              <a:buSzPts val="2000"/>
              <a:buFont typeface="Arial" panose="020B0604020202020204" pitchFamily="34" charset="0"/>
              <a:buChar char="•"/>
            </a:pPr>
            <a:r>
              <a:rPr lang="en-US" sz="2000" dirty="0">
                <a:solidFill>
                  <a:srgbClr val="002B49"/>
                </a:solidFill>
              </a:rPr>
              <a:t>IPv4</a:t>
            </a:r>
            <a:r>
              <a:rPr lang="ar-SA" sz="2000" dirty="0">
                <a:solidFill>
                  <a:srgbClr val="002B49"/>
                </a:solidFill>
              </a:rPr>
              <a:t>:</a:t>
            </a:r>
            <a:r>
              <a:rPr lang="en-US" sz="2000" dirty="0">
                <a:solidFill>
                  <a:srgbClr val="002B49"/>
                </a:solidFill>
              </a:rPr>
              <a:t> </a:t>
            </a:r>
            <a:r>
              <a:rPr lang="ar-EG" sz="2000" dirty="0">
                <a:solidFill>
                  <a:srgbClr val="002B49"/>
                </a:solidFill>
              </a:rPr>
              <a:t>192.0.43.7</a:t>
            </a:r>
          </a:p>
          <a:p>
            <a:pPr marL="285750" marR="0" lvl="0" indent="-279400">
              <a:lnSpc>
                <a:spcPct val="100000"/>
              </a:lnSpc>
              <a:spcBef>
                <a:spcPts val="0"/>
              </a:spcBef>
              <a:spcAft>
                <a:spcPts val="0"/>
              </a:spcAft>
              <a:buClr>
                <a:schemeClr val="dk1"/>
              </a:buClr>
              <a:buSzPts val="2000"/>
              <a:buFont typeface="Arial"/>
              <a:buChar char="•"/>
              <a:tabLst>
                <a:tab pos="6792913" algn="l"/>
              </a:tabLst>
            </a:pPr>
            <a:r>
              <a:rPr lang="en-US" sz="2000" b="0" i="0" u="none" strike="noStrike" cap="none" dirty="0">
                <a:solidFill>
                  <a:srgbClr val="002B49"/>
                </a:solidFill>
                <a:latin typeface="Arial"/>
                <a:ea typeface="Arial"/>
                <a:cs typeface="Arial"/>
                <a:sym typeface="Arial"/>
              </a:rPr>
              <a:t>2001:0db8:ac10:fe01:0000 :IPv6</a:t>
            </a:r>
          </a:p>
        </p:txBody>
      </p:sp>
      <p:sp>
        <p:nvSpPr>
          <p:cNvPr id="883" name="Google Shape;883;p63"/>
          <p:cNvSpPr/>
          <p:nvPr/>
        </p:nvSpPr>
        <p:spPr>
          <a:xfrm>
            <a:off x="2498201" y="5143150"/>
            <a:ext cx="6921300" cy="830956"/>
          </a:xfrm>
          <a:prstGeom prst="rect">
            <a:avLst/>
          </a:prstGeom>
          <a:noFill/>
          <a:ln>
            <a:noFill/>
          </a:ln>
        </p:spPr>
        <p:txBody>
          <a:bodyPr spcFirstLastPara="1" wrap="square" lIns="91425" tIns="45700" rIns="91425" bIns="45700" anchor="t" anchorCtr="0">
            <a:noAutofit/>
          </a:bodyPr>
          <a:lstStyle/>
          <a:p>
            <a:pPr marL="0" marR="0" lvl="0" indent="0" algn="r">
              <a:lnSpc>
                <a:spcPct val="100000"/>
              </a:lnSpc>
              <a:spcBef>
                <a:spcPts val="0"/>
              </a:spcBef>
              <a:spcAft>
                <a:spcPts val="0"/>
              </a:spcAft>
              <a:buClr>
                <a:srgbClr val="000000"/>
              </a:buClr>
              <a:buSzPts val="2000"/>
              <a:buFont typeface="Arial"/>
              <a:buNone/>
            </a:pPr>
            <a:r>
              <a:rPr lang="ar-EG" sz="2000" b="0" i="0" u="none" strike="noStrike" cap="none" dirty="0">
                <a:solidFill>
                  <a:srgbClr val="002B49"/>
                </a:solidFill>
                <a:latin typeface="Arial"/>
                <a:ea typeface="Arial"/>
                <a:cs typeface="Arial"/>
                <a:sym typeface="Arial"/>
              </a:rPr>
              <a:t>بل من الأسهل بالنسبة لهم أن يتذكروا الكلمات</a:t>
            </a:r>
          </a:p>
          <a:p>
            <a:pPr marL="0" marR="0" lvl="0" indent="0" algn="r">
              <a:lnSpc>
                <a:spcPct val="100000"/>
              </a:lnSpc>
              <a:spcBef>
                <a:spcPts val="0"/>
              </a:spcBef>
              <a:spcAft>
                <a:spcPts val="0"/>
              </a:spcAft>
              <a:buClr>
                <a:srgbClr val="000000"/>
              </a:buClr>
              <a:buSzPts val="800"/>
              <a:buFont typeface="Arial"/>
              <a:buNone/>
            </a:pPr>
            <a:endParaRPr sz="800" b="0" i="0" u="none" strike="noStrike" cap="none" dirty="0">
              <a:solidFill>
                <a:srgbClr val="002B49"/>
              </a:solidFill>
              <a:highlight>
                <a:srgbClr val="FEFEFE"/>
              </a:highlight>
              <a:latin typeface="Arial"/>
              <a:ea typeface="Arial"/>
              <a:cs typeface="Arial"/>
              <a:sym typeface="Arial"/>
            </a:endParaRPr>
          </a:p>
          <a:p>
            <a:pPr marL="0" marR="0" lvl="0" indent="0" rtl="0">
              <a:lnSpc>
                <a:spcPct val="100000"/>
              </a:lnSpc>
              <a:spcBef>
                <a:spcPts val="0"/>
              </a:spcBef>
              <a:spcAft>
                <a:spcPts val="0"/>
              </a:spcAft>
              <a:buClr>
                <a:srgbClr val="000000"/>
              </a:buClr>
              <a:buSzPts val="2000"/>
              <a:buFont typeface="Arial"/>
              <a:buNone/>
            </a:pPr>
            <a:r>
              <a:rPr lang="en-US" sz="2000" b="1" i="0" u="none" strike="noStrike" cap="none" dirty="0">
                <a:solidFill>
                  <a:srgbClr val="002B49"/>
                </a:solidFill>
                <a:latin typeface="Arial"/>
                <a:ea typeface="Arial"/>
                <a:cs typeface="Arial"/>
                <a:sym typeface="Arial"/>
                <a:hlinkClick r:id="rId4"/>
              </a:rPr>
              <a:t>www.icann.org</a:t>
            </a:r>
            <a:r>
              <a:rPr lang="en-US" sz="2000" b="1" i="0" u="none" strike="noStrike" cap="none" dirty="0">
                <a:solidFill>
                  <a:srgbClr val="002B49"/>
                </a:solidFill>
                <a:latin typeface="Arial"/>
                <a:ea typeface="Arial"/>
                <a:cs typeface="Arial"/>
                <a:sym typeface="Arial"/>
              </a:rPr>
              <a:t> = </a:t>
            </a:r>
            <a:r>
              <a:rPr lang="ar-EG" sz="2000" b="1" i="0" u="none" strike="noStrike" cap="none" dirty="0">
                <a:solidFill>
                  <a:srgbClr val="002B49"/>
                </a:solidFill>
                <a:latin typeface="Arial"/>
                <a:ea typeface="Arial"/>
                <a:cs typeface="Arial"/>
                <a:sym typeface="Arial"/>
              </a:rPr>
              <a:t>192.0.43.7</a:t>
            </a:r>
          </a:p>
        </p:txBody>
      </p:sp>
      <p:cxnSp>
        <p:nvCxnSpPr>
          <p:cNvPr id="884" name="Google Shape;884;p63"/>
          <p:cNvCxnSpPr/>
          <p:nvPr/>
        </p:nvCxnSpPr>
        <p:spPr>
          <a:xfrm>
            <a:off x="824700" y="3483161"/>
            <a:ext cx="10542600" cy="0"/>
          </a:xfrm>
          <a:prstGeom prst="straightConnector1">
            <a:avLst/>
          </a:prstGeom>
          <a:noFill/>
          <a:ln w="25400" cap="flat" cmpd="sng">
            <a:solidFill>
              <a:schemeClr val="accent1"/>
            </a:solidFill>
            <a:prstDash val="dash"/>
            <a:round/>
            <a:headEnd type="none" w="sm" len="sm"/>
            <a:tailEnd type="none" w="sm" len="sm"/>
          </a:ln>
        </p:spPr>
      </p:cxnSp>
      <p:cxnSp>
        <p:nvCxnSpPr>
          <p:cNvPr id="885" name="Google Shape;885;p63"/>
          <p:cNvCxnSpPr/>
          <p:nvPr/>
        </p:nvCxnSpPr>
        <p:spPr>
          <a:xfrm>
            <a:off x="824700" y="5053626"/>
            <a:ext cx="10542600" cy="0"/>
          </a:xfrm>
          <a:prstGeom prst="straightConnector1">
            <a:avLst/>
          </a:prstGeom>
          <a:noFill/>
          <a:ln w="25400" cap="flat" cmpd="sng">
            <a:solidFill>
              <a:schemeClr val="accent1"/>
            </a:solidFill>
            <a:prstDash val="dash"/>
            <a:round/>
            <a:headEnd type="none" w="sm" len="sm"/>
            <a:tailEnd type="none" w="sm" len="sm"/>
          </a:ln>
        </p:spPr>
      </p:cxnSp>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lang="en-US" sz="1200" b="1"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5"/>
          <a:stretch>
            <a:fillRect/>
          </a:stretch>
        </p:blipFill>
        <p:spPr>
          <a:xfrm>
            <a:off x="1349885" y="3602836"/>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6"/>
          <a:stretch>
            <a:fillRect/>
          </a:stretch>
        </p:blipFill>
        <p:spPr>
          <a:xfrm>
            <a:off x="9998784" y="5168246"/>
            <a:ext cx="1456473" cy="1011196"/>
          </a:xfrm>
          <a:prstGeom prst="rect">
            <a:avLst/>
          </a:prstGeom>
        </p:spPr>
      </p:pic>
      <p:grpSp>
        <p:nvGrpSpPr>
          <p:cNvPr id="27" name="Group 26">
            <a:extLst>
              <a:ext uri="{FF2B5EF4-FFF2-40B4-BE49-F238E27FC236}">
                <a16:creationId xmlns:a16="http://schemas.microsoft.com/office/drawing/2014/main" id="{B78080A9-339B-E882-3C2F-9ABB66FC9439}"/>
              </a:ext>
            </a:extLst>
          </p:cNvPr>
          <p:cNvGrpSpPr/>
          <p:nvPr/>
        </p:nvGrpSpPr>
        <p:grpSpPr>
          <a:xfrm>
            <a:off x="891485" y="808993"/>
            <a:ext cx="4760116" cy="2486959"/>
            <a:chOff x="891485" y="808993"/>
            <a:chExt cx="4760116" cy="2486959"/>
          </a:xfrm>
        </p:grpSpPr>
        <p:sp>
          <p:nvSpPr>
            <p:cNvPr id="7" name="Rectangle 6">
              <a:extLst>
                <a:ext uri="{FF2B5EF4-FFF2-40B4-BE49-F238E27FC236}">
                  <a16:creationId xmlns:a16="http://schemas.microsoft.com/office/drawing/2014/main" id="{5517E39F-F177-2437-49B0-3CCE4693BBA3}"/>
                </a:ext>
              </a:extLst>
            </p:cNvPr>
            <p:cNvSpPr/>
            <p:nvPr/>
          </p:nvSpPr>
          <p:spPr>
            <a:xfrm>
              <a:off x="891485"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a:p>
          </p:txBody>
        </p:sp>
        <p:pic>
          <p:nvPicPr>
            <p:cNvPr id="887" name="Google Shape;887;p63"/>
            <p:cNvPicPr preferRelativeResize="0"/>
            <p:nvPr/>
          </p:nvPicPr>
          <p:blipFill rotWithShape="1">
            <a:blip r:embed="rId7">
              <a:alphaModFix/>
            </a:blip>
            <a:srcRect/>
            <a:stretch/>
          </p:blipFill>
          <p:spPr>
            <a:xfrm>
              <a:off x="931991" y="814499"/>
              <a:ext cx="4534600" cy="2441174"/>
            </a:xfrm>
            <a:prstGeom prst="rect">
              <a:avLst/>
            </a:prstGeom>
            <a:noFill/>
            <a:ln>
              <a:noFill/>
            </a:ln>
          </p:spPr>
        </p:pic>
        <p:sp>
          <p:nvSpPr>
            <p:cNvPr id="9" name="TextBox 8">
              <a:extLst>
                <a:ext uri="{FF2B5EF4-FFF2-40B4-BE49-F238E27FC236}">
                  <a16:creationId xmlns:a16="http://schemas.microsoft.com/office/drawing/2014/main" id="{8E192A15-2C97-5AFE-E92F-6449B1EFE3FC}"/>
                </a:ext>
              </a:extLst>
            </p:cNvPr>
            <p:cNvSpPr txBox="1"/>
            <p:nvPr/>
          </p:nvSpPr>
          <p:spPr>
            <a:xfrm>
              <a:off x="931990" y="2336547"/>
              <a:ext cx="914364" cy="369332"/>
            </a:xfrm>
            <a:prstGeom prst="rect">
              <a:avLst/>
            </a:prstGeom>
            <a:solidFill>
              <a:srgbClr val="002A49"/>
            </a:solidFill>
          </p:spPr>
          <p:txBody>
            <a:bodyPr wrap="square" rtlCol="0">
              <a:spAutoFit/>
            </a:bodyPr>
            <a:lstStyle/>
            <a:p>
              <a:pPr algn="r" rtl="1"/>
              <a:r>
                <a:rPr lang="ar-SA" sz="1800" dirty="0">
                  <a:solidFill>
                    <a:srgbClr val="F3A41E"/>
                  </a:solidFill>
                  <a:effectLst/>
                  <a:latin typeface="Calibri" panose="020F0502020204030204" pitchFamily="34" charset="0"/>
                  <a:ea typeface="Calibri" panose="020F0502020204030204" pitchFamily="34" charset="0"/>
                  <a:cs typeface="Arial" panose="020B0604020202020204" pitchFamily="34" charset="0"/>
                </a:rPr>
                <a:t>المحتوى</a:t>
              </a:r>
              <a:endParaRPr lang="en-TR" sz="1800" dirty="0">
                <a:solidFill>
                  <a:srgbClr val="F3A41E"/>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16594E1-9775-9DF9-A8B4-6086992EC2C3}"/>
                </a:ext>
              </a:extLst>
            </p:cNvPr>
            <p:cNvSpPr txBox="1"/>
            <p:nvPr/>
          </p:nvSpPr>
          <p:spPr>
            <a:xfrm>
              <a:off x="4343245" y="1807335"/>
              <a:ext cx="1078796" cy="646331"/>
            </a:xfrm>
            <a:prstGeom prst="rect">
              <a:avLst/>
            </a:prstGeom>
            <a:solidFill>
              <a:srgbClr val="002A49"/>
            </a:solidFill>
          </p:spPr>
          <p:txBody>
            <a:bodyPr wrap="square" rtlCol="0">
              <a:spAutoFit/>
            </a:bodyPr>
            <a:lstStyle/>
            <a:p>
              <a:pPr algn="r" rtl="1"/>
              <a:r>
                <a:rPr lang="ar-SA" sz="1800" dirty="0">
                  <a:solidFill>
                    <a:srgbClr val="F3A41E"/>
                  </a:solidFill>
                  <a:effectLst/>
                  <a:latin typeface="Calibri" panose="020F0502020204030204" pitchFamily="34" charset="0"/>
                  <a:ea typeface="Calibri" panose="020F0502020204030204" pitchFamily="34" charset="0"/>
                  <a:cs typeface="Arial" panose="020B0604020202020204" pitchFamily="34" charset="0"/>
                </a:rPr>
                <a:t>عنوان المستلم</a:t>
              </a:r>
              <a:endParaRPr lang="en-TR" sz="1800" dirty="0">
                <a:solidFill>
                  <a:srgbClr val="F3A41E"/>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C3EF719-EF01-CB3D-33E2-CA675B65C1A8}"/>
                </a:ext>
              </a:extLst>
            </p:cNvPr>
            <p:cNvSpPr txBox="1"/>
            <p:nvPr/>
          </p:nvSpPr>
          <p:spPr>
            <a:xfrm>
              <a:off x="4387793" y="2533805"/>
              <a:ext cx="1078796" cy="646331"/>
            </a:xfrm>
            <a:prstGeom prst="rect">
              <a:avLst/>
            </a:prstGeom>
            <a:solidFill>
              <a:srgbClr val="002A49"/>
            </a:solidFill>
          </p:spPr>
          <p:txBody>
            <a:bodyPr wrap="square" rtlCol="0">
              <a:spAutoFit/>
            </a:bodyPr>
            <a:lstStyle/>
            <a:p>
              <a:pPr algn="r" rtl="1"/>
              <a:r>
                <a:rPr lang="ar-SA" sz="1800" dirty="0">
                  <a:solidFill>
                    <a:srgbClr val="F3A41E"/>
                  </a:solidFill>
                  <a:effectLst/>
                  <a:latin typeface="Calibri" panose="020F0502020204030204" pitchFamily="34" charset="0"/>
                  <a:ea typeface="Calibri" panose="020F0502020204030204" pitchFamily="34" charset="0"/>
                  <a:cs typeface="Arial" panose="020B0604020202020204" pitchFamily="34" charset="0"/>
                </a:rPr>
                <a:t>عنوان المرسل</a:t>
              </a:r>
              <a:endParaRPr lang="en-TR" sz="1800" dirty="0">
                <a:solidFill>
                  <a:srgbClr val="F3A41E"/>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17787114-DA4A-BFCD-DC57-751FAB07AA13}"/>
                </a:ext>
              </a:extLst>
            </p:cNvPr>
            <p:cNvPicPr>
              <a:picLocks noChangeAspect="1"/>
            </p:cNvPicPr>
            <p:nvPr/>
          </p:nvPicPr>
          <p:blipFill>
            <a:blip r:embed="rId8"/>
            <a:stretch>
              <a:fillRect/>
            </a:stretch>
          </p:blipFill>
          <p:spPr>
            <a:xfrm>
              <a:off x="1192322" y="935477"/>
              <a:ext cx="3951178" cy="517664"/>
            </a:xfrm>
            <a:prstGeom prst="rect">
              <a:avLst/>
            </a:prstGeom>
          </p:spPr>
        </p:pic>
        <p:sp>
          <p:nvSpPr>
            <p:cNvPr id="8" name="TextBox 7">
              <a:extLst>
                <a:ext uri="{FF2B5EF4-FFF2-40B4-BE49-F238E27FC236}">
                  <a16:creationId xmlns:a16="http://schemas.microsoft.com/office/drawing/2014/main" id="{AA8F5DE4-65AA-108F-6514-99859DBA14B1}"/>
                </a:ext>
              </a:extLst>
            </p:cNvPr>
            <p:cNvSpPr txBox="1"/>
            <p:nvPr/>
          </p:nvSpPr>
          <p:spPr>
            <a:xfrm>
              <a:off x="972498" y="1017681"/>
              <a:ext cx="4534599" cy="584775"/>
            </a:xfrm>
            <a:prstGeom prst="rect">
              <a:avLst/>
            </a:prstGeom>
            <a:solidFill>
              <a:srgbClr val="002A49"/>
            </a:solidFill>
          </p:spPr>
          <p:txBody>
            <a:bodyPr wrap="square" rtlCol="0">
              <a:spAutoFit/>
            </a:bodyPr>
            <a:lstStyle/>
            <a:p>
              <a:pPr algn="ctr"/>
              <a:r>
                <a:rPr lang="ar-SA"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المعلومات المرسلة عبر الإنترنت تشبه </a:t>
              </a:r>
              <a:r>
                <a:rPr lang="ar-SA"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البطاقة البريدية الرقمية</a:t>
              </a:r>
              <a:r>
                <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br>
                <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en-TR" sz="1600" dirty="0"/>
            </a:p>
          </p:txBody>
        </p:sp>
      </p:grpSp>
      <p:pic>
        <p:nvPicPr>
          <p:cNvPr id="12" name="Picture 11">
            <a:extLst>
              <a:ext uri="{FF2B5EF4-FFF2-40B4-BE49-F238E27FC236}">
                <a16:creationId xmlns:a16="http://schemas.microsoft.com/office/drawing/2014/main" id="{4EEE4890-07C0-7AD7-5C50-8FB5665DF787}"/>
              </a:ext>
            </a:extLst>
          </p:cNvPr>
          <p:cNvPicPr>
            <a:picLocks noChangeAspect="1"/>
          </p:cNvPicPr>
          <p:nvPr/>
        </p:nvPicPr>
        <p:blipFill>
          <a:blip r:embed="rId9"/>
          <a:stretch>
            <a:fillRect/>
          </a:stretch>
        </p:blipFill>
        <p:spPr>
          <a:xfrm>
            <a:off x="576000" y="288001"/>
            <a:ext cx="3092486" cy="289921"/>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lang="en-US" sz="1200" b="1" i="0" u="none" strike="noStrike" cap="none">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1" y="1012922"/>
            <a:ext cx="11479595" cy="45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5394"/>
              </a:buClr>
              <a:buSzPts val="2800"/>
              <a:buFont typeface="Arial"/>
              <a:buNone/>
            </a:pPr>
            <a:r>
              <a:rPr lang="ar-EG" sz="4500" dirty="0">
                <a:solidFill>
                  <a:srgbClr val="002B49"/>
                </a:solidFill>
              </a:rPr>
              <a:t>ما المقصود باسم النطاق؟</a:t>
            </a: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5400"/>
              <a:buFont typeface="Arial"/>
              <a:buNone/>
            </a:pPr>
            <a:r>
              <a:rPr lang="en-US" sz="5400" b="0" i="0" u="sng" strike="noStrike" cap="none" dirty="0">
                <a:solidFill>
                  <a:srgbClr val="002B49"/>
                </a:solidFill>
                <a:latin typeface="Arial"/>
                <a:ea typeface="Arial"/>
                <a:cs typeface="Arial"/>
                <a:sym typeface="Arial"/>
                <a:hlinkClick r:id="rId4">
                  <a:extLst>
                    <a:ext uri="{A12FA001-AC4F-418D-AE19-62706E023703}">
                      <ahyp:hlinkClr xmlns:ahyp="http://schemas.microsoft.com/office/drawing/2018/hyperlinkcolor" val="tx"/>
                    </a:ext>
                  </a:extLst>
                </a:hlinkClick>
              </a:rPr>
              <a:t>www.icann.org.</a:t>
            </a:r>
          </a:p>
        </p:txBody>
      </p:sp>
      <p:sp>
        <p:nvSpPr>
          <p:cNvPr id="897" name="Google Shape;897;p64"/>
          <p:cNvSpPr/>
          <p:nvPr/>
        </p:nvSpPr>
        <p:spPr>
          <a:xfrm rot="-5400000">
            <a:off x="7815250" y="2901108"/>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64"/>
          <p:cNvSpPr txBox="1"/>
          <p:nvPr/>
        </p:nvSpPr>
        <p:spPr>
          <a:xfrm>
            <a:off x="6411163" y="3353658"/>
            <a:ext cx="2874600" cy="450600"/>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1" i="0" u="none" strike="noStrike" cap="none" dirty="0">
                <a:solidFill>
                  <a:schemeClr val="accent5"/>
                </a:solidFill>
                <a:latin typeface="Arial"/>
                <a:ea typeface="Arial"/>
                <a:cs typeface="Arial"/>
                <a:sym typeface="Arial"/>
              </a:rPr>
              <a:t>نطاق المستوى الأعلى</a:t>
            </a:r>
          </a:p>
        </p:txBody>
      </p:sp>
      <p:pic>
        <p:nvPicPr>
          <p:cNvPr id="5" name="Picture 4">
            <a:extLst>
              <a:ext uri="{FF2B5EF4-FFF2-40B4-BE49-F238E27FC236}">
                <a16:creationId xmlns:a16="http://schemas.microsoft.com/office/drawing/2014/main" id="{62E35BCC-AE51-8B15-F667-7C34CED27612}"/>
              </a:ext>
            </a:extLst>
          </p:cNvPr>
          <p:cNvPicPr>
            <a:picLocks noChangeAspect="1"/>
          </p:cNvPicPr>
          <p:nvPr/>
        </p:nvPicPr>
        <p:blipFill>
          <a:blip r:embed="rId5"/>
          <a:stretch>
            <a:fillRect/>
          </a:stretch>
        </p:blipFill>
        <p:spPr>
          <a:xfrm>
            <a:off x="576000" y="288001"/>
            <a:ext cx="3092486" cy="289921"/>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lang="en-US" sz="1200" b="1" i="0" u="none" strike="noStrike" cap="none">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099" y="1013085"/>
            <a:ext cx="11496787" cy="45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5394"/>
              </a:buClr>
              <a:buSzPts val="2800"/>
              <a:buFont typeface="Arial"/>
              <a:buNone/>
            </a:pPr>
            <a:r>
              <a:rPr lang="ar-EG" sz="4500" dirty="0">
                <a:solidFill>
                  <a:srgbClr val="002B49"/>
                </a:solidFill>
                <a:latin typeface="Arial"/>
                <a:ea typeface="Arial"/>
                <a:cs typeface="Arial"/>
                <a:sym typeface="Arial"/>
              </a:rPr>
              <a:t>ما المقصود بنطاقات المستوى الأعلى (</a:t>
            </a:r>
            <a:r>
              <a:rPr lang="en-US" sz="4500" dirty="0">
                <a:solidFill>
                  <a:srgbClr val="002B49"/>
                </a:solidFill>
                <a:latin typeface="Arial"/>
                <a:ea typeface="Arial"/>
                <a:cs typeface="Arial"/>
                <a:sym typeface="Arial"/>
              </a:rPr>
              <a:t>(TLD</a:t>
            </a:r>
            <a:r>
              <a:rPr lang="ar-EG" sz="4500" dirty="0">
                <a:solidFill>
                  <a:srgbClr val="002B49"/>
                </a:solidFill>
                <a:latin typeface="Arial"/>
                <a:ea typeface="Arial"/>
                <a:cs typeface="Arial"/>
                <a:sym typeface="Arial"/>
              </a:rPr>
              <a:t>؟</a:t>
            </a:r>
          </a:p>
        </p:txBody>
      </p:sp>
      <p:grpSp>
        <p:nvGrpSpPr>
          <p:cNvPr id="37" name="Group 36">
            <a:extLst>
              <a:ext uri="{FF2B5EF4-FFF2-40B4-BE49-F238E27FC236}">
                <a16:creationId xmlns:a16="http://schemas.microsoft.com/office/drawing/2014/main" id="{34FF90AD-82C8-8ADA-35E7-29D286AE25A5}"/>
              </a:ext>
            </a:extLst>
          </p:cNvPr>
          <p:cNvGrpSpPr/>
          <p:nvPr/>
        </p:nvGrpSpPr>
        <p:grpSpPr>
          <a:xfrm flipH="1">
            <a:off x="459323" y="2019296"/>
            <a:ext cx="11169789" cy="4550703"/>
            <a:chOff x="459323" y="2019296"/>
            <a:chExt cx="11169789" cy="4550703"/>
          </a:xfrm>
        </p:grpSpPr>
        <p:cxnSp>
          <p:nvCxnSpPr>
            <p:cNvPr id="5" name="Straight Connector 4">
              <a:extLst>
                <a:ext uri="{FF2B5EF4-FFF2-40B4-BE49-F238E27FC236}">
                  <a16:creationId xmlns:a16="http://schemas.microsoft.com/office/drawing/2014/main" id="{7AF4E265-3538-8038-72EB-F89F878C152B}"/>
                </a:ext>
              </a:extLst>
            </p:cNvPr>
            <p:cNvCxnSpPr/>
            <p:nvPr/>
          </p:nvCxnSpPr>
          <p:spPr>
            <a:xfrm>
              <a:off x="1025909"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459323"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100"/>
                <a:buFont typeface="Arial"/>
                <a:buNone/>
              </a:pPr>
              <a:r>
                <a:rPr lang="ar-EG" sz="1700" b="1" i="0" u="none" strike="noStrike" cap="none">
                  <a:solidFill>
                    <a:srgbClr val="002B49"/>
                  </a:solidFill>
                  <a:latin typeface="Arial"/>
                  <a:ea typeface="Arial"/>
                  <a:cs typeface="Arial"/>
                  <a:sym typeface="Arial"/>
                </a:rPr>
                <a:t>اليابانية</a:t>
              </a: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1">
                <a:lnSpc>
                  <a:spcPct val="115000"/>
                </a:lnSpc>
                <a:spcBef>
                  <a:spcPts val="0"/>
                </a:spcBef>
                <a:spcAft>
                  <a:spcPts val="0"/>
                </a:spcAft>
                <a:buClr>
                  <a:srgbClr val="000000"/>
                </a:buClr>
                <a:buSzPts val="2900"/>
                <a:buFont typeface="Arial"/>
                <a:buNone/>
              </a:pPr>
              <a:r>
                <a:rPr lang="en-US" sz="2900" b="1" i="0" u="none" strike="noStrike" cap="none" dirty="0">
                  <a:solidFill>
                    <a:schemeClr val="lt1"/>
                  </a:solidFill>
                  <a:latin typeface="Arial"/>
                  <a:ea typeface="Arial"/>
                  <a:cs typeface="Arial"/>
                  <a:sym typeface="Arial"/>
                </a:rPr>
                <a:t>.</a:t>
              </a:r>
              <a:r>
                <a:rPr lang="en-US" sz="2900" b="1" i="0" u="none" strike="noStrike" cap="none" dirty="0" err="1">
                  <a:solidFill>
                    <a:schemeClr val="lt1"/>
                  </a:solidFill>
                  <a:latin typeface="Arial"/>
                  <a:ea typeface="Arial"/>
                  <a:cs typeface="Arial"/>
                  <a:sym typeface="Arial"/>
                </a:rPr>
                <a:t>コム</a:t>
              </a:r>
              <a:endParaRPr lang="en-US" sz="2900" b="1" i="0" u="none" strike="noStrike" cap="none" dirty="0">
                <a:solidFill>
                  <a:schemeClr val="lt1"/>
                </a:solidFill>
                <a:latin typeface="Arial"/>
                <a:ea typeface="Arial"/>
                <a:cs typeface="Arial"/>
                <a:sym typeface="Arial"/>
              </a:endParaRP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573509"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100"/>
                <a:buFont typeface="Arial"/>
                <a:buNone/>
              </a:pPr>
              <a:r>
                <a:rPr lang="ar-EG" sz="2300" b="1" i="0" u="none" strike="noStrike" cap="none">
                  <a:solidFill>
                    <a:srgbClr val="002B49"/>
                  </a:solidFill>
                  <a:latin typeface="Arial"/>
                  <a:ea typeface="Arial"/>
                  <a:cs typeface="Arial"/>
                  <a:sym typeface="Arial"/>
                </a:rPr>
                <a:t>2012</a:t>
              </a: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100"/>
                <a:buFont typeface="Arial"/>
                <a:buNone/>
              </a:pPr>
              <a:r>
                <a:rPr lang="ar-EG" sz="1700" b="1" i="0" u="none" strike="noStrike" cap="none">
                  <a:solidFill>
                    <a:srgbClr val="002B49"/>
                  </a:solidFill>
                  <a:latin typeface="Arial"/>
                  <a:ea typeface="Arial"/>
                  <a:cs typeface="Arial"/>
                  <a:sym typeface="Arial"/>
                </a:rPr>
                <a:t>الصينية</a:t>
              </a: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100"/>
                <a:buFont typeface="Arial"/>
                <a:buNone/>
              </a:pPr>
              <a:r>
                <a:rPr lang="ar-EG" sz="1700" b="1" i="0" u="none" strike="noStrike" cap="none">
                  <a:solidFill>
                    <a:srgbClr val="002B49"/>
                  </a:solidFill>
                  <a:latin typeface="Arial"/>
                  <a:ea typeface="Arial"/>
                  <a:cs typeface="Arial"/>
                  <a:sym typeface="Arial"/>
                </a:rPr>
                <a:t>العربية</a:t>
              </a:r>
            </a:p>
          </p:txBody>
        </p:sp>
        <p:sp>
          <p:nvSpPr>
            <p:cNvPr id="21" name="TextBox 20">
              <a:extLst>
                <a:ext uri="{FF2B5EF4-FFF2-40B4-BE49-F238E27FC236}">
                  <a16:creationId xmlns:a16="http://schemas.microsoft.com/office/drawing/2014/main" id="{8B996E92-C42C-8AAE-36BC-06DCB84E64C7}"/>
                </a:ext>
              </a:extLst>
            </p:cNvPr>
            <p:cNvSpPr txBox="1"/>
            <p:nvPr/>
          </p:nvSpPr>
          <p:spPr>
            <a:xfrm>
              <a:off x="1751935" y="2348799"/>
              <a:ext cx="2971527" cy="1015663"/>
            </a:xfrm>
            <a:prstGeom prst="rect">
              <a:avLst/>
            </a:prstGeom>
            <a:noFill/>
          </p:spPr>
          <p:txBody>
            <a:bodyPr wrap="square" rtlCol="0">
              <a:spAutoFit/>
            </a:bodyPr>
            <a:lstStyle/>
            <a:p>
              <a:r>
                <a:rPr lang="ar-EG" sz="2000" b="1" dirty="0"/>
                <a:t>اسم النطاق</a:t>
              </a:r>
            </a:p>
            <a:p>
              <a:r>
                <a:rPr lang="ar-EG" sz="2000" dirty="0"/>
                <a:t>حروف لاتينية من </a:t>
              </a:r>
              <a:r>
                <a:rPr lang="en-US" sz="2000" dirty="0"/>
                <a:t>a</a:t>
              </a:r>
              <a:r>
                <a:rPr lang="ar-EG" sz="2000" dirty="0"/>
                <a:t> إلى </a:t>
              </a:r>
              <a:r>
                <a:rPr lang="en-US" sz="2000" dirty="0"/>
                <a:t>z</a:t>
              </a:r>
              <a:r>
                <a:rPr lang="ar-EG" sz="2000" dirty="0"/>
                <a:t> بدون أي تشكيل أو رموز.</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751935" y="4859043"/>
              <a:ext cx="3264632" cy="1015663"/>
            </a:xfrm>
            <a:prstGeom prst="rect">
              <a:avLst/>
            </a:prstGeom>
            <a:noFill/>
          </p:spPr>
          <p:txBody>
            <a:bodyPr wrap="square" rtlCol="0">
              <a:spAutoFit/>
            </a:bodyPr>
            <a:lstStyle/>
            <a:p>
              <a:r>
                <a:rPr lang="ar-EG" sz="2000" b="1" dirty="0"/>
                <a:t>أضافت</a:t>
              </a:r>
            </a:p>
            <a:p>
              <a:r>
                <a:rPr lang="ar-EG" sz="2000" b="1" dirty="0"/>
                <a:t>أسماء النطاقات المدوَّلة</a:t>
              </a:r>
            </a:p>
            <a:p>
              <a:r>
                <a:rPr lang="ar-EG" sz="2000" dirty="0"/>
                <a:t>حروف من نصوص مختلفة.</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a:lnSpc>
                  <a:spcPct val="100000"/>
                </a:lnSpc>
                <a:spcBef>
                  <a:spcPts val="0"/>
                </a:spcBef>
                <a:spcAft>
                  <a:spcPts val="0"/>
                </a:spcAft>
                <a:buClr>
                  <a:srgbClr val="000000"/>
                </a:buClr>
                <a:buSzPts val="2100"/>
                <a:buFont typeface="Arial"/>
                <a:buNone/>
              </a:pPr>
              <a:r>
                <a:rPr lang="en-US" sz="2800" b="1" dirty="0">
                  <a:solidFill>
                    <a:schemeClr val="lt1"/>
                  </a:solidFill>
                </a:rPr>
                <a:t>o</a:t>
              </a:r>
              <a:r>
                <a:rPr lang="en-US" sz="2800" b="1" i="0" u="none" strike="noStrike" cap="none" dirty="0">
                  <a:solidFill>
                    <a:schemeClr val="lt1"/>
                  </a:solidFill>
                  <a:latin typeface="Arial"/>
                  <a:ea typeface="Arial"/>
                  <a:cs typeface="Arial"/>
                  <a:sym typeface="Arial"/>
                </a:rPr>
                <a:t>rg</a:t>
              </a:r>
              <a:r>
                <a:rPr lang="ar-SA" sz="2800" b="1" i="0" u="none" strike="noStrike" cap="none" dirty="0">
                  <a:solidFill>
                    <a:schemeClr val="lt1"/>
                  </a:solidFill>
                  <a:latin typeface="Arial"/>
                  <a:ea typeface="Arial"/>
                  <a:cs typeface="Arial"/>
                  <a:sym typeface="Arial"/>
                </a:rPr>
                <a:t>.</a:t>
              </a:r>
              <a:endParaRPr lang="en-US" sz="2800" b="1" i="0" u="none" strike="noStrike" cap="none" dirty="0">
                <a:solidFill>
                  <a:schemeClr val="lt1"/>
                </a:solidFill>
                <a:latin typeface="Arial"/>
                <a:ea typeface="Arial"/>
                <a:cs typeface="Arial"/>
                <a:sym typeface="Arial"/>
              </a:endParaRP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800" b="1" i="0" u="none" strike="noStrike" cap="none" dirty="0">
                  <a:solidFill>
                    <a:schemeClr val="lt1"/>
                  </a:solidFill>
                  <a:latin typeface="Arial"/>
                  <a:ea typeface="Arial"/>
                  <a:cs typeface="Arial"/>
                  <a:sym typeface="Arial"/>
                </a:rPr>
                <a:t>.com</a:t>
              </a: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1">
                <a:lnSpc>
                  <a:spcPct val="115000"/>
                </a:lnSpc>
                <a:spcBef>
                  <a:spcPts val="0"/>
                </a:spcBef>
                <a:spcAft>
                  <a:spcPts val="0"/>
                </a:spcAft>
                <a:buClr>
                  <a:srgbClr val="000000"/>
                </a:buClr>
                <a:buSzPts val="2900"/>
                <a:buFont typeface="Arial"/>
                <a:buNone/>
              </a:pPr>
              <a:r>
                <a:rPr lang="ar-EG" sz="2900" b="1" dirty="0">
                  <a:solidFill>
                    <a:schemeClr val="lt1"/>
                  </a:solidFill>
                </a:rPr>
                <a:t>.</a:t>
              </a:r>
              <a:r>
                <a:rPr lang="ar-SA" sz="2900" b="1" dirty="0">
                  <a:solidFill>
                    <a:schemeClr val="lt1"/>
                  </a:solidFill>
                </a:rPr>
                <a:t>عرب</a:t>
              </a:r>
              <a:endParaRPr lang="ar-EG" sz="2900" b="1" dirty="0">
                <a:solidFill>
                  <a:schemeClr val="lt1"/>
                </a:solidFill>
              </a:endParaRP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4851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1">
                <a:lnSpc>
                  <a:spcPct val="115000"/>
                </a:lnSpc>
                <a:spcBef>
                  <a:spcPts val="0"/>
                </a:spcBef>
                <a:spcAft>
                  <a:spcPts val="0"/>
                </a:spcAft>
                <a:buClr>
                  <a:srgbClr val="000000"/>
                </a:buClr>
                <a:buSzPts val="2900"/>
                <a:buFont typeface="Arial"/>
                <a:buNone/>
              </a:pPr>
              <a:r>
                <a:rPr lang="en-US" sz="2900" b="1" i="0" u="none" strike="noStrike" cap="none" dirty="0">
                  <a:solidFill>
                    <a:schemeClr val="lt1"/>
                  </a:solidFill>
                  <a:latin typeface="Arial"/>
                  <a:ea typeface="Arial"/>
                  <a:cs typeface="Arial"/>
                  <a:sym typeface="Arial"/>
                </a:rPr>
                <a:t>.</a:t>
              </a:r>
              <a:r>
                <a:rPr lang="en-US" sz="2900" b="1" i="0" u="none" strike="noStrike" cap="none" dirty="0" err="1">
                  <a:solidFill>
                    <a:schemeClr val="lt1"/>
                  </a:solidFill>
                  <a:latin typeface="Arial"/>
                  <a:ea typeface="Arial"/>
                  <a:cs typeface="Arial"/>
                  <a:sym typeface="Arial"/>
                </a:rPr>
                <a:t>中国</a:t>
              </a:r>
              <a:endParaRPr lang="en-US" sz="2900" b="1" i="0" u="none" strike="noStrike" cap="none" dirty="0">
                <a:solidFill>
                  <a:schemeClr val="lt1"/>
                </a:solidFill>
                <a:latin typeface="Arial"/>
                <a:ea typeface="Arial"/>
                <a:cs typeface="Arial"/>
                <a:sym typeface="Arial"/>
              </a:endParaRP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68729889-5151-3012-297B-502928374220}"/>
                </a:ext>
              </a:extLst>
            </p:cNvPr>
            <p:cNvSpPr/>
            <p:nvPr/>
          </p:nvSpPr>
          <p:spPr>
            <a:xfrm>
              <a:off x="933834"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933834"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800" b="1" i="0" u="none" strike="noStrike" cap="none" dirty="0" err="1">
                  <a:solidFill>
                    <a:schemeClr val="lt1"/>
                  </a:solidFill>
                  <a:latin typeface="Arial"/>
                  <a:ea typeface="Arial"/>
                  <a:cs typeface="Arial"/>
                  <a:sym typeface="Arial"/>
                </a:rPr>
                <a:t>.net</a:t>
              </a:r>
              <a:endParaRPr lang="en-US" sz="2800" b="1" i="0" u="none" strike="noStrike" cap="none" dirty="0">
                <a:solidFill>
                  <a:schemeClr val="lt1"/>
                </a:solidFill>
                <a:latin typeface="Arial"/>
                <a:ea typeface="Arial"/>
                <a:cs typeface="Arial"/>
                <a:sym typeface="Arial"/>
              </a:endParaRPr>
            </a:p>
          </p:txBody>
        </p:sp>
      </p:grpSp>
      <p:pic>
        <p:nvPicPr>
          <p:cNvPr id="38" name="Picture 37">
            <a:extLst>
              <a:ext uri="{FF2B5EF4-FFF2-40B4-BE49-F238E27FC236}">
                <a16:creationId xmlns:a16="http://schemas.microsoft.com/office/drawing/2014/main" id="{625FA3D2-D823-03E5-1C75-915DDC115E2F}"/>
              </a:ext>
            </a:extLst>
          </p:cNvPr>
          <p:cNvPicPr>
            <a:picLocks noChangeAspect="1"/>
          </p:cNvPicPr>
          <p:nvPr/>
        </p:nvPicPr>
        <p:blipFill>
          <a:blip r:embed="rId4"/>
          <a:stretch>
            <a:fillRect/>
          </a:stretch>
        </p:blipFill>
        <p:spPr>
          <a:xfrm>
            <a:off x="576000" y="288001"/>
            <a:ext cx="3092486" cy="289921"/>
          </a:xfrm>
          <a:prstGeom prst="rect">
            <a:avLst/>
          </a:prstGeom>
        </p:spPr>
      </p:pic>
    </p:spTree>
    <p:custDataLst>
      <p:tags r:id="rId1"/>
    </p:custDataLst>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dirty="0"/>
          </a:p>
        </p:txBody>
      </p:sp>
      <p:sp>
        <p:nvSpPr>
          <p:cNvPr id="920" name="Google Shape;920;p66"/>
          <p:cNvSpPr txBox="1">
            <a:spLocks noGrp="1"/>
          </p:cNvSpPr>
          <p:nvPr>
            <p:ph type="title"/>
          </p:nvPr>
        </p:nvSpPr>
        <p:spPr>
          <a:xfrm>
            <a:off x="333661" y="779485"/>
            <a:ext cx="11617334" cy="752327"/>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5394"/>
              </a:buClr>
              <a:buSzPts val="2800"/>
              <a:buFont typeface="Arial"/>
              <a:buNone/>
            </a:pPr>
            <a:r>
              <a:rPr lang="ar-EG" sz="4500" dirty="0">
                <a:solidFill>
                  <a:srgbClr val="002B49"/>
                </a:solidFill>
              </a:rPr>
              <a:t>توسع نظام أسماء النطاقات </a:t>
            </a:r>
            <a:r>
              <a:rPr lang="en-US" sz="4500" dirty="0">
                <a:solidFill>
                  <a:srgbClr val="002B49"/>
                </a:solidFill>
              </a:rPr>
              <a:t>DNS</a:t>
            </a:r>
          </a:p>
        </p:txBody>
      </p:sp>
      <p:sp>
        <p:nvSpPr>
          <p:cNvPr id="923" name="Google Shape;923;p66"/>
          <p:cNvSpPr txBox="1"/>
          <p:nvPr/>
        </p:nvSpPr>
        <p:spPr>
          <a:xfrm>
            <a:off x="7672521" y="1513260"/>
            <a:ext cx="3813350" cy="1070400"/>
          </a:xfrm>
          <a:prstGeom prst="rect">
            <a:avLst/>
          </a:prstGeom>
          <a:noFill/>
          <a:ln>
            <a:noFill/>
          </a:ln>
        </p:spPr>
        <p:txBody>
          <a:bodyPr spcFirstLastPara="1" wrap="square" lIns="91425" tIns="91425" rIns="91425" bIns="91425" anchor="t" anchorCtr="0">
            <a:noAutofit/>
          </a:bodyPr>
          <a:lstStyle/>
          <a:p>
            <a:pPr marL="0" marR="0" lvl="0" indent="0" algn="ctr" rtl="1">
              <a:lnSpc>
                <a:spcPct val="115000"/>
              </a:lnSpc>
              <a:spcBef>
                <a:spcPts val="0"/>
              </a:spcBef>
              <a:spcAft>
                <a:spcPts val="0"/>
              </a:spcAft>
              <a:buClr>
                <a:srgbClr val="000000"/>
              </a:buClr>
              <a:buSzPts val="2200"/>
              <a:buFont typeface="Arial"/>
              <a:buNone/>
            </a:pPr>
            <a:r>
              <a:rPr lang="ar-EG" sz="2400" b="1" dirty="0">
                <a:solidFill>
                  <a:srgbClr val="002B49"/>
                </a:solidFill>
              </a:rPr>
              <a:t>لقد </a:t>
            </a:r>
            <a:r>
              <a:rPr lang="ar-EG" sz="2400" b="1" i="0" u="none" strike="noStrike" cap="none" dirty="0">
                <a:solidFill>
                  <a:srgbClr val="002B49"/>
                </a:solidFill>
                <a:latin typeface="Arial"/>
                <a:ea typeface="Arial"/>
                <a:cs typeface="Arial"/>
                <a:sym typeface="Arial"/>
              </a:rPr>
              <a:t>نما عدد نطاقات </a:t>
            </a:r>
            <a:r>
              <a:rPr lang="en-US" sz="2400" b="1" i="0" u="none" strike="noStrike" cap="none" dirty="0">
                <a:solidFill>
                  <a:srgbClr val="002B49"/>
                </a:solidFill>
                <a:latin typeface="Arial"/>
                <a:ea typeface="Arial"/>
                <a:cs typeface="Arial"/>
                <a:sym typeface="Arial"/>
              </a:rPr>
              <a:t>gTLD</a:t>
            </a:r>
            <a:r>
              <a:rPr lang="ar-EG" sz="2400" b="1" i="0" u="none" strike="noStrike" cap="none" dirty="0">
                <a:solidFill>
                  <a:srgbClr val="002B49"/>
                </a:solidFill>
                <a:latin typeface="Arial"/>
                <a:ea typeface="Arial"/>
                <a:cs typeface="Arial"/>
                <a:sym typeface="Arial"/>
              </a:rPr>
              <a:t> إلى ما يزيد عن 1200 نطاق</a:t>
            </a: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dirty="0">
                  <a:solidFill>
                    <a:srgbClr val="002B49"/>
                  </a:solidFill>
                </a:rPr>
                <a:t>.</a:t>
              </a:r>
              <a:r>
                <a:rPr lang="en-US" sz="1000" b="1" dirty="0" err="1">
                  <a:solidFill>
                    <a:srgbClr val="002B49"/>
                  </a:solidFill>
                </a:rPr>
                <a:t>edu</a:t>
              </a:r>
              <a:endParaRPr lang="en-US" sz="1000" b="1" i="0" u="none" strike="noStrike" cap="none" dirty="0">
                <a:solidFill>
                  <a:srgbClr val="002B49"/>
                </a:solidFill>
                <a:latin typeface="Arial"/>
                <a:ea typeface="Arial"/>
                <a:cs typeface="Arial"/>
                <a:sym typeface="Arial"/>
              </a:endParaRP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.gov</a:t>
              </a: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.int</a:t>
              </a: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.mil</a:t>
              </a: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.net</a:t>
              </a: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.org</a:t>
              </a: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.aero</a:t>
              </a: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.biz</a:t>
              </a: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.coop</a:t>
              </a: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.info</a:t>
              </a: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.museum</a:t>
              </a: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.name</a:t>
              </a: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.pro</a:t>
              </a: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.asia</a:t>
              </a: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.cat</a:t>
              </a: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.jobs</a:t>
              </a: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.mail</a:t>
              </a: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.mobi</a:t>
              </a: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.post</a:t>
              </a: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.tel</a:t>
              </a: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.com</a:t>
              </a: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.travel</a:t>
              </a: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.xxx</a:t>
              </a: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3100"/>
                <a:buFont typeface="Arial"/>
                <a:buNone/>
              </a:pPr>
              <a:r>
                <a:rPr lang="ar-EG" sz="2000" b="1" i="0" u="none" strike="noStrike" cap="none" dirty="0">
                  <a:solidFill>
                    <a:srgbClr val="002B49"/>
                  </a:solidFill>
                  <a:latin typeface="Arial"/>
                  <a:ea typeface="Arial"/>
                  <a:cs typeface="Arial"/>
                  <a:sym typeface="Arial"/>
                </a:rPr>
                <a:t>أكثر من 1200</a:t>
              </a: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600" b="1" i="0" u="none" strike="noStrike" cap="none" dirty="0" err="1">
                  <a:solidFill>
                    <a:srgbClr val="002B49"/>
                  </a:solidFill>
                  <a:latin typeface="Arial"/>
                  <a:ea typeface="Arial"/>
                  <a:cs typeface="Arial"/>
                  <a:sym typeface="Arial"/>
                </a:rPr>
                <a:t>みんな</a:t>
              </a:r>
              <a:r>
                <a:rPr lang="ar-EG" sz="1600" b="1" i="0" u="none" strike="noStrike" cap="none" dirty="0">
                  <a:solidFill>
                    <a:srgbClr val="002B49"/>
                  </a:solidFill>
                  <a:latin typeface="Arial"/>
                  <a:ea typeface="Arial"/>
                  <a:cs typeface="Arial"/>
                  <a:sym typeface="Arial"/>
                </a:rPr>
                <a:t>.</a:t>
              </a:r>
              <a:endParaRPr lang="en-US" sz="1600" b="1" i="0" u="none" strike="noStrike" cap="none" dirty="0">
                <a:solidFill>
                  <a:srgbClr val="002B49"/>
                </a:solidFill>
                <a:latin typeface="Arial"/>
                <a:ea typeface="Arial"/>
                <a:cs typeface="Arial"/>
                <a:sym typeface="Arial"/>
              </a:endParaRP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b="1" i="0" u="none" strike="noStrike" cap="none">
                  <a:solidFill>
                    <a:srgbClr val="002B49"/>
                  </a:solidFill>
                  <a:latin typeface="Arial"/>
                  <a:ea typeface="Arial"/>
                  <a:cs typeface="Arial"/>
                  <a:sym typeface="Arial"/>
                </a:rPr>
                <a:t> .公益</a:t>
              </a: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b="1" i="0" u="none" strike="noStrike" cap="none">
                  <a:solidFill>
                    <a:srgbClr val="002B49"/>
                  </a:solidFill>
                  <a:latin typeface="Arial"/>
                  <a:ea typeface="Arial"/>
                  <a:cs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b="1" i="0" u="none" strike="noStrike" cap="none">
                  <a:solidFill>
                    <a:srgbClr val="002B49"/>
                  </a:solidFill>
                  <a:latin typeface="Arial"/>
                  <a:ea typeface="Arial"/>
                  <a:cs typeface="Arial"/>
                  <a:sym typeface="Arial"/>
                </a:rPr>
                <a:t>.menu</a:t>
              </a: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2400" b="1" i="0" u="none" strike="noStrike" cap="none">
                  <a:solidFill>
                    <a:srgbClr val="002B49"/>
                  </a:solidFill>
                  <a:latin typeface="Arial"/>
                  <a:ea typeface="Arial"/>
                  <a:cs typeface="Arial"/>
                  <a:sym typeface="Arial"/>
                </a:rPr>
                <a:t>.paris</a:t>
              </a: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i="0" u="none" strike="noStrike" cap="none">
                  <a:solidFill>
                    <a:srgbClr val="002B49"/>
                  </a:solidFill>
                  <a:latin typeface="Arial"/>
                  <a:ea typeface="Arial"/>
                  <a:cs typeface="Arial"/>
                  <a:sym typeface="Arial"/>
                </a:rPr>
                <a:t>.brand</a:t>
              </a: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i="0" u="none" strike="noStrike" cap="none">
                  <a:solidFill>
                    <a:srgbClr val="002B49"/>
                  </a:solidFill>
                  <a:latin typeface="Arial"/>
                  <a:ea typeface="Arial"/>
                  <a:cs typeface="Arial"/>
                  <a:sym typeface="Arial"/>
                </a:rPr>
                <a:t>.cab</a:t>
              </a: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2400" i="0" u="none" strike="noStrike" cap="none">
                  <a:solidFill>
                    <a:srgbClr val="002B49"/>
                  </a:solidFill>
                  <a:latin typeface="Arial"/>
                  <a:ea typeface="Arial"/>
                  <a:cs typeface="Arial"/>
                  <a:sym typeface="Arial"/>
                </a:rPr>
                <a:t>.futbol</a:t>
              </a: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i="0" u="none" strike="noStrike" cap="none">
                  <a:solidFill>
                    <a:srgbClr val="002B49"/>
                  </a:solidFill>
                  <a:latin typeface="Arial"/>
                  <a:ea typeface="Arial"/>
                  <a:cs typeface="Arial"/>
                  <a:sym typeface="Arial"/>
                </a:rPr>
                <a:t>.ceo</a:t>
              </a: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3100"/>
                <a:buFont typeface="Arial"/>
                <a:buNone/>
              </a:pPr>
              <a:r>
                <a:rPr lang="ar-EG" sz="2400" i="0" u="none" strike="noStrike" cap="none" dirty="0">
                  <a:solidFill>
                    <a:srgbClr val="002B49"/>
                  </a:solidFill>
                  <a:latin typeface="Arial"/>
                  <a:ea typeface="Arial"/>
                  <a:cs typeface="Arial"/>
                  <a:sym typeface="Arial"/>
                </a:rPr>
                <a:t>من نطاقات </a:t>
              </a:r>
              <a:r>
                <a:rPr lang="en-US" sz="2400" i="0" u="none" strike="noStrike" cap="none" dirty="0">
                  <a:solidFill>
                    <a:srgbClr val="002B49"/>
                  </a:solidFill>
                  <a:latin typeface="Arial"/>
                  <a:ea typeface="Arial"/>
                  <a:cs typeface="Arial"/>
                  <a:sym typeface="Arial"/>
                </a:rPr>
                <a:t>gTLD</a:t>
              </a: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4"/>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5"/>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lang="en-US" sz="1200" b="1" i="0" u="none" strike="noStrike" cap="none">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1B1AFA48-F558-BA4F-8E11-A455CAEBAF25}"/>
              </a:ext>
            </a:extLst>
          </p:cNvPr>
          <p:cNvPicPr>
            <a:picLocks noChangeAspect="1"/>
          </p:cNvPicPr>
          <p:nvPr/>
        </p:nvPicPr>
        <p:blipFill>
          <a:blip r:embed="rId10"/>
          <a:stretch>
            <a:fillRect/>
          </a:stretch>
        </p:blipFill>
        <p:spPr>
          <a:xfrm>
            <a:off x="576000" y="288001"/>
            <a:ext cx="3092486" cy="289921"/>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lang="en-US" sz="1200" b="1" i="0" u="none" strike="noStrike" cap="none">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360375" y="1013085"/>
            <a:ext cx="11590620" cy="1933674"/>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5394"/>
              </a:buClr>
              <a:buSzPts val="2800"/>
              <a:buFont typeface="Arial"/>
              <a:buNone/>
            </a:pPr>
            <a:r>
              <a:rPr lang="ar-EG" sz="4500" dirty="0">
                <a:solidFill>
                  <a:srgbClr val="002B49"/>
                </a:solidFill>
              </a:rPr>
              <a:t>بناء إنترنت أكثر شمولاً</a:t>
            </a:r>
          </a:p>
        </p:txBody>
      </p:sp>
      <p:sp>
        <p:nvSpPr>
          <p:cNvPr id="955" name="Google Shape;955;p67"/>
          <p:cNvSpPr txBox="1"/>
          <p:nvPr/>
        </p:nvSpPr>
        <p:spPr>
          <a:xfrm>
            <a:off x="504825" y="2178050"/>
            <a:ext cx="10992375" cy="507801"/>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Clr>
                <a:srgbClr val="000000"/>
              </a:buClr>
              <a:buSzPts val="1800"/>
              <a:buFont typeface="Arial"/>
              <a:buNone/>
            </a:pPr>
            <a:r>
              <a:rPr lang="ar-EG" sz="2000" b="1" dirty="0">
                <a:solidFill>
                  <a:srgbClr val="002B49"/>
                </a:solidFill>
              </a:rPr>
              <a:t>يعمل</a:t>
            </a:r>
            <a:r>
              <a:rPr lang="ar-EG" sz="2100" b="1" dirty="0">
                <a:solidFill>
                  <a:srgbClr val="002B49"/>
                </a:solidFill>
              </a:rPr>
              <a:t> مجتمع </a:t>
            </a:r>
            <a:r>
              <a:rPr lang="en-US" sz="2100" b="1" dirty="0">
                <a:solidFill>
                  <a:srgbClr val="002B49"/>
                </a:solidFill>
              </a:rPr>
              <a:t>ICANN</a:t>
            </a:r>
            <a:r>
              <a:rPr lang="ar-EG" sz="2100" b="1" dirty="0">
                <a:solidFill>
                  <a:srgbClr val="002B49"/>
                </a:solidFill>
              </a:rPr>
              <a:t> على جعل الإنترنت أكثر قابليةً للاستخدام على مستوى العالم وذلك من خلال…</a:t>
            </a:r>
          </a:p>
        </p:txBody>
      </p:sp>
      <p:grpSp>
        <p:nvGrpSpPr>
          <p:cNvPr id="5" name="Group 4">
            <a:extLst>
              <a:ext uri="{FF2B5EF4-FFF2-40B4-BE49-F238E27FC236}">
                <a16:creationId xmlns:a16="http://schemas.microsoft.com/office/drawing/2014/main" id="{76BCF2EA-1525-1852-30CF-FC79F0354213}"/>
              </a:ext>
            </a:extLst>
          </p:cNvPr>
          <p:cNvGrpSpPr/>
          <p:nvPr/>
        </p:nvGrpSpPr>
        <p:grpSpPr>
          <a:xfrm flipH="1">
            <a:off x="731389" y="2849078"/>
            <a:ext cx="10714742" cy="4008922"/>
            <a:chOff x="731389" y="2849078"/>
            <a:chExt cx="10714742" cy="4008922"/>
          </a:xfrm>
        </p:grpSpPr>
        <p:sp>
          <p:nvSpPr>
            <p:cNvPr id="36" name="TextBox 35">
              <a:extLst>
                <a:ext uri="{FF2B5EF4-FFF2-40B4-BE49-F238E27FC236}">
                  <a16:creationId xmlns:a16="http://schemas.microsoft.com/office/drawing/2014/main" id="{0327FB25-626A-B387-91D4-37E53831ACB1}"/>
                </a:ext>
              </a:extLst>
            </p:cNvPr>
            <p:cNvSpPr txBox="1"/>
            <p:nvPr/>
          </p:nvSpPr>
          <p:spPr>
            <a:xfrm>
              <a:off x="1765028" y="2849078"/>
              <a:ext cx="7816096" cy="1200329"/>
            </a:xfrm>
            <a:prstGeom prst="rect">
              <a:avLst/>
            </a:prstGeom>
            <a:noFill/>
          </p:spPr>
          <p:txBody>
            <a:bodyPr wrap="square" rtlCol="0">
              <a:spAutoFit/>
            </a:bodyPr>
            <a:lstStyle/>
            <a:p>
              <a:pPr marL="44450" lvl="0" algn="r" rtl="1">
                <a:spcBef>
                  <a:spcPts val="0"/>
                </a:spcBef>
                <a:spcAft>
                  <a:spcPts val="0"/>
                </a:spcAft>
                <a:buSzPts val="2100"/>
              </a:pPr>
              <a:r>
                <a:rPr lang="ar-EG" sz="1800" dirty="0">
                  <a:solidFill>
                    <a:srgbClr val="002B49"/>
                  </a:solidFill>
                </a:rPr>
                <a:t>القبول الشامل – الضرورة الفنية التي تضمن القدرة على استخدام جميع أسماء النطاقات وعناوين البريد الإلكتروني النافذة في جميع التطبيقات والأجهزة والأنظمة التي تعمل بالإنترنت.</a:t>
              </a:r>
            </a:p>
            <a:p>
              <a:pPr marL="685800" lvl="1" indent="-298450" algn="r" rtl="1">
                <a:spcBef>
                  <a:spcPts val="0"/>
                </a:spcBef>
                <a:spcAft>
                  <a:spcPts val="0"/>
                </a:spcAft>
                <a:buSzPts val="2100"/>
                <a:buChar char="○"/>
              </a:pPr>
              <a:r>
                <a:rPr lang="ar-EG" sz="1800" i="1" dirty="0">
                  <a:solidFill>
                    <a:srgbClr val="002B49"/>
                  </a:solidFill>
                </a:rPr>
                <a:t>يجب تحديث جميع التطبيقات والأنظمة القديمة.</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854626"/>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383253"/>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8" y="4408371"/>
              <a:ext cx="7816096" cy="815608"/>
            </a:xfrm>
            <a:prstGeom prst="rect">
              <a:avLst/>
            </a:prstGeom>
            <a:noFill/>
          </p:spPr>
          <p:txBody>
            <a:bodyPr wrap="square" rtlCol="0">
              <a:spAutoFit/>
            </a:bodyPr>
            <a:lstStyle/>
            <a:p>
              <a:pPr marL="44450" lvl="0" algn="r" rtl="1">
                <a:spcBef>
                  <a:spcPts val="0"/>
                </a:spcBef>
                <a:spcAft>
                  <a:spcPts val="0"/>
                </a:spcAft>
                <a:buSzPts val="2100"/>
              </a:pPr>
              <a:r>
                <a:rPr lang="ar-EG" sz="1800" dirty="0">
                  <a:solidFill>
                    <a:srgbClr val="002B49"/>
                  </a:solidFill>
                </a:rPr>
                <a:t>أسماء النطاقات المدوَّلة – أسماء نطاقات تمثلها حروف غير الحروف المستندة إلى اللاتينية أو الحروف بنظام </a:t>
              </a:r>
              <a:r>
                <a:rPr lang="en-US" sz="1800" dirty="0">
                  <a:solidFill>
                    <a:srgbClr val="002B49"/>
                  </a:solidFill>
                </a:rPr>
                <a:t>ASCII</a:t>
              </a:r>
              <a:r>
                <a:rPr lang="ar-EG" sz="1800" dirty="0">
                  <a:solidFill>
                    <a:srgbClr val="002B49"/>
                  </a:solidFill>
                </a:rPr>
                <a:t> (من </a:t>
              </a:r>
              <a:r>
                <a:rPr lang="en-US" sz="1800" dirty="0">
                  <a:solidFill>
                    <a:srgbClr val="002B49"/>
                  </a:solidFill>
                </a:rPr>
                <a:t>a</a:t>
              </a:r>
              <a:r>
                <a:rPr lang="ar-EG" sz="1800" dirty="0">
                  <a:solidFill>
                    <a:srgbClr val="002B49"/>
                  </a:solidFill>
                </a:rPr>
                <a:t> إلى </a:t>
              </a:r>
              <a:r>
                <a:rPr lang="en-US" sz="1800" dirty="0">
                  <a:solidFill>
                    <a:srgbClr val="002B49"/>
                  </a:solidFill>
                </a:rPr>
                <a:t>z</a:t>
              </a:r>
              <a:r>
                <a:rPr lang="ar-EG" sz="1800" dirty="0">
                  <a:solidFill>
                    <a:srgbClr val="002B49"/>
                  </a:solidFill>
                </a:rPr>
                <a:t>).</a:t>
              </a:r>
            </a:p>
            <a:p>
              <a:endParaRPr lang="en-US"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478854"/>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r" rtl="1">
                <a:spcBef>
                  <a:spcPts val="0"/>
                </a:spcBef>
                <a:spcAft>
                  <a:spcPts val="0"/>
                </a:spcAft>
                <a:buNone/>
              </a:pPr>
              <a:r>
                <a:rPr lang="ar-EG" sz="1800" b="1" dirty="0">
                  <a:solidFill>
                    <a:schemeClr val="lt1"/>
                  </a:solidFill>
                  <a:latin typeface="Arial"/>
                  <a:ea typeface="Arial"/>
                  <a:cs typeface="Arial"/>
                  <a:sym typeface="Arial"/>
                </a:rPr>
                <a:t> ي</a:t>
              </a:r>
              <a:r>
                <a:rPr lang="ar-SA" sz="1800" b="1" dirty="0" err="1">
                  <a:solidFill>
                    <a:schemeClr val="lt1"/>
                  </a:solidFill>
                  <a:latin typeface="Arial"/>
                  <a:ea typeface="Arial"/>
                  <a:cs typeface="Arial"/>
                  <a:sym typeface="Arial"/>
                </a:rPr>
                <a:t>ج</a:t>
              </a:r>
              <a:r>
                <a:rPr lang="ar-EG" sz="1800" b="1" dirty="0">
                  <a:solidFill>
                    <a:schemeClr val="lt1"/>
                  </a:solidFill>
                  <a:latin typeface="Arial"/>
                  <a:ea typeface="Arial"/>
                  <a:cs typeface="Arial"/>
                  <a:sym typeface="Arial"/>
                </a:rPr>
                <a:t>ب أن يكون بمقدور الجميع استخدام الإنترنت باستخدام اسم نطاق وعنوان بريد إلكتروني يتناسب مع لغته أو ثقافته.</a:t>
              </a:r>
            </a:p>
            <a:p>
              <a:pPr marL="0" marR="0" lvl="0" indent="0" algn="l" rtl="0">
                <a:spcBef>
                  <a:spcPts val="0"/>
                </a:spcBef>
                <a:spcAft>
                  <a:spcPts val="0"/>
                </a:spcAft>
                <a:buNone/>
              </a:pPr>
              <a:endParaRPr lang="en-US" sz="18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27341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b="1" dirty="0">
                  <a:solidFill>
                    <a:srgbClr val="0B3458"/>
                  </a:solidFill>
                  <a:latin typeface="Arial"/>
                  <a:ea typeface="Arial"/>
                  <a:cs typeface="Arial"/>
                  <a:sym typeface="Arial"/>
                </a:rPr>
                <a:t>!</a:t>
              </a:r>
            </a:p>
          </p:txBody>
        </p:sp>
      </p:grpSp>
      <p:pic>
        <p:nvPicPr>
          <p:cNvPr id="6" name="Picture 5">
            <a:extLst>
              <a:ext uri="{FF2B5EF4-FFF2-40B4-BE49-F238E27FC236}">
                <a16:creationId xmlns:a16="http://schemas.microsoft.com/office/drawing/2014/main" id="{E38B7B56-00A5-3950-46BF-7C8988D256A5}"/>
              </a:ext>
            </a:extLst>
          </p:cNvPr>
          <p:cNvPicPr>
            <a:picLocks noChangeAspect="1"/>
          </p:cNvPicPr>
          <p:nvPr/>
        </p:nvPicPr>
        <p:blipFill>
          <a:blip r:embed="rId4"/>
          <a:stretch>
            <a:fillRect/>
          </a:stretch>
        </p:blipFill>
        <p:spPr>
          <a:xfrm>
            <a:off x="576000" y="288001"/>
            <a:ext cx="3092486" cy="289921"/>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6000" y="2785561"/>
            <a:ext cx="7323992" cy="2492990"/>
          </a:xfrm>
        </p:spPr>
        <p:txBody>
          <a:bodyPr/>
          <a:lstStyle/>
          <a:p>
            <a:r>
              <a:rPr lang="ar-EG" sz="5400" dirty="0"/>
              <a:t>برنامج نطاقات </a:t>
            </a:r>
            <a:r>
              <a:rPr lang="en-US" sz="5400" dirty="0"/>
              <a:t>gTLD</a:t>
            </a:r>
            <a:r>
              <a:rPr lang="ar-EG" sz="5400" dirty="0"/>
              <a:t> الجديدة: </a:t>
            </a:r>
            <a:br>
              <a:rPr lang="ar-EG" sz="5400" dirty="0"/>
            </a:br>
            <a:r>
              <a:rPr lang="ar-EG" sz="5400" dirty="0"/>
              <a:t>الجولة القادمة</a:t>
            </a:r>
          </a:p>
        </p:txBody>
      </p:sp>
    </p:spTree>
    <p:custDataLst>
      <p:tags r:id="rId1"/>
    </p:custDataLst>
    <p:extLst>
      <p:ext uri="{BB962C8B-B14F-4D97-AF65-F5344CB8AC3E}">
        <p14:creationId xmlns:p14="http://schemas.microsoft.com/office/powerpoint/2010/main" val="1139057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1900</TotalTime>
  <Words>5262</Words>
  <Application>Microsoft Macintosh PowerPoint</Application>
  <PresentationFormat>Widescreen</PresentationFormat>
  <Paragraphs>564</Paragraphs>
  <Slides>34</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Courier New</vt:lpstr>
      <vt:lpstr>Noto Sans Symbols</vt:lpstr>
      <vt:lpstr>NTR</vt:lpstr>
      <vt:lpstr>ICANN PPT_Arial_16x9_June 2017_potx</vt:lpstr>
      <vt:lpstr>ICANN PPT_Arial_16x9_June 2017_potx</vt:lpstr>
      <vt:lpstr>إنترنت أكثر شمولاً: نطاقات المستوى الأعلى العامة الجديدة</vt:lpstr>
      <vt:lpstr>جدول الأعمال</vt:lpstr>
      <vt:lpstr>الإنترنت عبارة عن شبكة عالمية تضم العديد من الشبكات </vt:lpstr>
      <vt:lpstr>كيف يمكننا التنقل  عبر الإنترنت؟</vt:lpstr>
      <vt:lpstr>ما المقصود باسم النطاق؟</vt:lpstr>
      <vt:lpstr>ما المقصود بنطاقات المستوى الأعلى ((TLD؟</vt:lpstr>
      <vt:lpstr>توسع نظام أسماء النطاقات DNS</vt:lpstr>
      <vt:lpstr>بناء إنترنت أكثر شمولاً</vt:lpstr>
      <vt:lpstr>برنامج نطاقات gTLD الجديدة:  الجولة القادمة</vt:lpstr>
      <vt:lpstr>أسماء نطاقات جديدة، استخدامات جديدة</vt:lpstr>
      <vt:lpstr>فرص نطاقات gTLD</vt:lpstr>
      <vt:lpstr>منافع تشغيل نطاق gTLD</vt:lpstr>
      <vt:lpstr>كيف تصبح مشغل سجل</vt:lpstr>
      <vt:lpstr>الاعتبارات المالية والفنية</vt:lpstr>
      <vt:lpstr>مسئوليات مُشغلي السجلات</vt:lpstr>
      <vt:lpstr>الجولة القادمة:  برنامج دعم مقدم الطلب (ASP) </vt:lpstr>
      <vt:lpstr>معايير دعم مقدم الطلب</vt:lpstr>
      <vt:lpstr>برنامج دعم مقدم الطلب</vt:lpstr>
      <vt:lpstr> محفظة دعم مقدم الطلب</vt:lpstr>
      <vt:lpstr>تقييم مقدمي طلبات الحصول على الدعم</vt:lpstr>
      <vt:lpstr>تقييم مقدمي طلبات الحصول على الدعم</vt:lpstr>
      <vt:lpstr> ماذا يحدث بعد ذلك؟</vt:lpstr>
      <vt:lpstr>رحلة مقدم الطلب المدعوم</vt:lpstr>
      <vt:lpstr>رحلة مقدم الطلب المدعوم</vt:lpstr>
      <vt:lpstr>التواريخ الأساسية</vt:lpstr>
      <vt:lpstr>الجولة القادمة:  برنامج تقييم موفري خدمات السجل (RSP) </vt:lpstr>
      <vt:lpstr>برنامج تقييم موفّر خدمة السجل</vt:lpstr>
      <vt:lpstr>برنامج تقييم موفري خدمة السجل</vt:lpstr>
      <vt:lpstr>موفري خدمة السجل RSP و برنامج نطاقات gTLD الجديدة</vt:lpstr>
      <vt:lpstr>الجولة القادمة:  الإطار الزمني والموارد </vt:lpstr>
      <vt:lpstr>PowerPoint Presentation</vt:lpstr>
      <vt:lpstr>المصادر الخاصة ببرنامج نطاقات gTLD الجديدة: الجولة القادمة</vt:lpstr>
      <vt:lpstr>PowerPoint Presentation</vt:lpstr>
      <vt:lpstr>شكرًا.  تواصل مع ICANN: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57</cp:revision>
  <dcterms:modified xsi:type="dcterms:W3CDTF">2025-02-10T14:27:35Z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86888A01-10BF-4E3A-A558-FDE961E680B4</vt:lpwstr>
  </property>
  <property fmtid="{D5CDD505-2E9C-101B-9397-08002B2CF9AE}" pid="3" name="ArticulatePath">
    <vt:lpwstr>New gTLD Program_NxR Generic Deck_August 2024[2]_ar-reviewed</vt:lpwstr>
  </property>
</Properties>
</file>