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8"/>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96"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2" r:id="rId30"/>
    <p:sldId id="283" r:id="rId31"/>
    <p:sldId id="293" r:id="rId32"/>
    <p:sldId id="294" r:id="rId33"/>
    <p:sldId id="285" r:id="rId34"/>
    <p:sldId id="297" r:id="rId35"/>
    <p:sldId id="286" r:id="rId36"/>
    <p:sldId id="287"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A41E"/>
    <a:srgbClr val="002B49"/>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p:restoredTop sz="62192"/>
  </p:normalViewPr>
  <p:slideViewPr>
    <p:cSldViewPr snapToGrid="0">
      <p:cViewPr varScale="1">
        <p:scale>
          <a:sx n="72" d="100"/>
          <a:sy n="72" d="100"/>
        </p:scale>
        <p:origin x="3024" y="192"/>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SimSun"/>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SimSun"/>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zh-CN"/>
              <a:t>大家好，欢迎各位参加今天的会议！我是 ______，目前在 ICANN，也就是互联网名称与数字地址分配机构担任 ______。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zh-CN"/>
              <a:t>今天，我们将讨论如何让互联网更具包容性和更加友好，以迎接下一批将会成为网民的十亿人；另一个主要讨论话题则与下一轮新通用顶级域 (gTLD) 项目申请有关。</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新 gTLD 旨在为消费者提供更多选择。gTLD 可以代表文化、品牌、地理区域、社群、特殊利益等（例如 .community、.london、.sport）。</a:t>
            </a:r>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dirty="0">
                <a:solidFill>
                  <a:srgbClr val="0B181B"/>
                </a:solidFill>
              </a:rPr>
              <a:t>对于企业来说，gTLD 是一个品牌塑造的机会。这种机会几乎没有限制，无论单个企业、商业组织还是整个行业，都可以在互联网上为自己贴上独一无二的标签。 </a:t>
            </a:r>
          </a:p>
          <a:p>
            <a:pPr marL="0" lvl="0" indent="0" algn="l" rtl="0">
              <a:spcBef>
                <a:spcPts val="0"/>
              </a:spcBef>
              <a:spcAft>
                <a:spcPts val="0"/>
              </a:spcAft>
              <a:buNone/>
            </a:pPr>
            <a:endParaRPr dirty="0">
              <a:solidFill>
                <a:srgbClr val="0B181B"/>
              </a:solidFill>
            </a:endParaRPr>
          </a:p>
          <a:p>
            <a:pPr marL="0" lvl="0" indent="0" algn="l" rtl="0">
              <a:spcBef>
                <a:spcPts val="0"/>
              </a:spcBef>
              <a:spcAft>
                <a:spcPts val="0"/>
              </a:spcAft>
              <a:buNone/>
            </a:pPr>
            <a:r>
              <a:rPr lang="zh-CN" dirty="0">
                <a:solidFill>
                  <a:srgbClr val="0B181B"/>
                </a:solidFill>
              </a:rPr>
              <a:t>新 gTLD 将使人员、企业和社群受益，从原住民、宗教或语言社群，到希望用当地文字向客户和选民表达意见的公司和政府，再到散布在世界各地的具有共同爱好或具有某种共性的社群。这些群体和实体都有机会通过新 gTLD 反映其社群、价值观以及地理或文化上的独特之处。</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zh-CN" dirty="0"/>
              <a:t>管理 gTLD 的组织可以对申请域名的企业进行审查，以维护对 gTLD 相关品牌的信任或保护该品牌。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zh-CN" dirty="0"/>
              <a:t>有些 gTLD 是为了某个特定社群的利益而运营的，这些 TLD 使具有类似兴趣或价值观的人能够相互联系、分享信息、交流想法。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zh-CN" dirty="0"/>
              <a:t>如果实施得当，gTLD 可以通过管理域名注册和续订获得可观的收益。 </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dirty="0"/>
              <a:t>组织在申请 gTLD 时，除了申请目的之外，还有技术和财务方面的考虑。作为申请人，即表示您的组织请求运营一个代表互联网基础设施一部分的注册管理机构。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altLang="en-US" dirty="0"/>
              <a:t>申请运营一家注册管理机构业务的过程要比注册域名复杂得多。任何个人或组织都可以注册一个域名，但想要迈入运营领域则需要慎之又慎。 </a:t>
            </a:r>
          </a:p>
          <a:p>
            <a:pPr marL="0" lvl="0" indent="0" algn="l" rtl="0">
              <a:spcBef>
                <a:spcPts val="0"/>
              </a:spcBef>
              <a:spcAft>
                <a:spcPts val="0"/>
              </a:spcAft>
              <a:buNone/>
            </a:pPr>
            <a:endParaRPr lang="zh-CN" altLang="en-US" dirty="0"/>
          </a:p>
          <a:p>
            <a:pPr marL="0" lvl="0" indent="0" algn="l" rtl="0">
              <a:spcBef>
                <a:spcPts val="0"/>
              </a:spcBef>
              <a:spcAft>
                <a:spcPts val="0"/>
              </a:spcAft>
              <a:buNone/>
            </a:pPr>
            <a:r>
              <a:rPr lang="zh-CN" altLang="en-US" dirty="0"/>
              <a:t>所有新 </a:t>
            </a:r>
            <a:r>
              <a:rPr lang="en-US" altLang="zh-CN" dirty="0"/>
              <a:t>gTLD </a:t>
            </a:r>
            <a:r>
              <a:rPr lang="zh-CN" altLang="en-US" dirty="0"/>
              <a:t>申请人必须能够证明具有运营注册管理机构所需的运营、技术和财务能力。  其中一些运营和技术能力，如后端服务，可以外包给称为注册管理机构服务提供商的第三方。</a:t>
            </a:r>
          </a:p>
          <a:p>
            <a:pPr marL="0" lvl="0" indent="0" algn="l" rtl="0">
              <a:spcBef>
                <a:spcPts val="0"/>
              </a:spcBef>
              <a:spcAft>
                <a:spcPts val="0"/>
              </a:spcAft>
              <a:buNone/>
            </a:pPr>
            <a:endParaRPr lang="zh-CN" altLang="en-US" dirty="0"/>
          </a:p>
          <a:p>
            <a:pPr marL="0" lvl="0" indent="0" algn="l" rtl="0">
              <a:spcBef>
                <a:spcPts val="0"/>
              </a:spcBef>
              <a:spcAft>
                <a:spcPts val="0"/>
              </a:spcAft>
              <a:buNone/>
            </a:pPr>
            <a:r>
              <a:rPr lang="zh-CN" altLang="en-US" dirty="0"/>
              <a:t>但是，申请新 </a:t>
            </a:r>
            <a:r>
              <a:rPr lang="en-US" altLang="zh-CN" dirty="0"/>
              <a:t>gTLD </a:t>
            </a:r>
            <a:r>
              <a:rPr lang="zh-CN" altLang="en-US" dirty="0"/>
              <a:t>需要财务和技术资源，包括人员和设备，许多组织可能无力承担。  </a:t>
            </a:r>
          </a:p>
          <a:p>
            <a:pPr marL="0" lvl="0" indent="0" algn="l" rtl="0">
              <a:spcBef>
                <a:spcPts val="0"/>
              </a:spcBef>
              <a:spcAft>
                <a:spcPts val="0"/>
              </a:spcAft>
              <a:buNone/>
            </a:pPr>
            <a:endParaRPr lang="zh-CN" altLang="en-US" dirty="0"/>
          </a:p>
          <a:p>
            <a:pPr marL="0" lvl="0" indent="0" algn="l" rtl="0">
              <a:spcBef>
                <a:spcPts val="0"/>
              </a:spcBef>
              <a:spcAft>
                <a:spcPts val="0"/>
              </a:spcAft>
              <a:buNone/>
            </a:pPr>
            <a:r>
              <a:rPr lang="zh-CN" altLang="en-US" dirty="0"/>
              <a:t>评估费预计将为 </a:t>
            </a:r>
            <a:r>
              <a:rPr lang="en-US" altLang="zh-CN" dirty="0"/>
              <a:t>227,000 </a:t>
            </a:r>
            <a:r>
              <a:rPr lang="zh-CN" altLang="en-US" dirty="0"/>
              <a:t>美元。如需更多信息，请参阅下一轮项目专属网站上的费用常见问题与解答一文。 </a:t>
            </a:r>
          </a:p>
          <a:p>
            <a:pPr marL="0" lvl="0" indent="0" algn="l" rtl="0">
              <a:spcBef>
                <a:spcPts val="0"/>
              </a:spcBef>
              <a:spcAft>
                <a:spcPts val="0"/>
              </a:spcAft>
              <a:buClr>
                <a:schemeClr val="dk1"/>
              </a:buClr>
              <a:buSzPts val="1100"/>
              <a:buFont typeface="Arial"/>
              <a:buNone/>
            </a:pPr>
            <a:endParaRPr lang="zh-CN" altLang="en-US" dirty="0">
              <a:latin typeface="Arial"/>
              <a:ea typeface="Arial"/>
              <a:cs typeface="Arial"/>
              <a:sym typeface="Arial"/>
            </a:endParaRPr>
          </a:p>
          <a:p>
            <a:pPr marL="0" lvl="0" indent="0" algn="l" rtl="0">
              <a:spcBef>
                <a:spcPts val="0"/>
              </a:spcBef>
              <a:spcAft>
                <a:spcPts val="0"/>
              </a:spcAft>
              <a:buNone/>
            </a:pPr>
            <a:endParaRPr lang="zh-CN" altLang="en-US"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a:t>相对于任何个人或组织都可注册的域名而言，申请运营注册管理机构业务的流程要复杂得多，不应轻率申请。 </a:t>
            </a:r>
          </a:p>
          <a:p>
            <a:pPr marL="0" lvl="0" indent="0" algn="l" rtl="0">
              <a:spcBef>
                <a:spcPts val="0"/>
              </a:spcBef>
              <a:spcAft>
                <a:spcPts val="0"/>
              </a:spcAft>
              <a:buNone/>
            </a:pPr>
            <a:endParaRPr dirty="0"/>
          </a:p>
          <a:p>
            <a:pPr marL="0" lvl="0" indent="0" algn="l" rtl="0">
              <a:spcBef>
                <a:spcPts val="0"/>
              </a:spcBef>
              <a:spcAft>
                <a:spcPts val="0"/>
              </a:spcAft>
              <a:buNone/>
            </a:pPr>
            <a:r>
              <a:rPr lang="zh-CN"/>
              <a:t>所有新 gTLD 申请人必须能够证明具有运营注册管理机构所需的运营、技术和财务能力。  其中一些运营和技术能力，如后端服务，可以外包给称为注册管理机构服务提供商的第三方。</a:t>
            </a:r>
          </a:p>
          <a:p>
            <a:pPr marL="0" lvl="0" indent="0" algn="l" rtl="0">
              <a:spcBef>
                <a:spcPts val="0"/>
              </a:spcBef>
              <a:spcAft>
                <a:spcPts val="0"/>
              </a:spcAft>
              <a:buNone/>
            </a:pPr>
            <a:endParaRPr dirty="0"/>
          </a:p>
          <a:p>
            <a:pPr marL="0" lvl="0" indent="0" algn="l" rtl="0">
              <a:spcBef>
                <a:spcPts val="0"/>
              </a:spcBef>
              <a:spcAft>
                <a:spcPts val="0"/>
              </a:spcAft>
              <a:buNone/>
            </a:pPr>
            <a:r>
              <a:rPr lang="zh-CN"/>
              <a:t>但是，申请新 gTLD 需要财务和技术资源，包括人员和设备，许多组织可能无力承担。  </a:t>
            </a:r>
          </a:p>
          <a:p>
            <a:pPr marL="0" lvl="0" indent="0" algn="l" rtl="0">
              <a:spcBef>
                <a:spcPts val="0"/>
              </a:spcBef>
              <a:spcAft>
                <a:spcPts val="0"/>
              </a:spcAft>
              <a:buNone/>
            </a:pPr>
            <a:endParaRPr dirty="0"/>
          </a:p>
          <a:p>
            <a:pPr marL="0" lvl="0" indent="0" algn="l" rtl="0">
              <a:spcBef>
                <a:spcPts val="0"/>
              </a:spcBef>
              <a:spcAft>
                <a:spcPts val="0"/>
              </a:spcAft>
              <a:buNone/>
            </a:pPr>
            <a:r>
              <a:rPr lang="zh-CN"/>
              <a:t>评估费用预计在 208,000 到 293,000 美元之间。最终费用数字预计将于今年 9 月确定。</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lang="en-US"/>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DNS 的下一轮扩展是 ICANN 根据社群建议实施的一项举措，其任务是确保这次扩展能够保障互联网的安全性、稳定性和全球互用性。</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t>十多年来，企业、社群、政府和其他组织第一次有机会申请适合其组织、业务、社群、文化与客户需求和利益的新 gTLD。</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dirty="0"/>
              <a:t>申请人支持计划 (Applicant Support Program, ASP) 使有兴趣运行 gTLD 但需要获得财务或培训资源帮助的实体能够更容易申请新 gTLD。  有关 ASP 申请流程的完整指南，请参见</a:t>
            </a:r>
            <a:r>
              <a:rPr lang="zh-CN" u="sng" dirty="0">
                <a:solidFill>
                  <a:srgbClr val="1155CC"/>
                </a:solidFill>
                <a:hlinkClick r:id="rId3">
                  <a:extLst>
                    <a:ext uri="{A12FA001-AC4F-418D-AE19-62706E023703}">
                      <ahyp:hlinkClr xmlns:ahyp="http://schemas.microsoft.com/office/drawing/2018/hyperlinkcolor" val="tx"/>
                    </a:ext>
                  </a:extLst>
                </a:hlinkClick>
              </a:rPr>
              <a:t>《ASP 手册 (ASP Handbook)》</a:t>
            </a:r>
            <a:r>
              <a:rPr lang="zh-CN" dirty="0"/>
              <a:t>，资格评估标准也在该手册中提供。具体包括： </a:t>
            </a:r>
          </a:p>
          <a:p>
            <a:pPr marL="914400" lvl="1" indent="-304800" algn="l" rtl="0">
              <a:spcBef>
                <a:spcPts val="0"/>
              </a:spcBef>
              <a:spcAft>
                <a:spcPts val="0"/>
              </a:spcAft>
              <a:buClr>
                <a:schemeClr val="dk1"/>
              </a:buClr>
              <a:buSzPts val="1200"/>
              <a:buFont typeface="Calibri"/>
              <a:buChar char="○"/>
            </a:pPr>
            <a:r>
              <a:rPr lang="zh-CN" dirty="0"/>
              <a:t>企业尽职调查：确保提交的申请材料完整；进行法律合规性检查和背景筛查</a:t>
            </a:r>
          </a:p>
          <a:p>
            <a:pPr marL="914400" lvl="1" indent="-304800" algn="l" rtl="0">
              <a:spcBef>
                <a:spcPts val="0"/>
              </a:spcBef>
              <a:spcAft>
                <a:spcPts val="0"/>
              </a:spcAft>
              <a:buClr>
                <a:schemeClr val="dk1"/>
              </a:buClr>
              <a:buSzPts val="1200"/>
              <a:buFont typeface="Calibri"/>
              <a:buChar char="○"/>
            </a:pPr>
            <a:r>
              <a:rPr lang="zh-CN" dirty="0"/>
              <a:t>公共责任尽职调查：检查在生成、交易或推广行业/字符串方面，申请人没有违背受到国际法原则认可的与道德和公共秩序相关的公认法律规范。</a:t>
            </a:r>
          </a:p>
          <a:p>
            <a:pPr marL="914400" lvl="1" indent="-304800" algn="l" rtl="0">
              <a:spcBef>
                <a:spcPts val="0"/>
              </a:spcBef>
              <a:spcAft>
                <a:spcPts val="0"/>
              </a:spcAft>
              <a:buClr>
                <a:schemeClr val="dk1"/>
              </a:buClr>
              <a:buSzPts val="1200"/>
              <a:buFont typeface="Calibri"/>
              <a:buChar char="○"/>
            </a:pPr>
            <a:r>
              <a:rPr lang="zh-CN" dirty="0"/>
              <a:t>资金需求：审查支付全部 gTLD 申请费是否会让申请人面临经济困难 </a:t>
            </a:r>
          </a:p>
          <a:p>
            <a:pPr marL="914400" lvl="1" indent="-304800" algn="l" rtl="0">
              <a:spcBef>
                <a:spcPts val="0"/>
              </a:spcBef>
              <a:spcAft>
                <a:spcPts val="0"/>
              </a:spcAft>
              <a:buClr>
                <a:schemeClr val="dk1"/>
              </a:buClr>
              <a:buSzPts val="1200"/>
              <a:buFont typeface="Calibri"/>
              <a:buChar char="○"/>
            </a:pPr>
            <a:r>
              <a:rPr lang="zh-CN" dirty="0"/>
              <a:t>财务可行性：审查申请人打算如何支付 gTLD 申请和评估费用中未受资助的部分，以及有资格获得支持的申请人是否有能力交纳保证金</a:t>
            </a:r>
          </a:p>
          <a:p>
            <a:pPr marL="914400" lvl="1" indent="-304800" algn="l" rtl="0">
              <a:spcBef>
                <a:spcPts val="0"/>
              </a:spcBef>
              <a:spcAft>
                <a:spcPts val="0"/>
              </a:spcAft>
              <a:buClr>
                <a:schemeClr val="dk1"/>
              </a:buClr>
              <a:buSzPts val="1200"/>
              <a:buFont typeface="Calibri"/>
              <a:buChar char="○"/>
            </a:pPr>
            <a:r>
              <a:rPr lang="zh-CN" dirty="0"/>
              <a:t>合格实体状态：检查组织或企业类型是否符合条件，这一点我会在接下来详细说明。 </a:t>
            </a:r>
          </a:p>
          <a:p>
            <a:pPr marL="0" lvl="0" indent="0" algn="l" rtl="0">
              <a:spcBef>
                <a:spcPts val="0"/>
              </a:spcBef>
              <a:spcAft>
                <a:spcPts val="0"/>
              </a:spcAft>
              <a:buClr>
                <a:schemeClr val="dk1"/>
              </a:buClr>
              <a:buSzPts val="1200"/>
              <a:buFont typeface="Calibri"/>
              <a:buNone/>
            </a:pP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要申请“申请人支持计划”，申请人必须是以下实体之一： </a:t>
            </a:r>
          </a:p>
          <a:p>
            <a:pPr marL="0" lvl="0" indent="0" algn="l" rtl="0">
              <a:spcBef>
                <a:spcPts val="0"/>
              </a:spcBef>
              <a:spcAft>
                <a:spcPts val="0"/>
              </a:spcAft>
              <a:buNone/>
            </a:pPr>
            <a:r>
              <a:rPr lang="zh-CN"/>
              <a:t>非营利组织、非政府组织或慈善组织； </a:t>
            </a:r>
          </a:p>
          <a:p>
            <a:pPr marL="0" lvl="0" indent="0" algn="l" rtl="0">
              <a:spcBef>
                <a:spcPts val="0"/>
              </a:spcBef>
              <a:spcAft>
                <a:spcPts val="0"/>
              </a:spcAft>
              <a:buNone/>
            </a:pPr>
            <a:r>
              <a:rPr lang="zh-CN"/>
              <a:t>国际政府间组织； </a:t>
            </a:r>
          </a:p>
          <a:p>
            <a:pPr marL="0" lvl="0" indent="0" algn="l" rtl="0">
              <a:spcBef>
                <a:spcPts val="0"/>
              </a:spcBef>
              <a:spcAft>
                <a:spcPts val="0"/>
              </a:spcAft>
              <a:buNone/>
            </a:pPr>
            <a:r>
              <a:rPr lang="zh-CN"/>
              <a:t>原住民或部落组织； </a:t>
            </a:r>
          </a:p>
          <a:p>
            <a:pPr marL="0" lvl="0" indent="0" algn="l" rtl="0">
              <a:spcBef>
                <a:spcPts val="0"/>
              </a:spcBef>
              <a:spcAft>
                <a:spcPts val="0"/>
              </a:spcAft>
              <a:buNone/>
            </a:pPr>
            <a:r>
              <a:rPr lang="zh-CN"/>
              <a:t>作为社会企业运营的小型企业 </a:t>
            </a:r>
          </a:p>
          <a:p>
            <a:pPr marL="0" lvl="0" indent="0" algn="l" rtl="0">
              <a:spcBef>
                <a:spcPts val="0"/>
              </a:spcBef>
              <a:spcAft>
                <a:spcPts val="0"/>
              </a:spcAft>
              <a:buNone/>
            </a:pPr>
            <a:r>
              <a:rPr lang="zh-CN"/>
              <a:t>或位于欠发达经济体的小型企业。 </a:t>
            </a:r>
          </a:p>
          <a:p>
            <a:pPr marL="0" lvl="0" indent="0" algn="l" rtl="0">
              <a:spcBef>
                <a:spcPts val="0"/>
              </a:spcBef>
              <a:spcAft>
                <a:spcPts val="0"/>
              </a:spcAft>
              <a:buNone/>
            </a:pPr>
            <a:r>
              <a:rPr lang="zh-CN"/>
              <a:t>申请人只需符合上述一种实体资格即可。</a:t>
            </a:r>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对于有资格获得支持的申请人，该计划提供一系列资金和非资金方面的援助，以帮助申请人申请 gTLD。</a:t>
            </a:r>
          </a:p>
          <a:p>
            <a:pPr marL="0" lvl="0" indent="0" algn="l" rtl="0">
              <a:spcBef>
                <a:spcPts val="0"/>
              </a:spcBef>
              <a:spcAft>
                <a:spcPts val="0"/>
              </a:spcAft>
              <a:buNone/>
            </a:pPr>
            <a:endParaRPr dirty="0"/>
          </a:p>
          <a:p>
            <a:pPr marL="0" lvl="0" indent="0" algn="l" rtl="0">
              <a:spcBef>
                <a:spcPts val="0"/>
              </a:spcBef>
              <a:spcAft>
                <a:spcPts val="0"/>
              </a:spcAft>
              <a:buNone/>
            </a:pPr>
            <a:r>
              <a:rPr lang="zh-CN"/>
              <a:t>资金援助包括根据可用资金和有资格获得支持的申请人数量提供费用减额（减额幅度在 75% 到 85% 之间）。 </a:t>
            </a:r>
          </a:p>
          <a:p>
            <a:pPr marL="914400" lvl="1" indent="-304800" algn="l" rtl="0">
              <a:spcBef>
                <a:spcPts val="0"/>
              </a:spcBef>
              <a:spcAft>
                <a:spcPts val="0"/>
              </a:spcAft>
              <a:buClr>
                <a:schemeClr val="dk1"/>
              </a:buClr>
              <a:buSzPts val="1200"/>
              <a:buFont typeface="Calibri"/>
              <a:buChar char="○"/>
            </a:pPr>
            <a:r>
              <a:rPr lang="zh-CN"/>
              <a:t>75% 是对受支持申请人的最低费用减额；85% 是对受支持申请人的最高费用减额。 </a:t>
            </a:r>
          </a:p>
          <a:p>
            <a:pPr marL="914400" lvl="1" indent="-304800" algn="l" rtl="0">
              <a:spcBef>
                <a:spcPts val="0"/>
              </a:spcBef>
              <a:spcAft>
                <a:spcPts val="0"/>
              </a:spcAft>
              <a:buClr>
                <a:schemeClr val="dk1"/>
              </a:buClr>
              <a:buSzPts val="1200"/>
              <a:buFont typeface="Calibri"/>
              <a:buChar char="○"/>
            </a:pPr>
            <a:r>
              <a:rPr lang="zh-CN"/>
              <a:t>需要注意的是，每个受支持申请人只能获得一次 gTLD 申请的费用减额。</a:t>
            </a:r>
          </a:p>
          <a:p>
            <a:pPr marL="914400" lvl="1" indent="-304800" algn="l" rtl="0">
              <a:spcBef>
                <a:spcPts val="0"/>
              </a:spcBef>
              <a:spcAft>
                <a:spcPts val="0"/>
              </a:spcAft>
              <a:buClr>
                <a:schemeClr val="dk1"/>
              </a:buClr>
              <a:buSzPts val="1200"/>
              <a:buFont typeface="Calibri"/>
              <a:buChar char="○"/>
            </a:pPr>
            <a:r>
              <a:rPr lang="zh-CN">
                <a:solidFill>
                  <a:srgbClr val="0B3458"/>
                </a:solidFill>
              </a:rPr>
              <a:t>参与新 gTLD 项目字符争用集解决方案的合格 ASP 申请人还有资格获得竞标积分。</a:t>
            </a:r>
          </a:p>
          <a:p>
            <a:pPr marL="0" lvl="0" indent="0" algn="l" rtl="0">
              <a:spcBef>
                <a:spcPts val="0"/>
              </a:spcBef>
              <a:spcAft>
                <a:spcPts val="0"/>
              </a:spcAft>
              <a:buNone/>
            </a:pPr>
            <a:r>
              <a:rPr lang="zh-CN"/>
              <a:t>非资金援助包括提供无偿专业服务、培训和资源。 </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zh-CN" dirty="0"/>
              <a:t>在今天的演讲中，我将简单介绍互联网和域名系统；域名系统也就是 DNS，它是我们能够如此轻松浏览互联网的原因所在。我还将与大家分享 ICANN 如何通过促进国际化域名的普遍适用性，使互联网更加多语言化。  然后是我很期待的一个主题，我会向大家介绍一个难得的机会，那就是通过新 gTLD 来帮助建设数字包容性。</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zh-CN" dirty="0"/>
              <a:t>在下一轮新 gTLD 项目中，ICANN 将通过“申请人支持计划”，再次向符合条件的新 gTLD 申请人提供财务和非财务方面的援助；另外，对注册管理机构服务提供商 (RSP) 的评估将在 RSP 评估项目中进行，使整个 gTLD 申请流程可以得到简化。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zh-CN" dirty="0"/>
              <a:t>演讲结束后，我们会有充足的时间回答大家提出的任何问题。</a:t>
            </a:r>
          </a:p>
          <a:p>
            <a:pPr marL="0" lvl="0" indent="0" algn="l" rtl="0">
              <a:lnSpc>
                <a:spcPct val="100000"/>
              </a:lnSpc>
              <a:spcBef>
                <a:spcPts val="0"/>
              </a:spcBef>
              <a:spcAft>
                <a:spcPts val="0"/>
              </a:spcAft>
              <a:buClr>
                <a:schemeClr val="dk1"/>
              </a:buClr>
              <a:buSzPts val="1400"/>
              <a:buFont typeface="Calibri"/>
              <a:buNone/>
            </a:pPr>
            <a:endParaRPr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zh-CN" dirty="0"/>
              <a:t>ASP 评估将分两个阶段进行。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zh-CN" dirty="0"/>
              <a:t>在第 1 阶段，ICANN 将进行常规企业尽职调查。这需要确认申请人是否符合法律规定，是否已提交所有必要文件，是否符合条件参与新 gTLD 项目，此外还要进行背景筛查。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zh-CN" dirty="0"/>
              <a:t>未通过第 1 阶段评估的申请人不能进入第 2 阶段。</a:t>
            </a: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zh-CN" dirty="0"/>
              <a:t>评估流程的第二部分将由申请人支持审核小组进行。在评估过程中，评估专家组成员必须公平、独立、高效、一致、可靠地对申请人进行评估。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zh-CN" dirty="0"/>
              <a:t>专家组将审查评估标准的其余方面：公共责任、资金需求、财务可行性，以及确认申请人确属前面提到的符合条件的实体之一。</a:t>
            </a:r>
          </a:p>
          <a:p>
            <a:pPr marL="0" lvl="0" indent="0" algn="l" rtl="0">
              <a:spcBef>
                <a:spcPts val="0"/>
              </a:spcBef>
              <a:spcAft>
                <a:spcPts val="0"/>
              </a:spcAft>
              <a:buClr>
                <a:schemeClr val="dk1"/>
              </a:buClr>
              <a:buSzPts val="1200"/>
              <a:buFont typeface="Arial"/>
              <a:buNone/>
            </a:pPr>
            <a:endParaRPr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需要注意的是，所有有意申请新 gTLD 的申请人都必须提交新 gTLD 项目申请。新 gTLD 项目将于 2026 年初开始接收申请。如果申请人不符合 ASP 的支持条件，仍然能够提交 gTLD 申请，只是需要全额支付费用。申请人需要满足 gTLD 项目评估的要求，才能成功申请 gTLD。有关新 gTLD 项目的更多信息，请访问网站：</a:t>
            </a:r>
            <a:r>
              <a:rPr lang="zh-CN" u="sng">
                <a:solidFill>
                  <a:schemeClr val="hlink"/>
                </a:solidFill>
                <a:hlinkClick r:id="rId3"/>
              </a:rPr>
              <a:t>https://newgtldprogram.icann.org/en</a:t>
            </a:r>
            <a:r>
              <a:rPr lang="zh-CN"/>
              <a:t> </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dirty="0"/>
              <a:t>最上面一栏显示人们在做出重要决定（如申请 gTLD）时所经历的各个</a:t>
            </a:r>
            <a:r>
              <a:rPr lang="zh-CN" b="1" dirty="0"/>
              <a:t>阶段</a:t>
            </a:r>
            <a:r>
              <a:rPr lang="zh-CN" dirty="0"/>
              <a:t>。最下面一栏显示 ICANN 在每个阶段提供的</a:t>
            </a:r>
            <a:r>
              <a:rPr lang="zh-CN" b="1" dirty="0"/>
              <a:t>支持</a:t>
            </a:r>
            <a:r>
              <a:rPr lang="zh-CN" dirty="0"/>
              <a:t>。在中间这一栏，我们举例说明了受支持申请人在各阶段获得这些类型支持的</a:t>
            </a:r>
            <a:r>
              <a:rPr lang="zh-CN" b="1" dirty="0"/>
              <a:t>经历</a:t>
            </a:r>
            <a:r>
              <a:rPr lang="zh-CN" dirty="0"/>
              <a:t>。那么，我们在这里看到的是一位申请人正在利用能力建设支持，向申请人顾问提问或使用无偿提供的专业服务。下一张幻灯片将继续展示这一历程。</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dirty="0"/>
              <a:t>这张幻灯片显示了申请流程的后续环节，即申请人做出申请</a:t>
            </a:r>
            <a:r>
              <a:rPr lang="zh-CN" b="1" dirty="0"/>
              <a:t>决策</a:t>
            </a:r>
            <a:r>
              <a:rPr lang="zh-CN" dirty="0"/>
              <a:t>（上栏），以及他们在 gTLD 申请流程期间和之后可获得的支持（下栏）。该图显示了申请人的签约和 gTLD 授权历程，以及申请人成为注册管理运行机构后可长期获得的支持。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最后，您可能需要关注一些重要日期。申请人支持计划将于今年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11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19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日开始接受申请。新</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gTLD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项目《申请人指导手册》预计将于</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2025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5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月启动公共评议期征求意见，而董事会批准的最终定稿版本将于</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2025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12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月前发布。新</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gTLD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项目预计将于</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2026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4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月开放接收申请。 </a:t>
            </a:r>
            <a:endParaRPr lang="en-TR"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TR"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a:effectLst/>
                <a:latin typeface="Calibri" panose="020F0502020204030204" pitchFamily="34" charset="0"/>
                <a:ea typeface="Times New Roman" panose="02020603050405020304" pitchFamily="18" charset="0"/>
                <a:cs typeface="Times New Roman" panose="02020603050405020304" pitchFamily="18" charset="0"/>
              </a:rPr>
              <a:t> </a:t>
            </a:r>
            <a:endParaRPr lang="en-T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DNS 的下一轮扩展是 ICANN 根据社群建议实施的一项举措，其任务是确保这次扩展能够保障互联网的安全性、稳定性和全球互用性。</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t>十多年来，企业、社群、政府和其他组织第一次有机会申请适合其组织、业务、社群、文化与客户需求和利益的新 gTLD。</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lang="en-US"/>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latin typeface="Arial"/>
                <a:ea typeface="SimSun"/>
                <a:cs typeface="Arial"/>
                <a:sym typeface="Arial"/>
              </a:rPr>
              <a:t>RSP 代表注册管理运行机构提供关键职能，例如：RDAP、EPP 和 DNSSEC。</a:t>
            </a:r>
          </a:p>
          <a:p>
            <a:pPr marL="0" lvl="0" indent="0" algn="l" rtl="0">
              <a:spcBef>
                <a:spcPts val="0"/>
              </a:spcBef>
              <a:spcAft>
                <a:spcPts val="0"/>
              </a:spcAft>
              <a:buNone/>
            </a:pPr>
            <a:endParaRPr lang="en-US" dirty="0">
              <a:latin typeface="Arial"/>
              <a:ea typeface="Arial"/>
              <a:cs typeface="Arial"/>
              <a:sym typeface="Arial"/>
            </a:endParaRPr>
          </a:p>
          <a:p>
            <a:pPr marL="0" lvl="0" indent="0" algn="l" rtl="0">
              <a:spcBef>
                <a:spcPts val="0"/>
              </a:spcBef>
              <a:spcAft>
                <a:spcPts val="0"/>
              </a:spcAft>
              <a:buNone/>
            </a:pPr>
            <a:r>
              <a:rPr lang="zh-CN">
                <a:latin typeface="Arial"/>
                <a:ea typeface="SimSun"/>
                <a:cs typeface="Arial"/>
                <a:sym typeface="Arial"/>
              </a:rPr>
              <a:t>RSP 评估计划旨在通过将 gTLD 运营的技术方面评估与 gTLD 标签申请分隔开来，以降低评估新 gTLD 申请所需的成本并缩短时间。</a:t>
            </a:r>
          </a:p>
          <a:p>
            <a:pPr marL="0" lvl="0" indent="0" algn="l" rtl="0">
              <a:lnSpc>
                <a:spcPct val="100000"/>
              </a:lnSpc>
              <a:spcBef>
                <a:spcPts val="0"/>
              </a:spcBef>
              <a:spcAft>
                <a:spcPts val="0"/>
              </a:spcAft>
              <a:buClr>
                <a:schemeClr val="dk1"/>
              </a:buClr>
              <a:buSzPts val="1400"/>
              <a:buFont typeface="Calibri"/>
              <a:buNone/>
            </a:pPr>
            <a:endParaRPr dirty="0"/>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9" name="Google Shape;15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1300"/>
              </a:spcBef>
              <a:spcAft>
                <a:spcPts val="0"/>
              </a:spcAft>
              <a:buNone/>
            </a:pPr>
            <a:r>
              <a:rPr lang="zh-CN" sz="1800" b="0" i="0" u="none" strike="noStrike">
                <a:solidFill>
                  <a:srgbClr val="000000"/>
                </a:solidFill>
                <a:effectLst/>
                <a:latin typeface="Arial" panose="020B0604020202020204" pitchFamily="34" charset="0"/>
                <a:ea typeface="SimSun"/>
              </a:rPr>
              <a:t>在 gTLD 申请提交期开始之前，将在新 gTLD 项目网站上公布经评估的 RSP 名单，并随着 RSP 评估工作的开展而随时对该名单加以更新。</a:t>
            </a:r>
          </a:p>
        </p:txBody>
      </p:sp>
      <p:sp>
        <p:nvSpPr>
          <p:cNvPr id="1600" name="Google Shape;160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a:r>
              <a:rPr lang="zh-CN" sz="1800" b="0" i="0" u="none" strike="noStrike">
                <a:solidFill>
                  <a:srgbClr val="000000"/>
                </a:solidFill>
                <a:effectLst/>
                <a:latin typeface="Arial" panose="020B0604020202020204" pitchFamily="34" charset="0"/>
                <a:ea typeface="SimSun"/>
              </a:rPr>
              <a:t>RSP 评估计划是下一轮新 gTLD 项目中获得新 gTLD 授权过程的一个方面。这一过程的另一方面是在新 gTLD 申请窗口期间申请一个 gTLD。本幻灯片将解释这两项计划（RSP 评估和新 gTLD 评估）如何进行互动。</a:t>
            </a:r>
          </a:p>
          <a:p>
            <a:pPr rtl="0"/>
            <a:br>
              <a:rPr lang="zh-CN" sz="3600" b="0">
                <a:effectLst/>
              </a:rPr>
            </a:br>
            <a:r>
              <a:rPr lang="zh-CN" sz="1800" b="0" i="0" u="none" strike="noStrike">
                <a:solidFill>
                  <a:srgbClr val="000000"/>
                </a:solidFill>
                <a:effectLst/>
                <a:latin typeface="Arial" panose="020B0604020202020204" pitchFamily="34" charset="0"/>
                <a:ea typeface="SimSun"/>
              </a:rPr>
              <a:t>RSP 评估计划将提供一份经评估的 RSP 名单，其中包括预先批准的 IDN 列表和附加注册管理机构服务。ICANN 将于 2025 年 12 月首次公布经评估的 RSP 名单，并将根据 RSP 手册中的服务水平目标 (SLT)，随着评估的进展不断更新该名单。</a:t>
            </a:r>
          </a:p>
          <a:p>
            <a:pPr rtl="0"/>
            <a:br>
              <a:rPr lang="zh-CN" sz="3600" b="0">
                <a:effectLst/>
              </a:rPr>
            </a:br>
            <a:r>
              <a:rPr lang="zh-CN" sz="1800" b="0" i="0" u="none" strike="noStrike">
                <a:solidFill>
                  <a:srgbClr val="000000"/>
                </a:solidFill>
                <a:effectLst/>
                <a:latin typeface="Arial" panose="020B0604020202020204" pitchFamily="34" charset="0"/>
                <a:ea typeface="SimSun"/>
              </a:rPr>
              <a:t>在披露支持其申请的经评估的 RSP 之后，将向新 gTLD 申请人提供其可以选择添加到《注册管理机构协议》中的附加服务和 IDN 列表。</a:t>
            </a:r>
          </a:p>
          <a:p>
            <a:pPr rtl="0"/>
            <a:br>
              <a:rPr lang="zh-CN" sz="3600" b="0">
                <a:effectLst/>
              </a:rPr>
            </a:br>
            <a:r>
              <a:rPr lang="zh-CN" sz="1800" b="0" i="0" u="none" strike="noStrike">
                <a:solidFill>
                  <a:srgbClr val="000000"/>
                </a:solidFill>
                <a:effectLst/>
                <a:latin typeface="Arial" panose="020B0604020202020204" pitchFamily="34" charset="0"/>
                <a:ea typeface="SimSun"/>
              </a:rPr>
              <a:t>新 gTLD 项目将向这些 RSP 提供一份希望得到 RSP 支持的 gTLD 申请人名单， 以确认它们将支持这些 gTLD 并拥有足够的能力。</a:t>
            </a:r>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zh-CN"/>
              <a:t>互联网是由相互连接的各个网络共同组成的一个巨大网络。目前，每天有超过 54 亿人上网，并且根据 Statista 的数据，到今年，也就是 2024 年的年底，将有超过 240 亿台设备连接到互联网。其中的每一台设备都有一个互联网协议地址，即 IP 地址，是一长串数字。</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DNS 的下一轮扩展是 ICANN 根据社群建议实施的一项举措，其任务是确保这次扩展能够保障互联网的安全性、稳定性和全球互用性。</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t>十多年来，企业、社群、政府和其他组织第一次有机会申请适合其组织、业务、社群、文化与客户需求和利益的新 gTLD。</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lang="en-US"/>
          </a:p>
        </p:txBody>
      </p:sp>
    </p:spTree>
    <p:extLst>
      <p:ext uri="{BB962C8B-B14F-4D97-AF65-F5344CB8AC3E}">
        <p14:creationId xmlns:p14="http://schemas.microsoft.com/office/powerpoint/2010/main" val="421754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dirty="0"/>
              <a:t>您是否正在考虑申请一个新 gTLD？</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100"/>
              <a:buFont typeface="Arial"/>
              <a:buNone/>
            </a:pPr>
            <a:r>
              <a:rPr lang="zh-CN" dirty="0"/>
              <a:t>为了方便您开始准备，这张幻灯片为您提供了 ASP 和 RSP 项目的申请提交期预计时间，以及新 gTLD 申请的一般提交期。 </a:t>
            </a:r>
          </a:p>
          <a:p>
            <a:pPr marL="0" lvl="0" indent="0" algn="l" rtl="0">
              <a:lnSpc>
                <a:spcPct val="100000"/>
              </a:lnSpc>
              <a:spcBef>
                <a:spcPts val="0"/>
              </a:spcBef>
              <a:spcAft>
                <a:spcPts val="0"/>
              </a:spcAft>
              <a:buClr>
                <a:schemeClr val="dk1"/>
              </a:buClr>
              <a:buSzPts val="1400"/>
              <a:buFont typeface="Calibri"/>
              <a:buNone/>
            </a:pPr>
            <a:endParaRPr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31</a:t>
            </a:fld>
            <a:endParaRPr lang="en-US"/>
          </a:p>
        </p:txBody>
      </p:sp>
    </p:spTree>
    <p:extLst>
      <p:ext uri="{BB962C8B-B14F-4D97-AF65-F5344CB8AC3E}">
        <p14:creationId xmlns:p14="http://schemas.microsoft.com/office/powerpoint/2010/main" val="1387340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zh-CN"/>
              <a:t>下一轮新 gTLD 项目网站提供有关下一轮新 gTLD 申请的最新信息。 </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zh-CN"/>
              <a:t>在其中可以找到以下链接：</a:t>
            </a:r>
          </a:p>
          <a:p>
            <a:pPr marL="457200" lvl="0" indent="-317500" algn="l" rtl="0">
              <a:lnSpc>
                <a:spcPct val="115000"/>
              </a:lnSpc>
              <a:spcBef>
                <a:spcPts val="0"/>
              </a:spcBef>
              <a:spcAft>
                <a:spcPts val="0"/>
              </a:spcAft>
              <a:buClr>
                <a:schemeClr val="dk1"/>
              </a:buClr>
              <a:buSzPts val="1400"/>
              <a:buFont typeface="Calibri"/>
              <a:buChar char="●"/>
            </a:pPr>
            <a:r>
              <a:rPr lang="zh-CN"/>
              <a:t>新 gTLD 项目的发展历程</a:t>
            </a:r>
          </a:p>
          <a:p>
            <a:pPr marL="457200" lvl="0" indent="-317500" algn="l" rtl="0">
              <a:lnSpc>
                <a:spcPct val="115000"/>
              </a:lnSpc>
              <a:spcBef>
                <a:spcPts val="0"/>
              </a:spcBef>
              <a:spcAft>
                <a:spcPts val="0"/>
              </a:spcAft>
              <a:buClr>
                <a:schemeClr val="dk1"/>
              </a:buClr>
              <a:buSzPts val="1400"/>
              <a:buFont typeface="Calibri"/>
              <a:buChar char="●"/>
            </a:pPr>
            <a:r>
              <a:rPr lang="zh-CN"/>
              <a:t>相关资源，包括：</a:t>
            </a:r>
          </a:p>
          <a:p>
            <a:pPr marL="914400" lvl="1" indent="-317500" algn="l" rtl="0">
              <a:lnSpc>
                <a:spcPct val="115000"/>
              </a:lnSpc>
              <a:spcBef>
                <a:spcPts val="0"/>
              </a:spcBef>
              <a:spcAft>
                <a:spcPts val="0"/>
              </a:spcAft>
              <a:buClr>
                <a:schemeClr val="dk1"/>
              </a:buClr>
              <a:buSzPts val="1400"/>
              <a:buFont typeface="Calibri"/>
              <a:buChar char="○"/>
            </a:pPr>
            <a:r>
              <a:rPr lang="zh-CN"/>
              <a:t>新闻和公告</a:t>
            </a:r>
          </a:p>
          <a:p>
            <a:pPr marL="914400" lvl="1" indent="-317500" algn="l" rtl="0">
              <a:lnSpc>
                <a:spcPct val="115000"/>
              </a:lnSpc>
              <a:spcBef>
                <a:spcPts val="0"/>
              </a:spcBef>
              <a:spcAft>
                <a:spcPts val="0"/>
              </a:spcAft>
              <a:buClr>
                <a:schemeClr val="dk1"/>
              </a:buClr>
              <a:buSzPts val="1400"/>
              <a:buFont typeface="Calibri"/>
              <a:buChar char="○"/>
            </a:pPr>
            <a:r>
              <a:rPr lang="zh-CN"/>
              <a:t>常见问题解答</a:t>
            </a:r>
          </a:p>
          <a:p>
            <a:pPr marL="914400" lvl="1" indent="-317500" algn="l" rtl="0">
              <a:lnSpc>
                <a:spcPct val="115000"/>
              </a:lnSpc>
              <a:spcBef>
                <a:spcPts val="0"/>
              </a:spcBef>
              <a:spcAft>
                <a:spcPts val="0"/>
              </a:spcAft>
              <a:buClr>
                <a:schemeClr val="dk1"/>
              </a:buClr>
              <a:buSzPts val="1400"/>
              <a:buFont typeface="Calibri"/>
              <a:buChar char="○"/>
            </a:pPr>
            <a:r>
              <a:rPr lang="zh-CN"/>
              <a:t>ASP 和 RSP 手册</a:t>
            </a:r>
          </a:p>
          <a:p>
            <a:pPr marL="914400" lvl="1" indent="-317500" algn="l" rtl="0">
              <a:lnSpc>
                <a:spcPct val="115000"/>
              </a:lnSpc>
              <a:spcBef>
                <a:spcPts val="0"/>
              </a:spcBef>
              <a:spcAft>
                <a:spcPts val="0"/>
              </a:spcAft>
              <a:buClr>
                <a:schemeClr val="dk1"/>
              </a:buClr>
              <a:buSzPts val="1400"/>
              <a:buFont typeface="Calibri"/>
              <a:buChar char="○"/>
            </a:pPr>
            <a:r>
              <a:rPr lang="zh-CN"/>
              <a:t>申请人指导手册</a:t>
            </a:r>
          </a:p>
          <a:p>
            <a:pPr marL="914400" lvl="1" indent="-317500" algn="l" rtl="0">
              <a:lnSpc>
                <a:spcPct val="115000"/>
              </a:lnSpc>
              <a:spcBef>
                <a:spcPts val="0"/>
              </a:spcBef>
              <a:spcAft>
                <a:spcPts val="0"/>
              </a:spcAft>
              <a:buClr>
                <a:schemeClr val="dk1"/>
              </a:buClr>
              <a:buSzPts val="1400"/>
              <a:buFont typeface="Calibri"/>
              <a:buChar char="○"/>
            </a:pPr>
            <a:r>
              <a:rPr lang="zh-CN"/>
              <a:t>以及其他更多内容。</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zh-CN"/>
              <a:t>不要再等了！现在就可以查看网站并订阅 ICANN 新闻，以接收有关下一轮新 gTLD 项目的最新消息——届时，这些消息会直接发送到您的收件箱</a:t>
            </a:r>
            <a:r>
              <a:rPr lang="zh-CN">
                <a:latin typeface="Arial"/>
                <a:ea typeface="SimSun"/>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4f51f3996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4f51f3996_1_1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519" name="Google Shape;519;g334f51f3996_1_19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zh-CN" dirty="0"/>
              <a:t>我的演讲到此结束。我很乐意回答大家提出的任何问题。</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zh-CN"/>
              <a:t>IP 地址类似于邮政地址。有了 IP 地址，就可以从设备发送消息、视频和其他数据包，并从其他联网的设备接收数据。 </a:t>
            </a:r>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zh-CN"/>
              <a:t>但是，长串的数字很难让人记住。域名系统，或者说 DNS，可以让我们输入域名而不是 IP 地址来访问网站。</a:t>
            </a:r>
            <a:r>
              <a:rPr lang="zh-CN">
                <a:solidFill>
                  <a:srgbClr val="333333"/>
                </a:solidFill>
              </a:rPr>
              <a:t>例如，您只需在浏览器中输入“www.icann.org”即可访问我们的网站，而无需使用 IP 地址。</a:t>
            </a: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zh-CN">
                <a:solidFill>
                  <a:srgbClr val="333333"/>
                </a:solidFill>
              </a:rPr>
              <a:t>ICANN 的作用就是负责协调这些分布在全球各地的唯一标识符并提供相应支持。</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zh-CN" dirty="0"/>
              <a:t>域名是指 URL，也就是网站的地址。域名一般由三部分组成，每个部分之间用一个点隔开。 </a:t>
            </a:r>
          </a:p>
          <a:p>
            <a:pPr marL="457200" lvl="0" indent="0" algn="l" rtl="0">
              <a:lnSpc>
                <a:spcPct val="100000"/>
              </a:lnSpc>
              <a:spcBef>
                <a:spcPts val="0"/>
              </a:spcBef>
              <a:spcAft>
                <a:spcPts val="0"/>
              </a:spcAft>
              <a:buClr>
                <a:schemeClr val="dk1"/>
              </a:buClr>
              <a:buSzPts val="1400"/>
              <a:buFont typeface="Calibri"/>
              <a:buNone/>
            </a:pPr>
            <a:r>
              <a:rPr lang="zh-CN" dirty="0"/>
              <a:t>第三部分是顶级域，如 .org 或 .com</a:t>
            </a:r>
          </a:p>
          <a:p>
            <a:pPr marL="0" lvl="0" indent="0" algn="l" rtl="0">
              <a:spcBef>
                <a:spcPts val="0"/>
              </a:spcBef>
              <a:spcAft>
                <a:spcPts val="0"/>
              </a:spcAft>
              <a:buClr>
                <a:schemeClr val="dk1"/>
              </a:buClr>
              <a:buSzPts val="1100"/>
              <a:buFont typeface="Arial"/>
              <a:buNone/>
            </a:pPr>
            <a:r>
              <a:rPr lang="zh-CN" dirty="0">
                <a:solidFill>
                  <a:srgbClr val="333333"/>
                </a:solidFill>
              </a:rPr>
              <a:t>在域名中，顶级域显示在第二个点之后。例如，在域名 </a:t>
            </a:r>
            <a:r>
              <a:rPr lang="zh-CN" b="1" dirty="0">
                <a:solidFill>
                  <a:srgbClr val="333333"/>
                </a:solidFill>
              </a:rPr>
              <a:t>icann.org</a:t>
            </a:r>
            <a:r>
              <a:rPr lang="zh-CN" dirty="0">
                <a:solidFill>
                  <a:srgbClr val="333333"/>
                </a:solidFill>
              </a:rPr>
              <a:t> 中，“org”是顶级域。</a:t>
            </a:r>
          </a:p>
          <a:p>
            <a:pPr marL="0" lvl="0" indent="0" algn="l" rtl="0">
              <a:spcBef>
                <a:spcPts val="0"/>
              </a:spcBef>
              <a:spcAft>
                <a:spcPts val="0"/>
              </a:spcAft>
              <a:buClr>
                <a:schemeClr val="dk1"/>
              </a:buClr>
              <a:buSzPts val="1100"/>
              <a:buFont typeface="Arial"/>
              <a:buNone/>
            </a:pPr>
            <a:endParaRPr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zh-CN" dirty="0"/>
              <a:t>	</a:t>
            </a:r>
          </a:p>
          <a:p>
            <a:pPr marL="0" lvl="0" indent="0" algn="l" rtl="0">
              <a:lnSpc>
                <a:spcPct val="100000"/>
              </a:lnSpc>
              <a:spcBef>
                <a:spcPts val="0"/>
              </a:spcBef>
              <a:spcAft>
                <a:spcPts val="0"/>
              </a:spcAft>
              <a:buClr>
                <a:schemeClr val="dk1"/>
              </a:buClr>
              <a:buSzPts val="1400"/>
              <a:buFont typeface="Calibri"/>
              <a:buNone/>
            </a:pPr>
            <a:endParaRPr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dirty="0"/>
              <a:t>DNS 最初只有 7 个</a:t>
            </a:r>
            <a:r>
              <a:rPr lang="zh-CN" dirty="0">
                <a:solidFill>
                  <a:srgbClr val="1D1C1D"/>
                </a:solidFill>
                <a:highlight>
                  <a:schemeClr val="lt1"/>
                </a:highlight>
              </a:rPr>
              <a:t> gTLD </a:t>
            </a:r>
            <a:r>
              <a:rPr lang="zh-CN" dirty="0"/>
              <a:t>，其中包括 .org、.com 和 .net。</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zh-CN" dirty="0"/>
              <a:t>2012 年，ICANN 启动了新 gTLD 项目，实现了 DNS 最大规模的扩展。这一项目引入了新的通用顶级域  (gTLD)：短 gTLD、长 gTLD 和不同文字的 gTLD；其中包括国际化域名，例如大家在这里看到的这些域名。</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如今，通用顶级域的数量已经超过 1,200 个。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DNS 在创建时使用英语作为运行语言，因为其创始人一般都讲英语。</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虽然目前大多数域名都使用像英语这样基于拉丁字母的文字，但全球只有二十分之一的人以英语为母语。我们需要继续努力解决这一不平衡问题。 </a:t>
            </a:r>
            <a:br>
              <a:rPr lang="zh-CN">
                <a:latin typeface="Arial"/>
                <a:ea typeface="SimSun"/>
                <a:cs typeface="Arial"/>
                <a:sym typeface="Arial"/>
              </a:rPr>
            </a:br>
            <a:endParaRPr lang="zh-CN">
              <a:latin typeface="Arial"/>
              <a:ea typeface="SimSun"/>
              <a:cs typeface="Arial"/>
              <a:sym typeface="Arial"/>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ICANN 社群正在牵头开展一系列项目，目标是让互联网更好地适应世界上各种不同的语言和文化。在这些项目当中，包括普遍适用性 (UA) 和国际化域名 (IDN)，它们将促进更具包容性的多语言互联网的发展。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zh-CN"/>
              <a:t>ICANN 正在通过两种方式，努力建设一个更加多语言化的互联网：</a:t>
            </a:r>
          </a:p>
          <a:p>
            <a:pPr marL="0" lvl="0" indent="0" algn="l" rtl="0">
              <a:spcBef>
                <a:spcPts val="0"/>
              </a:spcBef>
              <a:spcAft>
                <a:spcPts val="0"/>
              </a:spcAft>
              <a:buClr>
                <a:schemeClr val="dk1"/>
              </a:buClr>
              <a:buSzPts val="1400"/>
              <a:buFont typeface="Calibri"/>
              <a:buNone/>
            </a:pPr>
            <a:r>
              <a:rPr lang="zh-CN"/>
              <a:t>通过引入国际化域名，使全球各地更加多样化的语言文字都可使用。</a:t>
            </a:r>
          </a:p>
          <a:p>
            <a:pPr marL="0" lvl="0" indent="0" algn="l" rtl="0">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zh-CN"/>
              <a:t>为实现这一目标，我们将重点放在让所有域名都实现普遍适用性。普遍适用性是一项技术要求，可确保所有的有效域名和电子邮件地址在任何支持互联网功能的应用程序、设备和系统中都能使用。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zh-CN"/>
              <a:t>我们的总体目标是，让每个人都能通过符合其语言、业务或文化需求的域名和电子邮件地址来使用互联网。 </a:t>
            </a:r>
          </a:p>
          <a:p>
            <a:pPr marL="0" lvl="0" indent="0" algn="l" rtl="0">
              <a:lnSpc>
                <a:spcPct val="100000"/>
              </a:lnSpc>
              <a:spcBef>
                <a:spcPts val="0"/>
              </a:spcBef>
              <a:spcAft>
                <a:spcPts val="0"/>
              </a:spcAft>
              <a:buClr>
                <a:schemeClr val="dk1"/>
              </a:buClr>
              <a:buSzPts val="1400"/>
              <a:buFont typeface="Calibri"/>
              <a:buNone/>
            </a:pPr>
            <a:r>
              <a:rPr lang="zh-CN"/>
              <a:t>这是 ICANN 启动另一轮新 gTLD 项目申请的主要原因之一。</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DNS 的下一轮扩展是 ICANN 根据社群建议实施的一项举措，其任务是确保这次扩展能够保障互联网的安全性、稳定性和全球互用性。</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t>十多年来，企业、社群、政府和其他组织第一次有机会申请适合其组织、业务、社群、文化与客户需求和利益的新 gTLD。</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lang="en-US"/>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3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SimSun"/>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SimSun"/>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SimSun"/>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SimSun"/>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SimSun"/>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SimSun"/>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SimSun"/>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SimSun"/>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SimSun"/>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SimSun"/>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SimSun"/>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SimSun"/>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SimSun"/>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SimSun"/>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SimSun"/>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SimSun"/>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a:solidFill>
                  <a:schemeClr val="lt1"/>
                </a:solidFill>
                <a:latin typeface="Arial"/>
                <a:ea typeface="Arial"/>
                <a:cs typeface="Arial"/>
                <a:sym typeface="Arial"/>
              </a:rPr>
              <a:t>Thank You and Questions</a:t>
            </a:r>
            <a:endParaRPr/>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SimSun"/>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SimSun"/>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linkedin.com/company/icann</a:t>
                  </a:r>
                  <a:endParaRPr sz="1400" b="0" i="0" u="none" strike="noStrike" cap="none">
                    <a:solidFill>
                      <a:srgbClr val="0A304B"/>
                    </a:solidFill>
                    <a:latin typeface="Arial"/>
                    <a:ea typeface="SimSun"/>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SimSun"/>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0"/>
                    </a:rPr>
                    <a:t>facebook.com/icannorg </a:t>
                  </a:r>
                  <a:endParaRPr sz="1400" b="0" i="0" u="none" strike="noStrike" cap="none">
                    <a:solidFill>
                      <a:srgbClr val="0A304B"/>
                    </a:solidFill>
                    <a:latin typeface="Arial"/>
                    <a:ea typeface="SimSun"/>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5"/>
                    </a:rPr>
                    <a:t>youtube.com/icannnews</a:t>
                  </a:r>
                  <a:endParaRPr sz="1400" b="0" i="0" u="none" strike="noStrike" cap="none">
                    <a:solidFill>
                      <a:srgbClr val="0A304B"/>
                    </a:solidFill>
                    <a:latin typeface="Arial"/>
                    <a:ea typeface="SimSun"/>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6"/>
                    </a:rPr>
                    <a:t>soundcloud.com/icann</a:t>
                  </a:r>
                  <a:endParaRPr sz="1400" b="0" i="0" u="none" strike="noStrike" cap="none">
                    <a:solidFill>
                      <a:srgbClr val="0A304B"/>
                    </a:solidFill>
                    <a:latin typeface="Arial"/>
                    <a:ea typeface="SimSun"/>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instagram.com/icannorg</a:t>
                  </a:r>
                  <a:endParaRPr sz="1400" b="0" i="0" u="none" strike="noStrike" cap="none">
                    <a:solidFill>
                      <a:srgbClr val="0A304B"/>
                    </a:solidFill>
                    <a:latin typeface="Arial"/>
                    <a:ea typeface="SimSun"/>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SimSun"/>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SimSun"/>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SimSun"/>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SimSun"/>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SimSun"/>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SimSun"/>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attern slide 2">
  <p:cSld name="pattern slide 2">
    <p:bg>
      <p:bgPr>
        <a:solidFill>
          <a:srgbClr val="F1EFEA"/>
        </a:solidFill>
        <a:effectLst/>
      </p:bgPr>
    </p:bg>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540000" y="900000"/>
            <a:ext cx="5556000" cy="5756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0B3458"/>
              </a:buClr>
              <a:buSzPts val="2400"/>
              <a:buFont typeface="Arial"/>
              <a:buNone/>
              <a:defRPr sz="3200" b="1" i="0" u="none" strike="noStrike" cap="none">
                <a:solidFill>
                  <a:srgbClr val="0B3458"/>
                </a:solidFill>
                <a:latin typeface="Arial"/>
                <a:ea typeface="SimSun"/>
                <a:cs typeface="Arial"/>
                <a:sym typeface="Arial"/>
              </a:defRPr>
            </a:lvl1pPr>
            <a:lvl2pPr marR="0" lvl="1"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SimSun"/>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SimSun"/>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SimSun"/>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SimSun"/>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SimSun"/>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SimSun"/>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SimSun"/>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SimSun"/>
                <a:cs typeface="Arial"/>
                <a:sym typeface="Arial"/>
              </a:defRPr>
            </a:lvl9pPr>
          </a:lstStyle>
          <a:p>
            <a:endParaRPr/>
          </a:p>
        </p:txBody>
      </p:sp>
      <p:sp>
        <p:nvSpPr>
          <p:cNvPr id="161" name="Google Shape;161;p20"/>
          <p:cNvSpPr/>
          <p:nvPr/>
        </p:nvSpPr>
        <p:spPr>
          <a:xfrm>
            <a:off x="11290300" y="288000"/>
            <a:ext cx="362000" cy="360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12500"/>
              </a:lnSpc>
              <a:spcBef>
                <a:spcPts val="0"/>
              </a:spcBef>
              <a:spcAft>
                <a:spcPts val="0"/>
              </a:spcAft>
              <a:buClr>
                <a:srgbClr val="000000"/>
              </a:buClr>
              <a:buSzPts val="1200"/>
              <a:buFont typeface="Arial"/>
              <a:buNone/>
            </a:pPr>
            <a:fld id="{00000000-1234-1234-1234-123412341234}" type="slidenum">
              <a:rPr lang="en-GB" sz="1600" b="1" i="0" u="none" strike="noStrike" cap="none">
                <a:solidFill>
                  <a:schemeClr val="lt1"/>
                </a:solidFill>
                <a:latin typeface="Arial"/>
                <a:ea typeface="Arial"/>
                <a:cs typeface="Arial"/>
                <a:sym typeface="Arial"/>
              </a:rPr>
              <a:pPr marL="0" marR="0" lvl="0" indent="0" algn="ctr" rtl="0">
                <a:lnSpc>
                  <a:spcPct val="112500"/>
                </a:lnSpc>
                <a:spcBef>
                  <a:spcPts val="0"/>
                </a:spcBef>
                <a:spcAft>
                  <a:spcPts val="0"/>
                </a:spcAft>
                <a:buClr>
                  <a:srgbClr val="000000"/>
                </a:buClr>
                <a:buSzPts val="1200"/>
                <a:buFont typeface="Arial"/>
                <a:buNone/>
              </a:pPr>
              <a:t>‹#›</a:t>
            </a:fld>
            <a:endParaRPr sz="1600" b="0" i="0" u="none" strike="noStrike" cap="none">
              <a:solidFill>
                <a:schemeClr val="lt1"/>
              </a:solidFill>
              <a:latin typeface="Arial"/>
              <a:ea typeface="SimSun"/>
              <a:cs typeface="Arial"/>
              <a:sym typeface="Arial"/>
            </a:endParaRPr>
          </a:p>
        </p:txBody>
      </p:sp>
      <p:pic>
        <p:nvPicPr>
          <p:cNvPr id="162" name="Google Shape;162;p20"/>
          <p:cNvPicPr preferRelativeResize="0"/>
          <p:nvPr/>
        </p:nvPicPr>
        <p:blipFill rotWithShape="1">
          <a:blip r:embed="rId2">
            <a:alphaModFix/>
          </a:blip>
          <a:srcRect b="28962"/>
          <a:stretch/>
        </p:blipFill>
        <p:spPr>
          <a:xfrm>
            <a:off x="-1" y="5462696"/>
            <a:ext cx="12192000" cy="1395305"/>
          </a:xfrm>
          <a:prstGeom prst="rect">
            <a:avLst/>
          </a:prstGeom>
          <a:noFill/>
          <a:ln>
            <a:noFill/>
          </a:ln>
        </p:spPr>
      </p:pic>
    </p:spTree>
    <p:extLst>
      <p:ext uri="{BB962C8B-B14F-4D97-AF65-F5344CB8AC3E}">
        <p14:creationId xmlns:p14="http://schemas.microsoft.com/office/powerpoint/2010/main" val="41506297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SimSun"/>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SimSun"/>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SimSun"/>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SimSun"/>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SimSun"/>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SimSun"/>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flickr.com/icann</a:t>
            </a:r>
            <a:endParaRPr sz="1600">
              <a:solidFill>
                <a:srgbClr val="4BCDD5"/>
              </a:solidFill>
              <a:latin typeface="Arial"/>
              <a:ea typeface="SimSun"/>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linkedin.com/company/icann</a:t>
            </a:r>
            <a:endParaRPr sz="1600">
              <a:solidFill>
                <a:srgbClr val="4BCDD5"/>
              </a:solidFill>
              <a:latin typeface="Arial"/>
              <a:ea typeface="SimSun"/>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instagram.com/icannorg</a:t>
            </a:r>
            <a:endParaRPr sz="1600">
              <a:solidFill>
                <a:srgbClr val="4BCDD5"/>
              </a:solidFill>
              <a:latin typeface="Arial"/>
              <a:ea typeface="SimSun"/>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SimSun"/>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SimSun"/>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SimSun"/>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SimSun"/>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SimSun"/>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@icann</a:t>
            </a:r>
            <a:endParaRPr sz="1600">
              <a:solidFill>
                <a:srgbClr val="4BCDD5"/>
              </a:solidFill>
              <a:latin typeface="Arial"/>
              <a:ea typeface="SimSun"/>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facebook.com/icannorg</a:t>
            </a:r>
            <a:endParaRPr sz="1600">
              <a:solidFill>
                <a:srgbClr val="4BCDD5"/>
              </a:solidFill>
              <a:latin typeface="Arial"/>
              <a:ea typeface="SimSun"/>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youtube.com/icannnews</a:t>
            </a:r>
            <a:endParaRPr sz="1600">
              <a:solidFill>
                <a:srgbClr val="4BCDD5"/>
              </a:solidFill>
              <a:latin typeface="Arial"/>
              <a:ea typeface="SimSun"/>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3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pic>
        <p:nvPicPr>
          <p:cNvPr id="11" name="Google Shape;11;p1"/>
          <p:cNvPicPr preferRelativeResize="0"/>
          <p:nvPr/>
        </p:nvPicPr>
        <p:blipFill rotWithShape="1">
          <a:blip r:embed="rId52">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707" r:id="rId5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45.png"/></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54.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54.xml"/><Relationship Id="rId6" Type="http://schemas.openxmlformats.org/officeDocument/2006/relationships/image" Target="../media/image61.png"/><Relationship Id="rId5" Type="http://schemas.openxmlformats.org/officeDocument/2006/relationships/image" Target="../media/image60.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57.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2Fsubscription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icann-community.atlassian.net/wiki/spaces/ICANNLS/pages/106366310/New+gTLD+Program+Next+Round+-+In+YOUR+Language" TargetMode="External"/><Relationship Id="rId2" Type="http://schemas.openxmlformats.org/officeDocument/2006/relationships/notesSlide" Target="../notesSlides/notesSlide33.xml"/><Relationship Id="rId1" Type="http://schemas.openxmlformats.org/officeDocument/2006/relationships/slideLayout" Target="../slideLayouts/slideLayout50.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65.png"/><Relationship Id="rId4" Type="http://schemas.openxmlformats.org/officeDocument/2006/relationships/image" Target="../media/image6.png"/><Relationship Id="rId9"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emf"/><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emf"/><Relationship Id="rId9" Type="http://schemas.openxmlformats.org/officeDocument/2006/relationships/image" Target="../media/image34.emf"/></Relationships>
</file>

<file path=ppt/slides/_rels/slide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4000"/>
              <a:buFont typeface="Arial"/>
              <a:buNone/>
            </a:pPr>
            <a:r>
              <a:rPr lang="zh-CN" sz="4000"/>
              <a:t>更具包容性的互联网：</a:t>
            </a:r>
          </a:p>
          <a:p>
            <a:pPr marL="0" lvl="0" indent="0" algn="l" rtl="0">
              <a:lnSpc>
                <a:spcPct val="100000"/>
              </a:lnSpc>
              <a:spcBef>
                <a:spcPts val="0"/>
              </a:spcBef>
              <a:spcAft>
                <a:spcPts val="0"/>
              </a:spcAft>
              <a:buClr>
                <a:schemeClr val="lt1"/>
              </a:buClr>
              <a:buSzPts val="4000"/>
              <a:buFont typeface="Arial"/>
              <a:buNone/>
            </a:pPr>
            <a:r>
              <a:rPr lang="zh-CN" sz="4000"/>
              <a:t>新通用顶级域</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4">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5">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F0ED4802-DACC-43BD-FDAD-D64412FE7440}"/>
              </a:ext>
            </a:extLst>
          </p:cNvPr>
          <p:cNvPicPr>
            <a:picLocks noChangeAspect="1"/>
          </p:cNvPicPr>
          <p:nvPr/>
        </p:nvPicPr>
        <p:blipFill>
          <a:blip r:embed="rId6"/>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ED21E384-5F40-9EB4-4CEA-19D66347DF3B}"/>
              </a:ext>
            </a:extLst>
          </p:cNvPr>
          <p:cNvPicPr>
            <a:picLocks noChangeAspect="1"/>
          </p:cNvPicPr>
          <p:nvPr/>
        </p:nvPicPr>
        <p:blipFill>
          <a:blip r:embed="rId7"/>
          <a:stretch>
            <a:fillRect/>
          </a:stretch>
        </p:blipFill>
        <p:spPr>
          <a:xfrm>
            <a:off x="326044" y="519637"/>
            <a:ext cx="4634873" cy="434520"/>
          </a:xfrm>
          <a:prstGeom prst="rect">
            <a:avLst/>
          </a:prstGeom>
        </p:spPr>
      </p:pic>
      <p:sp>
        <p:nvSpPr>
          <p:cNvPr id="13" name="Text Placeholder 12">
            <a:extLst>
              <a:ext uri="{FF2B5EF4-FFF2-40B4-BE49-F238E27FC236}">
                <a16:creationId xmlns:a16="http://schemas.microsoft.com/office/drawing/2014/main" id="{1CD973B3-132E-44FA-9E13-7E16A4D29F43}"/>
              </a:ext>
            </a:extLst>
          </p:cNvPr>
          <p:cNvSpPr>
            <a:spLocks noGrp="1"/>
          </p:cNvSpPr>
          <p:nvPr>
            <p:ph type="body"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3" y="900112"/>
            <a:ext cx="7018500" cy="51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新域名，新用途</a:t>
            </a: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管理和保护您的在线形象。</a:t>
            </a:r>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服务于不同的文化、地域、语言和专业社群。</a:t>
            </a:r>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建立品牌信任度和知名度。</a:t>
            </a:r>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为</a:t>
            </a:r>
            <a:r>
              <a:rPr lang="zh-CN" sz="1600">
                <a:solidFill>
                  <a:srgbClr val="0B3458"/>
                </a:solidFill>
              </a:rPr>
              <a:t>社群和组织</a:t>
            </a:r>
            <a:r>
              <a:rPr lang="zh-CN" sz="1600" b="0" i="0" u="none" strike="noStrike" cap="none">
                <a:solidFill>
                  <a:srgbClr val="0B3458"/>
                </a:solidFill>
                <a:latin typeface="Arial"/>
                <a:ea typeface="SimSun"/>
                <a:cs typeface="Arial"/>
                <a:sym typeface="Arial"/>
              </a:rPr>
              <a:t>提供打造自己网络空间的机会。</a:t>
            </a: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b="1">
                <a:solidFill>
                  <a:srgbClr val="0B3458"/>
                </a:solidFill>
                <a:latin typeface="Arial"/>
                <a:ea typeface="SimSun"/>
                <a:cs typeface="Arial"/>
                <a:sym typeface="Arial"/>
              </a:rPr>
              <a:t>.网址</a:t>
            </a: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b="1">
                <a:solidFill>
                  <a:srgbClr val="0B3458"/>
                </a:solidFill>
                <a:uFill>
                  <a:noFill/>
                </a:uFill>
                <a:latin typeface="Arial"/>
                <a:ea typeface="SimSun"/>
                <a:cs typeface="Arial"/>
                <a:sym typeface="Arial"/>
                <a:hlinkClick r:id="rId3">
                  <a:extLst>
                    <a:ext uri="{A12FA001-AC4F-418D-AE19-62706E023703}">
                      <ahyp:hlinkClr xmlns:ahyp="http://schemas.microsoft.com/office/drawing/2018/hyperlinkcolor" val="tx"/>
                    </a:ext>
                  </a:extLst>
                </a:hlinkClick>
              </a:rPr>
              <a:t>شبكة</a:t>
            </a:r>
            <a:r>
              <a:rPr lang="zh-CN" sz="1800" b="1">
                <a:solidFill>
                  <a:srgbClr val="0B3458"/>
                </a:solidFill>
              </a:rPr>
              <a:t>.</a:t>
            </a: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基于文字：</a:t>
            </a:r>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基于位置：</a:t>
            </a:r>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.nyc</a:t>
            </a: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a:t>
            </a:r>
            <a:r>
              <a:rPr lang="zh-CN" sz="1800" b="1">
                <a:solidFill>
                  <a:schemeClr val="lt1"/>
                </a:solidFill>
              </a:rPr>
              <a:t>durban</a:t>
            </a: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在线身份：</a:t>
            </a:r>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.blog</a:t>
            </a: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创意工具：</a:t>
            </a:r>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playlist.new</a:t>
            </a: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doc.new</a:t>
            </a: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品牌特定：</a:t>
            </a:r>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特定行业：</a:t>
            </a:r>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rgbClr val="0B3458"/>
                </a:solidFill>
                <a:latin typeface="Arial"/>
                <a:ea typeface="SimSun"/>
                <a:cs typeface="Arial"/>
                <a:sym typeface="Arial"/>
              </a:rPr>
              <a:t>.photography</a:t>
            </a:r>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rgbClr val="0B3458"/>
                </a:solidFill>
                <a:latin typeface="Arial"/>
                <a:ea typeface="SimSun"/>
                <a:cs typeface="Arial"/>
                <a:sym typeface="Arial"/>
              </a:rPr>
              <a:t>.</a:t>
            </a:r>
            <a:r>
              <a:rPr lang="zh-CN" sz="1800" b="1">
                <a:solidFill>
                  <a:srgbClr val="0B3458"/>
                </a:solidFill>
              </a:rPr>
              <a:t>rugby</a:t>
            </a: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rgbClr val="0B3458"/>
                </a:solidFill>
                <a:latin typeface="Arial"/>
                <a:ea typeface="SimSun"/>
                <a:cs typeface="Arial"/>
                <a:sym typeface="Arial"/>
              </a:rPr>
              <a:t>.bank</a:t>
            </a: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.apple</a:t>
            </a: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.google</a:t>
            </a: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600">
                <a:solidFill>
                  <a:srgbClr val="7F7F7F"/>
                </a:solidFill>
                <a:latin typeface="Arial"/>
                <a:ea typeface="SimSun"/>
                <a:cs typeface="Arial"/>
                <a:sym typeface="Arial"/>
              </a:rPr>
              <a:t>示例：</a:t>
            </a: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gTLD 机遇</a:t>
            </a: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gTLD 可根据以下因素为受众量身定制：</a:t>
            </a:r>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企业</a:t>
            </a:r>
            <a:r>
              <a:rPr lang="zh-CN" sz="1800">
                <a:solidFill>
                  <a:srgbClr val="0B3458"/>
                </a:solidFill>
              </a:rPr>
              <a:t>和品牌</a:t>
            </a:r>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社群和文化</a:t>
            </a:r>
          </a:p>
        </p:txBody>
      </p:sp>
      <p:sp>
        <p:nvSpPr>
          <p:cNvPr id="975" name="Google Shape;975;p69"/>
          <p:cNvSpPr txBox="1"/>
          <p:nvPr/>
        </p:nvSpPr>
        <p:spPr>
          <a:xfrm>
            <a:off x="8811767" y="3272800"/>
            <a:ext cx="28791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地理区域</a:t>
            </a:r>
          </a:p>
          <a:p>
            <a:pPr marL="0" marR="0" lvl="0" indent="0" algn="ctr" rtl="0">
              <a:spcBef>
                <a:spcPts val="0"/>
              </a:spcBef>
              <a:spcAft>
                <a:spcPts val="0"/>
              </a:spcAft>
              <a:buNone/>
            </a:pPr>
            <a:r>
              <a:rPr lang="zh-CN" sz="1800">
                <a:solidFill>
                  <a:srgbClr val="0B3458"/>
                </a:solidFill>
              </a:rPr>
              <a:t>（例如城市和地区）</a:t>
            </a:r>
          </a:p>
        </p:txBody>
      </p:sp>
      <p:sp>
        <p:nvSpPr>
          <p:cNvPr id="976" name="Google Shape;976;p69"/>
          <p:cNvSpPr txBox="1"/>
          <p:nvPr/>
        </p:nvSpPr>
        <p:spPr>
          <a:xfrm>
            <a:off x="483820" y="5531612"/>
            <a:ext cx="3540000"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dirty="0">
                <a:solidFill>
                  <a:srgbClr val="0B3458"/>
                </a:solidFill>
                <a:latin typeface="Arial"/>
                <a:ea typeface="SimSun"/>
                <a:cs typeface="Arial"/>
                <a:sym typeface="Arial"/>
              </a:rPr>
              <a:t>地方和国家政府</a:t>
            </a:r>
            <a:r>
              <a:rPr lang="zh-CN" sz="1800" dirty="0">
                <a:solidFill>
                  <a:srgbClr val="0B3458"/>
                </a:solidFill>
              </a:rPr>
              <a:t>以及 IGO</a:t>
            </a:r>
          </a:p>
        </p:txBody>
      </p:sp>
      <p:sp>
        <p:nvSpPr>
          <p:cNvPr id="977" name="Google Shape;977;p69"/>
          <p:cNvSpPr txBox="1"/>
          <p:nvPr/>
        </p:nvSpPr>
        <p:spPr>
          <a:xfrm>
            <a:off x="9320116" y="5529538"/>
            <a:ext cx="2162637"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dirty="0">
                <a:solidFill>
                  <a:srgbClr val="0B3458"/>
                </a:solidFill>
              </a:rPr>
              <a:t>使用不同</a:t>
            </a:r>
            <a:r>
              <a:rPr lang="zh-CN" sz="1800" dirty="0">
                <a:solidFill>
                  <a:srgbClr val="0B3458"/>
                </a:solidFill>
                <a:latin typeface="Arial"/>
                <a:ea typeface="SimSun"/>
                <a:cs typeface="Arial"/>
                <a:sym typeface="Arial"/>
              </a:rPr>
              <a:t>文字</a:t>
            </a:r>
            <a:r>
              <a:rPr lang="zh-CN" sz="1800" dirty="0">
                <a:solidFill>
                  <a:srgbClr val="0B3458"/>
                </a:solidFill>
              </a:rPr>
              <a:t>的用户</a:t>
            </a:r>
          </a:p>
        </p:txBody>
      </p:sp>
      <p:sp>
        <p:nvSpPr>
          <p:cNvPr id="978" name="Google Shape;978;p69"/>
          <p:cNvSpPr txBox="1"/>
          <p:nvPr/>
        </p:nvSpPr>
        <p:spPr>
          <a:xfrm>
            <a:off x="5128398" y="5531612"/>
            <a:ext cx="1979700"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目标客户或成员</a:t>
            </a:r>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900112"/>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运营 gTLD 的好处</a:t>
            </a:r>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zh-CN" sz="1800" b="1">
                <a:solidFill>
                  <a:srgbClr val="0B3458"/>
                </a:solidFill>
                <a:latin typeface="Arial"/>
                <a:ea typeface="SimSun"/>
                <a:cs typeface="Arial"/>
                <a:sym typeface="Arial"/>
              </a:rPr>
              <a:t>gTLD 可让组织在全球范围内产生影响</a:t>
            </a:r>
            <a:r>
              <a:rPr lang="zh-CN" sz="1800" b="1">
                <a:solidFill>
                  <a:srgbClr val="0B3458"/>
                </a:solidFill>
              </a:rPr>
              <a:t>。</a:t>
            </a:r>
          </a:p>
        </p:txBody>
      </p:sp>
      <p:sp>
        <p:nvSpPr>
          <p:cNvPr id="1122" name="Google Shape;1122;p71"/>
          <p:cNvSpPr/>
          <p:nvPr/>
        </p:nvSpPr>
        <p:spPr>
          <a:xfrm>
            <a:off x="1888411" y="4520291"/>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dirty="0">
                <a:solidFill>
                  <a:srgbClr val="0B3458"/>
                </a:solidFill>
                <a:latin typeface="Arial"/>
                <a:ea typeface="SimSun"/>
                <a:cs typeface="Arial"/>
                <a:sym typeface="Arial"/>
              </a:rPr>
              <a:t>货币化机遇</a:t>
            </a:r>
          </a:p>
        </p:txBody>
      </p:sp>
      <p:sp>
        <p:nvSpPr>
          <p:cNvPr id="1123" name="Google Shape;1123;p71"/>
          <p:cNvSpPr/>
          <p:nvPr/>
        </p:nvSpPr>
        <p:spPr>
          <a:xfrm>
            <a:off x="2068211" y="5723247"/>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dirty="0">
                <a:solidFill>
                  <a:srgbClr val="0B3458"/>
                </a:solidFill>
              </a:rPr>
              <a:t>增强安全性</a:t>
            </a:r>
          </a:p>
        </p:txBody>
      </p:sp>
      <p:sp>
        <p:nvSpPr>
          <p:cNvPr id="1124" name="Google Shape;1124;p71"/>
          <p:cNvSpPr/>
          <p:nvPr/>
        </p:nvSpPr>
        <p:spPr>
          <a:xfrm>
            <a:off x="8522113"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灵活性和创造性</a:t>
            </a:r>
          </a:p>
        </p:txBody>
      </p:sp>
      <p:sp>
        <p:nvSpPr>
          <p:cNvPr id="1125" name="Google Shape;1125;p71"/>
          <p:cNvSpPr/>
          <p:nvPr/>
        </p:nvSpPr>
        <p:spPr>
          <a:xfrm>
            <a:off x="7825191" y="271459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政策管控</a:t>
            </a:r>
          </a:p>
        </p:txBody>
      </p:sp>
      <p:sp>
        <p:nvSpPr>
          <p:cNvPr id="1126" name="Google Shape;1126;p71"/>
          <p:cNvSpPr/>
          <p:nvPr/>
        </p:nvSpPr>
        <p:spPr>
          <a:xfrm>
            <a:off x="5087724" y="1559551"/>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品牌管理 </a:t>
            </a:r>
          </a:p>
        </p:txBody>
      </p:sp>
      <p:sp>
        <p:nvSpPr>
          <p:cNvPr id="1127" name="Google Shape;1127;p71"/>
          <p:cNvSpPr/>
          <p:nvPr/>
        </p:nvSpPr>
        <p:spPr>
          <a:xfrm>
            <a:off x="2250293" y="274028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dirty="0">
                <a:solidFill>
                  <a:srgbClr val="0B3458"/>
                </a:solidFill>
                <a:latin typeface="Arial"/>
                <a:ea typeface="SimSun"/>
                <a:cs typeface="Arial"/>
                <a:sym typeface="Arial"/>
              </a:rPr>
              <a:t>提高可信度</a:t>
            </a:r>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本地化</a:t>
            </a:r>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6871500"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成为注册管理运行机构</a:t>
            </a: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B3458"/>
                </a:solidFill>
                <a:latin typeface="Arial"/>
                <a:ea typeface="SimSun"/>
                <a:cs typeface="Arial"/>
                <a:sym typeface="Arial"/>
              </a:rPr>
              <a:t>申请 gTLD 意味着申请运营互联网</a:t>
            </a:r>
            <a:r>
              <a:rPr lang="zh-CN" sz="2000">
                <a:solidFill>
                  <a:srgbClr val="0B3458"/>
                </a:solidFill>
              </a:rPr>
              <a:t>的一部分（运营一家</a:t>
            </a:r>
            <a:r>
              <a:rPr lang="zh-CN" sz="2000" b="0" i="0" u="none" strike="noStrike" cap="none">
                <a:solidFill>
                  <a:srgbClr val="0B3458"/>
                </a:solidFill>
                <a:latin typeface="Arial"/>
                <a:ea typeface="SimSun"/>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4"/>
                  </a:ext>
                </a:extLst>
              </a:rPr>
              <a:t>注册管理机构）。</a:t>
            </a: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a:solidFill>
                  <a:srgbClr val="0B3458"/>
                </a:solidFill>
              </a:rPr>
              <a:t>注册管理机构为特定 gTLD 下注册的所有域名提供支持。</a:t>
            </a: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注册管理运行机构：</a:t>
            </a:r>
          </a:p>
          <a:p>
            <a:pPr marL="342900" marR="0" lvl="0" indent="-342900" algn="l" rtl="0">
              <a:spcBef>
                <a:spcPts val="600"/>
              </a:spcBef>
              <a:spcAft>
                <a:spcPts val="0"/>
              </a:spcAft>
              <a:buClr>
                <a:srgbClr val="F1633E"/>
              </a:buClr>
              <a:buSzPts val="1600"/>
              <a:buFont typeface="NTR"/>
              <a:buChar char="►"/>
            </a:pPr>
            <a:r>
              <a:rPr lang="zh-CN" sz="2000">
                <a:solidFill>
                  <a:schemeClr val="lt1"/>
                </a:solidFill>
                <a:latin typeface="Arial"/>
                <a:ea typeface="SimSun"/>
                <a:cs typeface="Arial"/>
                <a:sym typeface="Arial"/>
              </a:rPr>
              <a:t>设定 gTLD 的要求。</a:t>
            </a:r>
          </a:p>
          <a:p>
            <a:pPr marL="342900" marR="0" lvl="0" indent="-342900" algn="l" rtl="0">
              <a:spcBef>
                <a:spcPts val="600"/>
              </a:spcBef>
              <a:spcAft>
                <a:spcPts val="0"/>
              </a:spcAft>
              <a:buClr>
                <a:srgbClr val="F1633E"/>
              </a:buClr>
              <a:buSzPts val="1600"/>
              <a:buFont typeface="NTR"/>
              <a:buChar char="►"/>
            </a:pPr>
            <a:r>
              <a:rPr lang="zh-CN" sz="2000">
                <a:solidFill>
                  <a:schemeClr val="lt1"/>
                </a:solidFill>
                <a:latin typeface="Arial"/>
                <a:ea typeface="SimSun"/>
                <a:cs typeface="Arial"/>
                <a:sym typeface="Arial"/>
              </a:rPr>
              <a:t>决定哪些二级域（圆点左侧的字符）可以注册，以及由谁注册。</a:t>
            </a:r>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财务和技术考量</a:t>
            </a:r>
          </a:p>
        </p:txBody>
      </p:sp>
      <p:sp>
        <p:nvSpPr>
          <p:cNvPr id="1255" name="Google Shape;1255;p73"/>
          <p:cNvSpPr txBox="1"/>
          <p:nvPr/>
        </p:nvSpPr>
        <p:spPr>
          <a:xfrm>
            <a:off x="575733" y="2231298"/>
            <a:ext cx="4675200" cy="389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rPr>
              <a:t>下一轮新 gTLD 项目的预期</a:t>
            </a:r>
            <a:r>
              <a:rPr lang="zh-CN" sz="1800" b="0" i="0" u="none" strike="noStrike" cap="none">
                <a:solidFill>
                  <a:srgbClr val="0B3458"/>
                </a:solidFill>
                <a:latin typeface="Arial"/>
                <a:ea typeface="SimSun"/>
                <a:cs typeface="Arial"/>
                <a:sym typeface="Arial"/>
              </a:rPr>
              <a:t>评估费</a:t>
            </a:r>
            <a:r>
              <a:rPr lang="zh-CN" sz="1800">
                <a:solidFill>
                  <a:srgbClr val="0B3458"/>
                </a:solidFill>
              </a:rPr>
              <a:t>为：</a:t>
            </a:r>
            <a:r>
              <a:rPr lang="zh-CN" sz="1800" b="1">
                <a:solidFill>
                  <a:srgbClr val="0B3458"/>
                </a:solidFill>
                <a:latin typeface="Arial"/>
                <a:ea typeface="SimSun"/>
                <a:cs typeface="Arial"/>
                <a:sym typeface="Arial"/>
              </a:rPr>
              <a:t>227,000 美元</a:t>
            </a:r>
          </a:p>
          <a:p>
            <a:pPr marL="0" marR="0" lvl="0" indent="0" algn="l" rtl="0">
              <a:spcBef>
                <a:spcPts val="0"/>
              </a:spcBef>
              <a:spcAft>
                <a:spcPts val="0"/>
              </a:spcAft>
              <a:buNone/>
            </a:pPr>
            <a:endParaRPr lang="en-US" sz="1800" b="1" dirty="0">
              <a:solidFill>
                <a:srgbClr val="0B3458"/>
              </a:solidFill>
            </a:endParaRPr>
          </a:p>
          <a:p>
            <a:pPr marL="0" marR="0" lvl="0" indent="0" algn="l" rtl="0">
              <a:spcBef>
                <a:spcPts val="0"/>
              </a:spcBef>
              <a:spcAft>
                <a:spcPts val="0"/>
              </a:spcAft>
              <a:buNone/>
            </a:pPr>
            <a:r>
              <a:rPr lang="zh-CN" sz="1800">
                <a:solidFill>
                  <a:srgbClr val="0B3458"/>
                </a:solidFill>
              </a:rPr>
              <a:t>此外：</a:t>
            </a:r>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zh-CN" sz="1800">
                <a:solidFill>
                  <a:srgbClr val="0B3458"/>
                </a:solidFill>
                <a:latin typeface="Arial"/>
                <a:ea typeface="SimSun"/>
                <a:cs typeface="Arial"/>
                <a:sym typeface="Arial"/>
              </a:rPr>
              <a:t>与 ICANN 签订的《注册管理机构协议》中包含的标准运营费用 </a:t>
            </a:r>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zh-CN" sz="1800">
                <a:solidFill>
                  <a:srgbClr val="0B3458"/>
                </a:solidFill>
                <a:latin typeface="Arial"/>
                <a:ea typeface="SimSun"/>
                <a:cs typeface="Arial"/>
                <a:sym typeface="Arial"/>
              </a:rPr>
              <a:t>持续的财务和技术义务</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zh-CN">
                <a:solidFill>
                  <a:srgbClr val="0B3458"/>
                </a:solidFill>
              </a:rPr>
              <a:t>*费用可能会有变动</a:t>
            </a:r>
          </a:p>
          <a:p>
            <a:pPr marL="107999">
              <a:buClr>
                <a:srgbClr val="F1633E"/>
              </a:buClr>
              <a:buSzPts val="1440"/>
            </a:pPr>
            <a:endParaRPr lang="en-US" dirty="0">
              <a:solidFill>
                <a:srgbClr val="0B3458"/>
              </a:solidFill>
            </a:endParaRPr>
          </a:p>
          <a:p>
            <a:pPr marL="107999">
              <a:buClr>
                <a:srgbClr val="F1633E"/>
              </a:buClr>
              <a:buSzPts val="1440"/>
            </a:pPr>
            <a:r>
              <a:rPr lang="zh-CN">
                <a:solidFill>
                  <a:srgbClr val="0B3458"/>
                </a:solidFill>
              </a:rPr>
              <a:t>**合格申请人可能会适用例外情况</a:t>
            </a:r>
          </a:p>
          <a:p>
            <a:pPr marL="393749" marR="0" lvl="0" indent="-285750" algn="l" rtl="0">
              <a:spcBef>
                <a:spcPts val="0"/>
              </a:spcBef>
              <a:spcAft>
                <a:spcPts val="0"/>
              </a:spcAft>
              <a:buClr>
                <a:srgbClr val="F1633E"/>
              </a:buClr>
              <a:buSzPts val="1440"/>
              <a:buFont typeface="NTR"/>
              <a:buChar char="✚"/>
            </a:pPr>
            <a:endParaRPr lang="en-US" sz="1800" dirty="0"/>
          </a:p>
        </p:txBody>
      </p:sp>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zh-CN" sz="1800">
                <a:solidFill>
                  <a:schemeClr val="lt1"/>
                </a:solidFill>
                <a:latin typeface="Arial"/>
                <a:ea typeface="SimSun"/>
                <a:cs typeface="Arial"/>
                <a:sym typeface="Arial"/>
              </a:rPr>
              <a:t>所有新 gTLD 申请人必须能够证明具有运营注册管理机构和遵守合同要求所需的运营、技术和财务能力。</a:t>
            </a: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zh-CN" sz="1800">
                <a:solidFill>
                  <a:schemeClr val="lt1"/>
                </a:solidFill>
                <a:latin typeface="Arial"/>
                <a:ea typeface="SimSun"/>
                <a:cs typeface="Arial"/>
                <a:sym typeface="Arial"/>
              </a:rPr>
              <a:t>申请新 gTLD 需要大量财务和技术资源。</a:t>
            </a: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2400" b="1">
                <a:solidFill>
                  <a:srgbClr val="0B3458"/>
                </a:solidFill>
                <a:latin typeface="Arial"/>
                <a:ea typeface="SimSun"/>
                <a:cs typeface="Arial"/>
                <a:sym typeface="Arial"/>
              </a:rPr>
              <a:t>！</a:t>
            </a: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2400" b="1">
                <a:solidFill>
                  <a:srgbClr val="0B3458"/>
                </a:solidFill>
                <a:latin typeface="Arial"/>
                <a:ea typeface="SimSun"/>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注册管理运行机构的职责 </a:t>
            </a:r>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516263"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zh-CN" sz="1800">
                <a:solidFill>
                  <a:schemeClr val="lt1"/>
                </a:solidFill>
              </a:rPr>
              <a:t>管理《注册管理机构协议》和 ICANN 政策中详细规定的要求。 </a:t>
            </a:r>
          </a:p>
          <a:p>
            <a:pPr marL="457200" lvl="0" indent="-342900" algn="l" rtl="0">
              <a:spcBef>
                <a:spcPts val="0"/>
              </a:spcBef>
              <a:spcAft>
                <a:spcPts val="0"/>
              </a:spcAft>
              <a:buClr>
                <a:schemeClr val="lt1"/>
              </a:buClr>
              <a:buSzPts val="1800"/>
              <a:buChar char="●"/>
            </a:pPr>
            <a:r>
              <a:rPr lang="zh-CN" sz="1800">
                <a:solidFill>
                  <a:schemeClr val="lt1"/>
                </a:solidFill>
              </a:rPr>
              <a:t>将域名转换为 IP 地址，以支持路由互联网流量。</a:t>
            </a:r>
          </a:p>
          <a:p>
            <a:pPr marL="457200" lvl="0" indent="-342900" algn="l" rtl="0">
              <a:spcBef>
                <a:spcPts val="0"/>
              </a:spcBef>
              <a:spcAft>
                <a:spcPts val="0"/>
              </a:spcAft>
              <a:buClr>
                <a:schemeClr val="lt1"/>
              </a:buClr>
              <a:buSzPts val="1800"/>
              <a:buChar char="●"/>
            </a:pPr>
            <a:r>
              <a:rPr lang="zh-CN" sz="1800">
                <a:solidFill>
                  <a:schemeClr val="lt1"/>
                </a:solidFill>
              </a:rPr>
              <a:t>TLD 技术方面的运营。</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516276"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zh-CN" sz="1800">
                <a:solidFill>
                  <a:schemeClr val="lt1"/>
                </a:solidFill>
              </a:rPr>
              <a:t>维护在相应 TLD 中注册的所有域名组成的主数据库。 </a:t>
            </a:r>
          </a:p>
          <a:p>
            <a:pPr marL="457200" lvl="0" indent="-342900" algn="l" rtl="0">
              <a:spcBef>
                <a:spcPts val="0"/>
              </a:spcBef>
              <a:spcAft>
                <a:spcPts val="0"/>
              </a:spcAft>
              <a:buClr>
                <a:schemeClr val="lt1"/>
              </a:buClr>
              <a:buSzPts val="1800"/>
              <a:buChar char="●"/>
            </a:pPr>
            <a:r>
              <a:rPr lang="zh-CN" sz="1800">
                <a:solidFill>
                  <a:schemeClr val="lt1"/>
                </a:solidFill>
              </a:rPr>
              <a:t>生成“区文件”，以便在计算机与世界各地的 TLD 之间相互路由互联网流量。</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a:solidFill>
                  <a:srgbClr val="0B3458"/>
                </a:solidFill>
              </a:rPr>
              <a:t>注册管理运行机构：</a:t>
            </a: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a:solidFill>
                  <a:srgbClr val="0B3458"/>
                </a:solidFill>
              </a:rPr>
              <a:t>职责包括：</a:t>
            </a: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8501093" cy="3323987"/>
          </a:xfrm>
        </p:spPr>
        <p:txBody>
          <a:bodyPr/>
          <a:lstStyle/>
          <a:p>
            <a:r>
              <a:rPr lang="zh-CN" sz="5400"/>
              <a:t>下一轮新 gTLD 项目： </a:t>
            </a:r>
            <a:br>
              <a:rPr lang="zh-CN" sz="5400"/>
            </a:br>
            <a:r>
              <a:rPr lang="zh-CN" sz="5400"/>
              <a:t>申请人支持计划 (ASP)</a:t>
            </a:r>
            <a:br>
              <a:rPr lang="zh-CN" sz="5400"/>
            </a:br>
            <a:endParaRPr lang="zh-CN" sz="540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获得申请人支持的标准 </a:t>
            </a:r>
          </a:p>
        </p:txBody>
      </p:sp>
      <p:sp>
        <p:nvSpPr>
          <p:cNvPr id="1275" name="Google Shape;1275;p75"/>
          <p:cNvSpPr txBox="1"/>
          <p:nvPr/>
        </p:nvSpPr>
        <p:spPr>
          <a:xfrm>
            <a:off x="575735" y="2074914"/>
            <a:ext cx="3155100"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2000">
                <a:solidFill>
                  <a:srgbClr val="0B3458"/>
                </a:solidFill>
                <a:latin typeface="Arial"/>
                <a:ea typeface="SimSun"/>
                <a:cs typeface="Arial"/>
                <a:sym typeface="Arial"/>
              </a:rPr>
              <a:t>申请人必须从如下几个方面，证实其有资格获得申请人支持计划的援助：</a:t>
            </a:r>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latin typeface="Arial"/>
                <a:ea typeface="SimSun"/>
                <a:cs typeface="Arial"/>
                <a:sym typeface="Arial"/>
              </a:rPr>
              <a:t>资金需求</a:t>
            </a: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latin typeface="Arial"/>
                <a:ea typeface="SimSun"/>
                <a:cs typeface="Arial"/>
                <a:sym typeface="Arial"/>
              </a:rPr>
              <a:t>财务可行性</a:t>
            </a: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rPr>
              <a:t>常规企业尽职调查</a:t>
            </a: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latin typeface="Arial"/>
                <a:ea typeface="SimSun"/>
                <a:cs typeface="Arial"/>
                <a:sym typeface="Arial"/>
              </a:rPr>
              <a:t>公共责任</a:t>
            </a:r>
            <a:r>
              <a:rPr lang="zh-CN" sz="2000">
                <a:solidFill>
                  <a:schemeClr val="lt1"/>
                </a:solidFill>
              </a:rPr>
              <a:t>尽职调查</a:t>
            </a: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latin typeface="Arial"/>
                <a:ea typeface="SimSun"/>
                <a:cs typeface="Arial"/>
                <a:sym typeface="Arial"/>
              </a:rPr>
              <a:t>合格实体状态</a:t>
            </a: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国际政府间组织</a:t>
            </a:r>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非营利组织、</a:t>
            </a:r>
          </a:p>
          <a:p>
            <a:pPr marL="0" marR="0" lvl="0" indent="0" algn="l" rtl="0">
              <a:spcBef>
                <a:spcPts val="0"/>
              </a:spcBef>
              <a:spcAft>
                <a:spcPts val="0"/>
              </a:spcAft>
              <a:buNone/>
            </a:pPr>
            <a:r>
              <a:rPr lang="zh-CN" sz="1600">
                <a:solidFill>
                  <a:srgbClr val="0B3458"/>
                </a:solidFill>
                <a:latin typeface="Arial"/>
                <a:ea typeface="SimSun"/>
                <a:cs typeface="Arial"/>
                <a:sym typeface="Arial"/>
              </a:rPr>
              <a:t>非政府</a:t>
            </a:r>
            <a:r>
              <a:rPr lang="zh-CN" sz="1600">
                <a:solidFill>
                  <a:srgbClr val="0B3458"/>
                </a:solidFill>
              </a:rPr>
              <a:t>组织和慈善组织</a:t>
            </a:r>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原住民</a:t>
            </a:r>
            <a:r>
              <a:rPr lang="zh-CN" sz="1600">
                <a:solidFill>
                  <a:srgbClr val="0B3458"/>
                </a:solidFill>
              </a:rPr>
              <a:t>/部落</a:t>
            </a:r>
            <a:r>
              <a:rPr lang="zh-CN" sz="1600">
                <a:solidFill>
                  <a:srgbClr val="0B3458"/>
                </a:solidFill>
                <a:latin typeface="Arial"/>
                <a:ea typeface="SimSun"/>
                <a:cs typeface="Arial"/>
                <a:sym typeface="Arial"/>
              </a:rPr>
              <a:t>人民</a:t>
            </a:r>
            <a:r>
              <a:rPr lang="zh-CN" sz="1600">
                <a:solidFill>
                  <a:srgbClr val="0B3458"/>
                </a:solidFill>
              </a:rPr>
              <a:t>组织</a:t>
            </a:r>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属于社会企业或在欠发达经济体中运营的小微企业</a:t>
            </a:r>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申请人支持计划</a:t>
            </a:r>
          </a:p>
        </p:txBody>
      </p:sp>
      <p:sp>
        <p:nvSpPr>
          <p:cNvPr id="1302" name="Google Shape;1302;p76"/>
          <p:cNvSpPr txBox="1"/>
          <p:nvPr/>
        </p:nvSpPr>
        <p:spPr>
          <a:xfrm>
            <a:off x="575733" y="1734672"/>
            <a:ext cx="9402000" cy="1366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2000">
                <a:solidFill>
                  <a:srgbClr val="0B3458"/>
                </a:solidFill>
                <a:latin typeface="Arial"/>
                <a:ea typeface="SimSun"/>
                <a:cs typeface="Arial"/>
                <a:sym typeface="Arial"/>
              </a:rPr>
              <a:t>运营 gTLD费用高昂，许多组织可能无力承担。申请人支持计划使那些因财务和其他资源限制而无法申请新 gTLD 的实体能够更容易申请。</a:t>
            </a:r>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候选人必须是以下类型的实体之一：</a:t>
            </a:r>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非财务支持</a:t>
            </a:r>
          </a:p>
          <a:p>
            <a:pPr marL="285750" marR="0" lvl="0" indent="-318770" algn="l" rtl="0">
              <a:spcBef>
                <a:spcPts val="600"/>
              </a:spcBef>
              <a:spcAft>
                <a:spcPts val="0"/>
              </a:spcAft>
              <a:buClr>
                <a:srgbClr val="F1633E"/>
              </a:buClr>
              <a:buSzPts val="1800"/>
              <a:buFont typeface="NTR"/>
              <a:buChar char="►"/>
            </a:pPr>
            <a:r>
              <a:rPr lang="zh-CN" sz="1800">
                <a:solidFill>
                  <a:srgbClr val="0B3458"/>
                </a:solidFill>
                <a:latin typeface="Arial"/>
                <a:ea typeface="SimSun"/>
                <a:cs typeface="Arial"/>
                <a:sym typeface="Arial"/>
              </a:rPr>
              <a:t>培训资料：申请 gTLD</a:t>
            </a:r>
            <a:r>
              <a:rPr lang="zh-CN" sz="1800">
                <a:solidFill>
                  <a:srgbClr val="0B3458"/>
                </a:solidFill>
              </a:rPr>
              <a:t>，</a:t>
            </a:r>
            <a:r>
              <a:rPr lang="zh-CN" sz="1800">
                <a:solidFill>
                  <a:srgbClr val="0B3458"/>
                </a:solidFill>
                <a:latin typeface="Arial"/>
                <a:ea typeface="SimSun"/>
                <a:cs typeface="Arial"/>
                <a:sym typeface="Arial"/>
              </a:rPr>
              <a:t>成为一家注册管理运行机构 </a:t>
            </a:r>
          </a:p>
          <a:p>
            <a:pPr marL="285750" marR="0" lvl="0" indent="-318770" algn="l" rtl="0">
              <a:spcBef>
                <a:spcPts val="600"/>
              </a:spcBef>
              <a:spcAft>
                <a:spcPts val="0"/>
              </a:spcAft>
              <a:buClr>
                <a:srgbClr val="F1633E"/>
              </a:buClr>
              <a:buSzPts val="1800"/>
              <a:buFont typeface="NTR"/>
              <a:buChar char="►"/>
            </a:pPr>
            <a:r>
              <a:rPr lang="zh-CN" sz="1800">
                <a:solidFill>
                  <a:srgbClr val="0B3458"/>
                </a:solidFill>
                <a:latin typeface="Arial"/>
                <a:ea typeface="SimSun"/>
                <a:cs typeface="Arial"/>
                <a:sym typeface="Arial"/>
              </a:rPr>
              <a:t>能力建设/导师制度 </a:t>
            </a:r>
          </a:p>
          <a:p>
            <a:pPr marL="285750" marR="0" lvl="0" indent="-318770" algn="l" rtl="0">
              <a:spcBef>
                <a:spcPts val="600"/>
              </a:spcBef>
              <a:spcAft>
                <a:spcPts val="0"/>
              </a:spcAft>
              <a:buClr>
                <a:srgbClr val="F1633E"/>
              </a:buClr>
              <a:buSzPts val="1800"/>
              <a:buFont typeface="NTR"/>
              <a:buChar char="►"/>
            </a:pPr>
            <a:r>
              <a:rPr lang="zh-CN" sz="1800">
                <a:solidFill>
                  <a:srgbClr val="0B3458"/>
                </a:solidFill>
                <a:latin typeface="Arial"/>
                <a:ea typeface="SimSun"/>
                <a:cs typeface="Arial"/>
                <a:sym typeface="Arial"/>
              </a:rPr>
              <a:t>申请人顾问服务</a:t>
            </a:r>
          </a:p>
          <a:p>
            <a:pPr marL="285750" marR="0" lvl="0" indent="-318770" algn="l" rtl="0">
              <a:spcBef>
                <a:spcPts val="600"/>
              </a:spcBef>
              <a:spcAft>
                <a:spcPts val="0"/>
              </a:spcAft>
              <a:buClr>
                <a:srgbClr val="F1633E"/>
              </a:buClr>
              <a:buSzPts val="1800"/>
              <a:buFont typeface="NTR"/>
              <a:buChar char="►"/>
            </a:pPr>
            <a:r>
              <a:rPr lang="zh-CN" sz="1800">
                <a:solidFill>
                  <a:srgbClr val="0B3458"/>
                </a:solidFill>
                <a:latin typeface="Arial"/>
                <a:ea typeface="SimSun"/>
                <a:cs typeface="Arial"/>
                <a:sym typeface="Arial"/>
              </a:rPr>
              <a:t>无偿专业服务提供者名单</a:t>
            </a:r>
          </a:p>
        </p:txBody>
      </p:sp>
      <p:cxnSp>
        <p:nvCxnSpPr>
          <p:cNvPr id="1363" name="Google Shape;1363;p77"/>
          <p:cNvCxnSpPr>
            <a:cxnSpLocks/>
          </p:cNvCxnSpPr>
          <p:nvPr/>
        </p:nvCxnSpPr>
        <p:spPr>
          <a:xfrm>
            <a:off x="6592902"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363050"/>
            <a:ext cx="4622708"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zh-CN" sz="2000" b="1" dirty="0">
                <a:solidFill>
                  <a:srgbClr val="F1633E"/>
                </a:solidFill>
                <a:latin typeface="Arial"/>
                <a:ea typeface="SimSun"/>
                <a:cs typeface="Arial"/>
                <a:sym typeface="Arial"/>
              </a:rPr>
              <a:t>财务支持</a:t>
            </a:r>
          </a:p>
          <a:p>
            <a:pPr marL="285750" marR="0" lvl="0" indent="-318770" algn="l" rtl="0">
              <a:spcBef>
                <a:spcPts val="600"/>
              </a:spcBef>
              <a:spcAft>
                <a:spcPts val="0"/>
              </a:spcAft>
              <a:buClr>
                <a:srgbClr val="F1633E"/>
              </a:buClr>
              <a:buSzPts val="1800"/>
              <a:buFont typeface="NTR"/>
              <a:buChar char="►"/>
            </a:pPr>
            <a:r>
              <a:rPr lang="zh-CN" sz="1800" dirty="0">
                <a:solidFill>
                  <a:srgbClr val="0B3458"/>
                </a:solidFill>
              </a:rPr>
              <a:t>减少 75-85% 的 gTLD 评估费用</a:t>
            </a:r>
          </a:p>
          <a:p>
            <a:pPr marL="285750" marR="0" lvl="0" indent="-318770" algn="l" rtl="0">
              <a:spcBef>
                <a:spcPts val="600"/>
              </a:spcBef>
              <a:spcAft>
                <a:spcPts val="0"/>
              </a:spcAft>
              <a:buClr>
                <a:srgbClr val="F1633E"/>
              </a:buClr>
              <a:buSzPts val="1800"/>
              <a:buFont typeface="NTR"/>
              <a:buChar char="►"/>
            </a:pPr>
            <a:r>
              <a:rPr lang="zh-CN" sz="1800" dirty="0">
                <a:solidFill>
                  <a:srgbClr val="0B3458"/>
                </a:solidFill>
                <a:latin typeface="Arial"/>
                <a:ea typeface="SimSun"/>
                <a:cs typeface="Arial"/>
                <a:sym typeface="Arial"/>
              </a:rPr>
              <a:t>竞标积分 </a:t>
            </a:r>
          </a:p>
          <a:p>
            <a:pPr marL="285750" marR="0" lvl="0" indent="-318770" algn="l" rtl="0">
              <a:spcBef>
                <a:spcPts val="600"/>
              </a:spcBef>
              <a:spcAft>
                <a:spcPts val="0"/>
              </a:spcAft>
              <a:buClr>
                <a:srgbClr val="F1633E"/>
              </a:buClr>
              <a:buSzPts val="1800"/>
              <a:buFont typeface="NTR"/>
              <a:buChar char="►"/>
            </a:pPr>
            <a:r>
              <a:rPr lang="zh-CN" sz="1800" dirty="0">
                <a:solidFill>
                  <a:srgbClr val="0B3458"/>
                </a:solidFill>
                <a:latin typeface="Arial"/>
                <a:ea typeface="SimSun"/>
                <a:cs typeface="Arial"/>
                <a:sym typeface="Arial"/>
              </a:rPr>
              <a:t>减免注册管理运行机构应交纳的基本费用 </a:t>
            </a:r>
          </a:p>
        </p:txBody>
      </p:sp>
      <p:cxnSp>
        <p:nvCxnSpPr>
          <p:cNvPr id="1365" name="Google Shape;1365;p77"/>
          <p:cNvCxnSpPr>
            <a:cxnSpLocks/>
          </p:cNvCxnSpPr>
          <p:nvPr/>
        </p:nvCxnSpPr>
        <p:spPr>
          <a:xfrm>
            <a:off x="1064035" y="2358565"/>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为申请人提供的援助项</a:t>
            </a:r>
          </a:p>
        </p:txBody>
      </p:sp>
      <p:sp>
        <p:nvSpPr>
          <p:cNvPr id="1367" name="Google Shape;1367;p77"/>
          <p:cNvSpPr txBox="1"/>
          <p:nvPr/>
        </p:nvSpPr>
        <p:spPr>
          <a:xfrm>
            <a:off x="5448567" y="970652"/>
            <a:ext cx="6027300" cy="492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600" b="1">
                <a:solidFill>
                  <a:srgbClr val="0B3458"/>
                </a:solidFill>
                <a:latin typeface="Arial"/>
                <a:ea typeface="SimSun"/>
                <a:cs typeface="Arial"/>
                <a:sym typeface="Arial"/>
              </a:rPr>
              <a:t>申请人支持计划从资金和非资金两个方面，为符合条件的合格实体提供一系列援助</a:t>
            </a:r>
            <a:r>
              <a:rPr lang="zh-CN" sz="1600" b="1">
                <a:solidFill>
                  <a:srgbClr val="0B3458"/>
                </a:solidFill>
              </a:rPr>
              <a:t>。</a:t>
            </a: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a:solidFill>
                  <a:srgbClr val="002B49"/>
                </a:solidFill>
              </a:rPr>
              <a:t>议程</a:t>
            </a: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n-US" sz="1200" b="1"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91" y="2502956"/>
            <a:ext cx="2800200" cy="553998"/>
          </a:xfrm>
          <a:prstGeom prst="rect">
            <a:avLst/>
          </a:prstGeom>
          <a:noFill/>
          <a:ln>
            <a:noFill/>
          </a:ln>
        </p:spPr>
        <p:txBody>
          <a:bodyPr spcFirstLastPara="1" wrap="square" lIns="0" tIns="0" rIns="0" bIns="0" anchor="t" anchorCtr="0">
            <a:spAutoFit/>
          </a:bodyPr>
          <a:lstStyle/>
          <a:p>
            <a:r>
              <a:rPr lang="zh-CN" sz="1800" b="1">
                <a:solidFill>
                  <a:srgbClr val="0B3458"/>
                </a:solidFill>
              </a:rPr>
              <a:t>新 gTLD 申请人支持计划</a:t>
            </a: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502961"/>
            <a:ext cx="2622471" cy="830997"/>
          </a:xfrm>
          <a:prstGeom prst="rect">
            <a:avLst/>
          </a:prstGeom>
          <a:noFill/>
          <a:ln>
            <a:noFill/>
          </a:ln>
        </p:spPr>
        <p:txBody>
          <a:bodyPr spcFirstLastPara="1" wrap="square" lIns="0" tIns="0" rIns="0" bIns="0" anchor="t" anchorCtr="0">
            <a:spAutoFit/>
          </a:bodyPr>
          <a:lstStyle/>
          <a:p>
            <a:r>
              <a:rPr lang="zh-CN" sz="1800" b="1">
                <a:solidFill>
                  <a:srgbClr val="0B3458"/>
                </a:solidFill>
              </a:rPr>
              <a:t>互联网和域名系统 (DNS) 简介</a:t>
            </a:r>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04</a:t>
            </a:r>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05</a:t>
            </a:r>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01</a:t>
            </a:r>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02</a:t>
            </a:r>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03</a:t>
            </a:r>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06</a:t>
            </a:r>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87116"/>
            <a:ext cx="2800286" cy="830997"/>
          </a:xfrm>
          <a:prstGeom prst="rect">
            <a:avLst/>
          </a:prstGeom>
          <a:noFill/>
          <a:ln>
            <a:noFill/>
          </a:ln>
        </p:spPr>
        <p:txBody>
          <a:bodyPr spcFirstLastPara="1" wrap="square" lIns="0" tIns="0" rIns="0" bIns="0" anchor="t" anchorCtr="0">
            <a:spAutoFit/>
          </a:bodyPr>
          <a:lstStyle/>
          <a:p>
            <a:r>
              <a:rPr lang="zh-CN" sz="1800" b="1">
                <a:solidFill>
                  <a:srgbClr val="0B3458"/>
                </a:solidFill>
              </a:rPr>
              <a:t>国际化域名和普遍适用性</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5" y="5086133"/>
            <a:ext cx="2800286" cy="1107996"/>
          </a:xfrm>
          <a:prstGeom prst="rect">
            <a:avLst/>
          </a:prstGeom>
          <a:noFill/>
          <a:ln>
            <a:noFill/>
          </a:ln>
        </p:spPr>
        <p:txBody>
          <a:bodyPr spcFirstLastPara="1" wrap="square" lIns="0" tIns="0" rIns="0" bIns="0" anchor="t" anchorCtr="0">
            <a:spAutoFit/>
          </a:bodyPr>
          <a:lstStyle/>
          <a:p>
            <a:r>
              <a:rPr lang="zh-CN" sz="1800" b="1">
                <a:solidFill>
                  <a:srgbClr val="0B3458"/>
                </a:solidFill>
              </a:rPr>
              <a:t>通过新 gTLD 建设更具包容性的互联网</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3" y="3573569"/>
            <a:ext cx="3209426" cy="554100"/>
          </a:xfrm>
          <a:prstGeom prst="rect">
            <a:avLst/>
          </a:prstGeom>
          <a:noFill/>
          <a:ln>
            <a:noFill/>
          </a:ln>
        </p:spPr>
        <p:txBody>
          <a:bodyPr spcFirstLastPara="1" wrap="square" lIns="0" tIns="0" rIns="0" bIns="0" anchor="t" anchorCtr="0">
            <a:spAutoFit/>
          </a:bodyPr>
          <a:lstStyle/>
          <a:p>
            <a:r>
              <a:rPr lang="zh-CN" sz="1800" b="1">
                <a:solidFill>
                  <a:srgbClr val="0B3458"/>
                </a:solidFill>
              </a:rPr>
              <a:t>注册管理机构服务提供商预评估项目</a:t>
            </a:r>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76999"/>
          </a:xfrm>
          <a:prstGeom prst="rect">
            <a:avLst/>
          </a:prstGeom>
          <a:noFill/>
          <a:ln>
            <a:noFill/>
          </a:ln>
        </p:spPr>
        <p:txBody>
          <a:bodyPr spcFirstLastPara="1" wrap="square" lIns="0" tIns="0" rIns="0" bIns="0" anchor="t" anchorCtr="0">
            <a:spAutoFit/>
          </a:bodyPr>
          <a:lstStyle/>
          <a:p>
            <a:r>
              <a:rPr lang="zh-CN" sz="1800" b="1">
                <a:solidFill>
                  <a:srgbClr val="0B3458"/>
                </a:solidFill>
              </a:rPr>
              <a:t>时间表和相关资源</a:t>
            </a:r>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76999"/>
            </a:xfrm>
            <a:prstGeom prst="rect">
              <a:avLst/>
            </a:prstGeom>
            <a:noFill/>
            <a:ln>
              <a:noFill/>
            </a:ln>
          </p:spPr>
          <p:txBody>
            <a:bodyPr spcFirstLastPara="1" wrap="square" lIns="0" tIns="0" rIns="0" bIns="0" anchor="t" anchorCtr="0">
              <a:spAutoFit/>
            </a:bodyPr>
            <a:lstStyle/>
            <a:p>
              <a:r>
                <a:rPr lang="zh-CN" sz="1800" b="1">
                  <a:solidFill>
                    <a:srgbClr val="0B3458"/>
                  </a:solidFill>
                </a:rPr>
                <a:t>问答环节</a:t>
              </a:r>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07</a:t>
              </a:r>
            </a:p>
          </p:txBody>
        </p:sp>
      </p:grpSp>
      <p:pic>
        <p:nvPicPr>
          <p:cNvPr id="7" name="Picture 6">
            <a:extLst>
              <a:ext uri="{FF2B5EF4-FFF2-40B4-BE49-F238E27FC236}">
                <a16:creationId xmlns:a16="http://schemas.microsoft.com/office/drawing/2014/main" id="{FF7121CD-8A9E-BAC8-847E-9AE1AB30F67A}"/>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评估支持计划申请人</a:t>
            </a:r>
          </a:p>
        </p:txBody>
      </p:sp>
      <p:sp>
        <p:nvSpPr>
          <p:cNvPr id="1396" name="Google Shape;1396;p78"/>
          <p:cNvSpPr txBox="1"/>
          <p:nvPr/>
        </p:nvSpPr>
        <p:spPr>
          <a:xfrm>
            <a:off x="575732" y="1737916"/>
            <a:ext cx="6414300"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常规企业尽职调查，包括：</a:t>
            </a:r>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CN" sz="2000" b="1">
                <a:solidFill>
                  <a:srgbClr val="0B3458"/>
                </a:solidFill>
                <a:latin typeface="Arial"/>
                <a:ea typeface="SimSun"/>
                <a:cs typeface="Arial"/>
                <a:sym typeface="Arial"/>
              </a:rPr>
              <a:t>第 1 阶段</a:t>
            </a:r>
          </a:p>
        </p:txBody>
      </p:sp>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法律合规性检查。</a:t>
            </a:r>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确认已提交所有必需的文件。</a:t>
            </a:r>
          </a:p>
        </p:txBody>
      </p:sp>
      <p:sp>
        <p:nvSpPr>
          <p:cNvPr id="1403" name="Google Shape;1403;p78"/>
          <p:cNvSpPr txBox="1"/>
          <p:nvPr/>
        </p:nvSpPr>
        <p:spPr>
          <a:xfrm>
            <a:off x="6525213" y="2286842"/>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确认申请人满足下一轮新 gTLD 项目的资格标准。</a:t>
            </a:r>
          </a:p>
        </p:txBody>
      </p:sp>
      <p:sp>
        <p:nvSpPr>
          <p:cNvPr id="1404" name="Google Shape;1404;p78"/>
          <p:cNvSpPr txBox="1"/>
          <p:nvPr/>
        </p:nvSpPr>
        <p:spPr>
          <a:xfrm>
            <a:off x="9236408" y="2286842"/>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背景筛查和域名抢注记录核查。</a:t>
            </a:r>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zh-CN" sz="1800" b="1">
                <a:solidFill>
                  <a:schemeClr val="lt1"/>
                </a:solidFill>
                <a:latin typeface="Arial"/>
                <a:ea typeface="SimSun"/>
                <a:cs typeface="Arial"/>
                <a:sym typeface="Arial"/>
              </a:rPr>
              <a:t>如果未通过常规企业尽职调查这一预筛查机制， </a:t>
            </a:r>
          </a:p>
          <a:p>
            <a:pPr marL="0" marR="0" lvl="0" indent="0" algn="l" rtl="0">
              <a:spcBef>
                <a:spcPts val="0"/>
              </a:spcBef>
              <a:spcAft>
                <a:spcPts val="0"/>
              </a:spcAft>
              <a:buNone/>
            </a:pPr>
            <a:r>
              <a:rPr lang="zh-CN" sz="1800" b="1">
                <a:solidFill>
                  <a:schemeClr val="lt1"/>
                </a:solidFill>
                <a:latin typeface="Arial"/>
                <a:ea typeface="SimSun"/>
                <a:cs typeface="Arial"/>
                <a:sym typeface="Arial"/>
              </a:rPr>
              <a:t>申请人将无法进入第 2 阶段的评估。</a:t>
            </a: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400" b="1" dirty="0">
                <a:solidFill>
                  <a:srgbClr val="0B3458"/>
                </a:solidFill>
                <a:latin typeface="Arial"/>
                <a:ea typeface="SimSun"/>
                <a:cs typeface="Arial"/>
                <a:sym typeface="Arial"/>
              </a:rPr>
              <a:t> </a:t>
            </a:r>
            <a:r>
              <a:rPr lang="zh-CN" sz="2400" b="1" dirty="0">
                <a:solidFill>
                  <a:srgbClr val="0B3458"/>
                </a:solidFill>
                <a:latin typeface="Arial"/>
                <a:ea typeface="SimSun"/>
                <a:cs typeface="Arial"/>
                <a:sym typeface="Arial"/>
              </a:rPr>
              <a:t>！</a:t>
            </a: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562901"/>
            <a:ext cx="11040300" cy="972900"/>
          </a:xfrm>
          <a:prstGeom prst="rect">
            <a:avLst/>
          </a:prstGeom>
          <a:solidFill>
            <a:srgbClr val="0B3458"/>
          </a:solidFill>
          <a:ln>
            <a:noFill/>
          </a:ln>
        </p:spPr>
        <p:txBody>
          <a:bodyPr spcFirstLastPara="1" wrap="square" lIns="0" tIns="0" rIns="0" bIns="0" anchor="ctr" anchorCtr="0">
            <a:noAutofit/>
          </a:bodyPr>
          <a:lstStyle/>
          <a:p>
            <a:pPr marL="0" lvl="0" indent="0" algn="l" rtl="0">
              <a:spcBef>
                <a:spcPts val="0"/>
              </a:spcBef>
              <a:spcAft>
                <a:spcPts val="0"/>
              </a:spcAft>
              <a:buNone/>
            </a:pPr>
            <a:r>
              <a:rPr lang="zh-CN" sz="1800" b="1">
                <a:solidFill>
                  <a:schemeClr val="lt1"/>
                </a:solidFill>
              </a:rPr>
              <a:t>		通过这两个阶段评估的获批准实体可获得支持资格。</a:t>
            </a:r>
          </a:p>
        </p:txBody>
      </p:sp>
      <p:sp>
        <p:nvSpPr>
          <p:cNvPr id="1419" name="Google Shape;1419;p79"/>
          <p:cNvSpPr txBox="1">
            <a:spLocks noGrp="1"/>
          </p:cNvSpPr>
          <p:nvPr>
            <p:ph type="title"/>
          </p:nvPr>
        </p:nvSpPr>
        <p:spPr>
          <a:xfrm>
            <a:off x="575732" y="900113"/>
            <a:ext cx="7165500" cy="4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评估支持计划申请人</a:t>
            </a: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CN" sz="2000" b="1">
                <a:solidFill>
                  <a:srgbClr val="0B3458"/>
                </a:solidFill>
                <a:latin typeface="Arial"/>
                <a:ea typeface="SimSun"/>
                <a:cs typeface="Arial"/>
                <a:sym typeface="Arial"/>
              </a:rPr>
              <a:t>第 2 阶段</a:t>
            </a:r>
          </a:p>
        </p:txBody>
      </p:sp>
      <p:sp>
        <p:nvSpPr>
          <p:cNvPr id="1421" name="Google Shape;1421;p79"/>
          <p:cNvSpPr txBox="1"/>
          <p:nvPr/>
        </p:nvSpPr>
        <p:spPr>
          <a:xfrm>
            <a:off x="575733" y="1566322"/>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评估将由负责管理申请人支持审核小组的第三方服务提供商完成。</a:t>
            </a:r>
          </a:p>
        </p:txBody>
      </p:sp>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公共责任尽职调查： </a:t>
            </a:r>
          </a:p>
          <a:p>
            <a:pPr marL="141749" marR="0" lvl="0" indent="-141749" algn="l" rtl="0">
              <a:spcBef>
                <a:spcPts val="600"/>
              </a:spcBef>
              <a:spcAft>
                <a:spcPts val="0"/>
              </a:spcAft>
              <a:buClr>
                <a:srgbClr val="F1633E"/>
              </a:buClr>
              <a:buSzPts val="1600"/>
              <a:buFont typeface="Arial"/>
              <a:buChar char="•"/>
            </a:pPr>
            <a:r>
              <a:rPr lang="zh-CN" sz="1600">
                <a:solidFill>
                  <a:srgbClr val="0B3458"/>
                </a:solidFill>
                <a:latin typeface="Arial"/>
                <a:ea typeface="SimSun"/>
                <a:cs typeface="Arial"/>
                <a:sym typeface="Arial"/>
              </a:rPr>
              <a:t>在交易、生成或推广行业/字符串方面，申请人没有违背与道德和公共秩序相关的公认法律规范。</a:t>
            </a:r>
          </a:p>
          <a:p>
            <a:pPr marL="141749" marR="0" lvl="0" indent="-141749" algn="l" rtl="0">
              <a:spcBef>
                <a:spcPts val="600"/>
              </a:spcBef>
              <a:spcAft>
                <a:spcPts val="600"/>
              </a:spcAft>
              <a:buClr>
                <a:srgbClr val="F1633E"/>
              </a:buClr>
              <a:buSzPts val="1600"/>
              <a:buFont typeface="Arial"/>
              <a:buChar char="•"/>
            </a:pPr>
            <a:r>
              <a:rPr lang="zh-CN" sz="1600">
                <a:solidFill>
                  <a:srgbClr val="0B3458"/>
                </a:solidFill>
                <a:latin typeface="Arial"/>
                <a:ea typeface="SimSun"/>
                <a:cs typeface="Arial"/>
                <a:sym typeface="Arial"/>
              </a:rPr>
              <a:t>申请人不得与现有 ICANN 的 gTLD 注册管理机构存在附属关系。</a:t>
            </a:r>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06513"/>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资金需求： </a:t>
            </a:r>
          </a:p>
          <a:p>
            <a:pPr marL="177750" marR="0" lvl="0" indent="-177750" algn="l" rtl="0">
              <a:spcBef>
                <a:spcPts val="600"/>
              </a:spcBef>
              <a:spcAft>
                <a:spcPts val="600"/>
              </a:spcAft>
              <a:buClr>
                <a:srgbClr val="F1633E"/>
              </a:buClr>
              <a:buSzPts val="1800"/>
              <a:buFont typeface="Arial"/>
              <a:buChar char="•"/>
            </a:pPr>
            <a:r>
              <a:rPr lang="zh-CN" sz="1800">
                <a:solidFill>
                  <a:srgbClr val="0B3458"/>
                </a:solidFill>
                <a:latin typeface="Arial"/>
                <a:ea typeface="SimSun"/>
                <a:cs typeface="Arial"/>
                <a:sym typeface="Arial"/>
              </a:rPr>
              <a:t>如果没有财务支持，申请人必定会因为承担新 gTLD 项目的费用而面临经济困难。 </a:t>
            </a:r>
          </a:p>
        </p:txBody>
      </p:sp>
      <p:sp>
        <p:nvSpPr>
          <p:cNvPr id="1426" name="Google Shape;1426;p79"/>
          <p:cNvSpPr txBox="1"/>
          <p:nvPr/>
        </p:nvSpPr>
        <p:spPr>
          <a:xfrm>
            <a:off x="8692328" y="2306513"/>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财务可行性： </a:t>
            </a:r>
          </a:p>
          <a:p>
            <a:pPr marL="177750" marR="0" lvl="0" indent="-177750" algn="l" rtl="0">
              <a:spcBef>
                <a:spcPts val="600"/>
              </a:spcBef>
              <a:spcAft>
                <a:spcPts val="600"/>
              </a:spcAft>
              <a:buClr>
                <a:srgbClr val="F1633E"/>
              </a:buClr>
              <a:buSzPts val="1800"/>
              <a:buFont typeface="Arial"/>
              <a:buChar char="•"/>
            </a:pPr>
            <a:r>
              <a:rPr lang="zh-CN" sz="1800">
                <a:solidFill>
                  <a:srgbClr val="0B3458"/>
                </a:solidFill>
                <a:latin typeface="Arial"/>
                <a:ea typeface="SimSun"/>
                <a:cs typeface="Arial"/>
                <a:sym typeface="Arial"/>
              </a:rPr>
              <a:t>申请人提供相应计划，说明如何支付 gTLD 基本申请费减额后的剩余部分，并提交所需保证金。</a:t>
            </a:r>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0" name="Google Shape;1430;p79"/>
          <p:cNvSpPr/>
          <p:nvPr/>
        </p:nvSpPr>
        <p:spPr>
          <a:xfrm rot="5400000">
            <a:off x="2165159"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185438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155954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后续工作还有哪些？</a:t>
            </a: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所有新 gTLD 申请人</a:t>
            </a:r>
            <a:r>
              <a:rPr lang="zh-CN" sz="2000">
                <a:solidFill>
                  <a:schemeClr val="lt1"/>
                </a:solidFill>
                <a:latin typeface="Arial"/>
                <a:ea typeface="SimSun"/>
                <a:cs typeface="Arial"/>
                <a:sym typeface="Arial"/>
              </a:rPr>
              <a:t>（不论是否获得支持）都必须提交完整填写的新 gTLD 申请。</a:t>
            </a:r>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1</a:t>
            </a:r>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需要证明</a:t>
            </a:r>
            <a:r>
              <a:rPr lang="zh-CN" sz="2000">
                <a:solidFill>
                  <a:schemeClr val="lt1"/>
                </a:solidFill>
                <a:latin typeface="Arial"/>
                <a:ea typeface="SimSun"/>
                <a:cs typeface="Arial"/>
                <a:sym typeface="Arial"/>
              </a:rPr>
              <a:t>具备运营 gTLD 所需的技术、运营和财务能力。 </a:t>
            </a:r>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2</a:t>
            </a:r>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还需相关措施</a:t>
            </a:r>
            <a:r>
              <a:rPr lang="zh-CN" sz="2000">
                <a:solidFill>
                  <a:schemeClr val="lt1"/>
                </a:solidFill>
                <a:latin typeface="Arial"/>
                <a:ea typeface="SimSun"/>
                <a:cs typeface="Arial"/>
                <a:sym typeface="Arial"/>
              </a:rPr>
              <a:t>以防止滥用该计划，这些措施在《申请人支持计划手册》中有所概述。</a:t>
            </a:r>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3</a:t>
            </a:r>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受支持申请人的历程</a:t>
            </a: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阶段</a:t>
            </a:r>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经历</a:t>
            </a:r>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b="1">
                <a:solidFill>
                  <a:srgbClr val="7F7F7F"/>
                </a:solidFill>
                <a:latin typeface="Arial"/>
                <a:ea typeface="SimSun"/>
                <a:cs typeface="Arial"/>
                <a:sym typeface="Arial"/>
              </a:rPr>
              <a:t>支持</a:t>
            </a:r>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zh-CN" sz="1600">
                <a:solidFill>
                  <a:srgbClr val="0B3458"/>
                </a:solidFill>
                <a:latin typeface="Arial"/>
                <a:ea typeface="SimSun"/>
                <a:cs typeface="Arial"/>
                <a:sym typeface="Arial"/>
              </a:rPr>
              <a:t>沟通、外展与合作</a:t>
            </a: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我们需要了解哪些内容来进行申请？</a:t>
            </a: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很高兴知道存在对新注册管理机构的支持！</a:t>
            </a: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5</a:t>
            </a: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认知</a:t>
            </a: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了解</a:t>
            </a: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审议</a:t>
            </a: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zh-CN" sz="1600">
                <a:solidFill>
                  <a:srgbClr val="0B3458"/>
                </a:solidFill>
                <a:latin typeface="Arial"/>
                <a:ea typeface="SimSun"/>
                <a:cs typeface="Arial"/>
                <a:sym typeface="Arial"/>
              </a:rPr>
              <a:t>能力建设申请人顾问</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公益服务</a:t>
            </a: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1</a:t>
            </a: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4</a:t>
            </a: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3</a:t>
            </a:r>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6</a:t>
            </a: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2</a:t>
            </a:r>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gTLD 与我们的工作有何关系？</a:t>
            </a:r>
          </a:p>
        </p:txBody>
      </p:sp>
      <p:sp>
        <p:nvSpPr>
          <p:cNvPr id="1482" name="Google Shape;1482;p81"/>
          <p:cNvSpPr/>
          <p:nvPr/>
        </p:nvSpPr>
        <p:spPr>
          <a:xfrm>
            <a:off x="4659636" y="3034692"/>
            <a:ext cx="1613700" cy="9450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很高兴我们有资格获得支持！</a:t>
            </a:r>
          </a:p>
        </p:txBody>
      </p:sp>
      <p:sp>
        <p:nvSpPr>
          <p:cNvPr id="1483" name="Google Shape;1483;p81"/>
          <p:cNvSpPr/>
          <p:nvPr/>
        </p:nvSpPr>
        <p:spPr>
          <a:xfrm>
            <a:off x="4839541" y="4684882"/>
            <a:ext cx="2537700" cy="662400"/>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rgbClr val="0B3458"/>
                </a:solidFill>
                <a:latin typeface="Arial"/>
                <a:ea typeface="SimSun"/>
                <a:cs typeface="Arial"/>
                <a:sym typeface="Arial"/>
              </a:rPr>
              <a:t>申请人已申请并符合资格</a:t>
            </a: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rgbClr val="0B3458"/>
                </a:solidFill>
                <a:latin typeface="Arial"/>
                <a:ea typeface="SimSun"/>
                <a:cs typeface="Arial"/>
                <a:sym typeface="Arial"/>
              </a:rPr>
              <a:t>已提交 gTLD 申请</a:t>
            </a:r>
          </a:p>
        </p:txBody>
      </p:sp>
      <p:sp>
        <p:nvSpPr>
          <p:cNvPr id="1485" name="Google Shape;1485;p81"/>
          <p:cNvSpPr/>
          <p:nvPr/>
        </p:nvSpPr>
        <p:spPr>
          <a:xfrm>
            <a:off x="6448161" y="3040660"/>
            <a:ext cx="2085900" cy="93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我们如何管理启动成本？</a:t>
            </a: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a:solidFill>
                  <a:srgbClr val="0B3458"/>
                </a:solidFill>
              </a:rPr>
              <a:t>申请人支持计划</a:t>
            </a:r>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受支持申请人的历程</a:t>
            </a: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能力建设申请人顾问</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费用减额</a:t>
            </a: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决策</a:t>
            </a: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签约和授权</a:t>
            </a: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长期持续的注册管理机构</a:t>
            </a: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导师</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申请人顾问</a:t>
            </a: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6</a:t>
            </a: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7</a:t>
            </a: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9</a:t>
            </a:r>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8</a:t>
            </a: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rgbClr val="0B3458"/>
                </a:solidFill>
                <a:latin typeface="Arial"/>
                <a:ea typeface="SimSun"/>
                <a:cs typeface="Arial"/>
                <a:sym typeface="Arial"/>
              </a:rPr>
              <a:t>已提交 gTLD 申请！</a:t>
            </a: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申请流程既方便又可预测。</a:t>
            </a: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申请顾问和公益服务帮助我们进行申请。</a:t>
            </a: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我们获得很多资源帮助我们上手。</a:t>
            </a: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感谢全程提供的各种资源，感谢 ICANN 社群。</a:t>
            </a: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10</a:t>
            </a:r>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导师</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减免 RO 应交纳的基本费用</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rgbClr val="0B3458"/>
                </a:solidFill>
                <a:latin typeface="Arial"/>
                <a:ea typeface="SimSun"/>
                <a:cs typeface="Arial"/>
                <a:sym typeface="Arial"/>
              </a:rPr>
              <a:t>准备启动！ </a:t>
            </a: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阶段</a:t>
            </a: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支持</a:t>
            </a:r>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a:solidFill>
                  <a:srgbClr val="0B3458"/>
                </a:solidFill>
              </a:rPr>
              <a:t>申请人支持计划</a:t>
            </a:r>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经历</a:t>
            </a:r>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zh-CN" sz="1600" b="1">
                <a:solidFill>
                  <a:srgbClr val="7F7F7F"/>
                </a:solidFill>
                <a:latin typeface="Arial"/>
                <a:ea typeface="SimSun"/>
                <a:cs typeface="Arial"/>
                <a:sym typeface="Arial"/>
              </a:rPr>
              <a:t>2024 年 11 月</a:t>
            </a:r>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zh-CN" sz="1600" b="1">
                <a:solidFill>
                  <a:srgbClr val="7F7F7F"/>
                </a:solidFill>
                <a:latin typeface="Arial"/>
                <a:ea typeface="SimSun"/>
                <a:cs typeface="Arial"/>
                <a:sym typeface="Arial"/>
              </a:rPr>
              <a:t>2026 年 4 月</a:t>
            </a:r>
          </a:p>
        </p:txBody>
      </p:sp>
      <p:cxnSp>
        <p:nvCxnSpPr>
          <p:cNvPr id="1559" name="Google Shape;1559;p83"/>
          <p:cNvCxnSpPr/>
          <p:nvPr/>
        </p:nvCxnSpPr>
        <p:spPr>
          <a:xfrm>
            <a:off x="615413"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462947"/>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zh-CN" sz="1600" b="1" dirty="0">
                <a:solidFill>
                  <a:srgbClr val="7F7F7F"/>
                </a:solidFill>
                <a:latin typeface="Arial"/>
                <a:ea typeface="SimSun"/>
                <a:cs typeface="Arial"/>
                <a:sym typeface="Arial"/>
              </a:rPr>
              <a:t>2026 年</a:t>
            </a:r>
            <a:endParaRPr lang="en-US" altLang="zh-CN" sz="1600" b="1" dirty="0">
              <a:solidFill>
                <a:srgbClr val="7F7F7F"/>
              </a:solidFill>
              <a:latin typeface="Arial"/>
              <a:ea typeface="SimSun"/>
              <a:cs typeface="Arial"/>
              <a:sym typeface="Arial"/>
            </a:endParaRPr>
          </a:p>
          <a:p>
            <a:pPr marL="0" marR="0" lvl="0" indent="0" algn="r" rtl="0">
              <a:lnSpc>
                <a:spcPct val="93750"/>
              </a:lnSpc>
              <a:spcBef>
                <a:spcPts val="0"/>
              </a:spcBef>
              <a:spcAft>
                <a:spcPts val="0"/>
              </a:spcAft>
              <a:buNone/>
            </a:pPr>
            <a:r>
              <a:rPr lang="zh-CN" sz="1600" b="1" dirty="0">
                <a:solidFill>
                  <a:srgbClr val="7F7F7F"/>
                </a:solidFill>
                <a:latin typeface="Arial"/>
                <a:ea typeface="SimSun"/>
                <a:cs typeface="Arial"/>
                <a:sym typeface="Arial"/>
              </a:rPr>
              <a:t>第 3 季度</a:t>
            </a:r>
          </a:p>
        </p:txBody>
      </p:sp>
      <p:sp>
        <p:nvSpPr>
          <p:cNvPr id="1564" name="Google Shape;1564;p83"/>
          <p:cNvSpPr txBox="1"/>
          <p:nvPr/>
        </p:nvSpPr>
        <p:spPr>
          <a:xfrm>
            <a:off x="3751070" y="1882383"/>
            <a:ext cx="1515593"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n-US" altLang="zh-CN" sz="1600" b="1" dirty="0">
                <a:solidFill>
                  <a:srgbClr val="7F7F7F"/>
                </a:solidFill>
                <a:latin typeface="Arial"/>
                <a:ea typeface="SimSun"/>
                <a:cs typeface="Arial"/>
                <a:sym typeface="Arial"/>
              </a:rPr>
              <a:t>2025 </a:t>
            </a:r>
            <a:r>
              <a:rPr lang="zh-CN" altLang="en-US" sz="1600" b="1" dirty="0">
                <a:solidFill>
                  <a:srgbClr val="7F7F7F"/>
                </a:solidFill>
                <a:latin typeface="Arial"/>
                <a:ea typeface="SimSun"/>
                <a:cs typeface="Arial"/>
                <a:sym typeface="Arial"/>
              </a:rPr>
              <a:t>年 </a:t>
            </a:r>
            <a:r>
              <a:rPr lang="en-US" altLang="zh-CN" sz="1600" b="1" dirty="0">
                <a:solidFill>
                  <a:srgbClr val="7F7F7F"/>
                </a:solidFill>
                <a:latin typeface="Arial"/>
                <a:ea typeface="SimSun"/>
                <a:cs typeface="Arial"/>
                <a:sym typeface="Arial"/>
              </a:rPr>
              <a:t>12 </a:t>
            </a:r>
            <a:r>
              <a:rPr lang="zh-CN" altLang="en-US" sz="1600" b="1" dirty="0">
                <a:solidFill>
                  <a:srgbClr val="7F7F7F"/>
                </a:solidFill>
                <a:latin typeface="Arial"/>
                <a:ea typeface="SimSun"/>
                <a:cs typeface="Arial"/>
                <a:sym typeface="Arial"/>
              </a:rPr>
              <a:t>月</a:t>
            </a:r>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zh-CN" sz="1600" b="1">
                <a:solidFill>
                  <a:schemeClr val="bg1"/>
                </a:solidFill>
                <a:latin typeface="Arial"/>
                <a:ea typeface="SimSun"/>
                <a:cs typeface="Arial"/>
                <a:sym typeface="Arial"/>
              </a:rPr>
              <a:t>申请人支持计划</a:t>
            </a:r>
            <a:br>
              <a:rPr lang="zh-CN" sz="1600" b="1">
                <a:solidFill>
                  <a:schemeClr val="bg1"/>
                </a:solidFill>
                <a:latin typeface="Arial"/>
                <a:ea typeface="SimSun"/>
                <a:cs typeface="Arial"/>
                <a:sym typeface="Arial"/>
              </a:rPr>
            </a:br>
            <a:r>
              <a:rPr lang="zh-CN" sz="1600" b="1">
                <a:solidFill>
                  <a:schemeClr val="bg1"/>
                </a:solidFill>
                <a:latin typeface="Arial"/>
                <a:ea typeface="SimSun"/>
                <a:cs typeface="Arial"/>
                <a:sym typeface="Arial"/>
              </a:rPr>
              <a:t>提交申请</a:t>
            </a: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zh-CN" sz="1600" b="1">
                <a:solidFill>
                  <a:srgbClr val="002A49"/>
                </a:solidFill>
                <a:latin typeface="Arial"/>
                <a:ea typeface="SimSun"/>
                <a:cs typeface="Arial"/>
                <a:sym typeface="Arial"/>
              </a:rPr>
              <a:t>申请人指导手册</a:t>
            </a:r>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主要日期</a:t>
            </a: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zh-CN" sz="1600" b="1">
                <a:solidFill>
                  <a:schemeClr val="lt1"/>
                </a:solidFill>
                <a:latin typeface="Arial"/>
                <a:ea typeface="SimSun"/>
                <a:cs typeface="Arial"/>
                <a:sym typeface="Arial"/>
              </a:rPr>
              <a:t>提交 gTLD 申请</a:t>
            </a:r>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5" y="5186343"/>
            <a:ext cx="2728800" cy="985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ASP 的</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申请提交期</a:t>
            </a:r>
            <a:r>
              <a:rPr lang="zh-CN" sz="1600" b="1">
                <a:solidFill>
                  <a:srgbClr val="0B3458"/>
                </a:solidFill>
                <a:latin typeface="Arial"/>
                <a:ea typeface="SimSun"/>
                <a:cs typeface="Arial"/>
                <a:sym typeface="Arial"/>
              </a:rPr>
              <a:t>（2024 年 11 月 19 日至 2025 年 11 月 19 日）</a:t>
            </a:r>
          </a:p>
        </p:txBody>
      </p:sp>
      <p:cxnSp>
        <p:nvCxnSpPr>
          <p:cNvPr id="1575" name="Google Shape;1575;p83"/>
          <p:cNvCxnSpPr/>
          <p:nvPr/>
        </p:nvCxnSpPr>
        <p:spPr>
          <a:xfrm>
            <a:off x="107062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a:off x="4470589" y="5186343"/>
            <a:ext cx="3753638"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altLang="zh-CN" sz="1600" dirty="0">
                <a:solidFill>
                  <a:srgbClr val="0B3458"/>
                </a:solidFill>
                <a:latin typeface="Arial"/>
                <a:ea typeface="SimSun"/>
                <a:cs typeface="Arial"/>
                <a:sym typeface="Arial"/>
              </a:rPr>
              <a:t>《</a:t>
            </a:r>
            <a:r>
              <a:rPr lang="zh-CN" altLang="en-US" sz="1600" dirty="0">
                <a:solidFill>
                  <a:srgbClr val="0B3458"/>
                </a:solidFill>
                <a:latin typeface="Arial"/>
                <a:ea typeface="SimSun"/>
                <a:cs typeface="Arial"/>
                <a:sym typeface="Arial"/>
              </a:rPr>
              <a:t>申请人指导手册</a:t>
            </a:r>
            <a:r>
              <a:rPr lang="en-US" altLang="zh-CN" sz="1600" dirty="0">
                <a:solidFill>
                  <a:srgbClr val="0B3458"/>
                </a:solidFill>
                <a:latin typeface="Arial"/>
                <a:ea typeface="SimSun"/>
                <a:cs typeface="Arial"/>
                <a:sym typeface="Arial"/>
              </a:rPr>
              <a:t>》</a:t>
            </a:r>
            <a:r>
              <a:rPr lang="zh-CN" altLang="en-US" sz="1600" dirty="0">
                <a:solidFill>
                  <a:srgbClr val="0B3458"/>
                </a:solidFill>
                <a:latin typeface="Arial"/>
                <a:ea typeface="SimSun"/>
                <a:cs typeface="Arial"/>
                <a:sym typeface="Arial"/>
              </a:rPr>
              <a:t>是本项目的重要资源，预计将于 </a:t>
            </a:r>
            <a:r>
              <a:rPr lang="en-US" altLang="zh-CN" sz="1600" b="1" dirty="0">
                <a:solidFill>
                  <a:srgbClr val="0B3458"/>
                </a:solidFill>
                <a:latin typeface="Arial"/>
                <a:ea typeface="SimSun"/>
                <a:cs typeface="Arial"/>
                <a:sym typeface="Arial"/>
              </a:rPr>
              <a:t>2025 </a:t>
            </a:r>
            <a:r>
              <a:rPr lang="zh-CN" altLang="en-US" sz="1600" b="1" dirty="0">
                <a:solidFill>
                  <a:srgbClr val="0B3458"/>
                </a:solidFill>
                <a:latin typeface="Arial"/>
                <a:ea typeface="SimSun"/>
                <a:cs typeface="Arial"/>
                <a:sym typeface="Arial"/>
              </a:rPr>
              <a:t>年 </a:t>
            </a:r>
            <a:r>
              <a:rPr lang="en-US" altLang="zh-CN" sz="1600" b="1" dirty="0">
                <a:solidFill>
                  <a:srgbClr val="0B3458"/>
                </a:solidFill>
                <a:latin typeface="Arial"/>
                <a:ea typeface="SimSun"/>
                <a:cs typeface="Arial"/>
                <a:sym typeface="Arial"/>
              </a:rPr>
              <a:t>12 </a:t>
            </a:r>
            <a:r>
              <a:rPr lang="zh-CN" altLang="en-US" sz="1600" b="1" dirty="0">
                <a:solidFill>
                  <a:srgbClr val="0B3458"/>
                </a:solidFill>
                <a:latin typeface="Arial"/>
                <a:ea typeface="SimSun"/>
                <a:cs typeface="Arial"/>
                <a:sym typeface="Arial"/>
              </a:rPr>
              <a:t>月</a:t>
            </a:r>
            <a:r>
              <a:rPr lang="zh-CN" altLang="en-US" sz="1600" dirty="0">
                <a:solidFill>
                  <a:srgbClr val="0B3458"/>
                </a:solidFill>
                <a:latin typeface="Arial"/>
                <a:ea typeface="SimSun"/>
                <a:cs typeface="Arial"/>
                <a:sym typeface="Arial"/>
              </a:rPr>
              <a:t>提供。</a:t>
            </a:r>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86343"/>
            <a:ext cx="2728800" cy="738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600" dirty="0">
                <a:solidFill>
                  <a:srgbClr val="0B3458"/>
                </a:solidFill>
                <a:latin typeface="Arial"/>
                <a:ea typeface="SimSun"/>
                <a:cs typeface="Arial"/>
                <a:sym typeface="Arial"/>
              </a:rPr>
              <a:t>新 gTLD 的申请提交期预计将于 </a:t>
            </a:r>
            <a:r>
              <a:rPr lang="zh-CN" sz="1600" b="1" dirty="0">
                <a:solidFill>
                  <a:srgbClr val="0B3458"/>
                </a:solidFill>
                <a:latin typeface="Arial"/>
                <a:ea typeface="SimSun"/>
                <a:cs typeface="Arial"/>
                <a:sym typeface="Arial"/>
              </a:rPr>
              <a:t>2026 年 4 月</a:t>
            </a:r>
            <a:r>
              <a:rPr lang="zh-CN" sz="1600" dirty="0">
                <a:solidFill>
                  <a:srgbClr val="0B3458"/>
                </a:solidFill>
                <a:latin typeface="Arial"/>
                <a:ea typeface="SimSun"/>
                <a:cs typeface="Arial"/>
                <a:sym typeface="Arial"/>
              </a:rPr>
              <a:t>开放</a:t>
            </a:r>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a:solidFill>
                  <a:srgbClr val="0B3458"/>
                </a:solidFill>
              </a:rPr>
              <a:t>申请人支持计划</a:t>
            </a:r>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
        <p:nvSpPr>
          <p:cNvPr id="3" name="TextBox 2">
            <a:extLst>
              <a:ext uri="{FF2B5EF4-FFF2-40B4-BE49-F238E27FC236}">
                <a16:creationId xmlns:a16="http://schemas.microsoft.com/office/drawing/2014/main" id="{8C9ADDEC-16C0-E792-ECBF-4A2DE669B46C}"/>
              </a:ext>
            </a:extLst>
          </p:cNvPr>
          <p:cNvSpPr txBox="1"/>
          <p:nvPr/>
        </p:nvSpPr>
        <p:spPr>
          <a:xfrm>
            <a:off x="757642" y="6384718"/>
            <a:ext cx="3308315" cy="307777"/>
          </a:xfrm>
          <a:prstGeom prst="rect">
            <a:avLst/>
          </a:prstGeom>
          <a:noFill/>
        </p:spPr>
        <p:txBody>
          <a:bodyPr wrap="square" rtlCol="0">
            <a:spAutoFit/>
          </a:bodyPr>
          <a:lstStyle/>
          <a:p>
            <a:r>
              <a:rPr lang="zh-CN">
                <a:solidFill>
                  <a:srgbClr val="0B3458"/>
                </a:solidFill>
              </a:rPr>
              <a:t>日期可能会有所调整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4154984"/>
          </a:xfrm>
        </p:spPr>
        <p:txBody>
          <a:bodyPr/>
          <a:lstStyle/>
          <a:p>
            <a:r>
              <a:rPr lang="zh-CN" sz="5400"/>
              <a:t>下一轮新 gTLD 项目： </a:t>
            </a:r>
            <a:br>
              <a:rPr lang="zh-CN" sz="5400"/>
            </a:br>
            <a:r>
              <a:rPr lang="zh-CN" sz="5400"/>
              <a:t>注册管理机构服务提供商 (RSP) 评估项目</a:t>
            </a:r>
            <a:br>
              <a:rPr lang="zh-CN" sz="5400"/>
            </a:br>
            <a:endParaRPr lang="zh-CN" sz="540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n-US" sz="1200" b="1"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32000" y="1031776"/>
            <a:ext cx="10677249"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sz="3500">
                <a:solidFill>
                  <a:srgbClr val="002B49"/>
                </a:solidFill>
              </a:rPr>
              <a:t>注册管理机构服务提供商评估项目</a:t>
            </a:r>
          </a:p>
        </p:txBody>
      </p:sp>
      <p:sp>
        <p:nvSpPr>
          <p:cNvPr id="1596" name="Google Shape;1596;p85"/>
          <p:cNvSpPr txBox="1"/>
          <p:nvPr/>
        </p:nvSpPr>
        <p:spPr>
          <a:xfrm>
            <a:off x="299287" y="1882016"/>
            <a:ext cx="11574600" cy="3567309"/>
          </a:xfrm>
          <a:prstGeom prst="rect">
            <a:avLst/>
          </a:prstGeom>
          <a:noFill/>
          <a:ln>
            <a:noFill/>
          </a:ln>
        </p:spPr>
        <p:txBody>
          <a:bodyPr spcFirstLastPara="1" wrap="square" lIns="91425" tIns="91425" rIns="91425" bIns="91425" anchor="t" anchorCtr="0">
            <a:noAutofit/>
          </a:bodyPr>
          <a:lstStyle/>
          <a:p>
            <a:pPr marL="457200" marR="0" lvl="0" indent="-355600" algn="l" rtl="0">
              <a:lnSpc>
                <a:spcPts val="2200"/>
              </a:lnSpc>
              <a:spcBef>
                <a:spcPts val="0"/>
              </a:spcBef>
              <a:spcAft>
                <a:spcPts val="0"/>
              </a:spcAft>
              <a:buClr>
                <a:srgbClr val="000000"/>
              </a:buClr>
              <a:buSzPts val="2200"/>
              <a:buFont typeface="Noto Sans Symbols"/>
              <a:buChar char="●"/>
            </a:pPr>
            <a:r>
              <a:rPr lang="zh-CN" sz="1800" b="0" i="0" u="none" strike="noStrike" cap="none" dirty="0">
                <a:solidFill>
                  <a:srgbClr val="002B49"/>
                </a:solidFill>
                <a:latin typeface="Arial"/>
                <a:ea typeface="SimSun"/>
                <a:cs typeface="Arial"/>
                <a:sym typeface="Arial"/>
              </a:rPr>
              <a:t>注册管理机构服务提供商 (RSP) 在 DNS 生态系统中发挥着重要作用，包括支持技术运营和为顶级域 (TLD) 注册管理运行机构提供服务。</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zh-CN" sz="1800" b="0" i="0" u="none" strike="noStrike" cap="none" dirty="0">
                <a:solidFill>
                  <a:srgbClr val="002B49"/>
                </a:solidFill>
                <a:latin typeface="Arial"/>
                <a:ea typeface="SimSun"/>
                <a:cs typeface="Arial"/>
                <a:sym typeface="Arial"/>
              </a:rPr>
              <a:t>所有新 gTLD 申请人都必须使用经评估的 RSP。</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zh-CN" sz="1800" b="0" i="0" u="none" strike="noStrike" cap="none" dirty="0">
                <a:solidFill>
                  <a:srgbClr val="002B49"/>
                </a:solidFill>
                <a:latin typeface="Arial"/>
                <a:ea typeface="SimSun"/>
                <a:cs typeface="Arial"/>
                <a:sym typeface="Arial"/>
              </a:rPr>
              <a:t>RSP 评估是 ICANN 使命的重要组成部分，有利于确保维护一个稳定、安全且富有弹性的互联网。</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zh-CN" sz="1800" b="0" i="0" u="none" strike="noStrike" cap="none" dirty="0">
                <a:solidFill>
                  <a:srgbClr val="002B49"/>
                </a:solidFill>
                <a:latin typeface="Arial"/>
                <a:ea typeface="SimSun"/>
                <a:cs typeface="Arial"/>
                <a:sym typeface="Arial"/>
              </a:rPr>
              <a:t>RSP 评估旨在通过将 gTLD 运营技术方面评估与 gTLD 标签申请分隔开来，以便降低评估新 gTLD 申请所需的成本并缩短时间。</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dirty="0">
              <a:solidFill>
                <a:srgbClr val="002B49"/>
              </a:solidFill>
            </a:endParaRPr>
          </a:p>
          <a:p>
            <a:pPr marL="457200" marR="0" lvl="0" indent="-355600" algn="l" rtl="0">
              <a:lnSpc>
                <a:spcPts val="2200"/>
              </a:lnSpc>
              <a:spcBef>
                <a:spcPts val="0"/>
              </a:spcBef>
              <a:spcAft>
                <a:spcPts val="0"/>
              </a:spcAft>
              <a:buClr>
                <a:srgbClr val="000000"/>
              </a:buClr>
              <a:buSzPts val="2200"/>
              <a:buFont typeface="Noto Sans Symbols"/>
              <a:buChar char="●"/>
            </a:pPr>
            <a:r>
              <a:rPr lang="zh-CN" sz="1800" b="0" i="0" u="none" strike="noStrike" cap="none" dirty="0">
                <a:solidFill>
                  <a:srgbClr val="002B49"/>
                </a:solidFill>
                <a:latin typeface="Arial"/>
                <a:ea typeface="SimSun"/>
                <a:cs typeface="Arial"/>
                <a:sym typeface="Arial"/>
              </a:rPr>
              <a:t>各机构可申请成为以下一种类型的 RSP：</a:t>
            </a:r>
          </a:p>
        </p:txBody>
      </p:sp>
      <p:pic>
        <p:nvPicPr>
          <p:cNvPr id="5" name="Picture 4">
            <a:extLst>
              <a:ext uri="{FF2B5EF4-FFF2-40B4-BE49-F238E27FC236}">
                <a16:creationId xmlns:a16="http://schemas.microsoft.com/office/drawing/2014/main" id="{F8870433-29D2-7A2B-FF68-F43A290CB3C8}"/>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TextBox 2">
            <a:extLst>
              <a:ext uri="{FF2B5EF4-FFF2-40B4-BE49-F238E27FC236}">
                <a16:creationId xmlns:a16="http://schemas.microsoft.com/office/drawing/2014/main" id="{99A83355-1480-949D-BABF-4C208A8E8CCA}"/>
              </a:ext>
            </a:extLst>
          </p:cNvPr>
          <p:cNvSpPr txBox="1"/>
          <p:nvPr/>
        </p:nvSpPr>
        <p:spPr>
          <a:xfrm>
            <a:off x="806734" y="5367934"/>
            <a:ext cx="7101589" cy="1196994"/>
          </a:xfrm>
          <a:prstGeom prst="rect">
            <a:avLst/>
          </a:prstGeom>
          <a:noFill/>
        </p:spPr>
        <p:txBody>
          <a:bodyPr wrap="square" rtlCol="0">
            <a:spAutoFit/>
          </a:bodyPr>
          <a:lstStyle/>
          <a:p>
            <a:pPr marL="457200" lvl="1" indent="-355600">
              <a:lnSpc>
                <a:spcPts val="2200"/>
              </a:lnSpc>
              <a:buSzPts val="2200"/>
              <a:buFont typeface="Courier New" panose="02070309020205020404" pitchFamily="49" charset="0"/>
              <a:buChar char="o"/>
            </a:pPr>
            <a:r>
              <a:rPr lang="zh-CN" sz="1600" b="0" i="0" u="none" strike="noStrike" cap="none" dirty="0">
                <a:solidFill>
                  <a:srgbClr val="002B49"/>
                </a:solidFill>
                <a:latin typeface="Arial"/>
                <a:ea typeface="SimSun"/>
                <a:cs typeface="Arial"/>
                <a:sym typeface="Arial"/>
              </a:rPr>
              <a:t>全业务（可扩展供应协议 (EPP)、注册数据访问协议 (RDAP)、数据托管）</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zh-CN" sz="1600" b="0" i="0" u="none" strike="noStrike" cap="none" dirty="0">
                <a:solidFill>
                  <a:srgbClr val="002B49"/>
                </a:solidFill>
                <a:latin typeface="Arial"/>
                <a:ea typeface="SimSun"/>
                <a:cs typeface="Arial"/>
                <a:sym typeface="Arial"/>
              </a:rPr>
              <a:t>DNS（DNS 服务）</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zh-CN" sz="1600" b="0" i="0" u="none" strike="noStrike" cap="none" dirty="0">
                <a:solidFill>
                  <a:srgbClr val="002B49"/>
                </a:solidFill>
                <a:latin typeface="Arial"/>
                <a:ea typeface="SimSun"/>
                <a:cs typeface="Arial"/>
                <a:sym typeface="Arial"/>
              </a:rPr>
              <a:t>DNSSEC（域名系统安全扩展 (DNSSEC) 签名）</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zh-CN" sz="1600" b="0" i="0" u="none" strike="noStrike" cap="none" dirty="0">
                <a:solidFill>
                  <a:srgbClr val="002B49"/>
                </a:solidFill>
                <a:latin typeface="Arial"/>
                <a:ea typeface="SimSun"/>
                <a:cs typeface="Arial"/>
                <a:sym typeface="Arial"/>
              </a:rPr>
              <a:t>代理（根据适用法律通过代理进行注册验证）</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6" name="Rectangle 5">
            <a:extLst>
              <a:ext uri="{FF2B5EF4-FFF2-40B4-BE49-F238E27FC236}">
                <a16:creationId xmlns:a16="http://schemas.microsoft.com/office/drawing/2014/main" id="{A932B9D4-90D7-ECA3-3008-9C31985210BF}"/>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9;p36">
            <a:extLst>
              <a:ext uri="{FF2B5EF4-FFF2-40B4-BE49-F238E27FC236}">
                <a16:creationId xmlns:a16="http://schemas.microsoft.com/office/drawing/2014/main" id="{84B9B8A0-7ADE-E715-BD64-8E75FAA57FFF}"/>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n-US" sz="1200" b="1" i="0" u="none" strike="noStrike" cap="none">
              <a:solidFill>
                <a:schemeClr val="lt1"/>
              </a:solidFill>
              <a:latin typeface="Arial"/>
              <a:ea typeface="Arial"/>
              <a:cs typeface="Arial"/>
              <a:sym typeface="Arial"/>
            </a:endParaRPr>
          </a:p>
        </p:txBody>
      </p:sp>
      <p:sp>
        <p:nvSpPr>
          <p:cNvPr id="1602" name="Google Shape;1602;p86"/>
          <p:cNvSpPr txBox="1">
            <a:spLocks noGrp="1"/>
          </p:cNvSpPr>
          <p:nvPr>
            <p:ph type="title"/>
          </p:nvPr>
        </p:nvSpPr>
        <p:spPr>
          <a:xfrm>
            <a:off x="445676" y="1031776"/>
            <a:ext cx="10847100"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sz="3500">
                <a:solidFill>
                  <a:srgbClr val="002B49"/>
                </a:solidFill>
              </a:rPr>
              <a:t>注册管理机构服务提供商评估项目</a:t>
            </a:r>
          </a:p>
        </p:txBody>
      </p:sp>
      <p:pic>
        <p:nvPicPr>
          <p:cNvPr id="2" name="Picture 1">
            <a:extLst>
              <a:ext uri="{FF2B5EF4-FFF2-40B4-BE49-F238E27FC236}">
                <a16:creationId xmlns:a16="http://schemas.microsoft.com/office/drawing/2014/main" id="{32410863-8740-24EE-69A0-65D2C22620C3}"/>
              </a:ext>
            </a:extLst>
          </p:cNvPr>
          <p:cNvPicPr>
            <a:picLocks noChangeAspect="1"/>
          </p:cNvPicPr>
          <p:nvPr/>
        </p:nvPicPr>
        <p:blipFill>
          <a:blip r:embed="rId3"/>
          <a:stretch>
            <a:fillRect/>
          </a:stretch>
        </p:blipFill>
        <p:spPr>
          <a:xfrm>
            <a:off x="457366" y="288001"/>
            <a:ext cx="3092486" cy="289921"/>
          </a:xfrm>
          <a:prstGeom prst="rect">
            <a:avLst/>
          </a:prstGeom>
        </p:spPr>
      </p:pic>
      <p:sp>
        <p:nvSpPr>
          <p:cNvPr id="5" name="TextBox 4">
            <a:extLst>
              <a:ext uri="{FF2B5EF4-FFF2-40B4-BE49-F238E27FC236}">
                <a16:creationId xmlns:a16="http://schemas.microsoft.com/office/drawing/2014/main" id="{866DDDC7-37F8-A319-9B66-A1B404B61AED}"/>
              </a:ext>
            </a:extLst>
          </p:cNvPr>
          <p:cNvSpPr txBox="1"/>
          <p:nvPr/>
        </p:nvSpPr>
        <p:spPr>
          <a:xfrm>
            <a:off x="797513" y="1963323"/>
            <a:ext cx="10143426" cy="4524315"/>
          </a:xfrm>
          <a:prstGeom prst="rect">
            <a:avLst/>
          </a:prstGeom>
          <a:noFill/>
        </p:spPr>
        <p:txBody>
          <a:bodyPr wrap="square">
            <a:spAutoFit/>
          </a:bodyPr>
          <a:lstStyle/>
          <a:p>
            <a:pPr marL="298450" indent="-285750" rtl="0" fontAlgn="base">
              <a:buSzPct val="150000"/>
              <a:buFont typeface="Arial" panose="020B0604020202020204" pitchFamily="34" charset="0"/>
              <a:buChar char="•"/>
            </a:pPr>
            <a:r>
              <a:rPr lang="zh-CN" sz="1800" b="0" i="0" u="none" strike="noStrike">
                <a:solidFill>
                  <a:srgbClr val="002B49"/>
                </a:solidFill>
                <a:effectLst/>
                <a:latin typeface="+mj-lt"/>
                <a:ea typeface="SimSun"/>
              </a:rPr>
              <a:t>所有 gTLD 申请都要经过一轮技术筛查和技术检测。</a:t>
            </a:r>
          </a:p>
          <a:p>
            <a:pPr marL="298450" indent="-285750" rtl="0" fontAlgn="base">
              <a:buSzPct val="122000"/>
              <a:buFont typeface="Arial" panose="020B0604020202020204" pitchFamily="34" charset="0"/>
              <a:buChar char="•"/>
            </a:pPr>
            <a:endParaRPr lang="en-US" sz="1800" dirty="0">
              <a:solidFill>
                <a:srgbClr val="002B49"/>
              </a:solidFill>
              <a:latin typeface="+mj-lt"/>
            </a:endParaRPr>
          </a:p>
          <a:p>
            <a:pPr marL="298450" indent="-285750" rtl="0" fontAlgn="base">
              <a:buSzPct val="150000"/>
              <a:buFont typeface="Arial" panose="020B0604020202020204" pitchFamily="34" charset="0"/>
              <a:buChar char="•"/>
            </a:pPr>
            <a:r>
              <a:rPr lang="zh-CN" sz="1800" b="0" i="0" u="none" strike="noStrike">
                <a:solidFill>
                  <a:srgbClr val="002B49"/>
                </a:solidFill>
                <a:effectLst/>
                <a:latin typeface="+mj-lt"/>
                <a:ea typeface="SimSun"/>
              </a:rPr>
              <a:t>技术筛查包括一次审核，以确保：</a:t>
            </a:r>
          </a:p>
          <a:p>
            <a:pPr marL="742950" indent="-285750" rtl="0" fontAlgn="base">
              <a:buFont typeface="Courier New" panose="02070309020205020404" pitchFamily="49" charset="0"/>
              <a:buChar char="o"/>
            </a:pPr>
            <a:r>
              <a:rPr lang="zh-CN" sz="1800" b="0" i="0" u="none" strike="noStrike">
                <a:solidFill>
                  <a:srgbClr val="002B49"/>
                </a:solidFill>
                <a:effectLst/>
                <a:latin typeface="+mj-lt"/>
                <a:ea typeface="SimSun"/>
              </a:rPr>
              <a:t>回答了所有必答问题；</a:t>
            </a:r>
          </a:p>
          <a:p>
            <a:pPr marL="742950" indent="-285750" rtl="0" fontAlgn="base">
              <a:buFont typeface="Courier New" panose="02070309020205020404" pitchFamily="49" charset="0"/>
              <a:buChar char="o"/>
            </a:pPr>
            <a:r>
              <a:rPr lang="zh-CN" sz="1800" b="0" i="0" u="none" strike="noStrike">
                <a:solidFill>
                  <a:srgbClr val="002B49"/>
                </a:solidFill>
                <a:effectLst/>
                <a:latin typeface="+mj-lt"/>
                <a:ea typeface="SimSun"/>
              </a:rPr>
              <a:t>以适当格式提供了所需的支持文件；和</a:t>
            </a:r>
          </a:p>
          <a:p>
            <a:pPr marL="742950" indent="-285750" rtl="0" fontAlgn="base">
              <a:buFont typeface="Courier New" panose="02070309020205020404" pitchFamily="49" charset="0"/>
              <a:buChar char="o"/>
            </a:pPr>
            <a:r>
              <a:rPr lang="zh-CN" sz="1800" b="0" i="0" u="none" strike="noStrike">
                <a:solidFill>
                  <a:srgbClr val="002B49"/>
                </a:solidFill>
                <a:effectLst/>
                <a:latin typeface="+mj-lt"/>
                <a:ea typeface="SimSun"/>
              </a:rPr>
              <a:t>审查了所有答案与问题的相关性。</a:t>
            </a:r>
          </a:p>
          <a:p>
            <a:pPr marL="457200" rtl="0" fontAlgn="base"/>
            <a:endParaRPr lang="en-US" sz="1800" dirty="0">
              <a:solidFill>
                <a:srgbClr val="002B49"/>
              </a:solidFill>
              <a:latin typeface="+mj-lt"/>
            </a:endParaRPr>
          </a:p>
          <a:p>
            <a:pPr marL="279400" indent="-228600" rtl="0" fontAlgn="base">
              <a:buSzPct val="150000"/>
              <a:buFont typeface="Arial" panose="020B0604020202020204" pitchFamily="34" charset="0"/>
              <a:buChar char="•"/>
            </a:pPr>
            <a:r>
              <a:rPr lang="zh-CN" sz="1800" b="0" i="0" u="none" strike="noStrike">
                <a:solidFill>
                  <a:srgbClr val="002B49"/>
                </a:solidFill>
                <a:effectLst/>
                <a:latin typeface="+mj-lt"/>
                <a:ea typeface="SimSun"/>
              </a:rPr>
              <a:t>技术检测要求 RSP 申请人展示经营一家正常运作的 RSP 的能力：</a:t>
            </a:r>
          </a:p>
          <a:p>
            <a:pPr marL="742950" indent="-285750" rtl="0" fontAlgn="base">
              <a:buFont typeface="Courier New" panose="02070309020205020404" pitchFamily="49" charset="0"/>
              <a:buChar char="o"/>
            </a:pPr>
            <a:r>
              <a:rPr lang="zh-CN" sz="1800" b="0" i="0" u="none" strike="noStrike">
                <a:solidFill>
                  <a:srgbClr val="002B49"/>
                </a:solidFill>
                <a:effectLst/>
                <a:latin typeface="+mj-lt"/>
                <a:ea typeface="SimSun"/>
              </a:rPr>
              <a:t>技术检测将使用注册管理机构系统测试 (Registry System Testing, RST) v2.0。</a:t>
            </a:r>
          </a:p>
          <a:p>
            <a:pPr marL="742950" indent="-285750" rtl="0" fontAlgn="base">
              <a:buFont typeface="Courier New" panose="02070309020205020404" pitchFamily="49" charset="0"/>
              <a:buChar char="o"/>
            </a:pPr>
            <a:r>
              <a:rPr lang="zh-CN" sz="1800" b="0" i="0" u="none" strike="noStrike">
                <a:solidFill>
                  <a:srgbClr val="002B49"/>
                </a:solidFill>
                <a:effectLst/>
                <a:latin typeface="+mj-lt"/>
                <a:ea typeface="SimSun"/>
              </a:rPr>
              <a:t>RST v2.0 只实施自动检测，并提供完全自动化、API 驱动的工作流，从而精简了 RST 的程序。</a:t>
            </a:r>
          </a:p>
          <a:p>
            <a:pPr marL="742950" indent="-285750" rtl="0" fontAlgn="base">
              <a:buFont typeface="Courier New" panose="02070309020205020404" pitchFamily="49" charset="0"/>
              <a:buChar char="o"/>
            </a:pPr>
            <a:r>
              <a:rPr lang="zh-CN" sz="1800" b="0" i="0" u="none" strike="noStrike">
                <a:solidFill>
                  <a:srgbClr val="002B49"/>
                </a:solidFill>
                <a:effectLst/>
                <a:latin typeface="+mj-lt"/>
                <a:ea typeface="SimSun"/>
              </a:rPr>
              <a:t>注册管理运行机构通过 API 与 RST v2.0 进行交互，采用自我检测设计，而无需人工干预。</a:t>
            </a:r>
          </a:p>
          <a:p>
            <a:br>
              <a:rPr lang="zh-CN" sz="1800" b="0">
                <a:effectLst/>
                <a:latin typeface="+mj-lt"/>
                <a:ea typeface="SimSun"/>
              </a:rPr>
            </a:br>
            <a:endParaRPr lang="zh-CN" sz="1800" b="0">
              <a:effectLst/>
              <a:latin typeface="+mj-lt"/>
              <a:ea typeface="SimSu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29</a:t>
            </a:fld>
            <a:endParaRPr lang="en-US" sz="1200" b="1" i="0" u="none" strike="noStrike" cap="none">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432000" y="1031776"/>
            <a:ext cx="11128405"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sz="3500" dirty="0">
                <a:solidFill>
                  <a:srgbClr val="002B49"/>
                </a:solidFill>
              </a:rPr>
              <a:t>RSP 和新 gTLD 项目</a:t>
            </a:r>
          </a:p>
        </p:txBody>
      </p:sp>
      <p:pic>
        <p:nvPicPr>
          <p:cNvPr id="6" name="Picture 5">
            <a:extLst>
              <a:ext uri="{FF2B5EF4-FFF2-40B4-BE49-F238E27FC236}">
                <a16:creationId xmlns:a16="http://schemas.microsoft.com/office/drawing/2014/main" id="{DABA0DDF-D255-A673-A32B-2EAA0713406C}"/>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Rectangle 2">
            <a:extLst>
              <a:ext uri="{FF2B5EF4-FFF2-40B4-BE49-F238E27FC236}">
                <a16:creationId xmlns:a16="http://schemas.microsoft.com/office/drawing/2014/main" id="{D4127C37-1F39-16B5-F517-30A498B150F5}"/>
              </a:ext>
            </a:extLst>
          </p:cNvPr>
          <p:cNvSpPr/>
          <p:nvPr/>
        </p:nvSpPr>
        <p:spPr>
          <a:xfrm>
            <a:off x="457366" y="2108199"/>
            <a:ext cx="5409952" cy="4461799"/>
          </a:xfrm>
          <a:prstGeom prst="rect">
            <a:avLst/>
          </a:prstGeom>
          <a:solidFill>
            <a:srgbClr val="F16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sz="1800" b="1" i="0" u="none" strike="noStrike">
                <a:solidFill>
                  <a:srgbClr val="0A1F24"/>
                </a:solidFill>
                <a:effectLst/>
                <a:latin typeface="Arial" panose="020B0604020202020204" pitchFamily="34" charset="0"/>
                <a:ea typeface="SimSun"/>
              </a:rPr>
              <a:t>在 gTLD 评估流程之前和期间，我们将在 RSP 网站上公布以下信息：</a:t>
            </a:r>
          </a:p>
          <a:p>
            <a:endParaRPr lang="en-US" sz="1800" b="1" i="0" u="none" strike="noStrike" dirty="0">
              <a:solidFill>
                <a:srgbClr val="0A1F24"/>
              </a:solidFill>
              <a:effectLst/>
              <a:latin typeface="Arial" panose="020B0604020202020204" pitchFamily="34" charset="0"/>
            </a:endParaRPr>
          </a:p>
          <a:p>
            <a:pPr marL="285750" indent="-285750" rtl="0" fontAlgn="base">
              <a:buFont typeface="Arial" panose="020B0604020202020204" pitchFamily="34" charset="0"/>
              <a:buChar char="•"/>
            </a:pPr>
            <a:r>
              <a:rPr lang="zh-CN" sz="1800" b="0" i="0" u="none" strike="noStrike">
                <a:solidFill>
                  <a:srgbClr val="0A1F24"/>
                </a:solidFill>
                <a:effectLst/>
                <a:latin typeface="Arial" panose="020B0604020202020204" pitchFamily="34" charset="0"/>
                <a:ea typeface="SimSun"/>
              </a:rPr>
              <a:t>经评估的 RSP 的名称和联系信息</a:t>
            </a:r>
          </a:p>
          <a:p>
            <a:pPr marL="285750" indent="-285750" rtl="0" fontAlgn="base">
              <a:buFont typeface="Arial" panose="020B0604020202020204" pitchFamily="34" charset="0"/>
              <a:buChar char="•"/>
            </a:pPr>
            <a:r>
              <a:rPr lang="zh-CN" sz="1800" b="0" i="0" u="none" strike="noStrike">
                <a:solidFill>
                  <a:srgbClr val="0A1F24"/>
                </a:solidFill>
                <a:effectLst/>
                <a:latin typeface="Arial" panose="020B0604020202020204" pitchFamily="34" charset="0"/>
                <a:ea typeface="SimSun"/>
              </a:rPr>
              <a:t>预先批准的附加注册管理机构服务，包括服务描述</a:t>
            </a:r>
          </a:p>
          <a:p>
            <a:pPr marL="285750" indent="-285750" rtl="0" fontAlgn="base">
              <a:buFont typeface="Arial" panose="020B0604020202020204" pitchFamily="34" charset="0"/>
              <a:buChar char="•"/>
            </a:pPr>
            <a:r>
              <a:rPr lang="zh-CN" sz="1800" b="0" i="0" u="none" strike="noStrike">
                <a:solidFill>
                  <a:srgbClr val="0A1F24"/>
                </a:solidFill>
                <a:effectLst/>
                <a:latin typeface="Arial" panose="020B0604020202020204" pitchFamily="34" charset="0"/>
                <a:ea typeface="SimSun"/>
              </a:rPr>
              <a:t>预先批准的国际化域名 (IDN) 列表</a:t>
            </a:r>
          </a:p>
        </p:txBody>
      </p:sp>
      <p:sp>
        <p:nvSpPr>
          <p:cNvPr id="7" name="Rectangle 6">
            <a:extLst>
              <a:ext uri="{FF2B5EF4-FFF2-40B4-BE49-F238E27FC236}">
                <a16:creationId xmlns:a16="http://schemas.microsoft.com/office/drawing/2014/main" id="{BDCE99E6-6BC8-E056-F70B-2FD792745E64}"/>
              </a:ext>
            </a:extLst>
          </p:cNvPr>
          <p:cNvSpPr/>
          <p:nvPr/>
        </p:nvSpPr>
        <p:spPr>
          <a:xfrm>
            <a:off x="6324683" y="2086529"/>
            <a:ext cx="5549204" cy="4483471"/>
          </a:xfrm>
          <a:prstGeom prst="rect">
            <a:avLst/>
          </a:prstGeom>
          <a:solidFill>
            <a:srgbClr val="48CE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r>
              <a:rPr lang="zh-CN" sz="1800" b="1" i="0" u="none" strike="noStrike" dirty="0">
                <a:solidFill>
                  <a:srgbClr val="0A1F24"/>
                </a:solidFill>
                <a:effectLst/>
                <a:latin typeface="Arial" panose="020B0604020202020204" pitchFamily="34" charset="0"/>
                <a:ea typeface="SimSun"/>
                <a:cs typeface="Arial" panose="020B0604020202020204" pitchFamily="34" charset="0"/>
              </a:rPr>
              <a:t>每个经评估的 RSP 将收到一份选定它们的 gTLD 申请人名单。</a:t>
            </a:r>
          </a:p>
          <a:p>
            <a:pPr rtl="0"/>
            <a:endParaRPr lang="en-US" sz="1800" b="0" i="0" u="none" strike="noStrike" dirty="0">
              <a:solidFill>
                <a:srgbClr val="0A1F24"/>
              </a:solidFill>
              <a:effectLst/>
              <a:latin typeface="Arial" panose="020B0604020202020204" pitchFamily="34" charset="0"/>
              <a:cs typeface="Arial" panose="020B0604020202020204" pitchFamily="34" charset="0"/>
            </a:endParaRPr>
          </a:p>
          <a:p>
            <a:pPr rtl="0"/>
            <a:r>
              <a:rPr lang="zh-CN" sz="1800" b="0" i="0" u="none" strike="noStrike" dirty="0">
                <a:solidFill>
                  <a:srgbClr val="0A1F24"/>
                </a:solidFill>
                <a:effectLst/>
                <a:latin typeface="Arial" panose="020B0604020202020204" pitchFamily="34" charset="0"/>
                <a:ea typeface="SimSun"/>
                <a:cs typeface="Arial" panose="020B0604020202020204" pitchFamily="34" charset="0"/>
              </a:rPr>
              <a:t>ICANN 将与全业务 RSP 共享 gTLD 申请人选择的任何附加注册管理机构服务。</a:t>
            </a:r>
          </a:p>
          <a:p>
            <a:pPr rtl="0"/>
            <a:br>
              <a:rPr lang="zh-CN" sz="1800" b="0" dirty="0">
                <a:effectLst/>
                <a:latin typeface="Arial" panose="020B0604020202020204" pitchFamily="34" charset="0"/>
                <a:ea typeface="SimSun"/>
                <a:cs typeface="Arial" panose="020B0604020202020204" pitchFamily="34" charset="0"/>
              </a:rPr>
            </a:br>
            <a:r>
              <a:rPr lang="zh-CN" sz="1800" b="0" i="0" u="none" strike="noStrike" dirty="0">
                <a:solidFill>
                  <a:srgbClr val="0A1F24"/>
                </a:solidFill>
                <a:effectLst/>
                <a:latin typeface="Arial" panose="020B0604020202020204" pitchFamily="34" charset="0"/>
                <a:ea typeface="SimSun"/>
                <a:cs typeface="Arial" panose="020B0604020202020204" pitchFamily="34" charset="0"/>
              </a:rPr>
              <a:t>每个经评估的 RSP 必须确认它将支持哪些 gTLD 申请，并有足够能力支持这些申请。 </a:t>
            </a:r>
          </a:p>
          <a:p>
            <a:pPr rtl="0"/>
            <a:br>
              <a:rPr lang="zh-CN" sz="1800" b="0" dirty="0">
                <a:effectLst/>
                <a:latin typeface="Arial" panose="020B0604020202020204" pitchFamily="34" charset="0"/>
                <a:ea typeface="SimSun"/>
                <a:cs typeface="Arial" panose="020B0604020202020204" pitchFamily="34" charset="0"/>
              </a:rPr>
            </a:br>
            <a:r>
              <a:rPr lang="zh-CN" sz="1800" b="0" i="0" u="none" strike="noStrike" dirty="0">
                <a:solidFill>
                  <a:srgbClr val="0A1F24"/>
                </a:solidFill>
                <a:effectLst/>
                <a:latin typeface="Arial" panose="020B0604020202020204" pitchFamily="34" charset="0"/>
                <a:ea typeface="SimSun"/>
                <a:cs typeface="Arial" panose="020B0604020202020204" pitchFamily="34" charset="0"/>
              </a:rPr>
              <a:t>如果 gTLD 申请人选定的经评估的 RSP 不愿意提供 RSP 支持，则该 gTLD 申请人将得到通知。</a:t>
            </a:r>
          </a:p>
        </p:txBody>
      </p:sp>
      <p:pic>
        <p:nvPicPr>
          <p:cNvPr id="1026" name="Picture 2">
            <a:extLst>
              <a:ext uri="{FF2B5EF4-FFF2-40B4-BE49-F238E27FC236}">
                <a16:creationId xmlns:a16="http://schemas.microsoft.com/office/drawing/2014/main" id="{0964C6A0-6815-8B0A-3486-5F7B75BC4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95" y="2131052"/>
            <a:ext cx="867005" cy="867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ED4439-9DA3-A0A3-5C25-C2B73FBAC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0" y="2324424"/>
            <a:ext cx="554287" cy="644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solidFill>
                  <a:schemeClr val="bg1"/>
                </a:solidFill>
              </a:rPr>
              <a:t>互联网是全球“网络之网”</a:t>
            </a: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n-US" sz="1200" b="1"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zh-CN" sz="5400"/>
              <a:t>下一轮新 gTLD 项目： </a:t>
            </a:r>
            <a:br>
              <a:rPr lang="zh-CN" sz="5400"/>
            </a:br>
            <a:r>
              <a:rPr lang="zh-CN" sz="5400"/>
              <a:t>时间表和相关资源</a:t>
            </a:r>
            <a:br>
              <a:rPr lang="zh-CN" sz="5400"/>
            </a:br>
            <a:endParaRPr lang="zh-CN" sz="5400"/>
          </a:p>
        </p:txBody>
      </p:sp>
    </p:spTree>
    <p:extLst>
      <p:ext uri="{BB962C8B-B14F-4D97-AF65-F5344CB8AC3E}">
        <p14:creationId xmlns:p14="http://schemas.microsoft.com/office/powerpoint/2010/main" val="152719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a:p>
        </p:txBody>
      </p:sp>
      <p:sp>
        <p:nvSpPr>
          <p:cNvPr id="7" name="Rectangle 6">
            <a:extLst>
              <a:ext uri="{FF2B5EF4-FFF2-40B4-BE49-F238E27FC236}">
                <a16:creationId xmlns:a16="http://schemas.microsoft.com/office/drawing/2014/main" id="{728110E1-37F2-598A-4B7C-D4E66314EDB6}"/>
              </a:ext>
            </a:extLst>
          </p:cNvPr>
          <p:cNvSpPr/>
          <p:nvPr/>
        </p:nvSpPr>
        <p:spPr>
          <a:xfrm>
            <a:off x="0" y="-3824"/>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n-US" sz="1200" b="1" i="0" u="none" strike="noStrike" cap="none">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86831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CN" sz="3100">
                <a:solidFill>
                  <a:srgbClr val="002B49"/>
                </a:solidFill>
              </a:rPr>
              <a:t>下一轮新 gTLD 项目实施时间表 </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765272"/>
            <a:ext cx="4909455" cy="141819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zh-CN" b="1" dirty="0"/>
              <a:t>下一轮新 gTLD 项目申请提交期：</a:t>
            </a:r>
          </a:p>
          <a:p>
            <a:pPr marL="457200" lvl="0" indent="-330200" algn="l" rtl="0">
              <a:spcBef>
                <a:spcPts val="0"/>
              </a:spcBef>
              <a:spcAft>
                <a:spcPts val="0"/>
              </a:spcAft>
              <a:buSzPts val="1600"/>
              <a:buChar char="●"/>
            </a:pPr>
            <a:r>
              <a:rPr lang="zh-CN" dirty="0"/>
              <a:t>预计于 2026 年 4 月开放，为期 12-15 周。 </a:t>
            </a:r>
          </a:p>
          <a:p>
            <a:pPr marL="457200" lvl="0" indent="-330200" algn="l" rtl="0">
              <a:spcBef>
                <a:spcPts val="0"/>
              </a:spcBef>
              <a:spcAft>
                <a:spcPts val="0"/>
              </a:spcAft>
              <a:buSzPts val="1600"/>
              <a:buChar char="●"/>
            </a:pPr>
            <a:endParaRPr lang="en-US" b="1" dirty="0"/>
          </a:p>
          <a:p>
            <a:pPr marL="0" marR="0" lvl="0" indent="0" algn="l" rtl="0">
              <a:lnSpc>
                <a:spcPct val="100000"/>
              </a:lnSpc>
              <a:spcBef>
                <a:spcPts val="0"/>
              </a:spcBef>
              <a:spcAft>
                <a:spcPts val="0"/>
              </a:spcAft>
              <a:buClr>
                <a:srgbClr val="000000"/>
              </a:buClr>
              <a:buSzPts val="1800"/>
              <a:buFont typeface="Arial"/>
              <a:buNone/>
            </a:pPr>
            <a:r>
              <a:rPr lang="zh-CN" b="1" i="0" u="none" strike="noStrike" cap="none" dirty="0">
                <a:solidFill>
                  <a:srgbClr val="000000"/>
                </a:solidFill>
                <a:latin typeface="Arial"/>
                <a:ea typeface="SimSun"/>
                <a:cs typeface="Arial"/>
                <a:sym typeface="Arial"/>
              </a:rPr>
              <a:t>申请人支持计划 (ASP) 申请提交期：</a:t>
            </a:r>
          </a:p>
          <a:p>
            <a:pPr marL="457200" lvl="0" indent="-330200" algn="l" rtl="0">
              <a:spcBef>
                <a:spcPts val="0"/>
              </a:spcBef>
              <a:spcAft>
                <a:spcPts val="0"/>
              </a:spcAft>
              <a:buSzPts val="1600"/>
              <a:buChar char="●"/>
            </a:pPr>
            <a:r>
              <a:rPr lang="zh-CN" b="0" i="0" u="none" strike="noStrike" cap="none" dirty="0">
                <a:solidFill>
                  <a:srgbClr val="000000"/>
                </a:solidFill>
                <a:latin typeface="Arial"/>
                <a:ea typeface="SimSun"/>
                <a:cs typeface="Arial"/>
                <a:sym typeface="Arial"/>
              </a:rPr>
              <a:t>2024 年 11 月 19 日开放；202</a:t>
            </a:r>
            <a:r>
              <a:rPr lang="zh-CN" b="0" i="0" u="none" strike="noStrike" cap="none" dirty="0">
                <a:solidFill>
                  <a:schemeClr val="dk1"/>
                </a:solidFill>
                <a:latin typeface="Arial"/>
                <a:ea typeface="SimSun"/>
                <a:cs typeface="Arial"/>
                <a:sym typeface="Arial"/>
              </a:rPr>
              <a:t>5 年 11 月 19 日关闭。</a:t>
            </a:r>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452408" y="3740632"/>
            <a:ext cx="2146609"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ASP 申请提交期开始</a:t>
            </a:r>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5340034" y="3783053"/>
            <a:ext cx="2050869"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ASP 申请提交期结束</a:t>
            </a:r>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951268" y="3745894"/>
            <a:ext cx="2044747"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a:solidFill>
                  <a:schemeClr val="dk1"/>
                </a:solidFill>
                <a:latin typeface="Arial"/>
                <a:ea typeface="SimSun"/>
                <a:cs typeface="Arial"/>
                <a:sym typeface="Arial"/>
              </a:rPr>
              <a:t>gTLD 申请提交期结束</a:t>
            </a:r>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7644209" y="3777168"/>
            <a:ext cx="2044748"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a:solidFill>
                  <a:schemeClr val="dk1"/>
                </a:solidFill>
                <a:latin typeface="Arial"/>
                <a:ea typeface="SimSun"/>
                <a:cs typeface="Arial"/>
                <a:sym typeface="Arial"/>
              </a:rPr>
              <a:t>gTLD 申请提交期开始</a:t>
            </a:r>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174621"/>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304542"/>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5732813"/>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b="1" dirty="0">
                <a:solidFill>
                  <a:schemeClr val="dk1"/>
                </a:solidFill>
              </a:rPr>
              <a:t>2024 年 </a:t>
            </a:r>
            <a:endParaRPr lang="en-US" altLang="zh-CN" b="1" dirty="0">
              <a:solidFill>
                <a:schemeClr val="dk1"/>
              </a:solidFill>
            </a:endParaRPr>
          </a:p>
          <a:p>
            <a:pPr marL="0" marR="0" lvl="0" indent="0" algn="ctr" rtl="0">
              <a:spcBef>
                <a:spcPts val="0"/>
              </a:spcBef>
              <a:spcAft>
                <a:spcPts val="0"/>
              </a:spcAft>
              <a:buNone/>
            </a:pPr>
            <a:r>
              <a:rPr lang="zh-CN" b="1" dirty="0">
                <a:solidFill>
                  <a:schemeClr val="dk1"/>
                </a:solidFill>
              </a:rPr>
              <a:t>11 月 19 日</a:t>
            </a:r>
            <a:r>
              <a:rPr lang="zh-CN" sz="1400" b="1" i="0" u="none" strike="noStrike" cap="none" dirty="0">
                <a:solidFill>
                  <a:schemeClr val="dk1"/>
                </a:solidFill>
                <a:latin typeface="Arial"/>
                <a:ea typeface="SimSun"/>
                <a:cs typeface="Arial"/>
                <a:sym typeface="Arial"/>
              </a:rPr>
              <a:t> </a:t>
            </a:r>
            <a:br>
              <a:rPr lang="zh-CN" sz="1400" b="1" i="0" u="none" strike="noStrike" cap="none" dirty="0">
                <a:solidFill>
                  <a:schemeClr val="dk1"/>
                </a:solidFill>
                <a:latin typeface="Arial"/>
                <a:ea typeface="SimSun"/>
                <a:cs typeface="Arial"/>
                <a:sym typeface="Arial"/>
              </a:rPr>
            </a:br>
            <a:endParaRPr lang="zh-CN" sz="1400" b="1" i="0" u="none" strike="noStrike" cap="none" dirty="0">
              <a:solidFill>
                <a:schemeClr val="dk1"/>
              </a:solidFill>
              <a:latin typeface="Arial"/>
              <a:ea typeface="SimSun"/>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5757987"/>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b="1" dirty="0">
                <a:solidFill>
                  <a:schemeClr val="dk1"/>
                </a:solidFill>
              </a:rPr>
              <a:t>2025 年 </a:t>
            </a:r>
            <a:endParaRPr lang="en-US" altLang="zh-CN" b="1" dirty="0">
              <a:solidFill>
                <a:schemeClr val="dk1"/>
              </a:solidFill>
            </a:endParaRPr>
          </a:p>
          <a:p>
            <a:pPr marL="0" marR="0" lvl="0" indent="0" algn="ctr" rtl="0">
              <a:spcBef>
                <a:spcPts val="0"/>
              </a:spcBef>
              <a:spcAft>
                <a:spcPts val="0"/>
              </a:spcAft>
              <a:buNone/>
            </a:pPr>
            <a:r>
              <a:rPr lang="zh-CN" b="1" dirty="0">
                <a:solidFill>
                  <a:schemeClr val="dk1"/>
                </a:solidFill>
              </a:rPr>
              <a:t>5 月 20 日</a:t>
            </a:r>
          </a:p>
          <a:p>
            <a:pPr marL="0" marR="0" lvl="0" indent="0" algn="ctr" rtl="0">
              <a:spcBef>
                <a:spcPts val="0"/>
              </a:spcBef>
              <a:spcAft>
                <a:spcPts val="0"/>
              </a:spcAft>
              <a:buNone/>
            </a:pPr>
            <a:endParaRPr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5758684"/>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b="1" dirty="0">
                <a:solidFill>
                  <a:schemeClr val="dk1"/>
                </a:solidFill>
              </a:rPr>
              <a:t>2025 年 </a:t>
            </a:r>
            <a:endParaRPr lang="en-US" altLang="zh-CN" b="1" dirty="0">
              <a:solidFill>
                <a:schemeClr val="dk1"/>
              </a:solidFill>
            </a:endParaRPr>
          </a:p>
          <a:p>
            <a:pPr marL="0" marR="0" lvl="0" indent="0" algn="ctr" rtl="0">
              <a:spcBef>
                <a:spcPts val="0"/>
              </a:spcBef>
              <a:spcAft>
                <a:spcPts val="0"/>
              </a:spcAft>
              <a:buNone/>
            </a:pPr>
            <a:r>
              <a:rPr lang="zh-CN" b="1" dirty="0">
                <a:solidFill>
                  <a:schemeClr val="dk1"/>
                </a:solidFill>
              </a:rPr>
              <a:t>11 月 19 日</a:t>
            </a: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171319" y="5735854"/>
            <a:ext cx="1028712" cy="5589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400" b="1" i="0" u="none" strike="noStrike" cap="none" dirty="0">
                <a:solidFill>
                  <a:schemeClr val="dk1"/>
                </a:solidFill>
                <a:latin typeface="Arial"/>
                <a:ea typeface="SimSun"/>
                <a:cs typeface="Arial"/>
                <a:sym typeface="Arial"/>
              </a:rPr>
              <a:t>2026 年</a:t>
            </a:r>
            <a:endParaRPr lang="en-US" altLang="zh-CN" sz="1400" b="1" i="0" u="none" strike="noStrike" cap="none" dirty="0">
              <a:solidFill>
                <a:schemeClr val="dk1"/>
              </a:solidFill>
              <a:latin typeface="Arial"/>
              <a:ea typeface="SimSun"/>
              <a:cs typeface="Arial"/>
              <a:sym typeface="Arial"/>
            </a:endParaRPr>
          </a:p>
          <a:p>
            <a:pPr marL="0" marR="0" lvl="0" indent="0" algn="ctr" rtl="0">
              <a:spcBef>
                <a:spcPts val="0"/>
              </a:spcBef>
              <a:spcAft>
                <a:spcPts val="0"/>
              </a:spcAft>
              <a:buNone/>
            </a:pPr>
            <a:r>
              <a:rPr lang="zh-CN" b="1" dirty="0">
                <a:solidFill>
                  <a:schemeClr val="dk1"/>
                </a:solidFill>
              </a:rPr>
              <a:t>第 2 季度</a:t>
            </a: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23380" y="5716582"/>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400" b="1" i="0" u="none" strike="noStrike" cap="none" dirty="0">
                <a:solidFill>
                  <a:schemeClr val="dk1"/>
                </a:solidFill>
                <a:latin typeface="Arial"/>
                <a:ea typeface="SimSun"/>
                <a:cs typeface="Arial"/>
                <a:sym typeface="Arial"/>
              </a:rPr>
              <a:t>2026 年</a:t>
            </a:r>
            <a:endParaRPr lang="en-US" altLang="zh-CN" sz="1400" b="1" i="0" u="none" strike="noStrike" cap="none" dirty="0">
              <a:solidFill>
                <a:schemeClr val="dk1"/>
              </a:solidFill>
              <a:latin typeface="Arial"/>
              <a:ea typeface="SimSun"/>
              <a:cs typeface="Arial"/>
              <a:sym typeface="Arial"/>
            </a:endParaRPr>
          </a:p>
          <a:p>
            <a:pPr marL="0" marR="0" lvl="0" indent="0" algn="ctr" rtl="0">
              <a:spcBef>
                <a:spcPts val="0"/>
              </a:spcBef>
              <a:spcAft>
                <a:spcPts val="0"/>
              </a:spcAft>
              <a:buNone/>
            </a:pPr>
            <a:r>
              <a:rPr lang="zh-CN" b="1" dirty="0">
                <a:solidFill>
                  <a:schemeClr val="dk1"/>
                </a:solidFill>
              </a:rPr>
              <a:t>第 3 季度</a:t>
            </a: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452409" y="4720259"/>
            <a:ext cx="1944701"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RSP 预评估申请提交期开始</a:t>
            </a:r>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49519" y="4726820"/>
            <a:ext cx="2226452"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RSP 预评估申请提交期</a:t>
            </a:r>
            <a:endParaRPr lang="en-US" altLang="zh-CN" sz="1400" b="0" i="0" u="none" strike="noStrike" cap="none" dirty="0">
              <a:solidFill>
                <a:schemeClr val="dk1"/>
              </a:solidFill>
              <a:latin typeface="Arial"/>
              <a:ea typeface="SimSun"/>
              <a:cs typeface="Arial"/>
              <a:sym typeface="Arial"/>
            </a:endParaRPr>
          </a:p>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结束</a:t>
            </a:r>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285598"/>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359303"/>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36086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24832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25043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35928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35928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p:cNvCxnSpPr>
          <p:nvPr/>
        </p:nvCxnSpPr>
        <p:spPr>
          <a:xfrm>
            <a:off x="1060558" y="5681794"/>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191885"/>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24662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24662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993553" y="6442771"/>
            <a:ext cx="3823500" cy="215400"/>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日期</a:t>
            </a:r>
            <a:r>
              <a:rPr lang="zh-CN" dirty="0">
                <a:solidFill>
                  <a:schemeClr val="dk1"/>
                </a:solidFill>
              </a:rPr>
              <a:t>可能会有所调整。</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642072" y="4717379"/>
            <a:ext cx="1983826"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RSP 评估申请提交期</a:t>
            </a:r>
            <a:endParaRPr lang="en-US" altLang="zh-CN" sz="1400" b="0" i="0" u="none" strike="noStrike" cap="none" dirty="0">
              <a:solidFill>
                <a:schemeClr val="dk1"/>
              </a:solidFill>
              <a:latin typeface="Arial"/>
              <a:ea typeface="SimSun"/>
              <a:cs typeface="Arial"/>
              <a:sym typeface="Arial"/>
            </a:endParaRPr>
          </a:p>
          <a:p>
            <a:pPr marL="0" marR="0" lvl="0" indent="0" algn="ctr" rtl="0">
              <a:lnSpc>
                <a:spcPct val="112857"/>
              </a:lnSpc>
              <a:spcBef>
                <a:spcPts val="0"/>
              </a:spcBef>
              <a:spcAft>
                <a:spcPts val="0"/>
              </a:spcAft>
              <a:buNone/>
            </a:pPr>
            <a:r>
              <a:rPr lang="zh-CN" dirty="0">
                <a:solidFill>
                  <a:schemeClr val="dk1"/>
                </a:solidFill>
              </a:rPr>
              <a:t>开始</a:t>
            </a:r>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720259"/>
            <a:ext cx="2044747"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RSP 评估申请提交期</a:t>
            </a:r>
            <a:endParaRPr lang="en-US" altLang="zh-CN" sz="1400" b="0" i="0" u="none" strike="noStrike" cap="none" dirty="0">
              <a:solidFill>
                <a:schemeClr val="dk1"/>
              </a:solidFill>
              <a:latin typeface="Arial"/>
              <a:ea typeface="SimSun"/>
              <a:cs typeface="Arial"/>
              <a:sym typeface="Arial"/>
            </a:endParaRPr>
          </a:p>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结束</a:t>
            </a:r>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22573" y="1765272"/>
            <a:ext cx="5163077" cy="136174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b="1" i="0" u="none" strike="noStrike" cap="none" dirty="0">
                <a:solidFill>
                  <a:srgbClr val="000000"/>
                </a:solidFill>
                <a:latin typeface="Arial"/>
                <a:ea typeface="SimSun"/>
                <a:cs typeface="Arial"/>
                <a:sym typeface="Arial"/>
              </a:rPr>
              <a:t>注册管理机构服务提供商 (RSP) 评估项目申请提交期：</a:t>
            </a:r>
          </a:p>
          <a:p>
            <a:pPr marL="457200" marR="0" lvl="0" indent="-330200" algn="l" rtl="0">
              <a:lnSpc>
                <a:spcPct val="100000"/>
              </a:lnSpc>
              <a:spcBef>
                <a:spcPts val="0"/>
              </a:spcBef>
              <a:spcAft>
                <a:spcPts val="0"/>
              </a:spcAft>
              <a:buClr>
                <a:srgbClr val="000000"/>
              </a:buClr>
              <a:buSzPts val="1600"/>
              <a:buFont typeface="Arial"/>
              <a:buChar char="●"/>
            </a:pPr>
            <a:r>
              <a:rPr lang="zh-CN" b="0" i="0" u="none" strike="noStrike" cap="none" dirty="0">
                <a:solidFill>
                  <a:srgbClr val="000000"/>
                </a:solidFill>
                <a:latin typeface="Arial"/>
                <a:ea typeface="SimSun"/>
                <a:cs typeface="Arial"/>
                <a:sym typeface="Arial"/>
              </a:rPr>
              <a:t>预评估期将于 2024 年 11 月 19 日开放；2025 年 5 月 20 日关闭。</a:t>
            </a:r>
          </a:p>
          <a:p>
            <a:pPr marL="457200" marR="0" lvl="0" indent="-330200" algn="l" rtl="0">
              <a:lnSpc>
                <a:spcPct val="100000"/>
              </a:lnSpc>
              <a:spcBef>
                <a:spcPts val="0"/>
              </a:spcBef>
              <a:spcAft>
                <a:spcPts val="0"/>
              </a:spcAft>
              <a:buClr>
                <a:srgbClr val="000000"/>
              </a:buClr>
              <a:buSzPts val="1600"/>
              <a:buFont typeface="Arial"/>
              <a:buChar char="●"/>
            </a:pPr>
            <a:r>
              <a:rPr lang="zh-CN" b="0" i="0" u="none" strike="noStrike" cap="none" dirty="0">
                <a:solidFill>
                  <a:srgbClr val="000000"/>
                </a:solidFill>
                <a:latin typeface="Arial"/>
                <a:ea typeface="SimSun"/>
                <a:cs typeface="Arial"/>
                <a:sym typeface="Arial"/>
              </a:rPr>
              <a:t>另一个评估期将在 gTLD 申请提交期间开放和关闭。</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659936"/>
            <a:ext cx="11463243" cy="1561890"/>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69ADE42-B7F2-9275-637B-2F3B3750ED41}"/>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n-US" sz="1200" b="1" i="0" u="none" strike="noStrike" cap="none">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1015652"/>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zh-CN" sz="3500">
                <a:solidFill>
                  <a:srgbClr val="002B49"/>
                </a:solidFill>
              </a:rPr>
              <a:t>下一轮新 gTLD 项目相关资源</a:t>
            </a:r>
          </a:p>
        </p:txBody>
      </p:sp>
      <p:sp>
        <p:nvSpPr>
          <p:cNvPr id="1655" name="Google Shape;1655;p89"/>
          <p:cNvSpPr txBox="1"/>
          <p:nvPr/>
        </p:nvSpPr>
        <p:spPr>
          <a:xfrm>
            <a:off x="550875" y="2033280"/>
            <a:ext cx="11457300" cy="351016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rPr>
              <a:t>下一轮新 gTLD 项目网站： </a:t>
            </a:r>
            <a:br>
              <a:rPr lang="zh-CN" sz="2000" b="0" i="0" u="none" strike="noStrike" cap="none">
                <a:solidFill>
                  <a:srgbClr val="002B49"/>
                </a:solidFill>
                <a:latin typeface="Arial"/>
                <a:ea typeface="SimSun"/>
                <a:cs typeface="Arial"/>
                <a:sym typeface="Arial"/>
              </a:rPr>
            </a:br>
            <a:r>
              <a:rPr lang="zh-CN" sz="2000" i="0" u="none" strike="noStrike" cap="none">
                <a:solidFill>
                  <a:srgbClr val="002B49"/>
                </a:solidFill>
                <a:latin typeface="Arial"/>
                <a:ea typeface="SimSun"/>
                <a:cs typeface="Arial"/>
                <a:sym typeface="Arial"/>
                <a:hlinkClick r:id="rId3"/>
              </a:rPr>
              <a:t>https://newgtldprogram.icann.org/</a:t>
            </a:r>
          </a:p>
          <a:p>
            <a:pPr marL="457200" marR="0" lvl="0" indent="-400050" algn="l" rtl="0">
              <a:lnSpc>
                <a:spcPct val="100000"/>
              </a:lnSpc>
              <a:spcBef>
                <a:spcPts val="0"/>
              </a:spcBef>
              <a:spcAft>
                <a:spcPts val="0"/>
              </a:spcAft>
              <a:buClr>
                <a:srgbClr val="000000"/>
              </a:buClr>
              <a:buSzPts val="2700"/>
              <a:buFont typeface="Arial"/>
              <a:buChar char="●"/>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hlinkClick r:id="rId4"/>
              </a:rPr>
              <a:t>常见问题解答</a:t>
            </a:r>
            <a:r>
              <a:rPr lang="zh-CN" sz="2000" b="0" i="0" u="none" strike="noStrike" cap="none">
                <a:solidFill>
                  <a:srgbClr val="002B49"/>
                </a:solidFill>
                <a:latin typeface="Arial"/>
                <a:ea typeface="SimSun"/>
                <a:cs typeface="Arial"/>
                <a:sym typeface="Arial"/>
              </a:rPr>
              <a:t> (FAQ)</a:t>
            </a: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hlinkClick r:id="rId5"/>
              </a:rPr>
              <a:t>项目新闻和公告</a:t>
            </a:r>
          </a:p>
          <a:p>
            <a:pPr marL="0" marR="0" lvl="0" indent="0" algn="l" rtl="0">
              <a:lnSpc>
                <a:spcPct val="100000"/>
              </a:lnSpc>
              <a:spcBef>
                <a:spcPts val="0"/>
              </a:spcBef>
              <a:spcAft>
                <a:spcPts val="0"/>
              </a:spcAft>
              <a:buClr>
                <a:srgbClr val="000000"/>
              </a:buClr>
              <a:buSzPts val="22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hlinkClick r:id="rId6"/>
              </a:rPr>
              <a:t>ICANN 合作交流日历</a:t>
            </a: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rPr>
              <a:t>ICANN 新闻订阅</a:t>
            </a:r>
            <a:r>
              <a:rPr lang="zh-CN" sz="2000" b="0" i="0" u="none" strike="noStrike" cap="none">
                <a:solidFill>
                  <a:srgbClr val="002B49"/>
                </a:solidFill>
                <a:latin typeface="Arial"/>
                <a:ea typeface="SimSun"/>
                <a:cs typeface="Arial"/>
                <a:sym typeface="Arial"/>
                <a:hlinkClick r:id="rId7"/>
              </a:rPr>
              <a:t>链接</a:t>
            </a:r>
          </a:p>
          <a:p>
            <a:pPr marL="0" marR="0" lvl="0" indent="0" algn="l" rtl="0">
              <a:lnSpc>
                <a:spcPct val="115000"/>
              </a:lnSpc>
              <a:spcBef>
                <a:spcPts val="0"/>
              </a:spcBef>
              <a:spcAft>
                <a:spcPts val="0"/>
              </a:spcAft>
              <a:buClr>
                <a:srgbClr val="000000"/>
              </a:buClr>
              <a:buSzPts val="1800"/>
              <a:buFont typeface="Arial"/>
              <a:buNone/>
            </a:pPr>
            <a:endParaRPr b="0" i="0" u="none" strike="noStrike" cap="none" dirty="0">
              <a:solidFill>
                <a:srgbClr val="002B49"/>
              </a:solidFill>
              <a:highlight>
                <a:srgbClr val="F8F8F8"/>
              </a:highlight>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721168"/>
            <a:ext cx="11010300" cy="761776"/>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zh-CN" sz="1800" b="1">
                <a:solidFill>
                  <a:schemeClr val="lt1"/>
                </a:solidFill>
                <a:latin typeface="Arial"/>
                <a:ea typeface="SimSun"/>
                <a:cs typeface="Arial"/>
                <a:sym typeface="Arial"/>
              </a:rPr>
              <a:t>要在浏览器中正常查看超链接，请右键单击链接，然后单击“打开链接”。</a:t>
            </a:r>
          </a:p>
          <a:p>
            <a:pPr marL="0" marR="0" lvl="0" indent="0" algn="l" rtl="0">
              <a:spcBef>
                <a:spcPts val="0"/>
              </a:spcBef>
              <a:spcAft>
                <a:spcPts val="0"/>
              </a:spcAft>
              <a:buNone/>
            </a:pPr>
            <a:endParaRPr lang="en-US" sz="180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400" b="1" dirty="0">
                <a:solidFill>
                  <a:srgbClr val="0B3458"/>
                </a:solidFill>
                <a:latin typeface="Arial"/>
                <a:ea typeface="SimSun"/>
                <a:cs typeface="Arial"/>
                <a:sym typeface="Arial"/>
              </a:rPr>
              <a:t> </a:t>
            </a:r>
            <a:r>
              <a:rPr lang="zh-CN" sz="2400" b="1" dirty="0">
                <a:solidFill>
                  <a:srgbClr val="0B3458"/>
                </a:solidFill>
                <a:latin typeface="Arial"/>
                <a:ea typeface="SimSun"/>
                <a:cs typeface="Arial"/>
                <a:sym typeface="Arial"/>
              </a:rPr>
              <a:t>！</a:t>
            </a:r>
          </a:p>
        </p:txBody>
      </p:sp>
      <p:pic>
        <p:nvPicPr>
          <p:cNvPr id="2" name="Picture 1">
            <a:extLst>
              <a:ext uri="{FF2B5EF4-FFF2-40B4-BE49-F238E27FC236}">
                <a16:creationId xmlns:a16="http://schemas.microsoft.com/office/drawing/2014/main" id="{C38F7DB3-6BFB-006E-A981-7F93359D6744}"/>
              </a:ext>
            </a:extLst>
          </p:cNvPr>
          <p:cNvPicPr>
            <a:picLocks noChangeAspect="1"/>
          </p:cNvPicPr>
          <p:nvPr/>
        </p:nvPicPr>
        <p:blipFill>
          <a:blip r:embed="rId8"/>
          <a:stretch>
            <a:fillRect/>
          </a:stretch>
        </p:blipFill>
        <p:spPr>
          <a:xfrm>
            <a:off x="576000" y="288001"/>
            <a:ext cx="3092486" cy="2899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3"/>
          <p:cNvSpPr/>
          <p:nvPr/>
        </p:nvSpPr>
        <p:spPr>
          <a:xfrm>
            <a:off x="540000" y="1831951"/>
            <a:ext cx="2058000" cy="3629200"/>
          </a:xfrm>
          <a:prstGeom prst="rect">
            <a:avLst/>
          </a:prstGeom>
          <a:solidFill>
            <a:srgbClr val="002949"/>
          </a:solidFill>
          <a:ln>
            <a:noFill/>
          </a:ln>
        </p:spPr>
        <p:txBody>
          <a:bodyPr spcFirstLastPara="1" wrap="square" lIns="91433" tIns="45700" rIns="91433" bIns="45700" anchor="t" anchorCtr="0">
            <a:noAutofit/>
          </a:bodyPr>
          <a:lstStyle/>
          <a:p>
            <a:pPr algn="ctr">
              <a:spcBef>
                <a:spcPts val="1067"/>
              </a:spcBef>
              <a:buSzPts val="1100"/>
            </a:pPr>
            <a:endParaRPr sz="267" b="1">
              <a:solidFill>
                <a:srgbClr val="FFFFFF"/>
              </a:solidFill>
            </a:endParaRPr>
          </a:p>
          <a:p>
            <a:pPr algn="ctr">
              <a:buSzPts val="1100"/>
            </a:pPr>
            <a:endParaRPr sz="1467" b="1">
              <a:solidFill>
                <a:srgbClr val="FFFFFF"/>
              </a:solidFill>
            </a:endParaRPr>
          </a:p>
        </p:txBody>
      </p:sp>
      <p:sp>
        <p:nvSpPr>
          <p:cNvPr id="522" name="Google Shape;522;p43"/>
          <p:cNvSpPr txBox="1">
            <a:spLocks noGrp="1"/>
          </p:cNvSpPr>
          <p:nvPr>
            <p:ph type="title"/>
          </p:nvPr>
        </p:nvSpPr>
        <p:spPr>
          <a:xfrm>
            <a:off x="540000" y="900000"/>
            <a:ext cx="8627600" cy="575600"/>
          </a:xfrm>
          <a:prstGeom prst="rect">
            <a:avLst/>
          </a:prstGeom>
        </p:spPr>
        <p:txBody>
          <a:bodyPr spcFirstLastPara="1" wrap="square" lIns="0" tIns="0" rIns="0" bIns="0" anchor="t" anchorCtr="0">
            <a:noAutofit/>
          </a:bodyPr>
          <a:lstStyle/>
          <a:p>
            <a:r>
              <a:rPr lang="zh-CN"/>
              <a:t>用您的语言介绍新 gTLD 项目</a:t>
            </a:r>
          </a:p>
        </p:txBody>
      </p:sp>
      <p:sp>
        <p:nvSpPr>
          <p:cNvPr id="523" name="Google Shape;523;p43"/>
          <p:cNvSpPr txBox="1"/>
          <p:nvPr/>
        </p:nvSpPr>
        <p:spPr>
          <a:xfrm>
            <a:off x="2766367" y="1761167"/>
            <a:ext cx="8440400" cy="3700000"/>
          </a:xfrm>
          <a:prstGeom prst="rect">
            <a:avLst/>
          </a:prstGeom>
          <a:noFill/>
          <a:ln>
            <a:noFill/>
          </a:ln>
        </p:spPr>
        <p:txBody>
          <a:bodyPr spcFirstLastPara="1" wrap="square" lIns="91433" tIns="91433" rIns="91433" bIns="91433" anchor="t" anchorCtr="0">
            <a:noAutofit/>
          </a:bodyPr>
          <a:lstStyle/>
          <a:p>
            <a:pPr marL="457189" indent="-355591">
              <a:lnSpc>
                <a:spcPct val="115000"/>
              </a:lnSpc>
              <a:buClr>
                <a:srgbClr val="0B3458"/>
              </a:buClr>
              <a:buSzPts val="1600"/>
              <a:buChar char="●"/>
            </a:pPr>
            <a:r>
              <a:rPr lang="zh-CN" altLang="en-US" sz="2133" dirty="0">
                <a:solidFill>
                  <a:srgbClr val="0B3458"/>
                </a:solidFill>
              </a:rPr>
              <a:t>我们在 </a:t>
            </a:r>
            <a:r>
              <a:rPr lang="en-US" altLang="zh-CN" sz="2133" dirty="0">
                <a:solidFill>
                  <a:srgbClr val="0B3458"/>
                </a:solidFill>
              </a:rPr>
              <a:t>ICANN </a:t>
            </a:r>
            <a:r>
              <a:rPr lang="zh-CN" altLang="en-US" sz="2133" dirty="0">
                <a:solidFill>
                  <a:srgbClr val="0B3458"/>
                </a:solidFill>
              </a:rPr>
              <a:t>官方语言（即阿、中、英、法、俄、西）范围之外，通过免费且按需的翻译流程为</a:t>
            </a:r>
            <a:r>
              <a:rPr lang="zh-CN" altLang="en-US" sz="2133" b="1" dirty="0">
                <a:solidFill>
                  <a:srgbClr val="0B3458"/>
                </a:solidFill>
              </a:rPr>
              <a:t>下一轮申请项目提供外展宣传资料</a:t>
            </a:r>
            <a:r>
              <a:rPr lang="zh-CN" altLang="en-US" sz="2133" dirty="0">
                <a:solidFill>
                  <a:srgbClr val="0B3458"/>
                </a:solidFill>
              </a:rPr>
              <a:t>。</a:t>
            </a:r>
          </a:p>
          <a:p>
            <a:pPr marL="101597">
              <a:lnSpc>
                <a:spcPct val="115000"/>
              </a:lnSpc>
              <a:buClr>
                <a:srgbClr val="0B3458"/>
              </a:buClr>
              <a:buSzPts val="1600"/>
            </a:pPr>
            <a:endParaRPr lang="en-GB" sz="2133" dirty="0">
              <a:solidFill>
                <a:srgbClr val="0B3458"/>
              </a:solidFill>
            </a:endParaRPr>
          </a:p>
          <a:p>
            <a:pPr marL="457189" indent="-355591">
              <a:lnSpc>
                <a:spcPct val="115000"/>
              </a:lnSpc>
              <a:buClr>
                <a:srgbClr val="0B3458"/>
              </a:buClr>
              <a:buSzPts val="1600"/>
              <a:buChar char="●"/>
            </a:pPr>
            <a:r>
              <a:rPr lang="zh-CN" altLang="en-US" sz="2133" dirty="0">
                <a:solidFill>
                  <a:srgbClr val="0B3458"/>
                </a:solidFill>
              </a:rPr>
              <a:t>本流程依赖人工智能和神经机器翻译技术，并由志愿者参与审稿而实现。 </a:t>
            </a:r>
          </a:p>
          <a:p>
            <a:pPr marL="457189" indent="-355591">
              <a:lnSpc>
                <a:spcPct val="115000"/>
              </a:lnSpc>
              <a:buClr>
                <a:srgbClr val="0B3458"/>
              </a:buClr>
              <a:buSzPts val="1600"/>
              <a:buChar char="●"/>
            </a:pPr>
            <a:endParaRPr lang="en-GB" sz="2133" dirty="0">
              <a:solidFill>
                <a:srgbClr val="0B3458"/>
              </a:solidFill>
            </a:endParaRPr>
          </a:p>
          <a:p>
            <a:pPr marL="457189" indent="-355591">
              <a:lnSpc>
                <a:spcPct val="115000"/>
              </a:lnSpc>
              <a:buClr>
                <a:srgbClr val="0B3458"/>
              </a:buClr>
              <a:buSzPts val="1600"/>
              <a:buChar char="●"/>
            </a:pPr>
            <a:r>
              <a:rPr lang="zh-CN" altLang="en-US" sz="2133" dirty="0">
                <a:solidFill>
                  <a:srgbClr val="0B3458"/>
                </a:solidFill>
              </a:rPr>
              <a:t>敬请访问“用您的语言介绍新 </a:t>
            </a:r>
            <a:r>
              <a:rPr lang="en-US" altLang="zh-CN" sz="2133" dirty="0">
                <a:solidFill>
                  <a:srgbClr val="0B3458"/>
                </a:solidFill>
              </a:rPr>
              <a:t>gTLD </a:t>
            </a:r>
            <a:r>
              <a:rPr lang="zh-CN" altLang="en-US" sz="2133" dirty="0">
                <a:solidFill>
                  <a:srgbClr val="0B3458"/>
                </a:solidFill>
              </a:rPr>
              <a:t>项目”</a:t>
            </a:r>
            <a:r>
              <a:rPr lang="zh-CN" altLang="en-US" sz="2133" dirty="0">
                <a:solidFill>
                  <a:srgbClr val="0B3458"/>
                </a:solidFill>
                <a:hlinkClick r:id="rId3"/>
              </a:rPr>
              <a:t>维基页面</a:t>
            </a:r>
            <a:r>
              <a:rPr lang="zh-CN" altLang="en-US" sz="2133" dirty="0">
                <a:solidFill>
                  <a:srgbClr val="0B3458"/>
                </a:solidFill>
              </a:rPr>
              <a:t>，获取更多信息并积极参与。</a:t>
            </a:r>
          </a:p>
        </p:txBody>
      </p:sp>
      <p:pic>
        <p:nvPicPr>
          <p:cNvPr id="524" name="Google Shape;524;p43"/>
          <p:cNvPicPr preferRelativeResize="0"/>
          <p:nvPr/>
        </p:nvPicPr>
        <p:blipFill>
          <a:blip r:embed="rId4">
            <a:alphaModFix amt="85000"/>
          </a:blip>
          <a:stretch>
            <a:fillRect/>
          </a:stretch>
        </p:blipFill>
        <p:spPr>
          <a:xfrm>
            <a:off x="655875" y="2733375"/>
            <a:ext cx="1826251" cy="18262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906416" y="2385419"/>
            <a:ext cx="4379100" cy="1026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zh-CN" sz="8000" b="1" i="0">
                <a:solidFill>
                  <a:schemeClr val="lt1"/>
                </a:solidFill>
                <a:latin typeface="Arial"/>
                <a:ea typeface="SimSun"/>
                <a:cs typeface="Arial"/>
                <a:sym typeface="Arial"/>
              </a:rPr>
              <a:t>问答环节</a:t>
            </a: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34</a:t>
            </a:fld>
            <a:endParaRPr lang="en-US" sz="1200" b="1"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6216600" cy="377984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Font typeface="Arial"/>
              <a:buNone/>
            </a:pPr>
            <a:r>
              <a:rPr lang="zh-CN" sz="4000" dirty="0">
                <a:solidFill>
                  <a:schemeClr val="bg1"/>
                </a:solidFill>
              </a:rPr>
              <a:t>谢谢！</a:t>
            </a:r>
            <a:br>
              <a:rPr lang="zh-CN" sz="4000" dirty="0">
                <a:solidFill>
                  <a:schemeClr val="bg1"/>
                </a:solidFill>
              </a:rPr>
            </a:br>
            <a:br>
              <a:rPr lang="zh-CN" dirty="0">
                <a:solidFill>
                  <a:schemeClr val="bg1"/>
                </a:solidFill>
              </a:rPr>
            </a:br>
            <a:r>
              <a:rPr lang="zh-CN" altLang="en-US" sz="4000" dirty="0">
                <a:solidFill>
                  <a:schemeClr val="bg1"/>
                </a:solidFill>
              </a:rPr>
              <a:t>敬请与</a:t>
            </a:r>
            <a:r>
              <a:rPr lang="zh-CN" sz="4000" dirty="0">
                <a:solidFill>
                  <a:schemeClr val="bg1"/>
                </a:solidFill>
              </a:rPr>
              <a:t> ICANN 展开交流：</a:t>
            </a:r>
          </a:p>
        </p:txBody>
      </p:sp>
      <p:grpSp>
        <p:nvGrpSpPr>
          <p:cNvPr id="5" name="Group 4">
            <a:extLst>
              <a:ext uri="{FF2B5EF4-FFF2-40B4-BE49-F238E27FC236}">
                <a16:creationId xmlns:a16="http://schemas.microsoft.com/office/drawing/2014/main" id="{16547CC8-0E40-223E-0243-A9B3D4EE5791}"/>
              </a:ext>
            </a:extLst>
          </p:cNvPr>
          <p:cNvGrpSpPr/>
          <p:nvPr/>
        </p:nvGrpSpPr>
        <p:grpSpPr>
          <a:xfrm>
            <a:off x="590999" y="584264"/>
            <a:ext cx="4554742" cy="956285"/>
            <a:chOff x="590999" y="584264"/>
            <a:chExt cx="4554742"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485E42A4-468C-0E22-C21F-549FF4BAFC8D}"/>
                </a:ext>
              </a:extLst>
            </p:cNvPr>
            <p:cNvSpPr txBox="1"/>
            <p:nvPr/>
          </p:nvSpPr>
          <p:spPr>
            <a:xfrm>
              <a:off x="1659659" y="902063"/>
              <a:ext cx="3486082" cy="400110"/>
            </a:xfrm>
            <a:prstGeom prst="rect">
              <a:avLst/>
            </a:prstGeom>
            <a:solidFill>
              <a:srgbClr val="002B49"/>
            </a:solidFill>
          </p:spPr>
          <p:txBody>
            <a:bodyPr wrap="square" rtlCol="0">
              <a:spAutoFit/>
            </a:bodyPr>
            <a:lstStyle/>
            <a:p>
              <a:r>
                <a:rPr lang="ja-JP" altLang="en-US" sz="2000">
                  <a:solidFill>
                    <a:schemeClr val="bg1"/>
                  </a:solidFill>
                  <a:effectLst/>
                  <a:latin typeface="Helvetica" pitchFamily="2" charset="0"/>
                </a:rPr>
                <a:t>同一个世界，同一个互联网</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0"/>
            <a:ext cx="12192000" cy="714721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Google Shape;879;p63"/>
          <p:cNvSpPr txBox="1">
            <a:spLocks noGrp="1"/>
          </p:cNvSpPr>
          <p:nvPr>
            <p:ph type="title"/>
          </p:nvPr>
        </p:nvSpPr>
        <p:spPr>
          <a:xfrm>
            <a:off x="355504" y="951056"/>
            <a:ext cx="4239942"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sz="4500">
                <a:solidFill>
                  <a:srgbClr val="002B49"/>
                </a:solidFill>
              </a:rPr>
              <a:t>我们如何在互联网上进行浏览？ </a:t>
            </a:r>
          </a:p>
        </p:txBody>
      </p:sp>
      <p:sp>
        <p:nvSpPr>
          <p:cNvPr id="882" name="Google Shape;882;p63"/>
          <p:cNvSpPr/>
          <p:nvPr/>
        </p:nvSpPr>
        <p:spPr>
          <a:xfrm>
            <a:off x="812801" y="3612947"/>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02B49"/>
                </a:solidFill>
                <a:latin typeface="Arial"/>
                <a:ea typeface="SimSun"/>
                <a:cs typeface="Arial"/>
                <a:sym typeface="Arial"/>
              </a:rPr>
              <a:t>人们很难记住 IP 地址</a:t>
            </a:r>
          </a:p>
          <a:p>
            <a:pPr marL="0" marR="0" lvl="0" indent="0" algn="l" rtl="0">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zh-CN" sz="2000" b="0" i="0" u="none" strike="noStrike" cap="none">
                <a:solidFill>
                  <a:srgbClr val="002B49"/>
                </a:solidFill>
                <a:latin typeface="Arial"/>
                <a:ea typeface="SimSun"/>
                <a:cs typeface="Arial"/>
                <a:sym typeface="Arial"/>
              </a:rPr>
              <a:t>IPv4： 192.0.43.7</a:t>
            </a:r>
          </a:p>
          <a:p>
            <a:pPr marL="285750" marR="0" lvl="0" indent="-279400" algn="ctr" rtl="0">
              <a:lnSpc>
                <a:spcPct val="100000"/>
              </a:lnSpc>
              <a:spcBef>
                <a:spcPts val="0"/>
              </a:spcBef>
              <a:spcAft>
                <a:spcPts val="0"/>
              </a:spcAft>
              <a:buClr>
                <a:schemeClr val="dk1"/>
              </a:buClr>
              <a:buSzPts val="2000"/>
              <a:buFont typeface="Arial"/>
              <a:buChar char="•"/>
            </a:pPr>
            <a:r>
              <a:rPr lang="zh-CN" sz="2000" b="0" i="0" u="none" strike="noStrike" cap="none">
                <a:solidFill>
                  <a:srgbClr val="002B49"/>
                </a:solidFill>
                <a:latin typeface="Arial"/>
                <a:ea typeface="SimSun"/>
                <a:cs typeface="Arial"/>
                <a:sym typeface="Arial"/>
              </a:rPr>
              <a:t>IPv6： 2001:0db8:ac10:fe01:0000</a:t>
            </a:r>
          </a:p>
        </p:txBody>
      </p:sp>
      <p:sp>
        <p:nvSpPr>
          <p:cNvPr id="883" name="Google Shape;883;p63"/>
          <p:cNvSpPr/>
          <p:nvPr/>
        </p:nvSpPr>
        <p:spPr>
          <a:xfrm>
            <a:off x="4705500" y="5143150"/>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02B49"/>
                </a:solidFill>
                <a:latin typeface="Arial"/>
                <a:ea typeface="SimSun"/>
                <a:cs typeface="Arial"/>
                <a:sym typeface="Arial"/>
              </a:rPr>
              <a:t>人们更容易记住文字</a:t>
            </a: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002B49"/>
                </a:solidFill>
                <a:latin typeface="Arial"/>
                <a:ea typeface="SimSun"/>
                <a:cs typeface="Arial"/>
                <a:sym typeface="Arial"/>
              </a:rPr>
              <a:t>www.icann.org</a:t>
            </a:r>
            <a:r>
              <a:rPr lang="zh-CN" sz="2000" b="0" i="0" u="none" strike="noStrike" cap="none">
                <a:solidFill>
                  <a:srgbClr val="002B49"/>
                </a:solidFill>
                <a:latin typeface="Arial"/>
                <a:ea typeface="SimSun"/>
                <a:cs typeface="Arial"/>
                <a:sym typeface="Arial"/>
              </a:rPr>
              <a:t> = </a:t>
            </a:r>
            <a:r>
              <a:rPr lang="zh-CN" sz="2000" b="1" i="0" u="none" strike="noStrike" cap="none">
                <a:solidFill>
                  <a:srgbClr val="002B49"/>
                </a:solidFill>
                <a:latin typeface="Arial"/>
                <a:ea typeface="SimSun"/>
                <a:cs typeface="Arial"/>
                <a:sym typeface="Arial"/>
              </a:rPr>
              <a:t>192.0.43.7</a:t>
            </a: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sp>
        <p:nvSpPr>
          <p:cNvPr id="7" name="Rectangle 6">
            <a:extLst>
              <a:ext uri="{FF2B5EF4-FFF2-40B4-BE49-F238E27FC236}">
                <a16:creationId xmlns:a16="http://schemas.microsoft.com/office/drawing/2014/main" id="{5517E39F-F177-2437-49B0-3CCE4693BBA3}"/>
              </a:ext>
            </a:extLst>
          </p:cNvPr>
          <p:cNvSpPr/>
          <p:nvPr/>
        </p:nvSpPr>
        <p:spPr>
          <a:xfrm>
            <a:off x="5016930"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n-US" sz="1200" b="1"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3"/>
          <a:stretch>
            <a:fillRect/>
          </a:stretch>
        </p:blipFill>
        <p:spPr>
          <a:xfrm>
            <a:off x="8229150"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4"/>
          <a:stretch>
            <a:fillRect/>
          </a:stretch>
        </p:blipFill>
        <p:spPr>
          <a:xfrm>
            <a:off x="1769184" y="5168246"/>
            <a:ext cx="1456473" cy="1011196"/>
          </a:xfrm>
          <a:prstGeom prst="rect">
            <a:avLst/>
          </a:prstGeom>
        </p:spPr>
      </p:pic>
      <p:grpSp>
        <p:nvGrpSpPr>
          <p:cNvPr id="12" name="Group 11">
            <a:extLst>
              <a:ext uri="{FF2B5EF4-FFF2-40B4-BE49-F238E27FC236}">
                <a16:creationId xmlns:a16="http://schemas.microsoft.com/office/drawing/2014/main" id="{DA2F01AE-7BD0-02DA-B06E-3E43EA9D87EC}"/>
              </a:ext>
            </a:extLst>
          </p:cNvPr>
          <p:cNvGrpSpPr/>
          <p:nvPr/>
        </p:nvGrpSpPr>
        <p:grpSpPr>
          <a:xfrm>
            <a:off x="5057436" y="814499"/>
            <a:ext cx="4615955" cy="2441174"/>
            <a:chOff x="5057436" y="814499"/>
            <a:chExt cx="4615955" cy="2441174"/>
          </a:xfrm>
        </p:grpSpPr>
        <p:pic>
          <p:nvPicPr>
            <p:cNvPr id="887" name="Google Shape;887;p63"/>
            <p:cNvPicPr preferRelativeResize="0"/>
            <p:nvPr/>
          </p:nvPicPr>
          <p:blipFill rotWithShape="1">
            <a:blip r:embed="rId5">
              <a:alphaModFix/>
            </a:blip>
            <a:srcRect/>
            <a:stretch/>
          </p:blipFill>
          <p:spPr>
            <a:xfrm>
              <a:off x="5057436" y="814499"/>
              <a:ext cx="4534600" cy="2441174"/>
            </a:xfrm>
            <a:prstGeom prst="rect">
              <a:avLst/>
            </a:prstGeom>
            <a:noFill/>
            <a:ln>
              <a:noFill/>
            </a:ln>
          </p:spPr>
        </p:pic>
        <p:sp>
          <p:nvSpPr>
            <p:cNvPr id="8" name="TextBox 7">
              <a:extLst>
                <a:ext uri="{FF2B5EF4-FFF2-40B4-BE49-F238E27FC236}">
                  <a16:creationId xmlns:a16="http://schemas.microsoft.com/office/drawing/2014/main" id="{74867196-CD7C-B2E5-FC7A-E026C8957CC9}"/>
                </a:ext>
              </a:extLst>
            </p:cNvPr>
            <p:cNvSpPr txBox="1"/>
            <p:nvPr/>
          </p:nvSpPr>
          <p:spPr>
            <a:xfrm>
              <a:off x="5389200" y="883893"/>
              <a:ext cx="3826518" cy="646331"/>
            </a:xfrm>
            <a:prstGeom prst="rect">
              <a:avLst/>
            </a:prstGeom>
            <a:solidFill>
              <a:srgbClr val="002B49"/>
            </a:solidFill>
          </p:spPr>
          <p:txBody>
            <a:bodyPr wrap="square" rtlCol="0">
              <a:spAutoFit/>
            </a:bodyPr>
            <a:lstStyle/>
            <a:p>
              <a:pPr algn="ctr"/>
              <a:r>
                <a:rPr lang="zh-CN"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通过互联网发送的信息就像一张</a:t>
              </a:r>
              <a:r>
                <a:rPr lang="zh-CN"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数字明信片</a:t>
              </a:r>
              <a:r>
                <a:rPr lang="zh-CN"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TR"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1027A90-97D8-2956-8C50-5FC0334DD01D}"/>
                </a:ext>
              </a:extLst>
            </p:cNvPr>
            <p:cNvSpPr txBox="1"/>
            <p:nvPr/>
          </p:nvSpPr>
          <p:spPr>
            <a:xfrm>
              <a:off x="5057436" y="2326953"/>
              <a:ext cx="877199" cy="369332"/>
            </a:xfrm>
            <a:prstGeom prst="rect">
              <a:avLst/>
            </a:prstGeom>
            <a:solidFill>
              <a:srgbClr val="002B49"/>
            </a:solidFill>
          </p:spPr>
          <p:txBody>
            <a:bodyPr wrap="square" rtlCol="0">
              <a:spAutoFit/>
            </a:bodyPr>
            <a:lstStyle/>
            <a:p>
              <a:r>
                <a:rPr 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rPr>
                <a:t>内容</a:t>
              </a:r>
              <a:endParaRPr lang="en-TR"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AF32742-019D-EDEB-498E-9DC4458BFADB}"/>
                </a:ext>
              </a:extLst>
            </p:cNvPr>
            <p:cNvSpPr txBox="1"/>
            <p:nvPr/>
          </p:nvSpPr>
          <p:spPr>
            <a:xfrm>
              <a:off x="8524879" y="1946124"/>
              <a:ext cx="1148512" cy="646331"/>
            </a:xfrm>
            <a:prstGeom prst="rect">
              <a:avLst/>
            </a:prstGeom>
            <a:solidFill>
              <a:srgbClr val="002B49"/>
            </a:solidFill>
          </p:spPr>
          <p:txBody>
            <a:bodyPr wrap="square" rtlCol="0">
              <a:spAutoFit/>
            </a:bodyPr>
            <a:lstStyle/>
            <a:p>
              <a:r>
                <a:rPr 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rPr>
                <a:t>接收地址</a:t>
              </a:r>
              <a:endParaRPr lang="en-US" alt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TR"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BFEB3F5-92D8-CCB7-8FEF-86A6B6595613}"/>
                </a:ext>
              </a:extLst>
            </p:cNvPr>
            <p:cNvSpPr txBox="1"/>
            <p:nvPr/>
          </p:nvSpPr>
          <p:spPr>
            <a:xfrm>
              <a:off x="8524879" y="2632734"/>
              <a:ext cx="1148512" cy="553998"/>
            </a:xfrm>
            <a:prstGeom prst="rect">
              <a:avLst/>
            </a:prstGeom>
            <a:solidFill>
              <a:srgbClr val="002B49"/>
            </a:solidFill>
          </p:spPr>
          <p:txBody>
            <a:bodyPr wrap="square" rtlCol="0">
              <a:spAutoFit/>
            </a:bodyPr>
            <a:lstStyle/>
            <a:p>
              <a:r>
                <a:rPr 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rPr>
                <a:t>发送地址</a:t>
              </a:r>
              <a:endParaRPr lang="en-US" alt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TR" sz="12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7FF6884A-7FE6-2A6B-4B3D-E0CBA5D198FA}"/>
              </a:ext>
            </a:extLst>
          </p:cNvPr>
          <p:cNvPicPr>
            <a:picLocks noChangeAspect="1"/>
          </p:cNvPicPr>
          <p:nvPr/>
        </p:nvPicPr>
        <p:blipFill>
          <a:blip r:embed="rId6"/>
          <a:stretch>
            <a:fillRect/>
          </a:stretch>
        </p:blipFill>
        <p:spPr>
          <a:xfrm>
            <a:off x="576000"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n-US" sz="1200" b="1"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a:solidFill>
                  <a:srgbClr val="002B49"/>
                </a:solidFill>
              </a:rPr>
              <a:t>什么是域名？</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zh-CN" sz="5400" b="0" i="0" u="sng" strike="noStrike" cap="none">
                <a:solidFill>
                  <a:srgbClr val="002B49"/>
                </a:solidFill>
                <a:latin typeface="Arial"/>
                <a:ea typeface="SimSun"/>
                <a:cs typeface="Arial"/>
                <a:sym typeface="Arial"/>
                <a:hlinkClick r:id="rId3">
                  <a:extLst>
                    <a:ext uri="{A12FA001-AC4F-418D-AE19-62706E023703}">
                      <ahyp:hlinkClr xmlns:ahyp="http://schemas.microsoft.com/office/drawing/2018/hyperlinkcolor" val="tx"/>
                    </a:ext>
                  </a:extLst>
                </a:hlinkClick>
              </a:rPr>
              <a:t>www.icann.org</a:t>
            </a:r>
          </a:p>
        </p:txBody>
      </p:sp>
      <p:sp>
        <p:nvSpPr>
          <p:cNvPr id="897" name="Google Shape;897;p64"/>
          <p:cNvSpPr/>
          <p:nvPr/>
        </p:nvSpPr>
        <p:spPr>
          <a:xfrm rot="-5400000">
            <a:off x="7815250" y="2912121"/>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591920" y="3364671"/>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1" i="0" u="none" strike="noStrike" cap="none">
                <a:solidFill>
                  <a:schemeClr val="accent5"/>
                </a:solidFill>
                <a:latin typeface="Arial"/>
                <a:ea typeface="SimSun"/>
                <a:cs typeface="Arial"/>
                <a:sym typeface="Arial"/>
              </a:rPr>
              <a:t>顶级域</a:t>
            </a:r>
          </a:p>
        </p:txBody>
      </p:sp>
      <p:pic>
        <p:nvPicPr>
          <p:cNvPr id="5" name="Picture 4">
            <a:extLst>
              <a:ext uri="{FF2B5EF4-FFF2-40B4-BE49-F238E27FC236}">
                <a16:creationId xmlns:a16="http://schemas.microsoft.com/office/drawing/2014/main" id="{EBA259AC-A9C4-8382-42B3-F27D85A71523}"/>
              </a:ext>
            </a:extLst>
          </p:cNvPr>
          <p:cNvPicPr>
            <a:picLocks noChangeAspect="1"/>
          </p:cNvPicPr>
          <p:nvPr/>
        </p:nvPicPr>
        <p:blipFill>
          <a:blip r:embed="rId4"/>
          <a:stretch>
            <a:fillRect/>
          </a:stretch>
        </p:blipFill>
        <p:spPr>
          <a:xfrm>
            <a:off x="576000"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n-US" sz="1200" b="1"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1013085"/>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a:solidFill>
                  <a:srgbClr val="002B49"/>
                </a:solidFill>
                <a:latin typeface="Arial"/>
                <a:ea typeface="SimSun"/>
                <a:cs typeface="Arial"/>
                <a:sym typeface="Arial"/>
              </a:rPr>
              <a:t>什么是顶级域？</a:t>
            </a: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1700" b="1" i="0" u="none" strike="noStrike" cap="none">
                <a:solidFill>
                  <a:srgbClr val="002B49"/>
                </a:solidFill>
                <a:latin typeface="Arial"/>
                <a:ea typeface="SimSun"/>
                <a:cs typeface="Arial"/>
                <a:sym typeface="Arial"/>
              </a:rPr>
              <a:t>日语</a:t>
            </a: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zh-CN" sz="2900" b="1" i="0" u="none" strike="noStrike" cap="none">
                <a:solidFill>
                  <a:schemeClr val="lt1"/>
                </a:solidFill>
                <a:latin typeface="Arial"/>
                <a:ea typeface="SimSun"/>
                <a:cs typeface="Arial"/>
                <a:sym typeface="Arial"/>
              </a:rPr>
              <a:t>.コム</a:t>
            </a: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2300" b="1" i="0" u="none" strike="noStrike" cap="none">
                <a:solidFill>
                  <a:srgbClr val="002B49"/>
                </a:solidFill>
                <a:latin typeface="Arial"/>
                <a:ea typeface="SimSun"/>
                <a:cs typeface="Arial"/>
                <a:sym typeface="Arial"/>
              </a:rPr>
              <a:t>2012 年</a:t>
            </a: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1700" b="1" i="0" u="none" strike="noStrike" cap="none">
                <a:solidFill>
                  <a:srgbClr val="002B49"/>
                </a:solidFill>
                <a:latin typeface="Arial"/>
                <a:ea typeface="SimSun"/>
                <a:cs typeface="Arial"/>
                <a:sym typeface="Arial"/>
              </a:rPr>
              <a:t>中文</a:t>
            </a: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1700" b="1" i="0" u="none" strike="noStrike" cap="none">
                <a:solidFill>
                  <a:srgbClr val="002B49"/>
                </a:solidFill>
                <a:latin typeface="Arial"/>
                <a:ea typeface="SimSun"/>
                <a:cs typeface="Arial"/>
                <a:sym typeface="Arial"/>
              </a:rPr>
              <a:t>阿拉伯语</a:t>
            </a:r>
          </a:p>
        </p:txBody>
      </p:sp>
      <p:sp>
        <p:nvSpPr>
          <p:cNvPr id="21" name="TextBox 20">
            <a:extLst>
              <a:ext uri="{FF2B5EF4-FFF2-40B4-BE49-F238E27FC236}">
                <a16:creationId xmlns:a16="http://schemas.microsoft.com/office/drawing/2014/main" id="{8B996E92-C42C-8AAE-36BC-06DCB84E64C7}"/>
              </a:ext>
            </a:extLst>
          </p:cNvPr>
          <p:cNvSpPr txBox="1"/>
          <p:nvPr/>
        </p:nvSpPr>
        <p:spPr>
          <a:xfrm>
            <a:off x="1780443" y="2348799"/>
            <a:ext cx="3264632" cy="1015663"/>
          </a:xfrm>
          <a:prstGeom prst="rect">
            <a:avLst/>
          </a:prstGeom>
          <a:noFill/>
        </p:spPr>
        <p:txBody>
          <a:bodyPr wrap="square" rtlCol="0">
            <a:spAutoFit/>
          </a:bodyPr>
          <a:lstStyle/>
          <a:p>
            <a:r>
              <a:rPr lang="zh-CN" sz="2000" b="1"/>
              <a:t>域名</a:t>
            </a:r>
          </a:p>
          <a:p>
            <a:r>
              <a:rPr lang="zh-CN" sz="2000"/>
              <a:t>不含重音或符号的拉丁字母 a 到 z。</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859043"/>
            <a:ext cx="3264632" cy="1323439"/>
          </a:xfrm>
          <a:prstGeom prst="rect">
            <a:avLst/>
          </a:prstGeom>
          <a:noFill/>
        </p:spPr>
        <p:txBody>
          <a:bodyPr wrap="square" rtlCol="0">
            <a:spAutoFit/>
          </a:bodyPr>
          <a:lstStyle/>
          <a:p>
            <a:r>
              <a:rPr lang="zh-CN" sz="2000" b="1"/>
              <a:t>添加 </a:t>
            </a:r>
          </a:p>
          <a:p>
            <a:r>
              <a:rPr lang="zh-CN" sz="2000" b="1"/>
              <a:t>国际化域名 </a:t>
            </a:r>
          </a:p>
          <a:p>
            <a:r>
              <a:rPr lang="zh-CN" sz="2000"/>
              <a:t>来自不同语言文字的字符。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2800" b="1" i="0" u="none" strike="noStrike" cap="none">
                <a:solidFill>
                  <a:schemeClr val="lt1"/>
                </a:solidFill>
                <a:latin typeface="Arial"/>
                <a:ea typeface="SimSun"/>
                <a:cs typeface="Arial"/>
                <a:sym typeface="Arial"/>
              </a:rPr>
              <a:t>.org</a:t>
            </a: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2800" b="1" i="0" u="none" strike="noStrike" cap="none">
                <a:solidFill>
                  <a:schemeClr val="lt1"/>
                </a:solidFill>
                <a:latin typeface="Arial"/>
                <a:ea typeface="SimSun"/>
                <a:cs typeface="Arial"/>
                <a:sym typeface="Arial"/>
              </a:rPr>
              <a:t>.com</a:t>
            </a: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zh-CN" sz="2900" b="1" i="0" u="none" strike="noStrike" cap="none">
                <a:solidFill>
                  <a:schemeClr val="lt1"/>
                </a:solidFill>
                <a:latin typeface="Arial"/>
                <a:ea typeface="SimSun"/>
                <a:cs typeface="Arial"/>
                <a:sym typeface="Arial"/>
              </a:rPr>
              <a:t>عرب</a:t>
            </a:r>
            <a:r>
              <a:rPr lang="zh-CN" sz="2900" b="1">
                <a:solidFill>
                  <a:schemeClr val="lt1"/>
                </a:solidFill>
              </a:rPr>
              <a:t>.</a:t>
            </a: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zh-CN" sz="2900" b="1" i="0" u="none" strike="noStrike" cap="none">
                <a:solidFill>
                  <a:schemeClr val="lt1"/>
                </a:solidFill>
                <a:latin typeface="Arial"/>
                <a:ea typeface="SimSun"/>
                <a:cs typeface="Arial"/>
                <a:sym typeface="Arial"/>
              </a:rPr>
              <a:t>.中国</a:t>
            </a: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48122"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48122"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2800" b="1" i="0" u="none" strike="noStrike" cap="none">
                <a:solidFill>
                  <a:schemeClr val="lt1"/>
                </a:solidFill>
                <a:latin typeface="Arial"/>
                <a:ea typeface="SimSun"/>
                <a:cs typeface="Arial"/>
                <a:sym typeface="Arial"/>
              </a:rPr>
              <a:t>.net</a:t>
            </a:r>
          </a:p>
        </p:txBody>
      </p:sp>
      <p:pic>
        <p:nvPicPr>
          <p:cNvPr id="37" name="Picture 36">
            <a:extLst>
              <a:ext uri="{FF2B5EF4-FFF2-40B4-BE49-F238E27FC236}">
                <a16:creationId xmlns:a16="http://schemas.microsoft.com/office/drawing/2014/main" id="{E72AD412-7F49-B697-A74F-A558CB93C0D9}"/>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722334"/>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dirty="0">
                <a:solidFill>
                  <a:srgbClr val="002B49"/>
                </a:solidFill>
              </a:rPr>
              <a:t>DNS 的扩展</a:t>
            </a:r>
          </a:p>
        </p:txBody>
      </p:sp>
      <p:sp>
        <p:nvSpPr>
          <p:cNvPr id="923" name="Google Shape;923;p66"/>
          <p:cNvSpPr txBox="1"/>
          <p:nvPr/>
        </p:nvSpPr>
        <p:spPr>
          <a:xfrm>
            <a:off x="7771835" y="1513260"/>
            <a:ext cx="3714036"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zh-CN" sz="2400" b="1" i="0" u="none" strike="noStrike" cap="none" dirty="0">
                <a:solidFill>
                  <a:srgbClr val="002B49"/>
                </a:solidFill>
                <a:latin typeface="Arial"/>
                <a:ea typeface="SimSun"/>
                <a:cs typeface="Arial"/>
                <a:sym typeface="Arial"/>
              </a:rPr>
              <a:t>gTLD 的数量已增至 1,200 多个</a:t>
            </a: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.edu</a:t>
              </a: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.gov</a:t>
              </a: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.int</a:t>
              </a: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.mil</a:t>
              </a: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.net</a:t>
              </a: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.org</a:t>
              </a: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.aero</a:t>
              </a: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.biz</a:t>
              </a: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.coop</a:t>
              </a: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.info</a:t>
              </a: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.museum</a:t>
              </a: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.name</a:t>
              </a: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.pro</a:t>
              </a: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.asia</a:t>
              </a: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.cat</a:t>
              </a: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.jobs</a:t>
              </a: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.mail</a:t>
              </a: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.mobi</a:t>
              </a: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.post</a:t>
              </a: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.tel</a:t>
              </a: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.com</a:t>
              </a: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.travel</a:t>
              </a: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.xxx</a:t>
              </a: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zh-CN" sz="3100" b="1" i="0" u="none" strike="noStrike" cap="none">
                  <a:solidFill>
                    <a:srgbClr val="002B49"/>
                  </a:solidFill>
                  <a:latin typeface="Arial"/>
                  <a:ea typeface="SimSun"/>
                  <a:cs typeface="Arial"/>
                  <a:sym typeface="Arial"/>
                </a:rPr>
                <a:t>1,200+</a:t>
              </a: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600" b="1" i="0" u="none" strike="noStrike" cap="none">
                  <a:solidFill>
                    <a:srgbClr val="002B49"/>
                  </a:solidFill>
                  <a:latin typeface="Arial"/>
                  <a:ea typeface="SimSun"/>
                  <a:cs typeface="Arial"/>
                  <a:sym typeface="Arial"/>
                </a:rPr>
                <a:t>.みんな </a:t>
              </a: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b="1" i="0" u="none" strike="noStrike" cap="none">
                  <a:solidFill>
                    <a:srgbClr val="002B49"/>
                  </a:solidFill>
                  <a:latin typeface="Arial"/>
                  <a:ea typeface="SimSun"/>
                  <a:cs typeface="Arial"/>
                  <a:sym typeface="Arial"/>
                </a:rPr>
                <a:t>.公益</a:t>
              </a: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b="1" i="0" u="none" strike="noStrike" cap="none">
                  <a:solidFill>
                    <a:srgbClr val="002B49"/>
                  </a:solidFill>
                  <a:latin typeface="Arial"/>
                  <a:ea typeface="SimSun"/>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b="1" i="0" u="none" strike="noStrike" cap="none">
                  <a:solidFill>
                    <a:srgbClr val="002B49"/>
                  </a:solidFill>
                  <a:latin typeface="Arial"/>
                  <a:ea typeface="SimSun"/>
                  <a:cs typeface="Arial"/>
                  <a:sym typeface="Arial"/>
                </a:rPr>
                <a:t>.menu</a:t>
              </a: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2400" b="1" i="0" u="none" strike="noStrike" cap="none">
                  <a:solidFill>
                    <a:srgbClr val="002B49"/>
                  </a:solidFill>
                  <a:latin typeface="Arial"/>
                  <a:ea typeface="SimSun"/>
                  <a:cs typeface="Arial"/>
                  <a:sym typeface="Arial"/>
                </a:rPr>
                <a:t>.paris</a:t>
              </a: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i="0" u="none" strike="noStrike" cap="none">
                  <a:solidFill>
                    <a:srgbClr val="002B49"/>
                  </a:solidFill>
                  <a:latin typeface="Arial"/>
                  <a:ea typeface="SimSun"/>
                  <a:cs typeface="Arial"/>
                  <a:sym typeface="Arial"/>
                </a:rPr>
                <a:t>.brand</a:t>
              </a: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i="0" u="none" strike="noStrike" cap="none">
                  <a:solidFill>
                    <a:srgbClr val="002B49"/>
                  </a:solidFill>
                  <a:latin typeface="Arial"/>
                  <a:ea typeface="SimSun"/>
                  <a:cs typeface="Arial"/>
                  <a:sym typeface="Arial"/>
                </a:rPr>
                <a:t>.cab</a:t>
              </a: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2400" i="0" u="none" strike="noStrike" cap="none">
                  <a:solidFill>
                    <a:srgbClr val="002B49"/>
                  </a:solidFill>
                  <a:latin typeface="Arial"/>
                  <a:ea typeface="SimSun"/>
                  <a:cs typeface="Arial"/>
                  <a:sym typeface="Arial"/>
                </a:rPr>
                <a:t>.futbol</a:t>
              </a: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i="0" u="none" strike="noStrike" cap="none">
                  <a:solidFill>
                    <a:srgbClr val="002B49"/>
                  </a:solidFill>
                  <a:latin typeface="Arial"/>
                  <a:ea typeface="SimSun"/>
                  <a:cs typeface="Arial"/>
                  <a:sym typeface="Arial"/>
                </a:rPr>
                <a:t>.ceo</a:t>
              </a: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zh-CN" sz="2400" i="0" u="none" strike="noStrike" cap="none">
                  <a:solidFill>
                    <a:srgbClr val="002B49"/>
                  </a:solidFill>
                  <a:latin typeface="Arial"/>
                  <a:ea typeface="SimSun"/>
                  <a:cs typeface="Arial"/>
                  <a:sym typeface="Arial"/>
                </a:rPr>
                <a:t>gTLD</a:t>
              </a: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n-US" sz="1200" b="1"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83F704B2-CAC4-BEFC-1A20-32AA28CAE21E}"/>
              </a:ext>
            </a:extLst>
          </p:cNvPr>
          <p:cNvPicPr>
            <a:picLocks noChangeAspect="1"/>
          </p:cNvPicPr>
          <p:nvPr/>
        </p:nvPicPr>
        <p:blipFill>
          <a:blip r:embed="rId9"/>
          <a:stretch>
            <a:fillRect/>
          </a:stretch>
        </p:blipFill>
        <p:spPr>
          <a:xfrm>
            <a:off x="576000"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n-US" sz="1200" b="1" i="0" u="none" strike="noStrike" cap="none">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1013085"/>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a:solidFill>
                  <a:srgbClr val="002B49"/>
                </a:solidFill>
              </a:rPr>
              <a:t>建设更具包容性的互联网</a:t>
            </a:r>
          </a:p>
        </p:txBody>
      </p:sp>
      <p:sp>
        <p:nvSpPr>
          <p:cNvPr id="955" name="Google Shape;955;p67"/>
          <p:cNvSpPr txBox="1"/>
          <p:nvPr/>
        </p:nvSpPr>
        <p:spPr>
          <a:xfrm>
            <a:off x="504825" y="2178050"/>
            <a:ext cx="10992375"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zh-CN" sz="2100" b="1">
                <a:solidFill>
                  <a:srgbClr val="002B49"/>
                </a:solidFill>
              </a:rPr>
              <a:t>ICANN 社群正致力于通过以下方式，让互联网在全球范围内的可用性更高：</a:t>
            </a: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2" y="2849078"/>
            <a:ext cx="7816096" cy="1200329"/>
          </a:xfrm>
          <a:prstGeom prst="rect">
            <a:avLst/>
          </a:prstGeom>
          <a:noFill/>
        </p:spPr>
        <p:txBody>
          <a:bodyPr wrap="square" rtlCol="0">
            <a:spAutoFit/>
          </a:bodyPr>
          <a:lstStyle/>
          <a:p>
            <a:pPr marL="44450" lvl="0" algn="l" rtl="0">
              <a:spcBef>
                <a:spcPts val="0"/>
              </a:spcBef>
              <a:spcAft>
                <a:spcPts val="0"/>
              </a:spcAft>
              <a:buSzPts val="2100"/>
            </a:pPr>
            <a:r>
              <a:rPr lang="zh-CN" sz="1800">
                <a:solidFill>
                  <a:srgbClr val="002B49"/>
                </a:solidFill>
              </a:rPr>
              <a:t>普遍适用性——这是一项技术要求，可确保所有的有效域名和电子邮件地址在任何支持互联网功能的应用程序、设备和系统中都能使用。</a:t>
            </a:r>
          </a:p>
          <a:p>
            <a:pPr marL="685800" lvl="1" indent="-298450" algn="l" rtl="0">
              <a:spcBef>
                <a:spcPts val="0"/>
              </a:spcBef>
              <a:spcAft>
                <a:spcPts val="0"/>
              </a:spcAft>
              <a:buSzPts val="2100"/>
              <a:buChar char="○"/>
            </a:pPr>
            <a:r>
              <a:rPr lang="zh-CN" sz="1800" i="1">
                <a:solidFill>
                  <a:srgbClr val="002B49"/>
                </a:solidFill>
              </a:rPr>
              <a:t>需更新旧版应用程序和系统。</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8" y="4408371"/>
            <a:ext cx="7816096" cy="815608"/>
          </a:xfrm>
          <a:prstGeom prst="rect">
            <a:avLst/>
          </a:prstGeom>
          <a:noFill/>
        </p:spPr>
        <p:txBody>
          <a:bodyPr wrap="square" rtlCol="0">
            <a:spAutoFit/>
          </a:bodyPr>
          <a:lstStyle/>
          <a:p>
            <a:pPr marL="44450" lvl="0" algn="l" rtl="0">
              <a:spcBef>
                <a:spcPts val="0"/>
              </a:spcBef>
              <a:spcAft>
                <a:spcPts val="0"/>
              </a:spcAft>
              <a:buSzPts val="2100"/>
            </a:pPr>
            <a:r>
              <a:rPr lang="zh-CN" sz="1800">
                <a:solidFill>
                  <a:srgbClr val="002B49"/>
                </a:solidFill>
              </a:rPr>
              <a:t>国际化域名——以拉丁字母或 ASCII 字符（a 到 z）以外的其他字符表示的域名。 </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spcBef>
                <a:spcPts val="0"/>
              </a:spcBef>
              <a:spcAft>
                <a:spcPts val="0"/>
              </a:spcAft>
              <a:buNone/>
            </a:pPr>
            <a:r>
              <a:rPr lang="zh-CN" sz="1800" b="1">
                <a:solidFill>
                  <a:schemeClr val="lt1"/>
                </a:solidFill>
                <a:latin typeface="Arial"/>
                <a:ea typeface="SimSun"/>
                <a:cs typeface="Arial"/>
                <a:sym typeface="Arial"/>
              </a:rPr>
              <a:t>每个人都应该能够使用符合其语言或文化的域名和电子邮件地址来使用互联网。 </a:t>
            </a:r>
          </a:p>
          <a:p>
            <a:pPr marL="0" marR="0" lvl="0" indent="0" algn="l" rtl="0">
              <a:spcBef>
                <a:spcPts val="0"/>
              </a:spcBef>
              <a:spcAft>
                <a:spcPts val="0"/>
              </a:spcAft>
              <a:buNone/>
            </a:pPr>
            <a:endParaRPr lang="en-US"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2400" b="1">
                <a:solidFill>
                  <a:srgbClr val="0B3458"/>
                </a:solidFill>
                <a:latin typeface="Arial"/>
                <a:ea typeface="SimSun"/>
                <a:cs typeface="Arial"/>
                <a:sym typeface="Arial"/>
              </a:rPr>
              <a:t>！</a:t>
            </a:r>
          </a:p>
        </p:txBody>
      </p:sp>
      <p:pic>
        <p:nvPicPr>
          <p:cNvPr id="5" name="Picture 4">
            <a:extLst>
              <a:ext uri="{FF2B5EF4-FFF2-40B4-BE49-F238E27FC236}">
                <a16:creationId xmlns:a16="http://schemas.microsoft.com/office/drawing/2014/main" id="{8CC40F0B-59E6-718F-F951-A2399AA5374F}"/>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zh-CN" sz="5400"/>
              <a:t>下一轮 </a:t>
            </a:r>
            <a:br>
              <a:rPr lang="zh-CN" sz="5400"/>
            </a:br>
            <a:r>
              <a:rPr lang="zh-CN" sz="5400"/>
              <a:t>新 gTLD 项目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1699</TotalTime>
  <Words>9508</Words>
  <Application>Microsoft Macintosh PowerPoint</Application>
  <PresentationFormat>Widescreen</PresentationFormat>
  <Paragraphs>578</Paragraphs>
  <Slides>35</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Courier New</vt:lpstr>
      <vt:lpstr>Helvetica</vt:lpstr>
      <vt:lpstr>Noto Sans Symbols</vt:lpstr>
      <vt:lpstr>NTR</vt:lpstr>
      <vt:lpstr>ICANN PPT_Arial_16x9_June 2017_potx</vt:lpstr>
      <vt:lpstr>ICANN PPT_Arial_16x9_June 2017_potx</vt:lpstr>
      <vt:lpstr>更具包容性的互联网： 新通用顶级域</vt:lpstr>
      <vt:lpstr>议程</vt:lpstr>
      <vt:lpstr>互联网是全球“网络之网” </vt:lpstr>
      <vt:lpstr>我们如何在互联网上进行浏览？ </vt:lpstr>
      <vt:lpstr>什么是域名？</vt:lpstr>
      <vt:lpstr>什么是顶级域？</vt:lpstr>
      <vt:lpstr>DNS 的扩展</vt:lpstr>
      <vt:lpstr>建设更具包容性的互联网</vt:lpstr>
      <vt:lpstr>下一轮  新 gTLD 项目 </vt:lpstr>
      <vt:lpstr>新域名，新用途</vt:lpstr>
      <vt:lpstr>gTLD 机遇</vt:lpstr>
      <vt:lpstr>运营 gTLD 的好处</vt:lpstr>
      <vt:lpstr>成为注册管理运行机构</vt:lpstr>
      <vt:lpstr>财务和技术考量</vt:lpstr>
      <vt:lpstr>注册管理运行机构的职责 </vt:lpstr>
      <vt:lpstr>下一轮新 gTLD 项目：  申请人支持计划 (ASP) </vt:lpstr>
      <vt:lpstr>获得申请人支持的标准 </vt:lpstr>
      <vt:lpstr>申请人支持计划</vt:lpstr>
      <vt:lpstr>为申请人提供的援助项</vt:lpstr>
      <vt:lpstr>评估支持计划申请人</vt:lpstr>
      <vt:lpstr>评估支持计划申请人</vt:lpstr>
      <vt:lpstr>后续工作还有哪些？</vt:lpstr>
      <vt:lpstr>受支持申请人的历程</vt:lpstr>
      <vt:lpstr>受支持申请人的历程</vt:lpstr>
      <vt:lpstr>主要日期</vt:lpstr>
      <vt:lpstr>下一轮新 gTLD 项目：  注册管理机构服务提供商 (RSP) 评估项目 </vt:lpstr>
      <vt:lpstr>注册管理机构服务提供商评估项目</vt:lpstr>
      <vt:lpstr>注册管理机构服务提供商评估项目</vt:lpstr>
      <vt:lpstr>RSP 和新 gTLD 项目</vt:lpstr>
      <vt:lpstr>下一轮新 gTLD 项目：  时间表和相关资源 </vt:lpstr>
      <vt:lpstr>PowerPoint Presentation</vt:lpstr>
      <vt:lpstr>下一轮新 gTLD 项目相关资源</vt:lpstr>
      <vt:lpstr>用您的语言介绍新 gTLD 项目</vt:lpstr>
      <vt:lpstr>PowerPoint Presentation</vt:lpstr>
      <vt:lpstr>谢谢！  敬请与 ICANN 展开交流：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43</cp:revision>
  <dcterms:modified xsi:type="dcterms:W3CDTF">2025-05-07T18:06:11Z</dcterms:modified>
</cp:coreProperties>
</file>