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8"/>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97" r:id="rId35"/>
    <p:sldId id="286" r:id="rId36"/>
    <p:sldId id="287"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p:restoredTop sz="68630"/>
  </p:normalViewPr>
  <p:slideViewPr>
    <p:cSldViewPr snapToGrid="0">
      <p:cViewPr varScale="1">
        <p:scale>
          <a:sx n="80" d="100"/>
          <a:sy n="80" d="100"/>
        </p:scale>
        <p:origin x="2432" y="192"/>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ru-RU" dirty="0"/>
              <a:t>Привет и добро пожаловать! Меня зовут ______, я ______ в ICANN, Интернет-корпорации по присвоению имен и номеров.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ru-RU" dirty="0"/>
              <a:t>Сегодня мы поговорим о том, как сделать интернет более инклюзивным и гостеприимным для следующего миллиарда людей, которые придут в сеть, и о следующем раунде подачи заявок на новые домены общего пользования верхнего уровня.</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Новые gTLD расширяют потребительский выбор и могут представлять различные культуры, бренды, географию, сообщества, специальные интересы и многое другое (например, .community, .london, .sport).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solidFill>
                  <a:srgbClr val="0B181B"/>
                </a:solidFill>
              </a:rPr>
              <a:t>Для бизнеса gTLD — это возможность брендинга.</a:t>
            </a:r>
            <a:r>
              <a:rPr lang="ru-RU" b="1" dirty="0">
                <a:solidFill>
                  <a:srgbClr val="0B181B"/>
                </a:solidFill>
              </a:rPr>
              <a:t> </a:t>
            </a:r>
            <a:r>
              <a:rPr lang="ru-RU" dirty="0">
                <a:solidFill>
                  <a:srgbClr val="0B181B"/>
                </a:solidFill>
              </a:rPr>
              <a:t>И эта возможность практически безгранична; она позволяет компаниям, коммерческим организациям или целым отраслям создавать свой уникальный бренд в интернете.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ru-RU" dirty="0">
                <a:solidFill>
                  <a:srgbClr val="0B181B"/>
                </a:solidFill>
              </a:rPr>
              <a:t>Новые gTLD принесут пользу людям, компаниям и сообществам — от коренных, религиозных и языковых общин до компаний и правительств, которые хотят общаться с клиентами и группами интересов на местном языке, и до сообществ, объединенных общей страстью или общностью, но разбросанных по всему миру. У этих групп и организаций появится возможность представлять свое сообщество, ценности, географические или культурные ниши с помощью нового </a:t>
            </a:r>
            <a:r>
              <a:rPr lang="en-US" dirty="0">
                <a:solidFill>
                  <a:srgbClr val="0B181B"/>
                </a:solidFill>
              </a:rPr>
              <a:t>gTLD</a:t>
            </a:r>
            <a:r>
              <a:rPr lang="ru-RU" dirty="0">
                <a:solidFill>
                  <a:srgbClr val="0B181B"/>
                </a:solidFill>
              </a:rPr>
              <a:t>.</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ru-RU" dirty="0"/>
              <a:t>Организация, управляющая </a:t>
            </a:r>
            <a:r>
              <a:rPr lang="en-US" dirty="0"/>
              <a:t>gTLD, </a:t>
            </a:r>
            <a:r>
              <a:rPr lang="ru-RU" dirty="0"/>
              <a:t>может проверять компании, желающие зарегистрировать доменные имена, чтобы сохранить доверие к бренду, связанному с </a:t>
            </a:r>
            <a:r>
              <a:rPr lang="en-US" dirty="0"/>
              <a:t>gTLD, </a:t>
            </a:r>
            <a:r>
              <a:rPr lang="ru-RU" dirty="0"/>
              <a:t>или чтобы защитить его.</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ru-RU" dirty="0"/>
              <a:t>Некоторые gTLD управляются в интересах определенного сообщества — эти TLD позволяют людям со схожими интересами или ценностями общаться друг с другом, обмениваться информацией и идеями.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ru-RU" dirty="0"/>
              <a:t>При правильной организации деятельности </a:t>
            </a:r>
            <a:r>
              <a:rPr lang="en-US" dirty="0"/>
              <a:t>gTLD </a:t>
            </a:r>
            <a:r>
              <a:rPr lang="ru-RU" dirty="0"/>
              <a:t>может стать источником значительного дохода от управления регистрацией и продления регистрации доменных имен.</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Помимо целей, которые организация может преследовать при подаче заявки на gTLD, существуют и технические и финансовые соображения. Ваша организация, как кандидат, подает заявку на управление регистратурой, которая представляет собой часть инфраструктуры интернета.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Процесс подачи заявки на организацию регистратуры гораздо сложнее, чем регистрация доменного имени, которую может осуществить любой человек или организация, и к нему не следует относиться легкомысленно. </a:t>
            </a:r>
          </a:p>
          <a:p>
            <a:pPr marL="0" lvl="0" indent="0" algn="l" rtl="0">
              <a:spcBef>
                <a:spcPts val="0"/>
              </a:spcBef>
              <a:spcAft>
                <a:spcPts val="0"/>
              </a:spcAft>
              <a:buNone/>
            </a:pPr>
            <a:endParaRPr lang="en-US" dirty="0"/>
          </a:p>
          <a:p>
            <a:pPr marL="0" lvl="0" indent="0" algn="l" rtl="0">
              <a:spcBef>
                <a:spcPts val="0"/>
              </a:spcBef>
              <a:spcAft>
                <a:spcPts val="0"/>
              </a:spcAft>
              <a:buNone/>
            </a:pPr>
            <a:r>
              <a:rPr lang="ru-RU" dirty="0"/>
              <a:t>Все кандидаты на новые gTLD должны быть в состоянии продемонстрировать операционные, технические и финансовые возможности, необходимые для управления регистратурой.  Некоторые из этих операционных и технических возможностей, например бэкенд, могут быть переданы третьим лицам, так называемым провайдерам услуг регистратур.</a:t>
            </a:r>
          </a:p>
          <a:p>
            <a:pPr marL="0" lvl="0" indent="0" algn="l" rtl="0">
              <a:spcBef>
                <a:spcPts val="0"/>
              </a:spcBef>
              <a:spcAft>
                <a:spcPts val="0"/>
              </a:spcAft>
              <a:buNone/>
            </a:pPr>
            <a:endParaRPr lang="en-US" dirty="0"/>
          </a:p>
          <a:p>
            <a:pPr marL="0" lvl="0" indent="0" algn="l" rtl="0">
              <a:spcBef>
                <a:spcPts val="0"/>
              </a:spcBef>
              <a:spcAft>
                <a:spcPts val="0"/>
              </a:spcAft>
              <a:buNone/>
            </a:pPr>
            <a:r>
              <a:rPr lang="ru-RU" dirty="0"/>
              <a:t>Но подача заявки на новый gTLD требует финансовых и технических ресурсов, включая персонал и оборудование, которые многим не по карману.  </a:t>
            </a:r>
          </a:p>
          <a:p>
            <a:pPr marL="0" lvl="0" indent="0" algn="l" rtl="0">
              <a:spcBef>
                <a:spcPts val="0"/>
              </a:spcBef>
              <a:spcAft>
                <a:spcPts val="0"/>
              </a:spcAft>
              <a:buNone/>
            </a:pPr>
            <a:endParaRPr lang="en-US" dirty="0"/>
          </a:p>
          <a:p>
            <a:pPr marL="0" lvl="0" indent="0" algn="l" rtl="0">
              <a:spcBef>
                <a:spcPts val="0"/>
              </a:spcBef>
              <a:spcAft>
                <a:spcPts val="0"/>
              </a:spcAft>
              <a:buNone/>
            </a:pPr>
            <a:r>
              <a:rPr lang="ru-RU" dirty="0"/>
              <a:t>Ожидается, что плата за рассмотрение заявки составит 227 000 долларов США. Более подробную информацию можно найти в разделе часто задаваемых вопросов, касающихся оплаты, на сайте следующего раунда.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Процесс подачи заявки на эксплуатацию регистратуры гораздо сложнее, чем регистрация доменного имени, которую может осуществить любой человек или организация, и к нему не следует относиться легкомысленно. </a:t>
            </a:r>
          </a:p>
          <a:p>
            <a:pPr marL="0" lvl="0" indent="0" algn="l" rtl="0">
              <a:spcBef>
                <a:spcPts val="0"/>
              </a:spcBef>
              <a:spcAft>
                <a:spcPts val="0"/>
              </a:spcAft>
              <a:buNone/>
            </a:pPr>
            <a:endParaRPr dirty="0"/>
          </a:p>
          <a:p>
            <a:pPr marL="0" lvl="0" indent="0" algn="l" rtl="0">
              <a:spcBef>
                <a:spcPts val="0"/>
              </a:spcBef>
              <a:spcAft>
                <a:spcPts val="0"/>
              </a:spcAft>
              <a:buNone/>
            </a:pPr>
            <a:r>
              <a:rPr lang="ru-RU" dirty="0"/>
              <a:t>Все кандидаты на новые gTLD должны быть в состоянии продемонстрировать операционные, технические и финансовые возможности, необходимые для управления регистратурой. Некоторые из этих операционных и технических возможностей, например бэкенд, могут быть переданы третьим лицам, так называемым провайдерам услуг регистратур.</a:t>
            </a:r>
          </a:p>
          <a:p>
            <a:pPr marL="0" lvl="0" indent="0" algn="l" rtl="0">
              <a:spcBef>
                <a:spcPts val="0"/>
              </a:spcBef>
              <a:spcAft>
                <a:spcPts val="0"/>
              </a:spcAft>
              <a:buNone/>
            </a:pPr>
            <a:endParaRPr dirty="0"/>
          </a:p>
          <a:p>
            <a:pPr marL="0" lvl="0" indent="0" algn="l" rtl="0">
              <a:spcBef>
                <a:spcPts val="0"/>
              </a:spcBef>
              <a:spcAft>
                <a:spcPts val="0"/>
              </a:spcAft>
              <a:buNone/>
            </a:pPr>
            <a:r>
              <a:rPr lang="ru-RU" dirty="0"/>
              <a:t>При этом подача заявки на новый gTLD требует финансовых и технических ресурсов, включая персонал и оборудование, которые многим не по карману.  </a:t>
            </a:r>
          </a:p>
          <a:p>
            <a:pPr marL="0" lvl="0" indent="0" algn="l" rtl="0">
              <a:spcBef>
                <a:spcPts val="0"/>
              </a:spcBef>
              <a:spcAft>
                <a:spcPts val="0"/>
              </a:spcAft>
              <a:buNone/>
            </a:pPr>
            <a:endParaRPr dirty="0"/>
          </a:p>
          <a:p>
            <a:pPr marL="0" lvl="0" indent="0" algn="l" rtl="0">
              <a:spcBef>
                <a:spcPts val="0"/>
              </a:spcBef>
              <a:spcAft>
                <a:spcPts val="0"/>
              </a:spcAft>
              <a:buNone/>
            </a:pPr>
            <a:r>
              <a:rPr lang="ru-RU" dirty="0"/>
              <a:t>Плата за рассмотрение заявки предположительно составит 208 000–293 000  долларов США. Ожидается, что окончательный размер платы будет утвержден в сентябре этого года.</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dirty="0"/>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DNS — это инициатива, которую ICANN 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Программа поддержки кандидатов (ASP) делает подачу заявки на новый gTLD более доступной для организаций, которые заинтересованы в управлении gTLD, но нуждаются в финансовых или учебных ресурсах для этого. Полные инструкции по процессу подачи заявки на участие в ASP можно найти в </a:t>
            </a:r>
            <a:r>
              <a:rPr lang="ru-RU" u="sng" dirty="0">
                <a:solidFill>
                  <a:srgbClr val="1155CC"/>
                </a:solidFill>
                <a:hlinkClick r:id="rId3">
                  <a:extLst>
                    <a:ext uri="{A12FA001-AC4F-418D-AE19-62706E023703}">
                      <ahyp:hlinkClr xmlns:ahyp="http://schemas.microsoft.com/office/drawing/2018/hyperlinkcolor" val="tx"/>
                    </a:ext>
                  </a:extLst>
                </a:hlinkClick>
              </a:rPr>
              <a:t>Руководстве по ASP</a:t>
            </a:r>
            <a:r>
              <a:rPr lang="ru-RU" dirty="0"/>
              <a:t>, где также приведены критерии отбора. В частности: </a:t>
            </a:r>
          </a:p>
          <a:p>
            <a:pPr marL="914400" lvl="1" indent="-304800" algn="l" rtl="0">
              <a:spcBef>
                <a:spcPts val="0"/>
              </a:spcBef>
              <a:spcAft>
                <a:spcPts val="0"/>
              </a:spcAft>
              <a:buClr>
                <a:schemeClr val="dk1"/>
              </a:buClr>
              <a:buSzPts val="1200"/>
              <a:buFont typeface="Calibri"/>
              <a:buChar char="○"/>
            </a:pPr>
            <a:r>
              <a:rPr lang="ru-RU" dirty="0"/>
              <a:t>Комплексная проверка организации: проверка полноты поданных заявок; проверка соблюдения законодательства, проверка биографических данных.</a:t>
            </a:r>
          </a:p>
          <a:p>
            <a:pPr marL="914400" lvl="1" indent="-304800" algn="l" rtl="0">
              <a:spcBef>
                <a:spcPts val="0"/>
              </a:spcBef>
              <a:spcAft>
                <a:spcPts val="0"/>
              </a:spcAft>
              <a:buClr>
                <a:schemeClr val="dk1"/>
              </a:buClr>
              <a:buSzPts val="1200"/>
              <a:buFont typeface="Calibri"/>
              <a:buChar char="○"/>
            </a:pPr>
            <a:r>
              <a:rPr lang="ru-RU" dirty="0"/>
              <a:t>Комплексная проверка ответственности перед общественностью: что кандидат не занимается производством, торговлей или продвижением отрасли/строки, которая противоречит общепринятым правовым нормам морали и общественного порядка, признанным в соответствии с принципами международного права.</a:t>
            </a:r>
          </a:p>
          <a:p>
            <a:pPr marL="914400" lvl="1" indent="-304800" algn="l" rtl="0">
              <a:spcBef>
                <a:spcPts val="0"/>
              </a:spcBef>
              <a:spcAft>
                <a:spcPts val="0"/>
              </a:spcAft>
              <a:buClr>
                <a:schemeClr val="dk1"/>
              </a:buClr>
              <a:buSzPts val="1200"/>
              <a:buFont typeface="Calibri"/>
              <a:buChar char="○"/>
            </a:pPr>
            <a:r>
              <a:rPr lang="ru-RU" dirty="0"/>
              <a:t>Потребность в финансовой помощи: рассматривается вопрос о том, будет ли оплата полной стоимости заявки на gTLD финансово затруднительна для организации-кандидата </a:t>
            </a:r>
          </a:p>
          <a:p>
            <a:pPr marL="914400" lvl="1" indent="-304800" algn="l" rtl="0">
              <a:spcBef>
                <a:spcPts val="0"/>
              </a:spcBef>
              <a:spcAft>
                <a:spcPts val="0"/>
              </a:spcAft>
              <a:buClr>
                <a:schemeClr val="dk1"/>
              </a:buClr>
              <a:buSzPts val="1200"/>
              <a:buFont typeface="Calibri"/>
              <a:buChar char="○"/>
            </a:pPr>
            <a:r>
              <a:rPr lang="ru-RU" dirty="0"/>
              <a:t>Финансовая стабильность: изучение того, как кандидат намерен оплатить неоплачиваемую часть сборов за подачу и рассмотрение заявки на gTLD, и того, сможет ли кандидат, получив право на поддержку, оплатить депозит.</a:t>
            </a:r>
          </a:p>
          <a:p>
            <a:pPr marL="914400" lvl="1" indent="-304800" algn="l" rtl="0">
              <a:spcBef>
                <a:spcPts val="0"/>
              </a:spcBef>
              <a:spcAft>
                <a:spcPts val="0"/>
              </a:spcAft>
              <a:buClr>
                <a:schemeClr val="dk1"/>
              </a:buClr>
              <a:buSzPts val="1200"/>
              <a:buFont typeface="Calibri"/>
              <a:buChar char="○"/>
            </a:pPr>
            <a:r>
              <a:rPr lang="ru-RU" dirty="0"/>
              <a:t>Статус организации, соответствующей критериям отбора: проверка соответствия типа организации или предприятия требованиям; об этом я расскажу подробнее далее.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Чтобы подать заявку на участие в Программе поддержки кандидатов, кандидаты должны представлять собой одну из следующих типов организаций: </a:t>
            </a:r>
          </a:p>
          <a:p>
            <a:pPr marL="0" lvl="0" indent="0" algn="l" rtl="0">
              <a:spcBef>
                <a:spcPts val="0"/>
              </a:spcBef>
              <a:spcAft>
                <a:spcPts val="0"/>
              </a:spcAft>
              <a:buNone/>
            </a:pPr>
            <a:r>
              <a:rPr lang="ru-RU" dirty="0"/>
              <a:t>некоммерческая, неправительственная или благотворительная организация; </a:t>
            </a:r>
          </a:p>
          <a:p>
            <a:pPr marL="0" lvl="0" indent="0" algn="l" rtl="0">
              <a:spcBef>
                <a:spcPts val="0"/>
              </a:spcBef>
              <a:spcAft>
                <a:spcPts val="0"/>
              </a:spcAft>
              <a:buNone/>
            </a:pPr>
            <a:r>
              <a:rPr lang="ru-RU" dirty="0"/>
              <a:t>межправительственная организация; </a:t>
            </a:r>
          </a:p>
          <a:p>
            <a:pPr marL="0" lvl="0" indent="0" algn="l" rtl="0">
              <a:spcBef>
                <a:spcPts val="0"/>
              </a:spcBef>
              <a:spcAft>
                <a:spcPts val="0"/>
              </a:spcAft>
              <a:buNone/>
            </a:pPr>
            <a:r>
              <a:rPr lang="ru-RU" dirty="0"/>
              <a:t>организация коренных народов/племен; </a:t>
            </a:r>
          </a:p>
          <a:p>
            <a:pPr marL="0" lvl="0" indent="0" algn="l" rtl="0">
              <a:spcBef>
                <a:spcPts val="0"/>
              </a:spcBef>
              <a:spcAft>
                <a:spcPts val="0"/>
              </a:spcAft>
              <a:buNone/>
            </a:pPr>
            <a:r>
              <a:rPr lang="ru-RU" dirty="0"/>
              <a:t>или малый бизнес социальной направленности или </a:t>
            </a:r>
          </a:p>
          <a:p>
            <a:pPr marL="0" lvl="0" indent="0" algn="l" rtl="0">
              <a:spcBef>
                <a:spcPts val="0"/>
              </a:spcBef>
              <a:spcAft>
                <a:spcPts val="0"/>
              </a:spcAft>
              <a:buNone/>
            </a:pPr>
            <a:r>
              <a:rPr lang="ru-RU" sz="1200" dirty="0">
                <a:solidFill>
                  <a:srgbClr val="0B3458"/>
                </a:solidFill>
              </a:rPr>
              <a:t>или действующий в условиях менее развитой экономики</a:t>
            </a:r>
            <a:r>
              <a:rPr lang="ru-RU" dirty="0"/>
              <a:t>. </a:t>
            </a:r>
          </a:p>
          <a:p>
            <a:pPr marL="0" lvl="0" indent="0" algn="l" rtl="0">
              <a:spcBef>
                <a:spcPts val="0"/>
              </a:spcBef>
              <a:spcAft>
                <a:spcPts val="0"/>
              </a:spcAft>
              <a:buNone/>
            </a:pPr>
            <a:r>
              <a:rPr lang="ru-RU" dirty="0"/>
              <a:t>Кандидаты должны подпадать под определение только одной организации из этого списка.</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Кандидатам, получившим право на поддержку, в рамках программы предоставляется ряд финансовых и нефинансовых услуг, призванных помочь им подать заявку на gTLD.</a:t>
            </a:r>
          </a:p>
          <a:p>
            <a:pPr marL="0" lvl="0" indent="0" algn="l" rtl="0">
              <a:spcBef>
                <a:spcPts val="0"/>
              </a:spcBef>
              <a:spcAft>
                <a:spcPts val="0"/>
              </a:spcAft>
              <a:buNone/>
            </a:pPr>
            <a:endParaRPr dirty="0"/>
          </a:p>
          <a:p>
            <a:pPr marL="0" lvl="0" indent="0" algn="l" rtl="0">
              <a:spcBef>
                <a:spcPts val="0"/>
              </a:spcBef>
              <a:spcAft>
                <a:spcPts val="0"/>
              </a:spcAft>
              <a:buNone/>
            </a:pPr>
            <a:r>
              <a:rPr lang="ru-RU" dirty="0"/>
              <a:t>Финансовая помощь включает в себя снижение размера сборов (от 75 до 85%) в зависимости от имеющихся средств и количества кандидатов, претендующих на поддержку. </a:t>
            </a:r>
          </a:p>
          <a:p>
            <a:pPr marL="914400" lvl="1" indent="-304800" algn="l" rtl="0">
              <a:spcBef>
                <a:spcPts val="0"/>
              </a:spcBef>
              <a:spcAft>
                <a:spcPts val="0"/>
              </a:spcAft>
              <a:buClr>
                <a:schemeClr val="dk1"/>
              </a:buClr>
              <a:buSzPts val="1200"/>
              <a:buFont typeface="Calibri"/>
              <a:buChar char="○"/>
            </a:pPr>
            <a:r>
              <a:rPr lang="ru-RU" dirty="0"/>
              <a:t>75% — минимальный размер снижения платы для поддерживаемых кандидатов; 85% — максимальный размер снижения платы для поддерживаемых кандидатов. </a:t>
            </a:r>
          </a:p>
          <a:p>
            <a:pPr marL="914400" lvl="1" indent="-304800" algn="l" rtl="0">
              <a:spcBef>
                <a:spcPts val="0"/>
              </a:spcBef>
              <a:spcAft>
                <a:spcPts val="0"/>
              </a:spcAft>
              <a:buClr>
                <a:schemeClr val="dk1"/>
              </a:buClr>
              <a:buSzPts val="1200"/>
              <a:buFont typeface="Calibri"/>
              <a:buChar char="○"/>
            </a:pPr>
            <a:r>
              <a:rPr lang="ru-RU" dirty="0"/>
              <a:t>Просим отметить, что плата снижается только применительно к одной заявке на gTLD от одного поддерживаемого кандидата.</a:t>
            </a:r>
          </a:p>
          <a:p>
            <a:pPr marL="914400" lvl="1" indent="-304800" algn="l" rtl="0">
              <a:spcBef>
                <a:spcPts val="0"/>
              </a:spcBef>
              <a:spcAft>
                <a:spcPts val="0"/>
              </a:spcAft>
              <a:buClr>
                <a:schemeClr val="dk1"/>
              </a:buClr>
              <a:buSzPts val="1200"/>
              <a:buFont typeface="Calibri"/>
              <a:buChar char="○"/>
            </a:pPr>
            <a:r>
              <a:rPr lang="ru-RU" dirty="0">
                <a:solidFill>
                  <a:srgbClr val="0B3458"/>
                </a:solidFill>
              </a:rPr>
              <a:t>Прошедшие отбор кандидаты на ASP, которые будут участвовать в процедурах разрешения споров в рамках Программы New gTLD, также будут иметь право на кредит в размере платы за участие.</a:t>
            </a:r>
          </a:p>
          <a:p>
            <a:pPr marL="0" lvl="0" indent="0" algn="l" rtl="0">
              <a:spcBef>
                <a:spcPts val="0"/>
              </a:spcBef>
              <a:spcAft>
                <a:spcPts val="0"/>
              </a:spcAft>
              <a:buNone/>
            </a:pPr>
            <a:r>
              <a:rPr lang="ru-RU" dirty="0"/>
              <a:t>Нефинансовая помощь включает в себя доступ к профессиональным услугам волонтеров, обучению и ресурсам.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ru-RU" dirty="0"/>
              <a:t>В этой презентации я опишу в общих чертах интернет и систему доменных имен — или </a:t>
            </a:r>
            <a:r>
              <a:rPr lang="en-US" dirty="0"/>
              <a:t>DNS — </a:t>
            </a:r>
            <a:r>
              <a:rPr lang="ru-RU" dirty="0"/>
              <a:t>благодаря которой нам так легко пользоваться интернетом. Я также расскажу, как ICANN работает над тем, чтобы сделать интернет более многоязычным, содействуя универсальному принятию интернационализированных доменных имен, а затем с большим удовольствием поделюсь новой редкой возможностью помочь создать цифровую инклюзивность с помощью новых доменов общего пользования верхнего уровня.</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ru-RU" dirty="0"/>
              <a:t>В следующем раунде программы новых доменов верхнего уровня ICANN вновь предоставит финансовую и нефинансовую помощь соответствующим квалификационным требованиям кандидатам на новые gTLD в рамках Программы поддержки кандидатов, а также упростит весь процесс подачи заявок на новые gTLD за счет оценки провайдеров услуг регистратур в рамках Программы проверки RSP.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ru-RU" dirty="0"/>
              <a:t>После презентации у нас будет достаточно времени, чтобы ответить на вопросы.</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ru-RU" dirty="0"/>
              <a:t>Заявки на ASP будут рассматриваться в два этапа.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ru-RU" dirty="0"/>
              <a:t>На первом этапе ICANN проведет общую комплексную проверку организации. Это включает проверку соответствия кандидата требованиям законодательства, предоставления всех обязательных документов, получения кандидатом права на участие в Программе </a:t>
            </a:r>
            <a:r>
              <a:rPr lang="en-US" dirty="0"/>
              <a:t>New gTLD, </a:t>
            </a:r>
            <a:r>
              <a:rPr lang="ru-RU" dirty="0"/>
              <a:t>а также проведение проверки биографических данных.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ru-RU" dirty="0"/>
              <a:t>Кандидаты, не прошедшие первый этап оценки, на второй этап не переводятся.</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ru-RU" dirty="0"/>
              <a:t>Вторая часть процесса оценки будет проводиться Контрольной комиссией по заявкам на поддержку претендентов. Члены комиссии подойдут к процессам оценки кандидатов справедливым, независимым, эффективным, последовательным и надежным образом.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ru-RU" dirty="0"/>
              <a:t>Комиссия рассмотрит остальные аспекты критериев оценки: ответственность перед обществом, потребность в финансовой помощи, финансовая устойчивость и подтверждение того, что кандидат является одной из организаций, отвечающих установленным требованиям, представленным ранее.</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Просим отметить, что все кандидаты, желающие подать заявку на новый </a:t>
            </a:r>
            <a:r>
              <a:rPr lang="en-US" dirty="0"/>
              <a:t>gTLD, </a:t>
            </a:r>
            <a:r>
              <a:rPr lang="ru-RU" dirty="0"/>
              <a:t>должны подать заявку на участие в Программе </a:t>
            </a:r>
            <a:r>
              <a:rPr lang="en-US" dirty="0"/>
              <a:t>New gTLD.</a:t>
            </a:r>
            <a:r>
              <a:rPr lang="ru-RU" dirty="0"/>
              <a:t> Подача заявок на участие в Программе New gTLD начнется в начале 2026 года. Кандидаты, подавшие заявку, но не получившие право на поддержку, все равно могут подать заявку на </a:t>
            </a:r>
            <a:r>
              <a:rPr lang="en-US" dirty="0"/>
              <a:t>gTLD </a:t>
            </a:r>
            <a:r>
              <a:rPr lang="ru-RU" dirty="0"/>
              <a:t>и оплатить сборы в полном размере. Для успешной подачи заявки на </a:t>
            </a:r>
            <a:r>
              <a:rPr lang="en-US" dirty="0"/>
              <a:t>gTLD </a:t>
            </a:r>
            <a:r>
              <a:rPr lang="ru-RU" dirty="0"/>
              <a:t>кандидаты должны соответствовать критериям отбора, установленным Программой </a:t>
            </a:r>
            <a:r>
              <a:rPr lang="en-US" dirty="0"/>
              <a:t>gTLD.</a:t>
            </a:r>
            <a:r>
              <a:rPr lang="ru-RU" dirty="0"/>
              <a:t> Более подробную информацию о Программе New gTLD можно найти на сайте </a:t>
            </a:r>
            <a:r>
              <a:rPr lang="ru-RU" u="sng" dirty="0">
                <a:solidFill>
                  <a:schemeClr val="hlink"/>
                </a:solidFill>
                <a:hlinkClick r:id="rId3"/>
              </a:rPr>
              <a:t>https://newgtldprogram.icann.org/en</a:t>
            </a:r>
            <a:r>
              <a:rPr lang="ru-RU" dirty="0"/>
              <a:t>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На верхней полосе отображены </a:t>
            </a:r>
            <a:r>
              <a:rPr lang="ru-RU" b="1" dirty="0"/>
              <a:t>стадии</a:t>
            </a:r>
            <a:r>
              <a:rPr lang="ru-RU" dirty="0"/>
              <a:t>, через которые проходят люди при принятии важных решений — например, о подаче заявки на </a:t>
            </a:r>
            <a:r>
              <a:rPr lang="en-US" dirty="0"/>
              <a:t>gTLD.</a:t>
            </a:r>
            <a:r>
              <a:rPr lang="ru-RU" dirty="0"/>
              <a:t> На нижней полосе отображена </a:t>
            </a:r>
            <a:r>
              <a:rPr lang="ru-RU" b="1" dirty="0"/>
              <a:t>поддержка</a:t>
            </a:r>
            <a:r>
              <a:rPr lang="ru-RU" dirty="0"/>
              <a:t>, оказываемая </a:t>
            </a:r>
            <a:r>
              <a:rPr lang="en-US" dirty="0"/>
              <a:t>ICANN </a:t>
            </a:r>
            <a:r>
              <a:rPr lang="ru-RU" dirty="0"/>
              <a:t>на каждой из этих стадий. В середине мы приводим пример </a:t>
            </a:r>
            <a:r>
              <a:rPr lang="ru-RU" b="1" dirty="0"/>
              <a:t>прохождения</a:t>
            </a:r>
            <a:r>
              <a:rPr lang="ru-RU" dirty="0"/>
              <a:t> кандидатом этих этапов с соответствующей поддержкой. Итак, здесь мы видим кандидата, который пользуется поддержкой по наращиванию потенциала, задает вопросы консультанту по подаче заявок или использует профессиональные услуги волонтеров. Продолжение этого пути — на следующем слайде.</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u-RU" dirty="0"/>
              <a:t>На этом слайде показаны дальнейшие этапы пути, на который выходит кандидат, приняв </a:t>
            </a:r>
            <a:r>
              <a:rPr lang="ru-RU" b="1" dirty="0"/>
              <a:t>решение</a:t>
            </a:r>
            <a:r>
              <a:rPr lang="ru-RU" dirty="0"/>
              <a:t> подать заявку (верхняя полоса), и поддержка, доступная ему во время и после процесса подачи заявки на </a:t>
            </a:r>
            <a:r>
              <a:rPr lang="en-US" dirty="0"/>
              <a:t>gTLD (</a:t>
            </a:r>
            <a:r>
              <a:rPr lang="ru-RU" dirty="0"/>
              <a:t>нижняя полоса). На рисунке показан путь кандидата вплоть до заключения договора и делегирования </a:t>
            </a:r>
            <a:r>
              <a:rPr lang="en-US" dirty="0"/>
              <a:t>gTLD, </a:t>
            </a:r>
            <a:r>
              <a:rPr lang="ru-RU" dirty="0"/>
              <a:t>а также поддержка, доступная в долгосрочной перспективе, когда кандидат становится оператором регистратуры.</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ru-RU" sz="1800" dirty="0">
                <a:effectLst/>
                <a:latin typeface="Calibri" panose="020F0502020204030204" pitchFamily="34" charset="0"/>
                <a:ea typeface="Calibri" panose="020F0502020204030204" pitchFamily="34" charset="0"/>
                <a:cs typeface="Arial" panose="020B0604020202020204" pitchFamily="34" charset="0"/>
              </a:rPr>
              <a:t>И, наконец, вот некоторые из важных дат, на которые вам стоит обратить внимание. Прием заявок на Программу поддержки кандидатов начнется 19 ноября этого года. Руководство кандидата на участие в Программе New gTLD будет готово предположительно в мае 2025 года, а окончательная, утвержденная Правлением версия — до декабря 2025 года. Ожидается, что прием заявок на участие в Программе New gTLD начнется в апреле 2026 года.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ru-RU"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ru-RU" sz="180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a:t>
            </a:r>
            <a:r>
              <a:rPr lang="en-US" dirty="0"/>
              <a:t>DNS — </a:t>
            </a:r>
            <a:r>
              <a:rPr lang="ru-RU" dirty="0"/>
              <a:t>это инициатива, которую </a:t>
            </a:r>
            <a:r>
              <a:rPr lang="en-US" dirty="0"/>
              <a:t>ICANN </a:t>
            </a:r>
            <a:r>
              <a:rPr lang="ru-RU" dirty="0"/>
              <a:t>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dirty="0"/>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RSPs deliver critical functions on behalf of the registry operator - for example, RDAP, EPP, and DNSSEC.</a:t>
            </a:r>
            <a:endParaRPr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RSP Evaluation Program was developed to reduce cost and time required for evaluating new gTLDs by separating the evaluation of the technical aspects of operating a gTLD from the application for the gTLD name.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en-US" sz="1800" b="0" i="0" u="none" strike="noStrike" dirty="0">
                <a:solidFill>
                  <a:srgbClr val="000000"/>
                </a:solidFill>
                <a:effectLst/>
                <a:latin typeface="Arial" panose="020B0604020202020204" pitchFamily="34" charset="0"/>
              </a:rPr>
              <a:t>A list of evaluated RSPs will be published on the New gTLD Program website before the gTLD application submission period opens and frequently updated as RSPs are evaluated.</a:t>
            </a: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800" b="0" i="0" u="none" strike="noStrike" dirty="0">
                <a:solidFill>
                  <a:srgbClr val="000000"/>
                </a:solidFill>
                <a:effectLst/>
                <a:latin typeface="Arial" panose="020B0604020202020204" pitchFamily="34" charset="0"/>
              </a:rPr>
              <a:t>The RSP program is one side of the equation of getting a new gTLD delegated in the next round. The other side of the equation is applying for the gTLD during the new gTLD application window. This slide explains how both programs (the RSP evaluation and the new gTLD evaluation) interact.</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The RSP evaluation will provide a list of evaluated RSPs, including pre-approved IDN tables and additional registry services. ICANN will publish the list of evaluated RSPs for the first time in December 2025, and will continue to update this list as evaluations progress based on the SLTs in the RSP handbook.</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After disclosing the evaluated RSPs supporting its application, the new gTLD applicant will be presented with additional services and IDN tables that the new gTLD applicant could select to be added to the Registry Agreement.</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The new gTLD program will provide a list of gTLD applicants who want to be supported by the RSPs to the RSPs to confirm that they will support such gTLDs and have enough capacity.</a:t>
            </a:r>
            <a:endParaRPr lang="en-US" sz="3600" b="0" dirty="0">
              <a:effectLst/>
            </a:endParaRP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ru-RU" dirty="0"/>
              <a:t>Интернет — это огромная сеть взаимосвязанных сетей. Сегодня более 5,4 миллиарда человек ежедневно выходят в сеть и, по данным Statista, к концу этого года (2024) к интернету будет подключено более 24 миллиардов устройств. Каждое из этих устройств имеет IP-адрес, который представляет собой длинный ряд цифр.</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DNS — это инициатива, которую ICANN 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dirty="0"/>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Думаете подать заявку на новый gTLD?</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ru-RU" dirty="0"/>
              <a:t>Чтобы начать готовиться на этом слайде приведены примерные сроки подачи заявок по программам ASP и RSP, а также сроки общего периода подачи заявок на новые gTLD.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n-US" dirty="0"/>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ru-RU" dirty="0"/>
              <a:t>На сайте Программы New gTLD: следующий раунд размещена самая свежая информация о следующем раунде приема заявок на новые gTLD.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ru-RU" dirty="0"/>
              <a:t>Там вы найдете ссылки на следующие ресурсы:</a:t>
            </a:r>
          </a:p>
          <a:p>
            <a:pPr marL="457200" lvl="0" indent="-317500" algn="l" rtl="0">
              <a:lnSpc>
                <a:spcPct val="115000"/>
              </a:lnSpc>
              <a:spcBef>
                <a:spcPts val="0"/>
              </a:spcBef>
              <a:spcAft>
                <a:spcPts val="0"/>
              </a:spcAft>
              <a:buClr>
                <a:schemeClr val="dk1"/>
              </a:buClr>
              <a:buSzPts val="1400"/>
              <a:buFont typeface="Calibri"/>
              <a:buChar char="●"/>
            </a:pPr>
            <a:r>
              <a:rPr lang="ru-RU" dirty="0"/>
              <a:t>История программы New gTLD</a:t>
            </a:r>
          </a:p>
          <a:p>
            <a:pPr marL="457200" lvl="0" indent="-317500" algn="l" rtl="0">
              <a:lnSpc>
                <a:spcPct val="115000"/>
              </a:lnSpc>
              <a:spcBef>
                <a:spcPts val="0"/>
              </a:spcBef>
              <a:spcAft>
                <a:spcPts val="0"/>
              </a:spcAft>
              <a:buClr>
                <a:schemeClr val="dk1"/>
              </a:buClr>
              <a:buSzPts val="1400"/>
              <a:buFont typeface="Calibri"/>
              <a:buChar char="●"/>
            </a:pPr>
            <a:r>
              <a:rPr lang="ru-RU" dirty="0"/>
              <a:t>Ресурсы, в том числе:</a:t>
            </a:r>
          </a:p>
          <a:p>
            <a:pPr marL="914400" lvl="1" indent="-317500" algn="l" rtl="0">
              <a:lnSpc>
                <a:spcPct val="115000"/>
              </a:lnSpc>
              <a:spcBef>
                <a:spcPts val="0"/>
              </a:spcBef>
              <a:spcAft>
                <a:spcPts val="0"/>
              </a:spcAft>
              <a:buClr>
                <a:schemeClr val="dk1"/>
              </a:buClr>
              <a:buSzPts val="1400"/>
              <a:buFont typeface="Calibri"/>
              <a:buChar char="○"/>
            </a:pPr>
            <a:r>
              <a:rPr lang="ru-RU" dirty="0"/>
              <a:t>Новости и объявления</a:t>
            </a:r>
          </a:p>
          <a:p>
            <a:pPr marL="914400" lvl="1" indent="-317500" algn="l" rtl="0">
              <a:lnSpc>
                <a:spcPct val="115000"/>
              </a:lnSpc>
              <a:spcBef>
                <a:spcPts val="0"/>
              </a:spcBef>
              <a:spcAft>
                <a:spcPts val="0"/>
              </a:spcAft>
              <a:buClr>
                <a:schemeClr val="dk1"/>
              </a:buClr>
              <a:buSzPts val="1400"/>
              <a:buFont typeface="Calibri"/>
              <a:buChar char="○"/>
            </a:pPr>
            <a:r>
              <a:rPr lang="ru-RU" dirty="0"/>
              <a:t>Часто задаваемые вопросы</a:t>
            </a:r>
          </a:p>
          <a:p>
            <a:pPr marL="914400" lvl="1" indent="-317500" algn="l" rtl="0">
              <a:lnSpc>
                <a:spcPct val="115000"/>
              </a:lnSpc>
              <a:spcBef>
                <a:spcPts val="0"/>
              </a:spcBef>
              <a:spcAft>
                <a:spcPts val="0"/>
              </a:spcAft>
              <a:buClr>
                <a:schemeClr val="dk1"/>
              </a:buClr>
              <a:buSzPts val="1400"/>
              <a:buFont typeface="Calibri"/>
              <a:buChar char="○"/>
            </a:pPr>
            <a:r>
              <a:rPr lang="ru-RU" dirty="0"/>
              <a:t>Руководства по ASP и RSP</a:t>
            </a:r>
          </a:p>
          <a:p>
            <a:pPr marL="914400" lvl="1" indent="-317500" algn="l" rtl="0">
              <a:lnSpc>
                <a:spcPct val="115000"/>
              </a:lnSpc>
              <a:spcBef>
                <a:spcPts val="0"/>
              </a:spcBef>
              <a:spcAft>
                <a:spcPts val="0"/>
              </a:spcAft>
              <a:buClr>
                <a:schemeClr val="dk1"/>
              </a:buClr>
              <a:buSzPts val="1400"/>
              <a:buFont typeface="Calibri"/>
              <a:buChar char="○"/>
            </a:pPr>
            <a:r>
              <a:rPr lang="ru-RU" dirty="0"/>
              <a:t>Руководство кандидата</a:t>
            </a:r>
          </a:p>
          <a:p>
            <a:pPr marL="914400" lvl="1" indent="-317500" algn="l" rtl="0">
              <a:lnSpc>
                <a:spcPct val="115000"/>
              </a:lnSpc>
              <a:spcBef>
                <a:spcPts val="0"/>
              </a:spcBef>
              <a:spcAft>
                <a:spcPts val="0"/>
              </a:spcAft>
              <a:buClr>
                <a:schemeClr val="dk1"/>
              </a:buClr>
              <a:buSzPts val="1400"/>
              <a:buFont typeface="Calibri"/>
              <a:buChar char="○"/>
            </a:pPr>
            <a:r>
              <a:rPr lang="ru-RU" dirty="0"/>
              <a:t>и многое другое.</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ru-RU" dirty="0"/>
              <a:t>Не медлите! Зайдите на сайт и подпишитесь на новости ICANN, чтобы быть в курсе последних событий следующего раунда Программы New gTLD — непосредственно на почту</a:t>
            </a:r>
            <a:r>
              <a:rPr lang="ru-RU" dirty="0">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4f51f3996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4f51f3996_1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19" name="Google Shape;519;g334f51f3996_1_1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ru-RU" dirty="0"/>
              <a:t>На этом я завершу презентацию. С удовольствием отвечу на любые ваши вопросы.</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ru-RU" dirty="0"/>
              <a:t>IP-адрес подобен почтовому адресу. Он позволяет отправлять с устройства сообщения, видео и другие пакеты данных, а также принимать данные от других подключенных устройств.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ru-RU" dirty="0"/>
              <a:t>Но длинный ряд цифр трудно запомнить. Система доменных имен, или DNS, позволяет ввести доменное имя вместо IP-адреса, чтобы зайти на сайт. </a:t>
            </a:r>
            <a:r>
              <a:rPr lang="ru-RU" dirty="0">
                <a:solidFill>
                  <a:srgbClr val="333333"/>
                </a:solidFill>
              </a:rPr>
              <a:t>Например, чтобы попасть на наш сайт, вам достаточно набрать в браузере «www.icann.org», а не использовать IP-адрес.</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ru-RU" dirty="0">
                <a:solidFill>
                  <a:srgbClr val="333333"/>
                </a:solidFill>
              </a:rPr>
              <a:t>ICANN занимается координацией работы этих уникальных идентификаторов во всем мире.</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ru-RU" dirty="0"/>
              <a:t>Доменное имя — это URL, или адрес сайта. Как правило, он состоит из трех частей, каждая из которых отделена точкой. </a:t>
            </a:r>
          </a:p>
          <a:p>
            <a:pPr marL="457200" lvl="0" indent="0" algn="l" rtl="0">
              <a:lnSpc>
                <a:spcPct val="100000"/>
              </a:lnSpc>
              <a:spcBef>
                <a:spcPts val="0"/>
              </a:spcBef>
              <a:spcAft>
                <a:spcPts val="0"/>
              </a:spcAft>
              <a:buClr>
                <a:schemeClr val="dk1"/>
              </a:buClr>
              <a:buSzPts val="1400"/>
              <a:buFont typeface="Calibri"/>
              <a:buNone/>
            </a:pPr>
            <a:r>
              <a:rPr lang="ru-RU" dirty="0"/>
              <a:t>Затем домен верхнего уровня, например .org или .com.</a:t>
            </a:r>
          </a:p>
          <a:p>
            <a:pPr marL="0" lvl="0" indent="0" algn="l" rtl="0">
              <a:spcBef>
                <a:spcPts val="0"/>
              </a:spcBef>
              <a:spcAft>
                <a:spcPts val="0"/>
              </a:spcAft>
              <a:buClr>
                <a:schemeClr val="dk1"/>
              </a:buClr>
              <a:buSzPts val="1100"/>
              <a:buFont typeface="Arial"/>
              <a:buNone/>
            </a:pPr>
            <a:r>
              <a:rPr lang="ru-RU" dirty="0">
                <a:solidFill>
                  <a:srgbClr val="333333"/>
                </a:solidFill>
              </a:rPr>
              <a:t>В доменном имени TLD</a:t>
            </a:r>
            <a:r>
              <a:rPr lang="ru-RU" b="1" dirty="0">
                <a:solidFill>
                  <a:srgbClr val="333333"/>
                </a:solidFill>
              </a:rPr>
              <a:t> </a:t>
            </a:r>
            <a:r>
              <a:rPr lang="ru-RU" dirty="0">
                <a:solidFill>
                  <a:srgbClr val="333333"/>
                </a:solidFill>
              </a:rPr>
              <a:t>указывается после второй точки. Например, TLD в доменном имени </a:t>
            </a:r>
            <a:r>
              <a:rPr lang="ru-RU" b="1" dirty="0">
                <a:solidFill>
                  <a:srgbClr val="333333"/>
                </a:solidFill>
              </a:rPr>
              <a:t>icann.org</a:t>
            </a:r>
            <a:r>
              <a:rPr lang="ru-RU" dirty="0">
                <a:solidFill>
                  <a:srgbClr val="333333"/>
                </a:solidFill>
              </a:rPr>
              <a:t> — это «org».</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ru-RU"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DNS начиналась всего с семи доменов верхнего уровня </a:t>
            </a:r>
            <a:r>
              <a:rPr lang="ru-RU" dirty="0">
                <a:solidFill>
                  <a:srgbClr val="1D1C1D"/>
                </a:solidFill>
                <a:highlight>
                  <a:schemeClr val="lt1"/>
                </a:highlight>
              </a:rPr>
              <a:t>общего назначения</a:t>
            </a:r>
            <a:r>
              <a:rPr lang="ru-RU" dirty="0"/>
              <a:t>, включая .org, .com и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ru-RU" dirty="0"/>
              <a:t>ICANN запустила Программу New gTLD в 2012 году, что привело к крупнейшему расширению DNS. Были введены домены общего пользования верхнего уровня — короткие и длинные gTLD, а также gTLD на различных алфавитах; они включают в себя интернационализированные доменные имена, которые вы видите здесь.</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dirty="0"/>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Сегодня существует более 1200 доменов общего пользования верхнего уровня.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ru-RU" dirty="0">
                <a:latin typeface="Arial"/>
                <a:ea typeface="Arial"/>
                <a:cs typeface="Arial"/>
                <a:sym typeface="Arial"/>
              </a:rPr>
              <a:t>При создании DNS в качестве рабочего языка использовался английский, поскольку ее основатели в основном говорили по-английски.</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ru-RU" dirty="0">
                <a:latin typeface="Arial"/>
                <a:ea typeface="Arial"/>
                <a:cs typeface="Arial"/>
                <a:sym typeface="Arial"/>
              </a:rPr>
              <a:t>Хотя сегодня большинство доменов создаются на основе латиницы, например, на английском языке, лишь один из 20 человек в мире говорит на английском как на родном. Мы должны продолжать работать над устранением этого дисбаланса. </a:t>
            </a:r>
            <a:br>
              <a:rPr lang="ru-RU" dirty="0">
                <a:latin typeface="Arial"/>
                <a:ea typeface="Arial"/>
                <a:cs typeface="Arial"/>
                <a:sym typeface="Arial"/>
              </a:rPr>
            </a:br>
            <a:endParaRPr lang="ru-RU"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ru-RU" dirty="0">
                <a:latin typeface="Arial"/>
                <a:ea typeface="Arial"/>
                <a:cs typeface="Arial"/>
                <a:sym typeface="Arial"/>
              </a:rPr>
              <a:t>Сообщество ICANN возглавило ряд проектов, цель которых — лучше адаптировать интернет к различным языкам и культурам мира. Сюда входят такие направления деятельности, как универсальное принятие (UA) и интернационализированные доменные имена (IDN), которые будут способствовать развитию более инклюзивного и многоязычного интернета.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ru-RU" dirty="0"/>
              <a:t>ICANN работает над созданием многоязычного интернета двумя способами:</a:t>
            </a:r>
          </a:p>
          <a:p>
            <a:pPr marL="0" lvl="0" indent="0" algn="l" rtl="0">
              <a:spcBef>
                <a:spcPts val="0"/>
              </a:spcBef>
              <a:spcAft>
                <a:spcPts val="0"/>
              </a:spcAft>
              <a:buClr>
                <a:schemeClr val="dk1"/>
              </a:buClr>
              <a:buSzPts val="1400"/>
              <a:buFont typeface="Calibri"/>
              <a:buNone/>
            </a:pPr>
            <a:r>
              <a:rPr lang="ru-RU" dirty="0"/>
              <a:t>Посредством введения интернационализированных доменных имен, которые позволяют использовать больше алфавитов со всего мира.</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ru-RU" dirty="0"/>
              <a:t>С этой целью мы направили свои усилия на обеспечение универсального принятия всех доменных имен. Универсальное принятие — это техническое требование, направленное на то, чтобы все доменные имена и адреса электронной почты можно было использовать во всех приложениях, устройствах и системах, подключенных к интернету.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ru-RU" dirty="0"/>
              <a:t>Главная цель — дать каждому возможность пользоваться интернетом с помощью доменного имени и адреса электронной почты, которые соответствуют его языку, направлению деятельности и культуре. </a:t>
            </a:r>
          </a:p>
          <a:p>
            <a:pPr marL="0" lvl="0" indent="0" algn="l" rtl="0">
              <a:lnSpc>
                <a:spcPct val="100000"/>
              </a:lnSpc>
              <a:spcBef>
                <a:spcPts val="0"/>
              </a:spcBef>
              <a:spcAft>
                <a:spcPts val="0"/>
              </a:spcAft>
              <a:buClr>
                <a:schemeClr val="dk1"/>
              </a:buClr>
              <a:buSzPts val="1400"/>
              <a:buFont typeface="Calibri"/>
              <a:buNone/>
            </a:pPr>
            <a:r>
              <a:rPr lang="ru-RU" dirty="0"/>
              <a:t>Это одна из главных причин, по которой ICANN запускает очередной раунд приема заявок на новые домены общего пользования верхнего уровня.</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ru-RU" dirty="0"/>
              <a:t>Следующий раунд расширения DNS — это инициатива, которую ICANN реализует по рекомендации сообщества. Ее задача — проследить за тем, что это расширение обеспечит безопасность, стабильность и глобальную функциональную совместимость интернета.</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ru-RU" dirty="0"/>
              <a:t>Впервые за более чем десять лет у компаний, сообществ, правительств и других организаций появилась возможность подать заявку на новые gTLD, отвечающие потребностям и интересам организаций, предприятий, сообществ, культуры и клиентов.</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dirty="0"/>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3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dirty="0">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dirty="0">
                <a:solidFill>
                  <a:schemeClr val="lt1"/>
                </a:solidFill>
                <a:latin typeface="Arial"/>
                <a:ea typeface="Arial"/>
                <a:cs typeface="Arial"/>
                <a:sym typeface="Arial"/>
              </a:rPr>
              <a:t>Visit us at </a:t>
            </a:r>
            <a:r>
              <a:rPr lang="en-US" sz="1500" b="1" i="0" u="none" strike="noStrike" cap="none" dirty="0">
                <a:solidFill>
                  <a:schemeClr val="lt1"/>
                </a:solidFill>
                <a:latin typeface="Arial"/>
                <a:ea typeface="Arial"/>
                <a:cs typeface="Arial"/>
                <a:sym typeface="Arial"/>
              </a:rPr>
              <a:t>icann.org</a:t>
            </a:r>
            <a:endParaRPr sz="1500" b="1" i="0" u="none" strike="noStrike" cap="none" dirty="0">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dirty="0">
                <a:solidFill>
                  <a:schemeClr val="lt1"/>
                </a:solidFill>
                <a:latin typeface="Arial"/>
                <a:ea typeface="Arial"/>
                <a:cs typeface="Arial"/>
                <a:sym typeface="Arial"/>
              </a:rPr>
              <a:t>Visit us at </a:t>
            </a:r>
            <a:r>
              <a:rPr lang="en-US" sz="2000" b="1" i="0" u="none" strike="noStrike" cap="none" dirty="0">
                <a:solidFill>
                  <a:schemeClr val="lt1"/>
                </a:solidFill>
                <a:latin typeface="Arial"/>
                <a:ea typeface="Arial"/>
                <a:cs typeface="Arial"/>
                <a:sym typeface="Arial"/>
              </a:rPr>
              <a:t>icann.org</a:t>
            </a:r>
            <a:endParaRPr sz="2000" b="1" i="0" u="none" strike="noStrike" cap="none" dirty="0">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dirty="0">
                <a:solidFill>
                  <a:schemeClr val="lt1"/>
                </a:solidFill>
                <a:latin typeface="Arial"/>
                <a:ea typeface="Arial"/>
                <a:cs typeface="Arial"/>
                <a:sym typeface="Arial"/>
              </a:rPr>
              <a:t>Thank You and Questions</a:t>
            </a:r>
            <a:endParaRPr dirty="0"/>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3"/>
                    </a:rPr>
                    <a:t>flickr.com/icann</a:t>
                  </a:r>
                  <a:endParaRPr sz="1400" b="0" i="0" u="none" strike="noStrike" cap="none" dirty="0">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6"/>
                    </a:rPr>
                    <a:t>linkedin.com/company/icann</a:t>
                  </a:r>
                  <a:endParaRPr sz="1400" b="0" i="0" u="none" strike="noStrike" cap="none" dirty="0">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9"/>
                  </a:rPr>
                  <a:t>@icann</a:t>
                </a:r>
                <a:endParaRPr sz="1400" b="0" i="0" u="none" strike="noStrike" cap="none" dirty="0">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0"/>
                    </a:rPr>
                    <a:t>facebook.com/icannorg </a:t>
                  </a:r>
                  <a:endParaRPr sz="1400" b="0" i="0" u="none" strike="noStrike" cap="none" dirty="0">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5"/>
                    </a:rPr>
                    <a:t>youtube.com/icannnews</a:t>
                  </a:r>
                  <a:endParaRPr sz="1400" b="0" i="0" u="none" strike="noStrike" cap="none" dirty="0">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6"/>
                    </a:rPr>
                    <a:t>soundcloud.com/icann</a:t>
                  </a:r>
                  <a:endParaRPr sz="1400" b="0" i="0" u="none" strike="noStrike" cap="none" dirty="0">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dirty="0">
                      <a:solidFill>
                        <a:schemeClr val="hlink"/>
                      </a:solidFill>
                      <a:latin typeface="Arial"/>
                      <a:ea typeface="Arial"/>
                      <a:cs typeface="Arial"/>
                      <a:sym typeface="Arial"/>
                      <a:hlinkClick r:id="rId18"/>
                    </a:rPr>
                    <a:t>instagram.com/icannorg</a:t>
                  </a:r>
                  <a:endParaRPr sz="1400" b="0" i="0" u="none" strike="noStrike" cap="none" dirty="0">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ttern slide 2">
  <p:cSld name="pattern slide 2">
    <p:bg>
      <p:bgPr>
        <a:solidFill>
          <a:srgbClr val="F1EFEA"/>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40000" y="900000"/>
            <a:ext cx="5556000" cy="5756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B3458"/>
              </a:buClr>
              <a:buSzPts val="2400"/>
              <a:buFont typeface="Arial"/>
              <a:buNone/>
              <a:defRPr sz="3200" b="1" i="0" u="none" strike="noStrike" cap="none">
                <a:solidFill>
                  <a:srgbClr val="0B345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61" name="Google Shape;161;p20"/>
          <p:cNvSpPr/>
          <p:nvPr/>
        </p:nvSpPr>
        <p:spPr>
          <a:xfrm>
            <a:off x="11290300" y="288000"/>
            <a:ext cx="362000" cy="360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2500"/>
              </a:lnSpc>
              <a:spcBef>
                <a:spcPts val="0"/>
              </a:spcBef>
              <a:spcAft>
                <a:spcPts val="0"/>
              </a:spcAft>
              <a:buClr>
                <a:srgbClr val="000000"/>
              </a:buClr>
              <a:buSzPts val="1200"/>
              <a:buFont typeface="Arial"/>
              <a:buNone/>
            </a:pPr>
            <a:fld id="{00000000-1234-1234-1234-123412341234}" type="slidenum">
              <a:rPr lang="en-GB" sz="1600" b="1" i="0" u="none" strike="noStrike" cap="none">
                <a:solidFill>
                  <a:schemeClr val="lt1"/>
                </a:solidFill>
                <a:latin typeface="Arial"/>
                <a:ea typeface="Arial"/>
                <a:cs typeface="Arial"/>
                <a:sym typeface="Arial"/>
              </a:rPr>
              <a:pPr marL="0" marR="0" lvl="0" indent="0" algn="ctr" rtl="0">
                <a:lnSpc>
                  <a:spcPct val="112500"/>
                </a:lnSpc>
                <a:spcBef>
                  <a:spcPts val="0"/>
                </a:spcBef>
                <a:spcAft>
                  <a:spcPts val="0"/>
                </a:spcAft>
                <a:buClr>
                  <a:srgbClr val="000000"/>
                </a:buClr>
                <a:buSzPts val="1200"/>
                <a:buFont typeface="Arial"/>
                <a:buNone/>
              </a:pPr>
              <a:t>‹#›</a:t>
            </a:fld>
            <a:endParaRPr sz="1600" b="0" i="0" u="none" strike="noStrike" cap="none">
              <a:solidFill>
                <a:schemeClr val="lt1"/>
              </a:solidFill>
              <a:latin typeface="Arial"/>
              <a:ea typeface="Arial"/>
              <a:cs typeface="Arial"/>
              <a:sym typeface="Arial"/>
            </a:endParaRPr>
          </a:p>
        </p:txBody>
      </p:sp>
      <p:pic>
        <p:nvPicPr>
          <p:cNvPr id="162" name="Google Shape;162;p20"/>
          <p:cNvPicPr preferRelativeResize="0"/>
          <p:nvPr/>
        </p:nvPicPr>
        <p:blipFill rotWithShape="1">
          <a:blip r:embed="rId2">
            <a:alphaModFix/>
          </a:blip>
          <a:srcRect b="28962"/>
          <a:stretch/>
        </p:blipFill>
        <p:spPr>
          <a:xfrm>
            <a:off x="-1" y="5462696"/>
            <a:ext cx="12192000" cy="1395305"/>
          </a:xfrm>
          <a:prstGeom prst="rect">
            <a:avLst/>
          </a:prstGeom>
          <a:noFill/>
          <a:ln>
            <a:noFill/>
          </a:ln>
        </p:spPr>
      </p:pic>
    </p:spTree>
    <p:extLst>
      <p:ext uri="{BB962C8B-B14F-4D97-AF65-F5344CB8AC3E}">
        <p14:creationId xmlns:p14="http://schemas.microsoft.com/office/powerpoint/2010/main" val="827174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dirty="0">
                <a:solidFill>
                  <a:srgbClr val="4BCDD5"/>
                </a:solidFill>
                <a:latin typeface="Arial"/>
                <a:ea typeface="Arial"/>
                <a:cs typeface="Arial"/>
                <a:sym typeface="Arial"/>
              </a:rPr>
              <a:t>flickr.com/icann</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linkedin.com/company/icann</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instagram.com/icannorg</a:t>
            </a:r>
            <a:endParaRPr sz="1600" dirty="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dirty="0">
                <a:solidFill>
                  <a:srgbClr val="4BCDD5"/>
                </a:solidFill>
                <a:latin typeface="Arial"/>
                <a:ea typeface="Arial"/>
                <a:cs typeface="Arial"/>
                <a:sym typeface="Arial"/>
              </a:rPr>
              <a:t>@icann</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facebook.com/icannorg</a:t>
            </a:r>
            <a:endParaRPr sz="1600" dirty="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dirty="0">
                <a:solidFill>
                  <a:srgbClr val="4BCDD5"/>
                </a:solidFill>
                <a:latin typeface="Arial"/>
                <a:ea typeface="Arial"/>
                <a:cs typeface="Arial"/>
                <a:sym typeface="Arial"/>
              </a:rPr>
              <a:t>youtube.com/icannnews</a:t>
            </a:r>
            <a:endParaRPr sz="1600" dirty="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pic>
        <p:nvPicPr>
          <p:cNvPr id="11" name="Google Shape;11;p1"/>
          <p:cNvPicPr preferRelativeResize="0"/>
          <p:nvPr/>
        </p:nvPicPr>
        <p:blipFill rotWithShape="1">
          <a:blip r:embed="rId52">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707"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5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cann-community.atlassian.net/wiki/spaces/ICANNLS/pages/106366310/New+gTLD+Program+Next+Round+-+In+YOUR+Language"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5.png"/><Relationship Id="rId4" Type="http://schemas.openxmlformats.org/officeDocument/2006/relationships/image" Target="../media/image6.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1048"/>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4000"/>
              <a:buFont typeface="Arial"/>
              <a:buNone/>
            </a:pPr>
            <a:r>
              <a:rPr lang="ru-RU" dirty="0"/>
              <a:t>Повысить инклюзивность интернета:</a:t>
            </a:r>
          </a:p>
          <a:p>
            <a:pPr marL="0" lvl="0" indent="0" algn="l" rtl="0">
              <a:lnSpc>
                <a:spcPct val="100000"/>
              </a:lnSpc>
              <a:spcBef>
                <a:spcPts val="0"/>
              </a:spcBef>
              <a:spcAft>
                <a:spcPts val="0"/>
              </a:spcAft>
              <a:buClr>
                <a:schemeClr val="lt1"/>
              </a:buClr>
              <a:buSzPts val="4000"/>
              <a:buFont typeface="Arial"/>
              <a:buNone/>
            </a:pPr>
            <a:r>
              <a:rPr lang="ru-RU" dirty="0"/>
              <a:t>новые домены общего пользования верхнего уровня</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4A70A8DD-7B65-5577-899E-5A2728008A51}"/>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6E3D0AB-81D6-834E-AA1D-AF4C1060141C}"/>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A00F75F5-9C93-57D4-ED61-9350BD9EC902}"/>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846322"/>
            <a:ext cx="7018500" cy="510000"/>
          </a:xfrm>
          <a:prstGeom prst="rect">
            <a:avLst/>
          </a:prstGeom>
          <a:noFill/>
          <a:ln>
            <a:noFill/>
          </a:ln>
        </p:spPr>
        <p:txBody>
          <a:bodyPr spcFirstLastPara="1" wrap="square" lIns="0" tIns="0" rIns="0" bIns="0" anchor="t" anchorCtr="0">
            <a:noAutofit/>
          </a:bodyPr>
          <a:lstStyle/>
          <a:p>
            <a:pPr marL="0" lvl="0" indent="0" algn="l" rtl="0">
              <a:lnSpc>
                <a:spcPts val="2960"/>
              </a:lnSpc>
              <a:spcBef>
                <a:spcPts val="0"/>
              </a:spcBef>
              <a:spcAft>
                <a:spcPts val="0"/>
              </a:spcAft>
              <a:buClr>
                <a:srgbClr val="0B3458"/>
              </a:buClr>
              <a:buSzPts val="2800"/>
              <a:buFont typeface="Arial"/>
              <a:buNone/>
            </a:pPr>
            <a:r>
              <a:rPr lang="ru-RU" dirty="0"/>
              <a:t>Новые доменные имена, новые возможности использования</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Управление и обеспечение безопасности вашего присутствия в интернете.</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Обслуживание различных культурных, географических, языковых и профессиональных сообществ.</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Укрепление доверия к бренду и повышение осведомленности о нем.</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ts val="1720"/>
              </a:lnSpc>
              <a:spcBef>
                <a:spcPts val="0"/>
              </a:spcBef>
              <a:spcAft>
                <a:spcPts val="0"/>
              </a:spcAft>
              <a:buClr>
                <a:srgbClr val="000000"/>
              </a:buClr>
              <a:buSzPts val="1600"/>
              <a:buFont typeface="Arial"/>
              <a:buNone/>
            </a:pPr>
            <a:r>
              <a:rPr lang="ru-RU" sz="1600" b="0" i="0" u="none" strike="noStrike" cap="none" dirty="0">
                <a:solidFill>
                  <a:srgbClr val="0B3458"/>
                </a:solidFill>
                <a:latin typeface="Arial"/>
                <a:ea typeface="Arial"/>
                <a:cs typeface="Arial"/>
                <a:sym typeface="Arial"/>
              </a:rPr>
              <a:t>Предоставление </a:t>
            </a:r>
            <a:r>
              <a:rPr lang="ru-RU" sz="1600" dirty="0">
                <a:solidFill>
                  <a:srgbClr val="0B3458"/>
                </a:solidFill>
              </a:rPr>
              <a:t>сообществам и организациям </a:t>
            </a:r>
            <a:r>
              <a:rPr lang="ru-RU" sz="1600" b="0" i="0" u="none" strike="noStrike" cap="none" dirty="0">
                <a:solidFill>
                  <a:srgbClr val="0B3458"/>
                </a:solidFill>
                <a:latin typeface="Arial"/>
                <a:ea typeface="Arial"/>
                <a:cs typeface="Arial"/>
                <a:sym typeface="Arial"/>
              </a:rPr>
              <a:t>возможности создать собственное пространство в интернете.</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b="1" dirty="0">
                <a:solidFill>
                  <a:srgbClr val="0B3458"/>
                </a:solidFill>
                <a:latin typeface="Arial"/>
                <a:ea typeface="Arial"/>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b="1" dirty="0">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ru-RU" sz="1800" b="1" dirty="0">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На основе алфавита:</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На основе местоположения:</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a:t>
            </a:r>
            <a:r>
              <a:rPr lang="ru-RU" sz="1800" b="1" dirty="0">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Онлайн-идентичность:</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Творческие инструменты:</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Бренды:</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600" dirty="0">
                <a:solidFill>
                  <a:srgbClr val="0B3458"/>
                </a:solidFill>
                <a:latin typeface="Arial"/>
                <a:ea typeface="Arial"/>
                <a:cs typeface="Arial"/>
                <a:sym typeface="Arial"/>
              </a:rPr>
              <a:t>Профильные:</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rgbClr val="0B3458"/>
                </a:solidFill>
                <a:latin typeface="Arial"/>
                <a:ea typeface="Arial"/>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rgbClr val="0B3458"/>
                </a:solidFill>
                <a:latin typeface="Arial"/>
                <a:ea typeface="Arial"/>
                <a:cs typeface="Arial"/>
                <a:sym typeface="Arial"/>
              </a:rPr>
              <a:t>.</a:t>
            </a:r>
            <a:r>
              <a:rPr lang="ru-RU" sz="1800" b="1" dirty="0">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rgbClr val="0B3458"/>
                </a:solidFill>
                <a:latin typeface="Arial"/>
                <a:ea typeface="Arial"/>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ru-RU" sz="1800" b="1" dirty="0">
                <a:solidFill>
                  <a:schemeClr val="lt1"/>
                </a:solidFill>
                <a:latin typeface="Arial"/>
                <a:ea typeface="Arial"/>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7F7F7F"/>
                </a:solidFill>
                <a:latin typeface="Arial"/>
                <a:ea typeface="Arial"/>
                <a:cs typeface="Arial"/>
                <a:sym typeface="Arial"/>
              </a:rPr>
              <a:t>ПРИМЕРЫ:</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Возможности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gTLD могут быть адаптированы для разных аудиторий:</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Компании</a:t>
            </a:r>
            <a:r>
              <a:rPr lang="ru-RU" sz="1800" dirty="0">
                <a:solidFill>
                  <a:srgbClr val="0B3458"/>
                </a:solidFill>
              </a:rPr>
              <a:t> и бренды</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Сообщества и культуры</a:t>
            </a:r>
          </a:p>
        </p:txBody>
      </p:sp>
      <p:sp>
        <p:nvSpPr>
          <p:cNvPr id="975" name="Google Shape;975;p69"/>
          <p:cNvSpPr txBox="1"/>
          <p:nvPr/>
        </p:nvSpPr>
        <p:spPr>
          <a:xfrm>
            <a:off x="8398412" y="3272800"/>
            <a:ext cx="3502856"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География</a:t>
            </a:r>
          </a:p>
          <a:p>
            <a:pPr marL="0" marR="0" lvl="0" indent="0" algn="ctr" rtl="0">
              <a:spcBef>
                <a:spcPts val="0"/>
              </a:spcBef>
              <a:spcAft>
                <a:spcPts val="0"/>
              </a:spcAft>
              <a:buNone/>
            </a:pPr>
            <a:r>
              <a:rPr lang="ru-RU" sz="1800" dirty="0">
                <a:solidFill>
                  <a:srgbClr val="0B3458"/>
                </a:solidFill>
              </a:rPr>
              <a:t>(например, города и регионы)</a:t>
            </a: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Правительства — </a:t>
            </a:r>
            <a:r>
              <a:rPr lang="ru-RU" sz="1800" dirty="0">
                <a:solidFill>
                  <a:srgbClr val="0B3458"/>
                </a:solidFill>
              </a:rPr>
              <a:t>местные и национальные — и МПО</a:t>
            </a:r>
          </a:p>
        </p:txBody>
      </p:sp>
      <p:sp>
        <p:nvSpPr>
          <p:cNvPr id="977" name="Google Shape;977;p69"/>
          <p:cNvSpPr txBox="1"/>
          <p:nvPr/>
        </p:nvSpPr>
        <p:spPr>
          <a:xfrm>
            <a:off x="8989255" y="5529538"/>
            <a:ext cx="256032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rPr>
              <a:t>Пользователи различных а</a:t>
            </a:r>
            <a:r>
              <a:rPr lang="ru-RU" sz="1800" dirty="0">
                <a:solidFill>
                  <a:srgbClr val="0B3458"/>
                </a:solidFill>
                <a:latin typeface="Arial"/>
                <a:ea typeface="Arial"/>
                <a:cs typeface="Arial"/>
                <a:sym typeface="Arial"/>
              </a:rPr>
              <a:t>лфавитов</a:t>
            </a:r>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Целевые </a:t>
            </a:r>
            <a:r>
              <a:rPr lang="ru-RU" sz="1800" dirty="0">
                <a:solidFill>
                  <a:srgbClr val="0B3458"/>
                </a:solidFill>
              </a:rPr>
              <a:t>к</a:t>
            </a:r>
            <a:r>
              <a:rPr lang="ru-RU" sz="1800" dirty="0">
                <a:solidFill>
                  <a:srgbClr val="0B3458"/>
                </a:solidFill>
                <a:latin typeface="Arial"/>
                <a:ea typeface="Arial"/>
                <a:cs typeface="Arial"/>
                <a:sym typeface="Arial"/>
              </a:rPr>
              <a:t>лиенты или участники</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815704"/>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Преимущества управления gTLD</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ru-RU" sz="1800" b="1" dirty="0">
                <a:solidFill>
                  <a:srgbClr val="0B3458"/>
                </a:solidFill>
                <a:latin typeface="Arial"/>
                <a:ea typeface="Arial"/>
                <a:cs typeface="Arial"/>
                <a:sym typeface="Arial"/>
              </a:rPr>
              <a:t>gTLD предоставляют</a:t>
            </a:r>
            <a:r>
              <a:rPr lang="ru-RU" sz="1800" b="1" dirty="0">
                <a:solidFill>
                  <a:srgbClr val="0B3458"/>
                </a:solidFill>
              </a:rPr>
              <a:t> организациям возможность добиваться результатов в глобальном масштабе.</a:t>
            </a:r>
          </a:p>
        </p:txBody>
      </p:sp>
      <p:sp>
        <p:nvSpPr>
          <p:cNvPr id="1122" name="Google Shape;1122;p71"/>
          <p:cNvSpPr/>
          <p:nvPr/>
        </p:nvSpPr>
        <p:spPr>
          <a:xfrm>
            <a:off x="1600399"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Возможности монетизации</a:t>
            </a:r>
          </a:p>
        </p:txBody>
      </p:sp>
      <p:sp>
        <p:nvSpPr>
          <p:cNvPr id="1123" name="Google Shape;1123;p71"/>
          <p:cNvSpPr/>
          <p:nvPr/>
        </p:nvSpPr>
        <p:spPr>
          <a:xfrm>
            <a:off x="1823494" y="5622536"/>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rPr>
              <a:t>Повышенная безопасность</a:t>
            </a:r>
          </a:p>
        </p:txBody>
      </p:sp>
      <p:sp>
        <p:nvSpPr>
          <p:cNvPr id="1124" name="Google Shape;1124;p71"/>
          <p:cNvSpPr/>
          <p:nvPr/>
        </p:nvSpPr>
        <p:spPr>
          <a:xfrm>
            <a:off x="839550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Гибкость и креативность</a:t>
            </a:r>
          </a:p>
        </p:txBody>
      </p:sp>
      <p:sp>
        <p:nvSpPr>
          <p:cNvPr id="1125" name="Google Shape;1125;p71"/>
          <p:cNvSpPr/>
          <p:nvPr/>
        </p:nvSpPr>
        <p:spPr>
          <a:xfrm>
            <a:off x="7986170"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Контроль над политикой</a:t>
            </a:r>
          </a:p>
        </p:txBody>
      </p:sp>
      <p:sp>
        <p:nvSpPr>
          <p:cNvPr id="1126" name="Google Shape;1126;p71"/>
          <p:cNvSpPr/>
          <p:nvPr/>
        </p:nvSpPr>
        <p:spPr>
          <a:xfrm>
            <a:off x="5087724" y="1507299"/>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Управление брендом </a:t>
            </a:r>
          </a:p>
        </p:txBody>
      </p:sp>
      <p:sp>
        <p:nvSpPr>
          <p:cNvPr id="1127" name="Google Shape;1127;p71"/>
          <p:cNvSpPr/>
          <p:nvPr/>
        </p:nvSpPr>
        <p:spPr>
          <a:xfrm>
            <a:off x="2121605"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Повышение доверия</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Локализация</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Как стать оператором регистратуры</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B3458"/>
                </a:solidFill>
                <a:latin typeface="Arial"/>
                <a:ea typeface="Arial"/>
                <a:cs typeface="Arial"/>
                <a:sym typeface="Arial"/>
              </a:rPr>
              <a:t>Подача заявки на gTLD означает, что вы подаете заявку на управление частью ин</a:t>
            </a:r>
            <a:r>
              <a:rPr lang="ru-RU" sz="2000" dirty="0">
                <a:solidFill>
                  <a:srgbClr val="0B3458"/>
                </a:solidFill>
              </a:rPr>
              <a:t>тернета (</a:t>
            </a:r>
            <a:r>
              <a:rPr lang="ru-RU"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регистратурой).</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Регистратура</a:t>
            </a:r>
            <a:r>
              <a:rPr lang="ru-RU"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r>
              <a:rPr lang="ru-RU"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поддерживает </a:t>
            </a:r>
            <a:r>
              <a:rPr lang="ru-RU" sz="2000" b="0" i="0" u="none" strike="noStrike" cap="none" dirty="0">
                <a:solidFill>
                  <a:srgbClr val="0B3458"/>
                </a:solidFill>
                <a:latin typeface="Arial"/>
                <a:ea typeface="Arial"/>
                <a:cs typeface="Arial"/>
                <a:sym typeface="Arial"/>
              </a:rPr>
              <a:t>все домены, </a:t>
            </a:r>
            <a:r>
              <a:rPr lang="ru-RU" sz="2000" dirty="0">
                <a:solidFill>
                  <a:srgbClr val="0B3458"/>
                </a:solidFill>
              </a:rPr>
              <a:t>зарегистрированные</a:t>
            </a:r>
            <a:r>
              <a:rPr lang="ru-RU" sz="2000" b="0" i="0" u="none" strike="noStrike" cap="none" dirty="0">
                <a:solidFill>
                  <a:srgbClr val="0B3458"/>
                </a:solidFill>
                <a:latin typeface="Arial"/>
                <a:ea typeface="Arial"/>
                <a:cs typeface="Arial"/>
                <a:sym typeface="Arial"/>
              </a:rPr>
              <a:t> в конкретном gTLD.</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Оператор регистратуры:</a:t>
            </a:r>
          </a:p>
          <a:p>
            <a:pPr marL="342900" marR="0" lvl="0" indent="-342900" algn="l" rtl="0">
              <a:spcBef>
                <a:spcPts val="600"/>
              </a:spcBef>
              <a:spcAft>
                <a:spcPts val="0"/>
              </a:spcAft>
              <a:buClr>
                <a:srgbClr val="F1633E"/>
              </a:buClr>
              <a:buSzPts val="1600"/>
              <a:buFont typeface="NTR"/>
              <a:buChar char="►"/>
            </a:pPr>
            <a:r>
              <a:rPr lang="ru-RU" sz="2000" dirty="0">
                <a:solidFill>
                  <a:schemeClr val="lt1"/>
                </a:solidFill>
                <a:latin typeface="Arial"/>
                <a:ea typeface="Arial"/>
                <a:cs typeface="Arial"/>
                <a:sym typeface="Arial"/>
              </a:rPr>
              <a:t>Устанавливает требования к gTLD.</a:t>
            </a:r>
          </a:p>
          <a:p>
            <a:pPr marL="342900" marR="0" lvl="0" indent="-342900" algn="l" rtl="0">
              <a:spcBef>
                <a:spcPts val="600"/>
              </a:spcBef>
              <a:spcAft>
                <a:spcPts val="0"/>
              </a:spcAft>
              <a:buClr>
                <a:srgbClr val="F1633E"/>
              </a:buClr>
              <a:buSzPts val="1600"/>
              <a:buFont typeface="NTR"/>
              <a:buChar char="►"/>
            </a:pPr>
            <a:r>
              <a:rPr lang="ru-RU" sz="2000" dirty="0">
                <a:solidFill>
                  <a:schemeClr val="lt1"/>
                </a:solidFill>
                <a:latin typeface="Arial"/>
                <a:ea typeface="Arial"/>
                <a:cs typeface="Arial"/>
                <a:sym typeface="Arial"/>
              </a:rPr>
              <a:t>Определяет, какие домены второго уровня (символы слева от точки) могут быть зарегистрированы и кем.</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8440" y="774985"/>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Финансовые и технические аспекты</a:t>
            </a:r>
          </a:p>
        </p:txBody>
      </p:sp>
      <p:sp>
        <p:nvSpPr>
          <p:cNvPr id="1255" name="Google Shape;1255;p73"/>
          <p:cNvSpPr txBox="1"/>
          <p:nvPr/>
        </p:nvSpPr>
        <p:spPr>
          <a:xfrm>
            <a:off x="578440" y="1687115"/>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rPr>
              <a:t>Программа New gTLD: следующий раунд — ожидаемая </a:t>
            </a:r>
            <a:r>
              <a:rPr lang="ru-RU" sz="1800" b="0" i="0" u="none" strike="noStrike" cap="none" dirty="0">
                <a:solidFill>
                  <a:srgbClr val="0B3458"/>
                </a:solidFill>
                <a:latin typeface="Arial"/>
                <a:ea typeface="Arial"/>
                <a:cs typeface="Arial"/>
                <a:sym typeface="Arial"/>
              </a:rPr>
              <a:t>плата за рассмотрение заявки: </a:t>
            </a:r>
            <a:r>
              <a:rPr lang="ru-RU" sz="1800" b="1" dirty="0">
                <a:solidFill>
                  <a:srgbClr val="0B3458"/>
                </a:solidFill>
                <a:latin typeface="Arial"/>
                <a:ea typeface="Arial"/>
                <a:cs typeface="Arial"/>
                <a:sym typeface="Arial"/>
              </a:rPr>
              <a:t>227 000 </a:t>
            </a:r>
            <a:r>
              <a:rPr lang="ru-RU" sz="1800" b="1" dirty="0" err="1">
                <a:solidFill>
                  <a:srgbClr val="0B3458"/>
                </a:solidFill>
                <a:latin typeface="Arial"/>
                <a:ea typeface="Arial"/>
                <a:cs typeface="Arial"/>
                <a:sym typeface="Arial"/>
              </a:rPr>
              <a:t>долл</a:t>
            </a:r>
            <a:r>
              <a:rPr lang="ru-RU" sz="1800" b="1" dirty="0">
                <a:solidFill>
                  <a:srgbClr val="0B3458"/>
                </a:solidFill>
                <a:latin typeface="Arial"/>
                <a:ea typeface="Arial"/>
                <a:cs typeface="Arial"/>
                <a:sym typeface="Arial"/>
              </a:rPr>
              <a:t> США</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ru-RU" sz="1800" dirty="0">
                <a:solidFill>
                  <a:srgbClr val="0B3458"/>
                </a:solidFill>
              </a:rPr>
              <a:t>Кроме этого:</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ru-RU" sz="1800" dirty="0">
                <a:solidFill>
                  <a:srgbClr val="0B3458"/>
                </a:solidFill>
                <a:latin typeface="Arial"/>
                <a:ea typeface="Arial"/>
                <a:cs typeface="Arial"/>
                <a:sym typeface="Arial"/>
              </a:rPr>
              <a:t>Стандартные операционные сборы, указанные в Соглашении об администрировании домена верхнего уровня, подписанном с 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ru-RU" sz="1800" dirty="0">
                <a:solidFill>
                  <a:srgbClr val="0B3458"/>
                </a:solidFill>
                <a:latin typeface="Arial"/>
                <a:ea typeface="Arial"/>
                <a:cs typeface="Arial"/>
                <a:sym typeface="Arial"/>
              </a:rPr>
              <a:t>Текущие финансовые и технические обязательства</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ru-RU" dirty="0">
                <a:solidFill>
                  <a:srgbClr val="0B3458"/>
                </a:solidFill>
              </a:rPr>
              <a:t>*Размер платы может уточняться</a:t>
            </a:r>
          </a:p>
          <a:p>
            <a:pPr marL="107999">
              <a:buClr>
                <a:srgbClr val="F1633E"/>
              </a:buClr>
              <a:buSzPts val="1440"/>
            </a:pPr>
            <a:endParaRPr lang="en-US" dirty="0">
              <a:solidFill>
                <a:srgbClr val="0B3458"/>
              </a:solidFill>
            </a:endParaRPr>
          </a:p>
          <a:p>
            <a:pPr marL="107999">
              <a:buClr>
                <a:srgbClr val="F1633E"/>
              </a:buClr>
              <a:buSzPts val="1440"/>
            </a:pPr>
            <a:r>
              <a:rPr lang="ru-RU" dirty="0">
                <a:solidFill>
                  <a:srgbClr val="0B3458"/>
                </a:solidFill>
              </a:rPr>
              <a:t>**Исключения могут применяться к кандидатам, отвечающим требованиям</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636365"/>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ru-RU" sz="1800" dirty="0">
                <a:solidFill>
                  <a:schemeClr val="lt1"/>
                </a:solidFill>
                <a:latin typeface="Arial"/>
                <a:ea typeface="Arial"/>
                <a:cs typeface="Arial"/>
                <a:sym typeface="Arial"/>
              </a:rPr>
              <a:t>Все кандидаты на новые gTLD должны быть в состоянии продемонстрировать операционные, технические и финансовые возможности, необходимые для управления регистратурой и соблюдения контрактных требований.</a:t>
            </a:r>
          </a:p>
        </p:txBody>
      </p:sp>
      <p:sp>
        <p:nvSpPr>
          <p:cNvPr id="1257" name="Google Shape;1257;p73"/>
          <p:cNvSpPr/>
          <p:nvPr/>
        </p:nvSpPr>
        <p:spPr>
          <a:xfrm>
            <a:off x="6096000" y="1692940"/>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ru-RU" sz="1800" dirty="0">
                <a:solidFill>
                  <a:schemeClr val="lt1"/>
                </a:solidFill>
                <a:latin typeface="Arial"/>
                <a:ea typeface="Arial"/>
                <a:cs typeface="Arial"/>
                <a:sym typeface="Arial"/>
              </a:rPr>
              <a:t>Подача заявки на новый </a:t>
            </a:r>
            <a:r>
              <a:rPr lang="ru-RU" sz="1800" dirty="0" err="1">
                <a:solidFill>
                  <a:schemeClr val="lt1"/>
                </a:solidFill>
                <a:latin typeface="Arial"/>
                <a:ea typeface="Arial"/>
                <a:cs typeface="Arial"/>
                <a:sym typeface="Arial"/>
              </a:rPr>
              <a:t>gTLD</a:t>
            </a:r>
            <a:r>
              <a:rPr lang="ru-RU" sz="1800" dirty="0">
                <a:solidFill>
                  <a:schemeClr val="lt1"/>
                </a:solidFill>
                <a:latin typeface="Arial"/>
                <a:ea typeface="Arial"/>
                <a:cs typeface="Arial"/>
                <a:sym typeface="Arial"/>
              </a:rPr>
              <a:t> требует значительных финансовых и технических ресурсов.</a:t>
            </a:r>
          </a:p>
        </p:txBody>
      </p:sp>
      <p:sp>
        <p:nvSpPr>
          <p:cNvPr id="1258" name="Google Shape;1258;p73"/>
          <p:cNvSpPr>
            <a:spLocks/>
          </p:cNvSpPr>
          <p:nvPr/>
        </p:nvSpPr>
        <p:spPr>
          <a:xfrm>
            <a:off x="6607232" y="341248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a:solidFill>
                  <a:srgbClr val="0B3458"/>
                </a:solidFill>
                <a:latin typeface="Arial"/>
                <a:ea typeface="Arial"/>
                <a:cs typeface="Arial"/>
                <a:sym typeface="Arial"/>
              </a:rPr>
              <a:t>!</a:t>
            </a:r>
          </a:p>
        </p:txBody>
      </p:sp>
      <p:sp>
        <p:nvSpPr>
          <p:cNvPr id="1259" name="Google Shape;1259;p73"/>
          <p:cNvSpPr/>
          <p:nvPr/>
        </p:nvSpPr>
        <p:spPr>
          <a:xfrm>
            <a:off x="6607232" y="1466138"/>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Обязанности операторов регистратур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199"/>
            <a:ext cx="4516263" cy="3252789"/>
          </a:xfrm>
          <a:prstGeom prst="rect">
            <a:avLst/>
          </a:prstGeom>
          <a:solidFill>
            <a:srgbClr val="0B3458"/>
          </a:solidFill>
          <a:ln>
            <a:noFill/>
          </a:ln>
        </p:spPr>
        <p:txBody>
          <a:bodyPr spcFirstLastPara="1" wrap="square" lIns="182880" tIns="182880" rIns="503975" bIns="288000" anchor="t" anchorCtr="0">
            <a:noAutofit/>
          </a:bodyPr>
          <a:lstStyle/>
          <a:p>
            <a:pPr marL="457200" lvl="0" indent="-342900" algn="l" rtl="0">
              <a:spcBef>
                <a:spcPts val="0"/>
              </a:spcBef>
              <a:spcAft>
                <a:spcPts val="0"/>
              </a:spcAft>
              <a:buClr>
                <a:schemeClr val="lt1"/>
              </a:buClr>
              <a:buSzPts val="1800"/>
              <a:buChar char="●"/>
            </a:pPr>
            <a:r>
              <a:rPr lang="ru-RU" sz="1700" dirty="0">
                <a:solidFill>
                  <a:schemeClr val="lt1"/>
                </a:solidFill>
              </a:rPr>
              <a:t>Выполнение требований, изложенных в Соглашении об администрировании домена верхнего уровня и политиках ICANN. </a:t>
            </a:r>
          </a:p>
          <a:p>
            <a:pPr marL="457200" lvl="0" indent="-342900" algn="l" rtl="0">
              <a:spcBef>
                <a:spcPts val="0"/>
              </a:spcBef>
              <a:spcAft>
                <a:spcPts val="0"/>
              </a:spcAft>
              <a:buClr>
                <a:schemeClr val="lt1"/>
              </a:buClr>
              <a:buSzPts val="1800"/>
              <a:buChar char="●"/>
            </a:pPr>
            <a:r>
              <a:rPr lang="ru-RU" sz="1700" dirty="0">
                <a:solidFill>
                  <a:schemeClr val="lt1"/>
                </a:solidFill>
              </a:rPr>
              <a:t>Преобразование доменных имен в IP-адреса для обеспечения маршрутизации сетевого трафика.</a:t>
            </a:r>
          </a:p>
          <a:p>
            <a:pPr marL="457200" lvl="0" indent="-342900" algn="l" rtl="0">
              <a:spcBef>
                <a:spcPts val="0"/>
              </a:spcBef>
              <a:spcAft>
                <a:spcPts val="0"/>
              </a:spcAft>
              <a:buClr>
                <a:schemeClr val="lt1"/>
              </a:buClr>
              <a:buSzPts val="1800"/>
              <a:buChar char="●"/>
            </a:pPr>
            <a:r>
              <a:rPr lang="ru-RU" sz="1700" dirty="0">
                <a:solidFill>
                  <a:schemeClr val="lt1"/>
                </a:solidFill>
              </a:rPr>
              <a:t>Управление техническими аспектами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199"/>
            <a:ext cx="4516263" cy="3252789"/>
          </a:xfrm>
          <a:prstGeom prst="rect">
            <a:avLst/>
          </a:prstGeom>
          <a:solidFill>
            <a:srgbClr val="0B3458"/>
          </a:solidFill>
          <a:ln>
            <a:noFill/>
          </a:ln>
        </p:spPr>
        <p:txBody>
          <a:bodyPr spcFirstLastPara="1" wrap="square" lIns="182880" tIns="182880" rIns="288000" bIns="270000" anchor="t" anchorCtr="0">
            <a:noAutofit/>
          </a:bodyPr>
          <a:lstStyle/>
          <a:p>
            <a:pPr marL="457200" lvl="0" indent="-342900" algn="l" rtl="0">
              <a:spcBef>
                <a:spcPts val="0"/>
              </a:spcBef>
              <a:spcAft>
                <a:spcPts val="0"/>
              </a:spcAft>
              <a:buClr>
                <a:schemeClr val="lt1"/>
              </a:buClr>
              <a:buSzPts val="1800"/>
              <a:buChar char="●"/>
            </a:pPr>
            <a:r>
              <a:rPr lang="ru-RU" sz="1700" dirty="0">
                <a:solidFill>
                  <a:schemeClr val="lt1"/>
                </a:solidFill>
              </a:rPr>
              <a:t>Ведут главную базу данных всех доменных имен, зарегистрированных в TLD. </a:t>
            </a:r>
          </a:p>
          <a:p>
            <a:pPr marL="457200" lvl="0" indent="-342900" algn="l" rtl="0">
              <a:spcBef>
                <a:spcPts val="0"/>
              </a:spcBef>
              <a:spcAft>
                <a:spcPts val="0"/>
              </a:spcAft>
              <a:buClr>
                <a:schemeClr val="lt1"/>
              </a:buClr>
              <a:buSzPts val="1800"/>
              <a:buChar char="●"/>
            </a:pPr>
            <a:r>
              <a:rPr lang="ru-RU" sz="1700" dirty="0">
                <a:solidFill>
                  <a:schemeClr val="lt1"/>
                </a:solidFill>
              </a:rPr>
              <a:t>Создают «файл корневой зоны», который позволяет компьютерам направлять интернет-трафик к TLD и от них в любой точке мира.</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1" dirty="0">
                <a:solidFill>
                  <a:srgbClr val="0B3458"/>
                </a:solidFill>
              </a:rPr>
              <a:t>Операторы регистратур:</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1" dirty="0">
                <a:solidFill>
                  <a:srgbClr val="0B3458"/>
                </a:solidFill>
              </a:rPr>
              <a:t>Их обязанности:</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ru-RU" sz="5400" dirty="0"/>
              <a:t>Следующий раунд: </a:t>
            </a:r>
            <a:br>
              <a:rPr lang="ru-RU" sz="5400" dirty="0"/>
            </a:br>
            <a:r>
              <a:rPr lang="ru-RU" sz="5400" dirty="0"/>
              <a:t>Программа поддержки кандидатов (ASP)</a:t>
            </a:r>
            <a:br>
              <a:rPr lang="ru-RU" sz="5400" dirty="0"/>
            </a:br>
            <a:endParaRPr lang="ru-RU"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Критерии поддержки кандидатов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2000" dirty="0">
                <a:solidFill>
                  <a:srgbClr val="0B3458"/>
                </a:solidFill>
                <a:latin typeface="Arial"/>
                <a:ea typeface="Arial"/>
                <a:cs typeface="Arial"/>
                <a:sym typeface="Arial"/>
              </a:rPr>
              <a:t>Чтобы получить право на помощь в рамках Программы поддержки кандидатов, последние должны пройти следующие проверки:</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ru-RU" sz="1900" dirty="0">
                <a:solidFill>
                  <a:schemeClr val="lt1"/>
                </a:solidFill>
                <a:latin typeface="Arial"/>
                <a:ea typeface="Arial"/>
                <a:cs typeface="Arial"/>
                <a:sym typeface="Arial"/>
              </a:rPr>
              <a:t>Потребность в финансовой помощи</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ru-RU" sz="1900" dirty="0">
                <a:solidFill>
                  <a:schemeClr val="lt1"/>
                </a:solidFill>
                <a:latin typeface="Arial"/>
                <a:ea typeface="Arial"/>
                <a:cs typeface="Arial"/>
                <a:sym typeface="Arial"/>
              </a:rPr>
              <a:t>Финансовая</a:t>
            </a:r>
            <a:r>
              <a:rPr lang="ru-RU" sz="1900" b="1" dirty="0">
                <a:solidFill>
                  <a:srgbClr val="F1633E"/>
                </a:solidFill>
                <a:latin typeface="Arial"/>
                <a:ea typeface="Arial"/>
                <a:cs typeface="Arial"/>
                <a:sym typeface="Arial"/>
              </a:rPr>
              <a:t> </a:t>
            </a:r>
            <a:r>
              <a:rPr lang="ru-RU" sz="1900" dirty="0">
                <a:solidFill>
                  <a:schemeClr val="lt1"/>
                </a:solidFill>
                <a:latin typeface="Arial"/>
                <a:ea typeface="Arial"/>
                <a:cs typeface="Arial"/>
                <a:sym typeface="Arial"/>
              </a:rPr>
              <a:t>стабильность</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ru-RU" sz="1900" dirty="0">
                <a:solidFill>
                  <a:schemeClr val="lt1"/>
                </a:solidFill>
              </a:rPr>
              <a:t>Общая комплексная проверка организации</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ts val="2100"/>
              </a:lnSpc>
              <a:spcBef>
                <a:spcPts val="0"/>
              </a:spcBef>
              <a:spcAft>
                <a:spcPts val="0"/>
              </a:spcAft>
              <a:buNone/>
            </a:pPr>
            <a:r>
              <a:rPr lang="ru-RU" sz="1900" dirty="0">
                <a:solidFill>
                  <a:schemeClr val="lt1"/>
                </a:solidFill>
                <a:latin typeface="Arial"/>
                <a:ea typeface="Arial"/>
                <a:cs typeface="Arial"/>
                <a:sym typeface="Arial"/>
              </a:rPr>
              <a:t>Комплексная</a:t>
            </a:r>
            <a:r>
              <a:rPr lang="ru-RU" sz="1900" b="1" dirty="0">
                <a:solidFill>
                  <a:schemeClr val="lt1"/>
                </a:solidFill>
                <a:latin typeface="Arial"/>
                <a:ea typeface="Arial"/>
                <a:cs typeface="Arial"/>
                <a:sym typeface="Arial"/>
              </a:rPr>
              <a:t> </a:t>
            </a:r>
            <a:r>
              <a:rPr lang="ru-RU" sz="1900" dirty="0">
                <a:solidFill>
                  <a:schemeClr val="lt1"/>
                </a:solidFill>
                <a:latin typeface="Arial"/>
                <a:ea typeface="Arial"/>
                <a:cs typeface="Arial"/>
                <a:sym typeface="Arial"/>
              </a:rPr>
              <a:t>проверка</a:t>
            </a:r>
            <a:r>
              <a:rPr lang="ru-RU" sz="1900" b="1" dirty="0">
                <a:solidFill>
                  <a:schemeClr val="lt1"/>
                </a:solidFill>
                <a:latin typeface="Arial"/>
                <a:ea typeface="Arial"/>
                <a:cs typeface="Arial"/>
                <a:sym typeface="Arial"/>
              </a:rPr>
              <a:t> </a:t>
            </a:r>
            <a:r>
              <a:rPr lang="ru-RU" sz="1900" dirty="0">
                <a:solidFill>
                  <a:schemeClr val="lt1"/>
                </a:solidFill>
              </a:rPr>
              <a:t>ответственности перед общественностью</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ts val="2100"/>
              </a:lnSpc>
              <a:spcBef>
                <a:spcPts val="0"/>
              </a:spcBef>
              <a:spcAft>
                <a:spcPts val="0"/>
              </a:spcAft>
              <a:buNone/>
            </a:pPr>
            <a:r>
              <a:rPr lang="ru-RU" sz="1900" dirty="0">
                <a:solidFill>
                  <a:schemeClr val="lt1"/>
                </a:solidFill>
                <a:latin typeface="Arial"/>
                <a:ea typeface="Arial"/>
                <a:cs typeface="Arial"/>
                <a:sym typeface="Arial"/>
              </a:rPr>
              <a:t>Статус организации, соответствующей критериям отбора</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Межправительственные организации</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Некоммерческие,</a:t>
            </a:r>
          </a:p>
          <a:p>
            <a:pPr marL="0" marR="0" lvl="0" indent="0" algn="l" rtl="0">
              <a:spcBef>
                <a:spcPts val="0"/>
              </a:spcBef>
              <a:spcAft>
                <a:spcPts val="0"/>
              </a:spcAft>
              <a:buNone/>
            </a:pPr>
            <a:r>
              <a:rPr lang="ru-RU" sz="1600" dirty="0">
                <a:solidFill>
                  <a:srgbClr val="0B3458"/>
                </a:solidFill>
                <a:latin typeface="Arial"/>
                <a:ea typeface="Arial"/>
                <a:cs typeface="Arial"/>
                <a:sym typeface="Arial"/>
              </a:rPr>
              <a:t>неправительственные</a:t>
            </a:r>
            <a:r>
              <a:rPr lang="ru-RU" sz="1600" dirty="0">
                <a:solidFill>
                  <a:srgbClr val="0B3458"/>
                </a:solidFill>
              </a:rPr>
              <a:t> и</a:t>
            </a:r>
            <a:r>
              <a:rPr lang="ru-RU" sz="1600" dirty="0">
                <a:solidFill>
                  <a:srgbClr val="0B3458"/>
                </a:solidFill>
                <a:latin typeface="Arial"/>
                <a:ea typeface="Arial"/>
                <a:cs typeface="Arial"/>
                <a:sym typeface="Arial"/>
              </a:rPr>
              <a:t> </a:t>
            </a:r>
            <a:r>
              <a:rPr lang="ru-RU" sz="1600" dirty="0">
                <a:solidFill>
                  <a:srgbClr val="0B3458"/>
                </a:solidFill>
              </a:rPr>
              <a:t>благотворительные организации</a:t>
            </a: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Организации</a:t>
            </a:r>
            <a:r>
              <a:rPr lang="ru-RU" sz="1600" dirty="0">
                <a:solidFill>
                  <a:srgbClr val="0B3458"/>
                </a:solidFill>
              </a:rPr>
              <a:t> коренных </a:t>
            </a:r>
            <a:r>
              <a:rPr lang="ru-RU" sz="1600" dirty="0">
                <a:solidFill>
                  <a:srgbClr val="0B3458"/>
                </a:solidFill>
                <a:latin typeface="Arial"/>
                <a:ea typeface="Arial"/>
                <a:cs typeface="Arial"/>
                <a:sym typeface="Arial"/>
              </a:rPr>
              <a:t>народов</a:t>
            </a:r>
            <a:r>
              <a:rPr lang="ru-RU" sz="1600" dirty="0">
                <a:solidFill>
                  <a:srgbClr val="0B3458"/>
                </a:solidFill>
              </a:rPr>
              <a:t>/племен</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ru-RU" sz="1600" dirty="0">
                <a:solidFill>
                  <a:srgbClr val="0B3458"/>
                </a:solidFill>
              </a:rPr>
              <a:t>Микро- и малый бизнес социальной направленности или действующий в условиях менее развитой экономики</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Программа поддержки кандидатов</a:t>
            </a:r>
          </a:p>
        </p:txBody>
      </p:sp>
      <p:sp>
        <p:nvSpPr>
          <p:cNvPr id="1302" name="Google Shape;1302;p76"/>
          <p:cNvSpPr txBox="1"/>
          <p:nvPr/>
        </p:nvSpPr>
        <p:spPr>
          <a:xfrm>
            <a:off x="575733" y="1562544"/>
            <a:ext cx="9402000" cy="1366200"/>
          </a:xfrm>
          <a:prstGeom prst="rect">
            <a:avLst/>
          </a:prstGeom>
          <a:noFill/>
          <a:ln>
            <a:noFill/>
          </a:ln>
        </p:spPr>
        <p:txBody>
          <a:bodyPr spcFirstLastPara="1" wrap="square" lIns="0" tIns="0" rIns="0" bIns="0" anchor="t" anchorCtr="0">
            <a:noAutofit/>
          </a:bodyPr>
          <a:lstStyle/>
          <a:p>
            <a:pPr marL="0" marR="0" lvl="0" indent="0" algn="l" rtl="0">
              <a:lnSpc>
                <a:spcPts val="2100"/>
              </a:lnSpc>
              <a:spcBef>
                <a:spcPts val="0"/>
              </a:spcBef>
              <a:spcAft>
                <a:spcPts val="0"/>
              </a:spcAft>
              <a:buNone/>
            </a:pPr>
            <a:r>
              <a:rPr lang="ru-RU" sz="1900" dirty="0">
                <a:solidFill>
                  <a:srgbClr val="0B3458"/>
                </a:solidFill>
                <a:latin typeface="Arial"/>
                <a:ea typeface="Arial"/>
                <a:cs typeface="Arial"/>
                <a:sym typeface="Arial"/>
              </a:rPr>
              <a:t>Подача заявки на </a:t>
            </a:r>
            <a:r>
              <a:rPr lang="en-US" sz="1900" dirty="0">
                <a:solidFill>
                  <a:srgbClr val="0B3458"/>
                </a:solidFill>
                <a:latin typeface="Arial"/>
                <a:ea typeface="Arial"/>
                <a:cs typeface="Arial"/>
                <a:sym typeface="Arial"/>
              </a:rPr>
              <a:t>gTLD </a:t>
            </a:r>
            <a:r>
              <a:rPr lang="ru-RU" sz="1900" dirty="0">
                <a:solidFill>
                  <a:srgbClr val="0B3458"/>
                </a:solidFill>
                <a:latin typeface="Arial"/>
                <a:ea typeface="Arial"/>
                <a:cs typeface="Arial"/>
                <a:sym typeface="Arial"/>
              </a:rPr>
              <a:t>стоит дорого и для многих может оказаться не по карману. Программа поддержки кандидатов делает процедуру подачи заявки на gTLD более доступной для организаций, которые хотели бы это сделать, но не могут из-за ограниченных финансовых возможностей и отсутствия других ресурсов.</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900" b="1" dirty="0">
                <a:solidFill>
                  <a:srgbClr val="F1633E"/>
                </a:solidFill>
                <a:latin typeface="Arial"/>
                <a:ea typeface="Arial"/>
                <a:cs typeface="Arial"/>
                <a:sym typeface="Arial"/>
              </a:rPr>
              <a:t>Кандидаты должны относиться к одному из следующих типов организаций:</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449114"/>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Нефинансовая помощь</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rPr>
              <a:t>Учебные материалы: как подать заявку на gTLD, как стать оператором регистратуры</a:t>
            </a:r>
            <a:r>
              <a:rPr lang="ru-RU" sz="1800" dirty="0">
                <a:solidFill>
                  <a:srgbClr val="0B3458"/>
                </a:solidFill>
                <a:latin typeface="Arial"/>
                <a:ea typeface="Arial"/>
                <a:cs typeface="Arial"/>
                <a:sym typeface="Arial"/>
              </a:rPr>
              <a:t> </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Программа по наращиванию потенциала / Менторская программа </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Доступ к консультанту по работе с кандидатами</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Список волонтеров-поставщиков профессиональных услуг</a:t>
            </a:r>
          </a:p>
        </p:txBody>
      </p:sp>
      <p:cxnSp>
        <p:nvCxnSpPr>
          <p:cNvPr id="1363" name="Google Shape;1363;p77"/>
          <p:cNvCxnSpPr/>
          <p:nvPr/>
        </p:nvCxnSpPr>
        <p:spPr>
          <a:xfrm>
            <a:off x="6592902" y="2444629"/>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449114"/>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Финансовая помощь</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rPr>
              <a:t>Снижение на 75-85% размера применимой платы за рассмотрение заявки на gTLD</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Кредит в размере платы за участие </a:t>
            </a:r>
          </a:p>
          <a:p>
            <a:pPr marL="285750" marR="0" lvl="0" indent="-318770" algn="l" rtl="0">
              <a:spcBef>
                <a:spcPts val="600"/>
              </a:spcBef>
              <a:spcAft>
                <a:spcPts val="0"/>
              </a:spcAft>
              <a:buClr>
                <a:srgbClr val="F1633E"/>
              </a:buClr>
              <a:buSzPts val="1800"/>
              <a:buFont typeface="NTR"/>
              <a:buChar char="►"/>
            </a:pPr>
            <a:r>
              <a:rPr lang="ru-RU" sz="1800" dirty="0">
                <a:solidFill>
                  <a:srgbClr val="0B3458"/>
                </a:solidFill>
                <a:latin typeface="Arial"/>
                <a:ea typeface="Arial"/>
                <a:cs typeface="Arial"/>
                <a:sym typeface="Arial"/>
              </a:rPr>
              <a:t>Снижение/отмена базовых сборов, оплачиваемых оператором регистратуры </a:t>
            </a:r>
          </a:p>
        </p:txBody>
      </p:sp>
      <p:cxnSp>
        <p:nvCxnSpPr>
          <p:cNvPr id="1365" name="Google Shape;1365;p77"/>
          <p:cNvCxnSpPr/>
          <p:nvPr/>
        </p:nvCxnSpPr>
        <p:spPr>
          <a:xfrm>
            <a:off x="1064035" y="2444629"/>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ru-RU" sz="2600" dirty="0"/>
              <a:t>Портфолио участника Программы поддержки кандидатов</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b="1" dirty="0">
                <a:solidFill>
                  <a:srgbClr val="0B3458"/>
                </a:solidFill>
                <a:latin typeface="Arial"/>
                <a:ea typeface="Arial"/>
                <a:cs typeface="Arial"/>
                <a:sym typeface="Arial"/>
              </a:rPr>
              <a:t>Программа поддержки кандидатов предоставляет ряд финансовых и иных услуг кандидатам, соответствующим требованиям отбора и получившим право на участие в программе</a:t>
            </a:r>
            <a:r>
              <a:rPr lang="ru-RU" sz="1600" b="1" dirty="0">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146323"/>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146323"/>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182880"/>
            <a:ext cx="12192000" cy="7094008"/>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500" dirty="0">
                <a:solidFill>
                  <a:srgbClr val="002B49"/>
                </a:solidFill>
              </a:rPr>
              <a:t>Повестка дня</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dirty="0">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710991" y="2432616"/>
            <a:ext cx="2982831" cy="523220"/>
          </a:xfrm>
          <a:prstGeom prst="rect">
            <a:avLst/>
          </a:prstGeom>
          <a:noFill/>
          <a:ln>
            <a:noFill/>
          </a:ln>
        </p:spPr>
        <p:txBody>
          <a:bodyPr spcFirstLastPara="1" wrap="square" lIns="0" tIns="0" rIns="0" bIns="0" anchor="t" anchorCtr="0">
            <a:spAutoFit/>
          </a:bodyPr>
          <a:lstStyle/>
          <a:p>
            <a:r>
              <a:rPr lang="ru-RU" sz="1700" b="1" dirty="0">
                <a:solidFill>
                  <a:srgbClr val="0B3458"/>
                </a:solidFill>
              </a:rPr>
              <a:t>Программа поддержки кандидатов на новые gTLD</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432621"/>
            <a:ext cx="2622471" cy="784830"/>
          </a:xfrm>
          <a:prstGeom prst="rect">
            <a:avLst/>
          </a:prstGeom>
          <a:noFill/>
          <a:ln>
            <a:noFill/>
          </a:ln>
        </p:spPr>
        <p:txBody>
          <a:bodyPr spcFirstLastPara="1" wrap="square" lIns="0" tIns="0" rIns="0" bIns="0" anchor="t" anchorCtr="0">
            <a:spAutoFit/>
          </a:bodyPr>
          <a:lstStyle/>
          <a:p>
            <a:r>
              <a:rPr lang="ru-RU" sz="1700" b="1" dirty="0">
                <a:solidFill>
                  <a:srgbClr val="0B3458"/>
                </a:solidFill>
              </a:rPr>
              <a:t>Общие сведения об интернете и системе доменных имен (DNS)</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5277264"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968516"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968516"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968516"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800" dirty="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4" y="3562028"/>
            <a:ext cx="3336700" cy="784830"/>
          </a:xfrm>
          <a:prstGeom prst="rect">
            <a:avLst/>
          </a:prstGeom>
          <a:noFill/>
          <a:ln>
            <a:noFill/>
          </a:ln>
        </p:spPr>
        <p:txBody>
          <a:bodyPr spcFirstLastPara="1" wrap="square" lIns="0" tIns="0" rIns="0" bIns="0" anchor="t" anchorCtr="0">
            <a:spAutoFit/>
          </a:bodyPr>
          <a:lstStyle/>
          <a:p>
            <a:r>
              <a:rPr lang="ru-RU" sz="1700" b="1" dirty="0">
                <a:solidFill>
                  <a:srgbClr val="0B3458"/>
                </a:solidFill>
              </a:rPr>
              <a:t>Интернационализированные доменные имена и универсальное принятие</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4" y="4776637"/>
            <a:ext cx="3433775" cy="1046440"/>
          </a:xfrm>
          <a:prstGeom prst="rect">
            <a:avLst/>
          </a:prstGeom>
          <a:noFill/>
          <a:ln>
            <a:noFill/>
          </a:ln>
        </p:spPr>
        <p:txBody>
          <a:bodyPr spcFirstLastPara="1" wrap="square" lIns="0" tIns="0" rIns="0" bIns="0" anchor="t" anchorCtr="0">
            <a:spAutoFit/>
          </a:bodyPr>
          <a:lstStyle/>
          <a:p>
            <a:r>
              <a:rPr lang="ru-RU" sz="1700" b="1" dirty="0">
                <a:solidFill>
                  <a:srgbClr val="0B3458"/>
                </a:solidFill>
              </a:rPr>
              <a:t>Создание более инклюзивного интернета с помощью новых доменов общего пользования верхнего уровня</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710983" y="3482128"/>
            <a:ext cx="3397777" cy="784830"/>
          </a:xfrm>
          <a:prstGeom prst="rect">
            <a:avLst/>
          </a:prstGeom>
          <a:noFill/>
          <a:ln>
            <a:noFill/>
          </a:ln>
        </p:spPr>
        <p:txBody>
          <a:bodyPr spcFirstLastPara="1" wrap="square" lIns="0" tIns="0" rIns="0" bIns="0" anchor="t" anchorCtr="0">
            <a:spAutoFit/>
          </a:bodyPr>
          <a:lstStyle/>
          <a:p>
            <a:r>
              <a:rPr lang="ru-RU" sz="1700" b="1" dirty="0">
                <a:solidFill>
                  <a:srgbClr val="0B3458"/>
                </a:solidFill>
              </a:rPr>
              <a:t>Программа предварительной проверки провайдеров услуг регистратур</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710984" y="4618460"/>
            <a:ext cx="3295500" cy="261610"/>
          </a:xfrm>
          <a:prstGeom prst="rect">
            <a:avLst/>
          </a:prstGeom>
          <a:noFill/>
          <a:ln>
            <a:noFill/>
          </a:ln>
        </p:spPr>
        <p:txBody>
          <a:bodyPr spcFirstLastPara="1" wrap="square" lIns="0" tIns="0" rIns="0" bIns="0" anchor="t" anchorCtr="0">
            <a:spAutoFit/>
          </a:bodyPr>
          <a:lstStyle/>
          <a:p>
            <a:r>
              <a:rPr lang="ru-RU" sz="1700" b="1" dirty="0">
                <a:solidFill>
                  <a:srgbClr val="0B3458"/>
                </a:solidFill>
              </a:rPr>
              <a:t>Сроки и ресурсы</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968516"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61610"/>
            </a:xfrm>
            <a:prstGeom prst="rect">
              <a:avLst/>
            </a:prstGeom>
            <a:noFill/>
            <a:ln>
              <a:noFill/>
            </a:ln>
          </p:spPr>
          <p:txBody>
            <a:bodyPr spcFirstLastPara="1" wrap="square" lIns="0" tIns="0" rIns="0" bIns="0" anchor="t" anchorCtr="0">
              <a:spAutoFit/>
            </a:bodyPr>
            <a:lstStyle/>
            <a:p>
              <a:r>
                <a:rPr lang="ru-RU" sz="1700" b="1" dirty="0">
                  <a:solidFill>
                    <a:srgbClr val="0B3458"/>
                  </a:solidFill>
                </a:rPr>
                <a:t>Вопросы и ответы</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ru-RU" sz="1700" dirty="0">
                  <a:solidFill>
                    <a:srgbClr val="0B3458"/>
                  </a:solidFill>
                </a:rPr>
                <a:t>07</a:t>
              </a:r>
            </a:p>
          </p:txBody>
        </p:sp>
      </p:grpSp>
      <p:pic>
        <p:nvPicPr>
          <p:cNvPr id="7" name="Picture 6">
            <a:extLst>
              <a:ext uri="{FF2B5EF4-FFF2-40B4-BE49-F238E27FC236}">
                <a16:creationId xmlns:a16="http://schemas.microsoft.com/office/drawing/2014/main" id="{E6955020-4545-E8E8-8042-D2409B69954B}"/>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sz="2400" dirty="0"/>
              <a:t>Оценка кандидатов на получение поддержки</a:t>
            </a:r>
          </a:p>
        </p:txBody>
      </p:sp>
      <p:sp>
        <p:nvSpPr>
          <p:cNvPr id="1396" name="Google Shape;1396;p78"/>
          <p:cNvSpPr txBox="1"/>
          <p:nvPr/>
        </p:nvSpPr>
        <p:spPr>
          <a:xfrm>
            <a:off x="575731" y="1737916"/>
            <a:ext cx="7165487"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Общая комплексная проверка организации, в том числе:</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2000" b="1" dirty="0">
                <a:solidFill>
                  <a:srgbClr val="0B3458"/>
                </a:solidFill>
                <a:latin typeface="Arial"/>
                <a:ea typeface="Arial"/>
                <a:cs typeface="Arial"/>
                <a:sym typeface="Arial"/>
              </a:rPr>
              <a:t>ЭТАП 1</a:t>
            </a: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исполнения правовых обязательств.</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предоставления всех обязательных документов.</a:t>
            </a: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соответствия кандидата критериям отбора для участия в Программе New gTLD: следующий раунд.</a:t>
            </a: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dirty="0">
                <a:solidFill>
                  <a:srgbClr val="0B3458"/>
                </a:solidFill>
                <a:latin typeface="Arial"/>
                <a:ea typeface="Arial"/>
                <a:cs typeface="Arial"/>
                <a:sym typeface="Arial"/>
              </a:rPr>
              <a:t>Проверка биографических данных и проверка на участие в киберсквоттинге.</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ru-RU" sz="1800" b="1" dirty="0">
                <a:solidFill>
                  <a:schemeClr val="lt1"/>
                </a:solidFill>
                <a:latin typeface="Arial"/>
                <a:ea typeface="Arial"/>
                <a:cs typeface="Arial"/>
                <a:sym typeface="Arial"/>
              </a:rPr>
              <a:t>Кандидатов, не прошедших общую комплексную проверку организации, </a:t>
            </a:r>
          </a:p>
          <a:p>
            <a:pPr marL="0" marR="0" lvl="0" indent="0" algn="l" rtl="0">
              <a:spcBef>
                <a:spcPts val="0"/>
              </a:spcBef>
              <a:spcAft>
                <a:spcPts val="0"/>
              </a:spcAft>
              <a:buNone/>
            </a:pPr>
            <a:r>
              <a:rPr lang="ru-RU" sz="1800" b="1" dirty="0">
                <a:solidFill>
                  <a:schemeClr val="lt1"/>
                </a:solidFill>
                <a:latin typeface="Arial"/>
                <a:ea typeface="Arial"/>
                <a:cs typeface="Arial"/>
                <a:sym typeface="Arial"/>
              </a:rPr>
              <a:t>на Этап 2 переводить не будут.</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67048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ru-RU" sz="1800" b="1" dirty="0">
                <a:solidFill>
                  <a:schemeClr val="lt1"/>
                </a:solidFill>
              </a:rPr>
              <a:t>		Организация, прошедшая оба этапа оценки, может претендовать на поддержку.</a:t>
            </a:r>
          </a:p>
        </p:txBody>
      </p:sp>
      <p:sp>
        <p:nvSpPr>
          <p:cNvPr id="1419" name="Google Shape;1419;p79"/>
          <p:cNvSpPr txBox="1">
            <a:spLocks noGrp="1"/>
          </p:cNvSpPr>
          <p:nvPr>
            <p:ph type="title"/>
          </p:nvPr>
        </p:nvSpPr>
        <p:spPr>
          <a:xfrm>
            <a:off x="575731" y="900113"/>
            <a:ext cx="7561399" cy="461400"/>
          </a:xfrm>
          <a:prstGeom prst="rect">
            <a:avLst/>
          </a:prstGeom>
          <a:noFill/>
          <a:ln>
            <a:noFill/>
          </a:ln>
        </p:spPr>
        <p:txBody>
          <a:bodyPr spcFirstLastPara="1" wrap="square" lIns="0" tIns="0" rIns="0" bIns="0" anchor="t" anchorCtr="0">
            <a:noAutofit/>
          </a:bodyPr>
          <a:lstStyle/>
          <a:p>
            <a:pPr marL="0" lvl="0" indent="0" algn="l" rtl="0">
              <a:lnSpc>
                <a:spcPts val="2620"/>
              </a:lnSpc>
              <a:spcBef>
                <a:spcPts val="0"/>
              </a:spcBef>
              <a:spcAft>
                <a:spcPts val="0"/>
              </a:spcAft>
              <a:buClr>
                <a:srgbClr val="0B3458"/>
              </a:buClr>
              <a:buSzPts val="2800"/>
              <a:buFont typeface="Arial"/>
              <a:buNone/>
            </a:pPr>
            <a:r>
              <a:rPr lang="ru-RU" sz="2600" dirty="0"/>
              <a:t>Оценка кандидатов на получение поддержки</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2000" b="1" dirty="0">
                <a:solidFill>
                  <a:srgbClr val="0B3458"/>
                </a:solidFill>
                <a:latin typeface="Arial"/>
                <a:ea typeface="Arial"/>
                <a:cs typeface="Arial"/>
                <a:sym typeface="Arial"/>
              </a:rPr>
              <a:t>ЭТАП 2</a:t>
            </a:r>
          </a:p>
        </p:txBody>
      </p:sp>
      <p:sp>
        <p:nvSpPr>
          <p:cNvPr id="1421" name="Google Shape;1421;p79"/>
          <p:cNvSpPr txBox="1"/>
          <p:nvPr/>
        </p:nvSpPr>
        <p:spPr>
          <a:xfrm>
            <a:off x="575733" y="1591976"/>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Оценка проводится сторонним поставщиком, обеспечивающим работу Контрольной комиссии по заявкам на поддержку кандидатов:</a:t>
            </a:r>
          </a:p>
        </p:txBody>
      </p:sp>
      <p:sp>
        <p:nvSpPr>
          <p:cNvPr id="1422" name="Google Shape;1422;p79"/>
          <p:cNvSpPr txBox="1"/>
          <p:nvPr/>
        </p:nvSpPr>
        <p:spPr>
          <a:xfrm>
            <a:off x="1008000" y="2387121"/>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Комплексная проверка ответственности перед общественностью: </a:t>
            </a:r>
          </a:p>
          <a:p>
            <a:pPr marL="141749" marR="0" lvl="0" indent="-141749" algn="l" rtl="0">
              <a:spcBef>
                <a:spcPts val="600"/>
              </a:spcBef>
              <a:spcAft>
                <a:spcPts val="0"/>
              </a:spcAft>
              <a:buClr>
                <a:srgbClr val="F1633E"/>
              </a:buClr>
              <a:buSzPts val="1600"/>
              <a:buFont typeface="Arial"/>
              <a:buChar char="•"/>
            </a:pPr>
            <a:r>
              <a:rPr lang="ru-RU" dirty="0">
                <a:solidFill>
                  <a:srgbClr val="0B3458"/>
                </a:solidFill>
                <a:latin typeface="Arial"/>
                <a:ea typeface="Arial"/>
                <a:cs typeface="Arial"/>
                <a:sym typeface="Arial"/>
              </a:rPr>
              <a:t>Кандидат не занимается торговлей, производством или продвижением отрасли/строки, противоречащей общепринятым правовым нормам морали и общественного порядка.</a:t>
            </a:r>
          </a:p>
          <a:p>
            <a:pPr marL="141749" marR="0" lvl="0" indent="-141749" algn="l" rtl="0">
              <a:spcBef>
                <a:spcPts val="600"/>
              </a:spcBef>
              <a:spcAft>
                <a:spcPts val="600"/>
              </a:spcAft>
              <a:buClr>
                <a:srgbClr val="F1633E"/>
              </a:buClr>
              <a:buSzPts val="1600"/>
              <a:buFont typeface="Arial"/>
              <a:buChar char="•"/>
            </a:pPr>
            <a:r>
              <a:rPr lang="ru-RU" dirty="0">
                <a:solidFill>
                  <a:srgbClr val="0B3458"/>
                </a:solidFill>
                <a:latin typeface="Arial"/>
                <a:ea typeface="Arial"/>
                <a:cs typeface="Arial"/>
                <a:sym typeface="Arial"/>
              </a:rPr>
              <a:t>Кандидат не связан ни с одной из действующих регистратур gTLD ICANN.</a:t>
            </a:r>
          </a:p>
        </p:txBody>
      </p:sp>
      <p:cxnSp>
        <p:nvCxnSpPr>
          <p:cNvPr id="1423" name="Google Shape;1423;p79"/>
          <p:cNvCxnSpPr/>
          <p:nvPr/>
        </p:nvCxnSpPr>
        <p:spPr>
          <a:xfrm>
            <a:off x="4588375" y="2436464"/>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436464"/>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71061"/>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Потребность в финансовой помощи: </a:t>
            </a:r>
          </a:p>
          <a:p>
            <a:pPr marL="177750" marR="0" lvl="0" indent="-177750" algn="l" rtl="0">
              <a:spcBef>
                <a:spcPts val="600"/>
              </a:spcBef>
              <a:spcAft>
                <a:spcPts val="600"/>
              </a:spcAft>
              <a:buClr>
                <a:srgbClr val="F1633E"/>
              </a:buClr>
              <a:buSzPts val="1800"/>
              <a:buFont typeface="Arial"/>
              <a:buChar char="•"/>
            </a:pPr>
            <a:r>
              <a:rPr lang="ru-RU" sz="1600" dirty="0">
                <a:solidFill>
                  <a:srgbClr val="0B3458"/>
                </a:solidFill>
                <a:latin typeface="Arial"/>
                <a:ea typeface="Arial"/>
                <a:cs typeface="Arial"/>
                <a:sym typeface="Arial"/>
              </a:rPr>
              <a:t>Кандидат не может позволить себе подать заявку на участие в Программе </a:t>
            </a:r>
            <a:r>
              <a:rPr lang="en-US" sz="1600" dirty="0">
                <a:solidFill>
                  <a:srgbClr val="0B3458"/>
                </a:solidFill>
                <a:latin typeface="Arial"/>
                <a:ea typeface="Arial"/>
                <a:cs typeface="Arial"/>
                <a:sym typeface="Arial"/>
              </a:rPr>
              <a:t>New gTLD, </a:t>
            </a:r>
            <a:r>
              <a:rPr lang="ru-RU" sz="1600" dirty="0">
                <a:solidFill>
                  <a:srgbClr val="0B3458"/>
                </a:solidFill>
                <a:latin typeface="Arial"/>
                <a:ea typeface="Arial"/>
                <a:cs typeface="Arial"/>
                <a:sym typeface="Arial"/>
              </a:rPr>
              <a:t>не испытав финансовые трудности. </a:t>
            </a:r>
          </a:p>
        </p:txBody>
      </p:sp>
      <p:sp>
        <p:nvSpPr>
          <p:cNvPr id="1426" name="Google Shape;1426;p79"/>
          <p:cNvSpPr txBox="1"/>
          <p:nvPr/>
        </p:nvSpPr>
        <p:spPr>
          <a:xfrm>
            <a:off x="8692328" y="2371061"/>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ru-RU" sz="1800" b="1" dirty="0">
                <a:solidFill>
                  <a:srgbClr val="0B3458"/>
                </a:solidFill>
                <a:latin typeface="Arial"/>
                <a:ea typeface="Arial"/>
                <a:cs typeface="Arial"/>
                <a:sym typeface="Arial"/>
              </a:rPr>
              <a:t>Финансовая стабильность: </a:t>
            </a:r>
          </a:p>
          <a:p>
            <a:pPr marL="177750" marR="0" lvl="0" indent="-177750" algn="l" rtl="0">
              <a:spcBef>
                <a:spcPts val="600"/>
              </a:spcBef>
              <a:spcAft>
                <a:spcPts val="600"/>
              </a:spcAft>
              <a:buClr>
                <a:srgbClr val="F1633E"/>
              </a:buClr>
              <a:buSzPts val="1800"/>
              <a:buFont typeface="Arial"/>
              <a:buChar char="•"/>
            </a:pPr>
            <a:r>
              <a:rPr lang="ru-RU" sz="1600" dirty="0">
                <a:solidFill>
                  <a:srgbClr val="0B3458"/>
                </a:solidFill>
                <a:latin typeface="Arial"/>
                <a:ea typeface="Arial"/>
                <a:cs typeface="Arial"/>
                <a:sym typeface="Arial"/>
              </a:rPr>
              <a:t>Кандидат демонстрирует план оплаты остальной части базового сбора за подачу заявки на gTLD со скидкой и вносит обязательный депозит.</a:t>
            </a:r>
          </a:p>
        </p:txBody>
      </p:sp>
      <p:sp>
        <p:nvSpPr>
          <p:cNvPr id="1427" name="Google Shape;1427;p79"/>
          <p:cNvSpPr/>
          <p:nvPr/>
        </p:nvSpPr>
        <p:spPr>
          <a:xfrm rot="5400000">
            <a:off x="747202" y="241847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28" name="Google Shape;1428;p79"/>
          <p:cNvSpPr/>
          <p:nvPr/>
        </p:nvSpPr>
        <p:spPr>
          <a:xfrm rot="5400000">
            <a:off x="4759579" y="2408315"/>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29" name="Google Shape;1429;p79"/>
          <p:cNvSpPr/>
          <p:nvPr/>
        </p:nvSpPr>
        <p:spPr>
          <a:xfrm rot="5400000">
            <a:off x="8440373" y="2408315"/>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30" name="Google Shape;1430;p79"/>
          <p:cNvSpPr/>
          <p:nvPr/>
        </p:nvSpPr>
        <p:spPr>
          <a:xfrm rot="5400000">
            <a:off x="2165159" y="608263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31" name="Google Shape;1431;p79"/>
          <p:cNvSpPr/>
          <p:nvPr/>
        </p:nvSpPr>
        <p:spPr>
          <a:xfrm rot="5400000">
            <a:off x="1854382" y="608263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32" name="Google Shape;1432;p79"/>
          <p:cNvSpPr/>
          <p:nvPr/>
        </p:nvSpPr>
        <p:spPr>
          <a:xfrm rot="5400000">
            <a:off x="1559542" y="608263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33" name="Google Shape;1433;p79"/>
          <p:cNvCxnSpPr/>
          <p:nvPr/>
        </p:nvCxnSpPr>
        <p:spPr>
          <a:xfrm>
            <a:off x="575731" y="2436464"/>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Что будет дальше?</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Все кандидаты на новые gTLD </a:t>
            </a:r>
            <a:r>
              <a:rPr lang="ru-RU" sz="2000" dirty="0">
                <a:solidFill>
                  <a:schemeClr val="lt1"/>
                </a:solidFill>
                <a:latin typeface="Arial"/>
                <a:ea typeface="Arial"/>
                <a:cs typeface="Arial"/>
                <a:sym typeface="Arial"/>
              </a:rPr>
              <a:t>— поддерживаемые или нет — должны подать заполненную заявку на новый gTLD.</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Необходимо продемонстрировать </a:t>
            </a:r>
            <a:r>
              <a:rPr lang="ru-RU" sz="2000" dirty="0">
                <a:solidFill>
                  <a:schemeClr val="lt1"/>
                </a:solidFill>
                <a:latin typeface="Arial"/>
                <a:ea typeface="Arial"/>
                <a:cs typeface="Arial"/>
                <a:sym typeface="Arial"/>
              </a:rPr>
              <a:t>наличие технических, операционных и финансовых возможностей, необходимых для управления </a:t>
            </a:r>
            <a:r>
              <a:rPr lang="en-US" sz="2000" dirty="0">
                <a:solidFill>
                  <a:schemeClr val="lt1"/>
                </a:solidFill>
                <a:latin typeface="Arial"/>
                <a:ea typeface="Arial"/>
                <a:cs typeface="Arial"/>
                <a:sym typeface="Arial"/>
              </a:rPr>
              <a:t>gTLD.</a:t>
            </a:r>
            <a:r>
              <a:rPr lang="ru-RU" sz="2000" dirty="0">
                <a:solidFill>
                  <a:schemeClr val="lt1"/>
                </a:solidFill>
                <a:latin typeface="Arial"/>
                <a:ea typeface="Arial"/>
                <a:cs typeface="Arial"/>
                <a:sym typeface="Arial"/>
              </a:rPr>
              <a:t>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ru-RU" sz="2000" b="1" dirty="0">
                <a:solidFill>
                  <a:srgbClr val="F1633E"/>
                </a:solidFill>
                <a:latin typeface="Arial"/>
                <a:ea typeface="Arial"/>
                <a:cs typeface="Arial"/>
                <a:sym typeface="Arial"/>
              </a:rPr>
              <a:t>Также предусмотрены меры </a:t>
            </a:r>
            <a:r>
              <a:rPr lang="ru-RU" sz="2000" dirty="0">
                <a:solidFill>
                  <a:schemeClr val="lt1"/>
                </a:solidFill>
                <a:latin typeface="Arial"/>
                <a:ea typeface="Arial"/>
                <a:cs typeface="Arial"/>
                <a:sym typeface="Arial"/>
              </a:rPr>
              <a:t>по предотвращению злоупотреблений программой, описанные в Руководстве по Программе поддержки кандидатов</a:t>
            </a:r>
            <a:r>
              <a:rPr lang="ru-RU" sz="2000" dirty="0">
                <a:solidFill>
                  <a:srgbClr val="0B3458"/>
                </a:solidFill>
                <a:latin typeface="Arial"/>
                <a:ea typeface="Arial"/>
                <a:cs typeface="Arial"/>
                <a:sym typeface="Arial"/>
              </a:rPr>
              <a:t>.</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sz="1400" dirty="0">
                <a:solidFill>
                  <a:srgbClr val="0B3458"/>
                </a:solidFill>
                <a:latin typeface="Arial"/>
                <a:ea typeface="Arial"/>
                <a:cs typeface="Arial"/>
                <a:sym typeface="Arial"/>
              </a:rPr>
              <a:t>ПРОГРАММА ПОДДЕРЖКИ КАНДИДАТОВ</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Путь поддерживаемого кандидата</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СТАДИИ</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ОПЫТ</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ПОДДЕРЖКА</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Коммуникации, </a:t>
            </a:r>
            <a:br>
              <a:rPr lang="ru-RU" dirty="0">
                <a:solidFill>
                  <a:srgbClr val="0B3458"/>
                </a:solidFill>
                <a:latin typeface="Arial"/>
                <a:ea typeface="Arial"/>
                <a:cs typeface="Arial"/>
                <a:sym typeface="Arial"/>
              </a:rPr>
            </a:br>
            <a:r>
              <a:rPr lang="ru-RU" dirty="0">
                <a:solidFill>
                  <a:srgbClr val="0B3458"/>
                </a:solidFill>
                <a:latin typeface="Arial"/>
                <a:ea typeface="Arial"/>
                <a:cs typeface="Arial"/>
                <a:sym typeface="Arial"/>
              </a:rPr>
              <a:t>информирование и вовлечение</a:t>
            </a:r>
            <a:r>
              <a:rPr lang="en-US" dirty="0">
                <a:solidFill>
                  <a:srgbClr val="0B3458"/>
                </a:solidFill>
                <a:latin typeface="Arial"/>
                <a:ea typeface="Arial"/>
                <a:cs typeface="Arial"/>
                <a:sym typeface="Arial"/>
              </a:rPr>
              <a:t> </a:t>
            </a:r>
            <a:r>
              <a:rPr lang="ru-RU" dirty="0">
                <a:solidFill>
                  <a:srgbClr val="0B3458"/>
                </a:solidFill>
                <a:latin typeface="Arial"/>
                <a:ea typeface="Arial"/>
                <a:cs typeface="Arial"/>
                <a:sym typeface="Arial"/>
              </a:rPr>
              <a:t>в работу</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Что нужно знать, чтобы подать заявку?</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ts val="1580"/>
              </a:lnSpc>
              <a:spcBef>
                <a:spcPts val="0"/>
              </a:spcBef>
              <a:spcAft>
                <a:spcPts val="0"/>
              </a:spcAft>
              <a:buNone/>
            </a:pPr>
            <a:r>
              <a:rPr lang="ru-RU" dirty="0">
                <a:solidFill>
                  <a:schemeClr val="lt1"/>
                </a:solidFill>
                <a:latin typeface="Arial"/>
                <a:ea typeface="Arial"/>
                <a:cs typeface="Arial"/>
                <a:sym typeface="Arial"/>
              </a:rPr>
              <a:t>Здорово </a:t>
            </a:r>
            <a:br>
              <a:rPr lang="ru-RU" dirty="0">
                <a:solidFill>
                  <a:schemeClr val="lt1"/>
                </a:solidFill>
                <a:latin typeface="Arial"/>
                <a:ea typeface="Arial"/>
                <a:cs typeface="Arial"/>
                <a:sym typeface="Arial"/>
              </a:rPr>
            </a:br>
            <a:r>
              <a:rPr lang="ru-RU" dirty="0">
                <a:solidFill>
                  <a:schemeClr val="lt1"/>
                </a:solidFill>
                <a:latin typeface="Arial"/>
                <a:ea typeface="Arial"/>
                <a:cs typeface="Arial"/>
                <a:sym typeface="Arial"/>
              </a:rPr>
              <a:t>знать, что есть </a:t>
            </a:r>
            <a:br>
              <a:rPr lang="ru-RU" dirty="0">
                <a:solidFill>
                  <a:schemeClr val="lt1"/>
                </a:solidFill>
                <a:latin typeface="Arial"/>
                <a:ea typeface="Arial"/>
                <a:cs typeface="Arial"/>
                <a:sym typeface="Arial"/>
              </a:rPr>
            </a:br>
            <a:r>
              <a:rPr lang="ru-RU" dirty="0">
                <a:solidFill>
                  <a:schemeClr val="lt1"/>
                </a:solidFill>
                <a:latin typeface="Arial"/>
                <a:ea typeface="Arial"/>
                <a:cs typeface="Arial"/>
                <a:sym typeface="Arial"/>
              </a:rPr>
              <a:t>поддержка новых регистратур!</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Осведомленность</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Понимание</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Рассмотрение</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Наращивание потенциала </a:t>
            </a:r>
          </a:p>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Консультант для кандидата</a:t>
            </a:r>
          </a:p>
          <a:p>
            <a:pPr marL="0" marR="0" lvl="0" indent="0" algn="l" rtl="0">
              <a:lnSpc>
                <a:spcPct val="106250"/>
              </a:lnSpc>
              <a:spcBef>
                <a:spcPts val="0"/>
              </a:spcBef>
              <a:spcAft>
                <a:spcPts val="0"/>
              </a:spcAft>
              <a:buNone/>
            </a:pPr>
            <a:r>
              <a:rPr lang="ru-RU" dirty="0">
                <a:solidFill>
                  <a:srgbClr val="0B3458"/>
                </a:solidFill>
                <a:latin typeface="Arial"/>
                <a:ea typeface="Arial"/>
                <a:cs typeface="Arial"/>
                <a:sym typeface="Arial"/>
              </a:rPr>
              <a:t>Бесплатные услуги</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Какое отношение имеет gTLD к нашей работе?</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480"/>
              </a:lnSpc>
              <a:spcBef>
                <a:spcPts val="0"/>
              </a:spcBef>
              <a:spcAft>
                <a:spcPts val="0"/>
              </a:spcAft>
              <a:buNone/>
            </a:pPr>
            <a:r>
              <a:rPr lang="ru-RU" dirty="0">
                <a:solidFill>
                  <a:schemeClr val="lt1"/>
                </a:solidFill>
                <a:latin typeface="Arial"/>
                <a:ea typeface="Arial"/>
                <a:cs typeface="Arial"/>
                <a:sym typeface="Arial"/>
              </a:rPr>
              <a:t>Мы очень рады, что получили право на поддержку!</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Кандидат подал заявку и прошел отбор</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Заявка на gTLD подана</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Как управлять начальными расходами?</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dirty="0">
                <a:solidFill>
                  <a:srgbClr val="0B3458"/>
                </a:solidFill>
              </a:rPr>
              <a:t>ПРОГРАММА ПОДДЕРЖКИ КАНДИДАТОВ</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Путь поддерживаемого кандидата</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ts val="1720"/>
              </a:lnSpc>
              <a:spcBef>
                <a:spcPts val="0"/>
              </a:spcBef>
              <a:spcAft>
                <a:spcPts val="0"/>
              </a:spcAft>
              <a:buNone/>
            </a:pPr>
            <a:r>
              <a:rPr lang="ru-RU" sz="1600" dirty="0">
                <a:solidFill>
                  <a:srgbClr val="0B3458"/>
                </a:solidFill>
                <a:latin typeface="Arial"/>
                <a:ea typeface="Arial"/>
                <a:cs typeface="Arial"/>
                <a:sym typeface="Arial"/>
              </a:rPr>
              <a:t>Наращивание потенциала </a:t>
            </a:r>
          </a:p>
          <a:p>
            <a:pPr marL="0" marR="0" lvl="0" indent="0" algn="ctr" rtl="0">
              <a:lnSpc>
                <a:spcPts val="1720"/>
              </a:lnSpc>
              <a:spcBef>
                <a:spcPts val="0"/>
              </a:spcBef>
              <a:spcAft>
                <a:spcPts val="0"/>
              </a:spcAft>
              <a:buNone/>
            </a:pPr>
            <a:r>
              <a:rPr lang="ru-RU" sz="1600" dirty="0">
                <a:solidFill>
                  <a:srgbClr val="0B3458"/>
                </a:solidFill>
                <a:latin typeface="Arial"/>
                <a:ea typeface="Arial"/>
                <a:cs typeface="Arial"/>
                <a:sym typeface="Arial"/>
              </a:rPr>
              <a:t>Консультант для кандидата Снижение размера платы</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Принятие решения</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Заключение контрактов и делегирование</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Работающая регистратура</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Менторство </a:t>
            </a:r>
          </a:p>
          <a:p>
            <a:pPr marL="0" marR="0" lvl="0" indent="0" algn="ctr" rtl="0">
              <a:lnSpc>
                <a:spcPct val="106250"/>
              </a:lnSpc>
              <a:spcBef>
                <a:spcPts val="0"/>
              </a:spcBef>
              <a:spcAft>
                <a:spcPts val="0"/>
              </a:spcAft>
              <a:buNone/>
            </a:pPr>
            <a:r>
              <a:rPr lang="ru-RU" sz="1600" dirty="0">
                <a:solidFill>
                  <a:srgbClr val="0B3458"/>
                </a:solidFill>
                <a:latin typeface="Arial"/>
                <a:ea typeface="Arial"/>
                <a:cs typeface="Arial"/>
                <a:sym typeface="Arial"/>
              </a:rPr>
              <a:t>Консультант для кандидата</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Заявка на gTLD подана!</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Процесс подачи заявки был доступным и предсказуемым.</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580"/>
              </a:lnSpc>
              <a:spcBef>
                <a:spcPts val="0"/>
              </a:spcBef>
              <a:spcAft>
                <a:spcPts val="0"/>
              </a:spcAft>
              <a:buNone/>
            </a:pPr>
            <a:r>
              <a:rPr lang="ru-RU" dirty="0">
                <a:solidFill>
                  <a:schemeClr val="lt1"/>
                </a:solidFill>
                <a:latin typeface="Arial"/>
                <a:ea typeface="Arial"/>
                <a:cs typeface="Arial"/>
                <a:sym typeface="Arial"/>
              </a:rPr>
              <a:t>В подаче документов нам помогли консультанты и бесплатные услуги.</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У нас есть ресурсы, которые помогут нам начать работать.</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3" name="Google Shape;1533;p82"/>
          <p:cNvSpPr/>
          <p:nvPr/>
        </p:nvSpPr>
        <p:spPr>
          <a:xfrm>
            <a:off x="9951565" y="2795184"/>
            <a:ext cx="2013300" cy="1571778"/>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dirty="0">
                <a:solidFill>
                  <a:schemeClr val="lt1"/>
                </a:solidFill>
                <a:latin typeface="Arial"/>
                <a:ea typeface="Arial"/>
                <a:cs typeface="Arial"/>
                <a:sym typeface="Arial"/>
              </a:rPr>
              <a:t>Благодарность за постоянный доступ к ресурсам и сообществу ICANN.</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ru-RU" sz="1400" b="1" dirty="0">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ts val="1600"/>
              </a:lnSpc>
              <a:spcBef>
                <a:spcPts val="0"/>
              </a:spcBef>
              <a:spcAft>
                <a:spcPts val="0"/>
              </a:spcAft>
              <a:buNone/>
            </a:pPr>
            <a:r>
              <a:rPr lang="ru-RU" sz="1200" dirty="0">
                <a:solidFill>
                  <a:srgbClr val="0B3458"/>
                </a:solidFill>
                <a:latin typeface="Arial"/>
                <a:ea typeface="Arial"/>
                <a:cs typeface="Arial"/>
                <a:sym typeface="Arial"/>
              </a:rPr>
              <a:t>Менторство </a:t>
            </a:r>
          </a:p>
          <a:p>
            <a:pPr marL="0" marR="0" lvl="0" indent="0" algn="ctr" rtl="0">
              <a:lnSpc>
                <a:spcPts val="1600"/>
              </a:lnSpc>
              <a:spcBef>
                <a:spcPts val="0"/>
              </a:spcBef>
              <a:spcAft>
                <a:spcPts val="0"/>
              </a:spcAft>
              <a:buNone/>
            </a:pPr>
            <a:r>
              <a:rPr lang="ru-RU" sz="1200" dirty="0">
                <a:solidFill>
                  <a:srgbClr val="0B3458"/>
                </a:solidFill>
                <a:latin typeface="Arial"/>
                <a:ea typeface="Arial"/>
                <a:cs typeface="Arial"/>
                <a:sym typeface="Arial"/>
              </a:rPr>
              <a:t>Снижение/отмена базовых сборов, оплачиваемых оператором регистратуры</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ru-RU" sz="1600" dirty="0">
                <a:solidFill>
                  <a:srgbClr val="0B3458"/>
                </a:solidFill>
                <a:latin typeface="Arial"/>
                <a:ea typeface="Arial"/>
                <a:cs typeface="Arial"/>
                <a:sym typeface="Arial"/>
              </a:rPr>
              <a:t>Все готово!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СТАДИИ</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ПОДДЕРЖКА</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dirty="0">
                <a:solidFill>
                  <a:srgbClr val="0B3458"/>
                </a:solidFill>
              </a:rPr>
              <a:t>ПРОГРАММА ПОДДЕРЖКИ КАНДИДАТОВ</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400" dirty="0">
                <a:solidFill>
                  <a:srgbClr val="7F7F7F"/>
                </a:solidFill>
                <a:latin typeface="Arial"/>
                <a:ea typeface="Arial"/>
                <a:cs typeface="Arial"/>
                <a:sym typeface="Arial"/>
              </a:rPr>
              <a:t>ОПЫТ</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ru-RU" sz="1600" b="1" dirty="0">
                <a:solidFill>
                  <a:srgbClr val="7F7F7F"/>
                </a:solidFill>
                <a:latin typeface="Arial"/>
                <a:ea typeface="Arial"/>
                <a:cs typeface="Arial"/>
                <a:sym typeface="Arial"/>
              </a:rPr>
              <a:t>НОЯБРЬ 2024</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ru-RU" sz="1600" b="1" dirty="0">
                <a:solidFill>
                  <a:srgbClr val="7F7F7F"/>
                </a:solidFill>
                <a:latin typeface="Arial"/>
                <a:ea typeface="Arial"/>
                <a:cs typeface="Arial"/>
                <a:sym typeface="Arial"/>
              </a:rPr>
              <a:t>АПРЕЛЬ 2026</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ru-RU" sz="1600" b="1" dirty="0">
                <a:solidFill>
                  <a:srgbClr val="7F7F7F"/>
                </a:solidFill>
                <a:latin typeface="Arial"/>
                <a:ea typeface="Arial"/>
                <a:cs typeface="Arial"/>
                <a:sym typeface="Arial"/>
              </a:rPr>
              <a:t>3-й кв. 2026</a:t>
            </a:r>
          </a:p>
        </p:txBody>
      </p:sp>
      <p:sp>
        <p:nvSpPr>
          <p:cNvPr id="1564" name="Google Shape;1564;p83"/>
          <p:cNvSpPr txBox="1"/>
          <p:nvPr/>
        </p:nvSpPr>
        <p:spPr>
          <a:xfrm>
            <a:off x="3849546" y="1882383"/>
            <a:ext cx="1636851"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ru-RU" sz="1600" b="1" dirty="0">
                <a:solidFill>
                  <a:srgbClr val="7F7F7F"/>
                </a:solidFill>
                <a:latin typeface="Arial"/>
                <a:ea typeface="Arial"/>
                <a:cs typeface="Arial"/>
                <a:sym typeface="Arial"/>
              </a:rPr>
              <a:t>ДЕКАБРЬ 2025 </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ru-RU" sz="1600" b="1" dirty="0">
                <a:solidFill>
                  <a:schemeClr val="bg1"/>
                </a:solidFill>
                <a:latin typeface="Arial"/>
                <a:ea typeface="Arial"/>
                <a:cs typeface="Arial"/>
                <a:sym typeface="Arial"/>
              </a:rPr>
              <a:t>Подача заявки </a:t>
            </a:r>
          </a:p>
          <a:p>
            <a:pPr marL="0" marR="0" lvl="0" indent="0" algn="l" rtl="0">
              <a:spcBef>
                <a:spcPts val="0"/>
              </a:spcBef>
              <a:spcAft>
                <a:spcPts val="0"/>
              </a:spcAft>
              <a:buNone/>
            </a:pPr>
            <a:r>
              <a:rPr lang="ru-RU" sz="1600" b="1" dirty="0">
                <a:solidFill>
                  <a:schemeClr val="bg1"/>
                </a:solidFill>
                <a:latin typeface="Arial"/>
                <a:ea typeface="Arial"/>
                <a:cs typeface="Arial"/>
                <a:sym typeface="Arial"/>
              </a:rPr>
              <a:t>на участие в </a:t>
            </a:r>
          </a:p>
          <a:p>
            <a:pPr marL="0" marR="0" lvl="0" indent="0" algn="l" rtl="0">
              <a:spcBef>
                <a:spcPts val="0"/>
              </a:spcBef>
              <a:spcAft>
                <a:spcPts val="0"/>
              </a:spcAft>
              <a:buNone/>
            </a:pPr>
            <a:r>
              <a:rPr lang="ru-RU" sz="1600" b="1" dirty="0">
                <a:solidFill>
                  <a:schemeClr val="bg1"/>
                </a:solidFill>
                <a:latin typeface="Arial"/>
                <a:ea typeface="Arial"/>
                <a:cs typeface="Arial"/>
                <a:sym typeface="Arial"/>
              </a:rPr>
              <a:t>Программе поддержки </a:t>
            </a:r>
          </a:p>
          <a:p>
            <a:pPr marL="0" marR="0" lvl="0" indent="0" algn="l" rtl="0">
              <a:spcBef>
                <a:spcPts val="0"/>
              </a:spcBef>
              <a:spcAft>
                <a:spcPts val="0"/>
              </a:spcAft>
              <a:buNone/>
            </a:pPr>
            <a:r>
              <a:rPr lang="ru-RU" sz="1600" b="1" dirty="0">
                <a:solidFill>
                  <a:schemeClr val="bg1"/>
                </a:solidFill>
                <a:latin typeface="Arial"/>
                <a:ea typeface="Arial"/>
                <a:cs typeface="Arial"/>
                <a:sym typeface="Arial"/>
              </a:rPr>
              <a:t>кандидатов</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ru-RU" sz="1600" b="1" dirty="0">
                <a:solidFill>
                  <a:srgbClr val="002A49"/>
                </a:solidFill>
                <a:latin typeface="Arial"/>
                <a:ea typeface="Arial"/>
                <a:cs typeface="Arial"/>
                <a:sym typeface="Arial"/>
              </a:rPr>
              <a:t>Руководство кандидата</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ru-RU" dirty="0"/>
              <a:t>Основные даты</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ru-RU" sz="1600" b="1" dirty="0">
                <a:solidFill>
                  <a:schemeClr val="lt1"/>
                </a:solidFill>
                <a:latin typeface="Arial"/>
                <a:ea typeface="Arial"/>
                <a:cs typeface="Arial"/>
                <a:sym typeface="Arial"/>
              </a:rPr>
              <a:t>Подача заявки на gTLD</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Период приема заявок на ASP </a:t>
            </a:r>
            <a:r>
              <a:rPr lang="ru-RU" sz="1600" b="1" dirty="0">
                <a:solidFill>
                  <a:srgbClr val="0B3458"/>
                </a:solidFill>
                <a:latin typeface="Arial"/>
                <a:ea typeface="Arial"/>
                <a:cs typeface="Arial"/>
                <a:sym typeface="Arial"/>
              </a:rPr>
              <a:t>(19 ноября 2024 – 19 ноября 2025)</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Руководство кандидата является важнейшим ресурсом для программы и будет доступно предположительно в </a:t>
            </a:r>
            <a:r>
              <a:rPr lang="ru-RU" sz="1600" b="1" dirty="0">
                <a:solidFill>
                  <a:srgbClr val="0B3458"/>
                </a:solidFill>
                <a:latin typeface="Arial"/>
                <a:ea typeface="Arial"/>
                <a:cs typeface="Arial"/>
                <a:sym typeface="Arial"/>
              </a:rPr>
              <a:t>декабре 2025 года.</a:t>
            </a:r>
          </a:p>
          <a:p>
            <a:pPr marL="0" marR="0" lvl="0" indent="0" algn="l" rtl="0">
              <a:spcBef>
                <a:spcPts val="0"/>
              </a:spcBef>
              <a:spcAft>
                <a:spcPts val="0"/>
              </a:spcAft>
              <a:buNone/>
            </a:pPr>
            <a:br>
              <a:rPr lang="ru-RU" sz="1600" dirty="0">
                <a:solidFill>
                  <a:srgbClr val="0B3458"/>
                </a:solidFill>
                <a:latin typeface="Arial"/>
                <a:ea typeface="Arial"/>
                <a:cs typeface="Arial"/>
                <a:sym typeface="Arial"/>
              </a:rPr>
            </a:br>
            <a:endParaRPr lang="ru-RU" sz="1600" dirty="0">
              <a:solidFill>
                <a:srgbClr val="0B3458"/>
              </a:solidFill>
              <a:latin typeface="Arial"/>
              <a:ea typeface="Arial"/>
              <a:cs typeface="Arial"/>
              <a:sym typeface="Arial"/>
            </a:endParaRP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1600" dirty="0">
                <a:solidFill>
                  <a:srgbClr val="0B3458"/>
                </a:solidFill>
                <a:latin typeface="Arial"/>
                <a:ea typeface="Arial"/>
                <a:cs typeface="Arial"/>
                <a:sym typeface="Arial"/>
              </a:rPr>
              <a:t>Прием заявок на новые gTLD начнется в </a:t>
            </a:r>
            <a:r>
              <a:rPr lang="ru-RU" sz="1600" b="1" dirty="0">
                <a:solidFill>
                  <a:srgbClr val="0B3458"/>
                </a:solidFill>
                <a:latin typeface="Arial"/>
                <a:ea typeface="Arial"/>
                <a:cs typeface="Arial"/>
                <a:sym typeface="Arial"/>
              </a:rPr>
              <a:t>апреле 2026 года</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ru-RU" dirty="0">
                <a:solidFill>
                  <a:srgbClr val="0B3458"/>
                </a:solidFill>
              </a:rPr>
              <a:t>ПРОГРАММА ПОДДЕРЖКИ КАНДИДАТОВ</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ru-RU" dirty="0">
                <a:solidFill>
                  <a:srgbClr val="0B3458"/>
                </a:solidFill>
              </a:rPr>
              <a:t>Даты могут уточняться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ru-RU" sz="5400" dirty="0"/>
              <a:t>Следующий раунд: </a:t>
            </a:r>
            <a:br>
              <a:rPr lang="ru-RU" sz="5400" dirty="0"/>
            </a:br>
            <a:r>
              <a:rPr lang="ru-RU" sz="5400" dirty="0"/>
              <a:t>Программа оценки провайдеров услуг регистратур (RSP)</a:t>
            </a:r>
            <a:br>
              <a:rPr lang="ru-RU" sz="5400" dirty="0"/>
            </a:br>
            <a:endParaRPr lang="ru-RU"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1499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971816"/>
            <a:ext cx="11290308"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3100" dirty="0">
                <a:solidFill>
                  <a:srgbClr val="002B49"/>
                </a:solidFill>
              </a:rPr>
              <a:t>Программа проверки провайдеров услуг регистратур</a:t>
            </a:r>
          </a:p>
        </p:txBody>
      </p:sp>
      <p:sp>
        <p:nvSpPr>
          <p:cNvPr id="1596" name="Google Shape;1596;p85"/>
          <p:cNvSpPr txBox="1"/>
          <p:nvPr/>
        </p:nvSpPr>
        <p:spPr>
          <a:xfrm>
            <a:off x="299287" y="1607776"/>
            <a:ext cx="11286600" cy="3841550"/>
          </a:xfrm>
          <a:prstGeom prst="rect">
            <a:avLst/>
          </a:prstGeom>
          <a:noFill/>
          <a:ln>
            <a:noFill/>
          </a:ln>
        </p:spPr>
        <p:txBody>
          <a:bodyPr spcFirstLastPara="1" wrap="square" lIns="91425" tIns="91425" rIns="91425" bIns="91425" anchor="t" anchorCtr="0">
            <a:noAutofit/>
          </a:bodyPr>
          <a:lstStyle/>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Провайдеры услуг регистратур (RSP) играют важную роль в экосистеме DNS, в том числе посредством поддержки технических операций и предоставления услуг операторам регистратур для доменов верхнего уровня.</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Все кандидаты на новые gTLD обязаны использовать прошедшие оценку RSP.</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en-US"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Оценка RSP представляет собой важную часть миссии ICANN по обеспечению стабильного, безопасного и отказоустойчивого интернета.</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en-US"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Проверка RSP направлена на сокращение затрат и времени на оценку новых gTLD путем отделения процедуры оценки технических аспектов эксплуатации gTLD от процедуры рассмотрения заявки на получение метки gTLD.</a:t>
            </a:r>
            <a:endParaRPr lang="tr-TR" sz="1700" b="0" i="0" u="none" strike="noStrike" cap="none" dirty="0">
              <a:solidFill>
                <a:srgbClr val="002B49"/>
              </a:solidFill>
              <a:latin typeface="Arial"/>
              <a:ea typeface="Arial"/>
              <a:cs typeface="Arial"/>
              <a:sym typeface="Arial"/>
            </a:endParaRPr>
          </a:p>
          <a:p>
            <a:pPr marL="457200" marR="0" lvl="0" indent="-355600" algn="l" rtl="0">
              <a:spcBef>
                <a:spcPts val="0"/>
              </a:spcBef>
              <a:spcAft>
                <a:spcPts val="0"/>
              </a:spcAft>
              <a:buClr>
                <a:srgbClr val="000000"/>
              </a:buClr>
              <a:buSzPts val="2200"/>
              <a:buFont typeface="Noto Sans Symbols"/>
              <a:buChar char="●"/>
            </a:pPr>
            <a:endParaRPr lang="en-US" sz="1700" dirty="0">
              <a:solidFill>
                <a:srgbClr val="002B49"/>
              </a:solidFill>
            </a:endParaRPr>
          </a:p>
          <a:p>
            <a:pPr marL="457200" marR="0" lvl="0" indent="-355600" algn="l" rtl="0">
              <a:spcBef>
                <a:spcPts val="0"/>
              </a:spcBef>
              <a:spcAft>
                <a:spcPts val="0"/>
              </a:spcAft>
              <a:buClr>
                <a:srgbClr val="000000"/>
              </a:buClr>
              <a:buSzPts val="2200"/>
              <a:buFont typeface="Noto Sans Symbols"/>
              <a:buChar char="●"/>
            </a:pPr>
            <a:r>
              <a:rPr lang="ru-RU" sz="1700" b="0" i="0" u="none" strike="noStrike" cap="none" dirty="0">
                <a:solidFill>
                  <a:srgbClr val="002B49"/>
                </a:solidFill>
                <a:latin typeface="Arial"/>
                <a:ea typeface="Arial"/>
                <a:cs typeface="Arial"/>
                <a:sym typeface="Arial"/>
              </a:rPr>
              <a:t>Организации могут подавать заявки на получение статуса одного из типов RSP:</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4" y="5307974"/>
            <a:ext cx="9551469" cy="1476173"/>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Основной (EPP, RDAP, временное депонирование данных)</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DNS (услуги DNS)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DNSSEC (подпись DNSSEC)</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ru-RU" sz="1500" b="0" i="0" u="none" strike="noStrike" cap="none" dirty="0">
                <a:solidFill>
                  <a:srgbClr val="002B49"/>
                </a:solidFill>
                <a:latin typeface="Arial"/>
                <a:ea typeface="Arial"/>
                <a:cs typeface="Arial"/>
                <a:sym typeface="Arial"/>
              </a:rPr>
              <a:t>Регистрация через доверенных лиц (проверка регистрации через доверенное лицо в соответствии с соответствующим законодательством)</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1499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97181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3100" dirty="0">
                <a:solidFill>
                  <a:srgbClr val="002B49"/>
                </a:solidFill>
              </a:rPr>
              <a:t>Программа проверки провайдеров услуг регистратур</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3" y="1753463"/>
            <a:ext cx="10143426" cy="5062924"/>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ru-RU" sz="1700" b="0" i="0" u="none" strike="noStrike" dirty="0">
                <a:solidFill>
                  <a:srgbClr val="002B49"/>
                </a:solidFill>
                <a:latin typeface="+mj-lt"/>
              </a:rPr>
              <a:t>Все заявки на gTLD проходят первоначальный технический контроль и техническое тестирование.</a:t>
            </a:r>
          </a:p>
          <a:p>
            <a:pPr marL="298450" indent="-285750" rtl="0" fontAlgn="base">
              <a:buSzPct val="122000"/>
              <a:buFont typeface="Arial" panose="020B0604020202020204" pitchFamily="34" charset="0"/>
              <a:buChar char="•"/>
            </a:pPr>
            <a:endParaRPr lang="en-US" sz="1700" dirty="0">
              <a:solidFill>
                <a:srgbClr val="002B49"/>
              </a:solidFill>
              <a:latin typeface="+mj-lt"/>
            </a:endParaRPr>
          </a:p>
          <a:p>
            <a:pPr marL="298450" indent="-285750" rtl="0" fontAlgn="base">
              <a:buSzPct val="150000"/>
              <a:buFont typeface="Arial" panose="020B0604020202020204" pitchFamily="34" charset="0"/>
              <a:buChar char="•"/>
            </a:pPr>
            <a:r>
              <a:rPr lang="ru-RU" sz="1700" b="0" i="0" u="none" strike="noStrike" dirty="0">
                <a:solidFill>
                  <a:srgbClr val="002B49"/>
                </a:solidFill>
                <a:latin typeface="+mj-lt"/>
              </a:rPr>
              <a:t>Технический контроль представляет собой проверку с целью подтверждения следующего:</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наличие ответов на все обязательные вопросы;</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наличие всех сопроводительных документов в надлежащем формате; и</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проверка всех ответов на соответствие поставленным вопросам.</a:t>
            </a:r>
          </a:p>
          <a:p>
            <a:pPr marL="457200" rtl="0" fontAlgn="base"/>
            <a:endParaRPr lang="en-US" sz="1700" dirty="0">
              <a:solidFill>
                <a:srgbClr val="002B49"/>
              </a:solidFill>
              <a:latin typeface="+mj-lt"/>
            </a:endParaRPr>
          </a:p>
          <a:p>
            <a:pPr marL="279400" indent="-228600" rtl="0" fontAlgn="base">
              <a:buSzPct val="150000"/>
              <a:buFont typeface="Arial" panose="020B0604020202020204" pitchFamily="34" charset="0"/>
              <a:buChar char="•"/>
            </a:pPr>
            <a:r>
              <a:rPr lang="ru-RU" sz="1700" b="0" i="0" u="none" strike="noStrike" dirty="0">
                <a:solidFill>
                  <a:srgbClr val="002B49"/>
                </a:solidFill>
                <a:latin typeface="+mj-lt"/>
              </a:rPr>
              <a:t>Техническое тестирование требует, чтобы кандидаты на регистрацию в качестве проверенного RSP продемонстрировали способность обеспечивать функциональность RSP:</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для проведения технических тестов будет использоваться версия 2.0 тестирования функциональности систем регистратур (RST).</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RST 2.0 оптимизирует процесс тестирования благодаря внедрению исключительно автоматизированных тестов и предоставлению полностью автоматизированного рабочего процесса, направляемого API.</a:t>
            </a:r>
          </a:p>
          <a:p>
            <a:pPr marL="742950" indent="-285750" rtl="0" fontAlgn="base">
              <a:buFont typeface="Courier New" panose="02070309020205020404" pitchFamily="49" charset="0"/>
              <a:buChar char="o"/>
            </a:pPr>
            <a:r>
              <a:rPr lang="ru-RU" sz="1700" b="0" i="0" u="none" strike="noStrike" dirty="0">
                <a:solidFill>
                  <a:srgbClr val="002B49"/>
                </a:solidFill>
                <a:latin typeface="+mj-lt"/>
              </a:rPr>
              <a:t>Операторы регистратур взаимодействуют с RST 2.0 посредством API в рамках самопроверки, что устраняет необходимость в участии человека.</a:t>
            </a:r>
          </a:p>
          <a:p>
            <a:br>
              <a:rPr lang="ru-RU" sz="1700" b="0" dirty="0">
                <a:latin typeface="+mj-lt"/>
              </a:rPr>
            </a:br>
            <a:endParaRPr lang="ru-RU" sz="1700" b="0"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1499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3100" dirty="0">
                <a:solidFill>
                  <a:srgbClr val="002B49"/>
                </a:solidFill>
              </a:rPr>
              <a:t>RSP и программа</a:t>
            </a:r>
            <a:r>
              <a:rPr lang="tr-TR" sz="3100" dirty="0">
                <a:solidFill>
                  <a:srgbClr val="002B49"/>
                </a:solidFill>
              </a:rPr>
              <a:t> </a:t>
            </a:r>
            <a:r>
              <a:rPr lang="ru-RU" sz="3100" dirty="0">
                <a:solidFill>
                  <a:srgbClr val="002B49"/>
                </a:solidFill>
              </a:rPr>
              <a:t>New gTLD</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318113" y="1828799"/>
            <a:ext cx="5549205" cy="4741200"/>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tr-TR" sz="1800" b="1" i="0" u="none" strike="noStrike" dirty="0">
              <a:solidFill>
                <a:srgbClr val="0A1F24"/>
              </a:solidFill>
              <a:latin typeface="Arial" panose="020B0604020202020204" pitchFamily="34" charset="0"/>
            </a:endParaRPr>
          </a:p>
          <a:p>
            <a:r>
              <a:rPr lang="ru-RU" sz="1800" b="1" i="0" u="none" strike="noStrike" dirty="0">
                <a:solidFill>
                  <a:srgbClr val="0A1F24"/>
                </a:solidFill>
                <a:latin typeface="Arial" panose="020B0604020202020204" pitchFamily="34" charset="0"/>
              </a:rPr>
              <a:t>Перед началом и в ходе процесса оценки gTLD на сайте RSP будет доступна следующая информация:</a:t>
            </a:r>
          </a:p>
          <a:p>
            <a:endParaRPr lang="en-US" sz="18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ru-RU" sz="1800" b="0" i="0" u="none" strike="noStrike" dirty="0">
                <a:solidFill>
                  <a:srgbClr val="0A1F24"/>
                </a:solidFill>
                <a:latin typeface="Arial" panose="020B0604020202020204" pitchFamily="34" charset="0"/>
              </a:rPr>
              <a:t>имена и контактные данные RSP, проходящих оценку</a:t>
            </a:r>
          </a:p>
          <a:p>
            <a:pPr marL="285750" indent="-285750" rtl="0" fontAlgn="base">
              <a:buFont typeface="Arial" panose="020B0604020202020204" pitchFamily="34" charset="0"/>
              <a:buChar char="•"/>
            </a:pPr>
            <a:r>
              <a:rPr lang="ru-RU" sz="1800" b="0" i="0" u="none" strike="noStrike" dirty="0">
                <a:solidFill>
                  <a:srgbClr val="0A1F24"/>
                </a:solidFill>
                <a:latin typeface="Arial" panose="020B0604020202020204" pitchFamily="34" charset="0"/>
              </a:rPr>
              <a:t>дополнительные услуги регистратуры, получившие предварительное одобрение, в том числе, описание услуг</a:t>
            </a:r>
          </a:p>
          <a:p>
            <a:pPr marL="285750" indent="-285750" rtl="0" fontAlgn="base">
              <a:buFont typeface="Arial" panose="020B0604020202020204" pitchFamily="34" charset="0"/>
              <a:buChar char="•"/>
            </a:pPr>
            <a:r>
              <a:rPr lang="ru-RU" sz="1800" b="0" i="0" u="none" strike="noStrike" dirty="0">
                <a:solidFill>
                  <a:srgbClr val="0A1F24"/>
                </a:solidFill>
                <a:latin typeface="Arial" panose="020B0604020202020204" pitchFamily="34" charset="0"/>
              </a:rPr>
              <a:t>предварительно одобренные таблицы IDN</a:t>
            </a:r>
          </a:p>
        </p:txBody>
      </p:sp>
      <p:sp>
        <p:nvSpPr>
          <p:cNvPr id="7" name="Rectangle 6">
            <a:extLst>
              <a:ext uri="{FF2B5EF4-FFF2-40B4-BE49-F238E27FC236}">
                <a16:creationId xmlns:a16="http://schemas.microsoft.com/office/drawing/2014/main" id="{BDCE99E6-6BC8-E056-F70B-2FD792745E64}"/>
              </a:ext>
            </a:extLst>
          </p:cNvPr>
          <p:cNvSpPr/>
          <p:nvPr/>
        </p:nvSpPr>
        <p:spPr>
          <a:xfrm>
            <a:off x="6180800" y="1828801"/>
            <a:ext cx="5693087" cy="4741200"/>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tr-TR" sz="1600" b="1" i="0" u="none" strike="noStrike" dirty="0">
              <a:solidFill>
                <a:srgbClr val="0A1F24"/>
              </a:solidFill>
              <a:latin typeface="Arial" panose="020B0604020202020204" pitchFamily="34" charset="0"/>
              <a:cs typeface="Arial" panose="020B0604020202020204" pitchFamily="34" charset="0"/>
            </a:endParaRPr>
          </a:p>
          <a:p>
            <a:pPr rtl="0"/>
            <a:r>
              <a:rPr lang="ru-RU" sz="1600" b="1" i="0" u="none" strike="noStrike" dirty="0">
                <a:solidFill>
                  <a:srgbClr val="0A1F24"/>
                </a:solidFill>
                <a:latin typeface="Arial" panose="020B0604020202020204" pitchFamily="34" charset="0"/>
                <a:cs typeface="Arial" panose="020B0604020202020204" pitchFamily="34" charset="0"/>
              </a:rPr>
              <a:t>Каждый прошедший оценку RSP получит список выбравших его кандидатов на gTLD.</a:t>
            </a:r>
          </a:p>
          <a:p>
            <a:pPr rtl="0"/>
            <a:endParaRPr lang="en-US" sz="1600" b="0" i="0" u="none" strike="noStrike" dirty="0">
              <a:solidFill>
                <a:srgbClr val="0A1F24"/>
              </a:solidFill>
              <a:effectLst/>
              <a:latin typeface="Arial" panose="020B0604020202020204" pitchFamily="34" charset="0"/>
              <a:cs typeface="Arial" panose="020B0604020202020204" pitchFamily="34" charset="0"/>
            </a:endParaRPr>
          </a:p>
          <a:p>
            <a:pPr rtl="0"/>
            <a:r>
              <a:rPr lang="ru-RU" sz="1600" b="0" i="0" u="none" strike="noStrike" dirty="0">
                <a:solidFill>
                  <a:srgbClr val="0A1F24"/>
                </a:solidFill>
                <a:latin typeface="Arial" panose="020B0604020202020204" pitchFamily="34" charset="0"/>
                <a:cs typeface="Arial" panose="020B0604020202020204" pitchFamily="34" charset="0"/>
              </a:rPr>
              <a:t>Корпорация ICANN предоставит информацию обо всех дополнительных услугах регистратуры, выбранных кандидатом на gTLD, основному RSP.</a:t>
            </a:r>
          </a:p>
          <a:p>
            <a:pPr rtl="0"/>
            <a:br>
              <a:rPr lang="ru-RU" sz="1600" b="0" dirty="0">
                <a:latin typeface="Arial" panose="020B0604020202020204" pitchFamily="34" charset="0"/>
                <a:cs typeface="Arial" panose="020B0604020202020204" pitchFamily="34" charset="0"/>
              </a:rPr>
            </a:br>
            <a:r>
              <a:rPr lang="ru-RU" sz="1600" b="0" i="0" u="none" strike="noStrike" dirty="0">
                <a:solidFill>
                  <a:srgbClr val="0A1F24"/>
                </a:solidFill>
                <a:latin typeface="Arial" panose="020B0604020202020204" pitchFamily="34" charset="0"/>
                <a:cs typeface="Arial" panose="020B0604020202020204" pitchFamily="34" charset="0"/>
              </a:rPr>
              <a:t>Каждый прошедший оценку RSP должен подтвердить, какие заявки на gTLD он будет поддерживать и обладает ли он для этого достаточными возможностями. </a:t>
            </a:r>
          </a:p>
          <a:p>
            <a:pPr rtl="0"/>
            <a:br>
              <a:rPr lang="ru-RU" sz="1600" b="0" dirty="0">
                <a:latin typeface="Arial" panose="020B0604020202020204" pitchFamily="34" charset="0"/>
                <a:cs typeface="Arial" panose="020B0604020202020204" pitchFamily="34" charset="0"/>
              </a:rPr>
            </a:br>
            <a:r>
              <a:rPr lang="ru-RU" sz="1600" b="0" i="0" u="none" strike="noStrike" dirty="0">
                <a:solidFill>
                  <a:srgbClr val="0A1F24"/>
                </a:solidFill>
                <a:latin typeface="Arial" panose="020B0604020202020204" pitchFamily="34" charset="0"/>
                <a:cs typeface="Arial" panose="020B0604020202020204" pitchFamily="34" charset="0"/>
              </a:rPr>
              <a:t>Кандидатам на gTLD сообщат в случае, если выбранный ими RSP не готов предоставлять соответствующую поддержку.</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45" y="199614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029" y="2218721"/>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dirty="0">
                <a:solidFill>
                  <a:schemeClr val="bg1"/>
                </a:solidFill>
              </a:rPr>
              <a:t>Интернет — это глобальная сеть сетей</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ru-RU" sz="5400" dirty="0"/>
              <a:t>Следующий раунд: </a:t>
            </a:r>
            <a:br>
              <a:rPr lang="ru-RU" sz="5400" dirty="0"/>
            </a:br>
            <a:r>
              <a:rPr lang="ru-RU" sz="5400" dirty="0"/>
              <a:t>сроки и ресурсы</a:t>
            </a:r>
            <a:br>
              <a:rPr lang="ru-RU" sz="5400" dirty="0"/>
            </a:br>
            <a:endParaRPr lang="ru-RU" sz="5400" dirty="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dirty="0"/>
          </a:p>
        </p:txBody>
      </p:sp>
      <p:sp>
        <p:nvSpPr>
          <p:cNvPr id="7" name="Rectangle 6">
            <a:extLst>
              <a:ext uri="{FF2B5EF4-FFF2-40B4-BE49-F238E27FC236}">
                <a16:creationId xmlns:a16="http://schemas.microsoft.com/office/drawing/2014/main" id="{728110E1-37F2-598A-4B7C-D4E66314EDB6}"/>
              </a:ext>
            </a:extLst>
          </p:cNvPr>
          <p:cNvSpPr/>
          <p:nvPr/>
        </p:nvSpPr>
        <p:spPr>
          <a:xfrm>
            <a:off x="0" y="3791"/>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1452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ts val="3100"/>
              </a:lnSpc>
            </a:pPr>
            <a:r>
              <a:rPr lang="ru-RU" sz="2900" dirty="0">
                <a:solidFill>
                  <a:srgbClr val="002B49"/>
                </a:solidFill>
              </a:rPr>
              <a:t>Сроки реализации Программы New gTLD: следующий раунд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2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ru-RU" b="1" dirty="0"/>
              <a:t>Следующий раунд Программы New gTLD: период приема заявок:</a:t>
            </a:r>
          </a:p>
          <a:p>
            <a:pPr marL="457200" lvl="0" indent="-330200" algn="l" rtl="0">
              <a:lnSpc>
                <a:spcPts val="1480"/>
              </a:lnSpc>
              <a:spcBef>
                <a:spcPts val="0"/>
              </a:spcBef>
              <a:spcAft>
                <a:spcPts val="0"/>
              </a:spcAft>
              <a:buSzPts val="1600"/>
              <a:buChar char="●"/>
            </a:pPr>
            <a:r>
              <a:rPr lang="ru-RU" dirty="0"/>
              <a:t>Ожидается, что прием заявок начнется в апреле 2026 года и продлится 12–15 недель. </a:t>
            </a:r>
          </a:p>
          <a:p>
            <a:pPr marL="457200" lvl="0" indent="-330200" algn="l" rtl="0">
              <a:lnSpc>
                <a:spcPts val="1480"/>
              </a:lnSpc>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ru-RU" b="1" i="0" u="none" strike="noStrike" cap="none" dirty="0">
                <a:solidFill>
                  <a:srgbClr val="000000"/>
                </a:solidFill>
                <a:latin typeface="Arial"/>
                <a:ea typeface="Arial"/>
                <a:cs typeface="Arial"/>
                <a:sym typeface="Arial"/>
              </a:rPr>
              <a:t>Период приема заявок на участие в Программе поддержки кандидатов (ASP): (ASP):</a:t>
            </a:r>
          </a:p>
          <a:p>
            <a:pPr marL="457200" lvl="0" indent="-330200" algn="l" rtl="0">
              <a:lnSpc>
                <a:spcPts val="1480"/>
              </a:lnSpc>
              <a:spcBef>
                <a:spcPts val="0"/>
              </a:spcBef>
              <a:spcAft>
                <a:spcPts val="0"/>
              </a:spcAft>
              <a:buSzPts val="1600"/>
              <a:buChar char="●"/>
            </a:pPr>
            <a:r>
              <a:rPr lang="ru-RU" b="0" i="0" u="none" strike="noStrike" cap="none" dirty="0">
                <a:solidFill>
                  <a:srgbClr val="000000"/>
                </a:solidFill>
                <a:latin typeface="Arial"/>
                <a:ea typeface="Arial"/>
                <a:cs typeface="Arial"/>
                <a:sym typeface="Arial"/>
              </a:rPr>
              <a:t>Начинается </a:t>
            </a:r>
            <a:r>
              <a:rPr lang="ru-RU" dirty="0"/>
              <a:t>19 ноября </a:t>
            </a:r>
            <a:r>
              <a:rPr lang="ru-RU" b="0" i="0" u="none" strike="noStrike" cap="none" dirty="0">
                <a:solidFill>
                  <a:srgbClr val="000000"/>
                </a:solidFill>
                <a:latin typeface="Arial"/>
                <a:ea typeface="Arial"/>
                <a:cs typeface="Arial"/>
                <a:sym typeface="Arial"/>
              </a:rPr>
              <a:t>2024 года; заканчивается </a:t>
            </a:r>
            <a:r>
              <a:rPr lang="ru-RU" dirty="0"/>
              <a:t>19 ноября </a:t>
            </a:r>
            <a:r>
              <a:rPr lang="ru-RU" b="0" i="0" u="none" strike="noStrike" cap="none" dirty="0">
                <a:solidFill>
                  <a:srgbClr val="000000"/>
                </a:solidFill>
                <a:latin typeface="Arial"/>
                <a:ea typeface="Arial"/>
                <a:cs typeface="Arial"/>
                <a:sym typeface="Arial"/>
              </a:rPr>
              <a:t>202</a:t>
            </a:r>
            <a:r>
              <a:rPr lang="ru-RU" b="0" i="0" u="none" strike="noStrike" cap="none" dirty="0">
                <a:solidFill>
                  <a:schemeClr val="dk1"/>
                </a:solidFill>
                <a:latin typeface="Arial"/>
                <a:ea typeface="Arial"/>
                <a:cs typeface="Arial"/>
                <a:sym typeface="Arial"/>
              </a:rPr>
              <a:t>5 года.</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972629"/>
            <a:ext cx="2146609"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участие в 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54201" y="3985034"/>
            <a:ext cx="2050869"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участие в 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38827" y="3964271"/>
            <a:ext cx="2044747"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8970" y="3995127"/>
            <a:ext cx="2044748"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gTLD</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478703"/>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dirty="0">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608624"/>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dirty="0">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6036895"/>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19 ноября 2024 года</a:t>
            </a:r>
            <a:r>
              <a:rPr lang="ru-RU" sz="1300" b="1" i="0" u="none" strike="noStrike" cap="none" dirty="0">
                <a:solidFill>
                  <a:schemeClr val="dk1"/>
                </a:solidFill>
                <a:latin typeface="Arial"/>
                <a:ea typeface="Arial"/>
                <a:cs typeface="Arial"/>
                <a:sym typeface="Arial"/>
              </a:rPr>
              <a:t> </a:t>
            </a:r>
            <a:br>
              <a:rPr lang="ru-RU" sz="1300" b="1" i="0" u="none" strike="noStrike" cap="none" dirty="0">
                <a:solidFill>
                  <a:schemeClr val="dk1"/>
                </a:solidFill>
                <a:latin typeface="Arial"/>
                <a:ea typeface="Arial"/>
                <a:cs typeface="Arial"/>
                <a:sym typeface="Arial"/>
              </a:rPr>
            </a:br>
            <a:endParaRPr lang="ru-RU" sz="13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6062069"/>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20 мая 2025 года</a:t>
            </a:r>
          </a:p>
          <a:p>
            <a:pPr marL="0" marR="0" lvl="0" indent="0" algn="ctr" rtl="0">
              <a:spcBef>
                <a:spcPts val="0"/>
              </a:spcBef>
              <a:spcAft>
                <a:spcPts val="0"/>
              </a:spcAft>
              <a:buNone/>
            </a:pPr>
            <a:endParaRPr sz="13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6062766"/>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19 ноября 2025 года</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166593" y="6038127"/>
            <a:ext cx="1276739"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2-й кв. </a:t>
            </a:r>
            <a:r>
              <a:rPr lang="ru-RU" sz="1300" b="1" i="0" u="none" strike="noStrike" cap="none" dirty="0">
                <a:solidFill>
                  <a:schemeClr val="dk1"/>
                </a:solidFill>
                <a:latin typeface="Arial"/>
                <a:ea typeface="Arial"/>
                <a:cs typeface="Arial"/>
                <a:sym typeface="Arial"/>
              </a:rPr>
              <a:t>2026 года</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914407"/>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6067500"/>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300" b="1" dirty="0">
                <a:solidFill>
                  <a:schemeClr val="dk1"/>
                </a:solidFill>
              </a:rPr>
              <a:t>3-й кв. </a:t>
            </a:r>
            <a:r>
              <a:rPr lang="ru-RU" sz="1300" b="1" i="0" u="none" strike="noStrike" cap="none" dirty="0">
                <a:solidFill>
                  <a:schemeClr val="dk1"/>
                </a:solidFill>
                <a:latin typeface="Arial"/>
                <a:ea typeface="Arial"/>
                <a:cs typeface="Arial"/>
                <a:sym typeface="Arial"/>
              </a:rPr>
              <a:t>2026 года</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838601"/>
            <a:ext cx="2164940" cy="62594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проведение предварительной проверки 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838601"/>
            <a:ext cx="2226452" cy="62594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проведение предварительной проверки RSP</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589680"/>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dirty="0">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6633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dirty="0">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664944"/>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dirty="0">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55240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554520"/>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6633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6633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985876"/>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495967"/>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dirty="0">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550710"/>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550710"/>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dirty="0">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589685"/>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Даты могут </a:t>
            </a:r>
            <a:r>
              <a:rPr lang="ru-RU" sz="1200" dirty="0">
                <a:solidFill>
                  <a:schemeClr val="dk1"/>
                </a:solidFill>
              </a:rPr>
              <a:t> уточняться.</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21859" y="4989213"/>
            <a:ext cx="1983826"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Начало приема заявок на проверк</a:t>
            </a:r>
            <a:r>
              <a:rPr lang="ru-RU" sz="1200" dirty="0">
                <a:solidFill>
                  <a:schemeClr val="dk1"/>
                </a:solidFill>
              </a:rPr>
              <a:t>у</a:t>
            </a:r>
            <a:r>
              <a:rPr lang="ru-RU" sz="1200" b="0" i="0" u="none" strike="noStrike" cap="none" dirty="0">
                <a:solidFill>
                  <a:schemeClr val="dk1"/>
                </a:solidFill>
                <a:latin typeface="Arial"/>
                <a:ea typeface="Arial"/>
                <a:cs typeface="Arial"/>
                <a:sym typeface="Arial"/>
              </a:rPr>
              <a:t> </a:t>
            </a:r>
            <a:r>
              <a:rPr lang="ru-RU" sz="1200" dirty="0">
                <a:solidFill>
                  <a:schemeClr val="dk1"/>
                </a:solidFill>
              </a:rPr>
              <a:t>RSP</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989213"/>
            <a:ext cx="2044747" cy="417294"/>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ru-RU" sz="1200" b="0" i="0" u="none" strike="noStrike" cap="none" dirty="0">
                <a:solidFill>
                  <a:schemeClr val="dk1"/>
                </a:solidFill>
                <a:latin typeface="Arial"/>
                <a:ea typeface="Arial"/>
                <a:cs typeface="Arial"/>
                <a:sym typeface="Arial"/>
              </a:rPr>
              <a:t>Окончание приема заявок на проверк</a:t>
            </a:r>
            <a:r>
              <a:rPr lang="ru-RU" sz="1200" dirty="0">
                <a:solidFill>
                  <a:schemeClr val="dk1"/>
                </a:solidFill>
              </a:rPr>
              <a:t>у</a:t>
            </a:r>
            <a:r>
              <a:rPr lang="ru-RU" sz="1200" b="0" i="0" u="none" strike="noStrike" cap="none" dirty="0">
                <a:solidFill>
                  <a:schemeClr val="dk1"/>
                </a:solidFill>
                <a:latin typeface="Arial"/>
                <a:ea typeface="Arial"/>
                <a:cs typeface="Arial"/>
                <a:sym typeface="Arial"/>
              </a:rPr>
              <a:t> RSP</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RU" b="1" i="0" u="none" strike="noStrike" cap="none" dirty="0">
                <a:solidFill>
                  <a:srgbClr val="000000"/>
                </a:solidFill>
                <a:latin typeface="Arial"/>
                <a:ea typeface="Arial"/>
                <a:cs typeface="Arial"/>
                <a:sym typeface="Arial"/>
              </a:rPr>
              <a:t>Период приема заявок на Программу проверки провайдеров услуг регистратур (RSP):</a:t>
            </a:r>
          </a:p>
          <a:p>
            <a:pPr marL="457200" marR="0" lvl="0" indent="-330200" algn="l" rtl="0">
              <a:lnSpc>
                <a:spcPts val="1480"/>
              </a:lnSpc>
              <a:spcBef>
                <a:spcPts val="0"/>
              </a:spcBef>
              <a:spcAft>
                <a:spcPts val="0"/>
              </a:spcAft>
              <a:buClr>
                <a:srgbClr val="000000"/>
              </a:buClr>
              <a:buSzPts val="1600"/>
              <a:buFont typeface="Arial"/>
              <a:buChar char="●"/>
            </a:pPr>
            <a:r>
              <a:rPr lang="ru-RU" b="0" i="0" u="none" strike="noStrike" cap="none" dirty="0">
                <a:solidFill>
                  <a:srgbClr val="000000"/>
                </a:solidFill>
                <a:latin typeface="Arial"/>
                <a:ea typeface="Arial"/>
                <a:cs typeface="Arial"/>
                <a:sym typeface="Arial"/>
              </a:rPr>
              <a:t>Период предварительной проверки начинается 19 ноября 2024 год и заканчивается 20 мая 2025 года.</a:t>
            </a:r>
          </a:p>
          <a:p>
            <a:pPr marL="457200" marR="0" lvl="0" indent="-330200" algn="l" rtl="0">
              <a:lnSpc>
                <a:spcPts val="1480"/>
              </a:lnSpc>
              <a:spcBef>
                <a:spcPts val="0"/>
              </a:spcBef>
              <a:spcAft>
                <a:spcPts val="0"/>
              </a:spcAft>
              <a:buClr>
                <a:srgbClr val="000000"/>
              </a:buClr>
              <a:buSzPts val="1600"/>
              <a:buFont typeface="Arial"/>
              <a:buChar char="●"/>
            </a:pPr>
            <a:r>
              <a:rPr lang="ru-RU" b="0" i="0" u="none" strike="noStrike" cap="none" dirty="0">
                <a:solidFill>
                  <a:srgbClr val="000000"/>
                </a:solidFill>
                <a:latin typeface="Arial"/>
                <a:ea typeface="Arial"/>
                <a:cs typeface="Arial"/>
                <a:sym typeface="Arial"/>
              </a:rPr>
              <a:t>Дополнительный раунд проверки RSP начнется и закончится в течение периодов приема заявок на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799790"/>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4E19F62-E0D4-87D0-923D-7DB3662F8215}"/>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3792"/>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918830"/>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ru-RU" sz="3300" dirty="0">
                <a:solidFill>
                  <a:srgbClr val="002B49"/>
                </a:solidFill>
              </a:rPr>
              <a:t>Программа New gTLD: следующий раунд — ресурсы</a:t>
            </a:r>
          </a:p>
        </p:txBody>
      </p:sp>
      <p:sp>
        <p:nvSpPr>
          <p:cNvPr id="1655" name="Google Shape;1655;p89"/>
          <p:cNvSpPr txBox="1"/>
          <p:nvPr/>
        </p:nvSpPr>
        <p:spPr>
          <a:xfrm>
            <a:off x="550875" y="1635245"/>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rPr>
              <a:t>Программа New gTLD: следующий раунд — сайт </a:t>
            </a:r>
            <a:br>
              <a:rPr lang="ru-RU" sz="2000" b="0" i="0" u="none" strike="noStrike" cap="none" dirty="0">
                <a:solidFill>
                  <a:srgbClr val="002B49"/>
                </a:solidFill>
                <a:latin typeface="Arial"/>
                <a:ea typeface="Arial"/>
                <a:cs typeface="Arial"/>
                <a:sym typeface="Arial"/>
              </a:rPr>
            </a:br>
            <a:r>
              <a:rPr lang="ru-RU" sz="2000" i="0" u="none" strike="noStrike" cap="none" dirty="0">
                <a:solidFill>
                  <a:srgbClr val="002B49"/>
                </a:solidFill>
                <a:latin typeface="Arial"/>
                <a:ea typeface="Arial"/>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hlinkClick r:id="rId4"/>
              </a:rPr>
              <a:t>Часто задаваемые вопросы</a:t>
            </a:r>
            <a:r>
              <a:rPr lang="ru-RU" sz="2000" b="0" i="0" u="none" strike="noStrike" cap="none" dirty="0">
                <a:solidFill>
                  <a:srgbClr val="002B49"/>
                </a:solidFill>
                <a:latin typeface="Arial"/>
                <a:ea typeface="Arial"/>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hlinkClick r:id="rId5"/>
              </a:rPr>
              <a:t>Новости и объявления программы</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hlinkClick r:id="rId6"/>
              </a:rPr>
              <a:t>Календарь мероприятий</a:t>
            </a:r>
            <a:r>
              <a:rPr lang="ru-RU" sz="2000" b="0" i="0" u="none" strike="noStrike" cap="none" dirty="0">
                <a:solidFill>
                  <a:srgbClr val="002B49"/>
                </a:solidFill>
                <a:latin typeface="Arial"/>
                <a:ea typeface="Arial"/>
                <a:cs typeface="Arial"/>
                <a:sym typeface="Arial"/>
              </a:rPr>
              <a:t> ICANN</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ru-RU" sz="2000" b="0" i="0" u="none" strike="noStrike" cap="none" dirty="0">
                <a:solidFill>
                  <a:srgbClr val="002B49"/>
                </a:solidFill>
                <a:latin typeface="Arial"/>
                <a:ea typeface="Arial"/>
                <a:cs typeface="Arial"/>
                <a:sym typeface="Arial"/>
              </a:rPr>
              <a:t>Подписка на рассылку новостей ICANN: </a:t>
            </a:r>
            <a:r>
              <a:rPr lang="ru-RU" sz="2000" b="0" i="0" u="none" strike="noStrike" cap="none" dirty="0">
                <a:solidFill>
                  <a:srgbClr val="002B49"/>
                </a:solidFill>
                <a:latin typeface="Arial"/>
                <a:ea typeface="Arial"/>
                <a:cs typeface="Arial"/>
                <a:sym typeface="Arial"/>
                <a:hlinkClick r:id="rId7"/>
              </a:rPr>
              <a:t>ссылка</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7"/>
            <a:ext cx="11010300" cy="848831"/>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ts val="1720"/>
              </a:lnSpc>
              <a:spcBef>
                <a:spcPts val="0"/>
              </a:spcBef>
              <a:spcAft>
                <a:spcPts val="0"/>
              </a:spcAft>
              <a:buNone/>
            </a:pPr>
            <a:r>
              <a:rPr lang="ru-RU" sz="1600" b="1" dirty="0">
                <a:solidFill>
                  <a:schemeClr val="lt1"/>
                </a:solidFill>
                <a:latin typeface="Arial"/>
                <a:ea typeface="Arial"/>
                <a:cs typeface="Arial"/>
                <a:sym typeface="Arial"/>
              </a:rPr>
              <a:t>Чтобы просмотреть гиперссылки в обычном режиме, нажмите правой кнопкой мыши по ссылке и выберите «Ссылка &gt; Открыть ссылку».</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pic>
        <p:nvPicPr>
          <p:cNvPr id="2" name="Picture 1">
            <a:extLst>
              <a:ext uri="{FF2B5EF4-FFF2-40B4-BE49-F238E27FC236}">
                <a16:creationId xmlns:a16="http://schemas.microsoft.com/office/drawing/2014/main" id="{A8C29032-8998-C4D9-8951-A911303B2823}"/>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p:nvPr/>
        </p:nvSpPr>
        <p:spPr>
          <a:xfrm>
            <a:off x="540000" y="1831951"/>
            <a:ext cx="2058000" cy="3629200"/>
          </a:xfrm>
          <a:prstGeom prst="rect">
            <a:avLst/>
          </a:prstGeom>
          <a:solidFill>
            <a:srgbClr val="002949"/>
          </a:solidFill>
          <a:ln>
            <a:noFill/>
          </a:ln>
        </p:spPr>
        <p:txBody>
          <a:bodyPr spcFirstLastPara="1" wrap="square" lIns="91433" tIns="45700" rIns="91433" bIns="45700" anchor="t" anchorCtr="0">
            <a:noAutofit/>
          </a:bodyPr>
          <a:lstStyle/>
          <a:p>
            <a:pPr algn="ctr">
              <a:spcBef>
                <a:spcPts val="1067"/>
              </a:spcBef>
              <a:buSzPts val="1100"/>
            </a:pPr>
            <a:endParaRPr sz="267" b="1">
              <a:solidFill>
                <a:srgbClr val="FFFFFF"/>
              </a:solidFill>
            </a:endParaRPr>
          </a:p>
          <a:p>
            <a:pPr algn="ctr">
              <a:buSzPts val="1100"/>
            </a:pPr>
            <a:endParaRPr sz="1467" b="1">
              <a:solidFill>
                <a:srgbClr val="FFFFFF"/>
              </a:solidFill>
            </a:endParaRPr>
          </a:p>
        </p:txBody>
      </p:sp>
      <p:sp>
        <p:nvSpPr>
          <p:cNvPr id="522" name="Google Shape;522;p43"/>
          <p:cNvSpPr txBox="1">
            <a:spLocks noGrp="1"/>
          </p:cNvSpPr>
          <p:nvPr>
            <p:ph type="title"/>
          </p:nvPr>
        </p:nvSpPr>
        <p:spPr>
          <a:xfrm>
            <a:off x="540000" y="900000"/>
            <a:ext cx="8627600" cy="575600"/>
          </a:xfrm>
          <a:prstGeom prst="rect">
            <a:avLst/>
          </a:prstGeom>
        </p:spPr>
        <p:txBody>
          <a:bodyPr spcFirstLastPara="1" wrap="square" lIns="0" tIns="0" rIns="0" bIns="0" anchor="t" anchorCtr="0">
            <a:noAutofit/>
          </a:bodyPr>
          <a:lstStyle/>
          <a:p>
            <a:r>
              <a:rPr lang="ru-RU"/>
              <a:t>Программа New gTLD на ВАШЕМ языке</a:t>
            </a:r>
          </a:p>
        </p:txBody>
      </p:sp>
      <p:sp>
        <p:nvSpPr>
          <p:cNvPr id="523" name="Google Shape;523;p43"/>
          <p:cNvSpPr txBox="1"/>
          <p:nvPr/>
        </p:nvSpPr>
        <p:spPr>
          <a:xfrm>
            <a:off x="2766367" y="1761167"/>
            <a:ext cx="8440400" cy="3700000"/>
          </a:xfrm>
          <a:prstGeom prst="rect">
            <a:avLst/>
          </a:prstGeom>
          <a:noFill/>
          <a:ln>
            <a:noFill/>
          </a:ln>
        </p:spPr>
        <p:txBody>
          <a:bodyPr spcFirstLastPara="1" wrap="square" lIns="91433" tIns="91433" rIns="91433" bIns="91433" anchor="t" anchorCtr="0">
            <a:noAutofit/>
          </a:bodyPr>
          <a:lstStyle/>
          <a:p>
            <a:pPr marL="457189" indent="-355591">
              <a:lnSpc>
                <a:spcPct val="115000"/>
              </a:lnSpc>
              <a:buClr>
                <a:srgbClr val="0B3458"/>
              </a:buClr>
              <a:buSzPts val="1600"/>
              <a:buChar char="●"/>
            </a:pPr>
            <a:r>
              <a:rPr lang="ru-RU" sz="1933" dirty="0" err="1">
                <a:solidFill>
                  <a:srgbClr val="0B3458"/>
                </a:solidFill>
              </a:rPr>
              <a:t>Беззатратный</a:t>
            </a:r>
            <a:r>
              <a:rPr lang="ru-RU" sz="1933" dirty="0">
                <a:solidFill>
                  <a:srgbClr val="0B3458"/>
                </a:solidFill>
              </a:rPr>
              <a:t> процесс выполнения переводов  по запросу, чтобы сделать доступными </a:t>
            </a:r>
            <a:r>
              <a:rPr lang="ru-RU" sz="1933" b="1" dirty="0">
                <a:solidFill>
                  <a:srgbClr val="0B3458"/>
                </a:solidFill>
              </a:rPr>
              <a:t>материалы по информированию о следующем раунде новых gTLD </a:t>
            </a:r>
            <a:r>
              <a:rPr lang="ru-RU" sz="1933" dirty="0">
                <a:solidFill>
                  <a:srgbClr val="0B3458"/>
                </a:solidFill>
              </a:rPr>
              <a:t>не только на языках ICANN (английском, арабском, испанском, китайском, русском, французском).</a:t>
            </a:r>
          </a:p>
          <a:p>
            <a:pPr marL="101597">
              <a:lnSpc>
                <a:spcPct val="115000"/>
              </a:lnSpc>
              <a:buClr>
                <a:srgbClr val="0B3458"/>
              </a:buClr>
              <a:buSzPts val="1600"/>
            </a:pPr>
            <a:endParaRPr lang="en-GB" sz="933" dirty="0">
              <a:solidFill>
                <a:srgbClr val="0B3458"/>
              </a:solidFill>
            </a:endParaRPr>
          </a:p>
          <a:p>
            <a:pPr marL="457189" indent="-355591">
              <a:lnSpc>
                <a:spcPct val="115000"/>
              </a:lnSpc>
              <a:buClr>
                <a:srgbClr val="0B3458"/>
              </a:buClr>
              <a:buSzPts val="1600"/>
              <a:buChar char="●"/>
            </a:pPr>
            <a:r>
              <a:rPr lang="ru-RU" sz="1933" dirty="0">
                <a:solidFill>
                  <a:srgbClr val="0B3458"/>
                </a:solidFill>
              </a:rPr>
              <a:t>Процесс опирается на искусственный интеллект, технологии нейронного машинного перевода и проверку силами волонтеров. </a:t>
            </a:r>
          </a:p>
          <a:p>
            <a:pPr marL="457189" indent="-355591">
              <a:lnSpc>
                <a:spcPct val="115000"/>
              </a:lnSpc>
              <a:buClr>
                <a:srgbClr val="0B3458"/>
              </a:buClr>
              <a:buSzPts val="1600"/>
              <a:buChar char="●"/>
            </a:pPr>
            <a:endParaRPr lang="en-GB" sz="933" dirty="0">
              <a:solidFill>
                <a:srgbClr val="0B3458"/>
              </a:solidFill>
            </a:endParaRPr>
          </a:p>
          <a:p>
            <a:pPr marL="457189" indent="-355591">
              <a:lnSpc>
                <a:spcPct val="115000"/>
              </a:lnSpc>
              <a:buClr>
                <a:srgbClr val="0B3458"/>
              </a:buClr>
              <a:buSzPts val="1600"/>
              <a:buChar char="●"/>
            </a:pPr>
            <a:r>
              <a:rPr lang="ru-RU" sz="1933" dirty="0">
                <a:solidFill>
                  <a:srgbClr val="0B3458"/>
                </a:solidFill>
              </a:rPr>
              <a:t>Зайдите на </a:t>
            </a:r>
            <a:r>
              <a:rPr lang="ru-RU" sz="1933" dirty="0">
                <a:solidFill>
                  <a:srgbClr val="0B3458"/>
                </a:solidFill>
                <a:hlinkClick r:id="rId3"/>
              </a:rPr>
              <a:t>вики-страницу</a:t>
            </a:r>
            <a:r>
              <a:rPr lang="ru-RU" sz="1933" dirty="0">
                <a:solidFill>
                  <a:srgbClr val="0B3458"/>
                </a:solidFill>
              </a:rPr>
              <a:t> Программы New gTLD на ВАШЕМ языке, чтобы получить дополнительную информацию и поучаствовать.</a:t>
            </a:r>
          </a:p>
        </p:txBody>
      </p:sp>
      <p:pic>
        <p:nvPicPr>
          <p:cNvPr id="524" name="Google Shape;524;p43"/>
          <p:cNvPicPr preferRelativeResize="0"/>
          <p:nvPr/>
        </p:nvPicPr>
        <p:blipFill>
          <a:blip r:embed="rId4">
            <a:alphaModFix amt="85000"/>
          </a:blip>
          <a:stretch>
            <a:fillRect/>
          </a:stretch>
        </p:blipFill>
        <p:spPr>
          <a:xfrm>
            <a:off x="655875" y="2733375"/>
            <a:ext cx="1826251" cy="182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62" name="Google Shape;1662;p90"/>
          <p:cNvSpPr txBox="1"/>
          <p:nvPr/>
        </p:nvSpPr>
        <p:spPr>
          <a:xfrm>
            <a:off x="3906416" y="222404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ru-RU" sz="6000" b="1" i="0" dirty="0">
                <a:solidFill>
                  <a:schemeClr val="lt1"/>
                </a:solidFill>
                <a:latin typeface="Arial"/>
                <a:ea typeface="Arial"/>
                <a:cs typeface="Arial"/>
                <a:sym typeface="Arial"/>
              </a:rPr>
              <a:t>Вопросы и ответы</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34</a:t>
            </a:fld>
            <a:endParaRPr lang="en-US" sz="1200" b="1" i="0" u="none" strike="noStrike" cap="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112542"/>
            <a:ext cx="12192000" cy="69846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1468" y="4523074"/>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8287447" cy="3479928"/>
          </a:xfrm>
          <a:prstGeom prst="rect">
            <a:avLst/>
          </a:prstGeom>
          <a:noFill/>
          <a:ln>
            <a:noFill/>
          </a:ln>
        </p:spPr>
        <p:txBody>
          <a:bodyPr spcFirstLastPara="1" wrap="square" lIns="91425" tIns="45700" rIns="91425" bIns="45700" anchor="t" anchorCtr="0">
            <a:noAutofit/>
          </a:bodyPr>
          <a:lstStyle/>
          <a:p>
            <a:pPr marL="0" lvl="0" indent="0" algn="l" rtl="0">
              <a:lnSpc>
                <a:spcPts val="3800"/>
              </a:lnSpc>
              <a:spcBef>
                <a:spcPts val="0"/>
              </a:spcBef>
              <a:spcAft>
                <a:spcPts val="0"/>
              </a:spcAft>
              <a:buClr>
                <a:schemeClr val="lt1"/>
              </a:buClr>
              <a:buSzPts val="2800"/>
              <a:buFont typeface="Arial"/>
              <a:buNone/>
            </a:pPr>
            <a:r>
              <a:rPr lang="ru-RU" sz="4000" dirty="0">
                <a:solidFill>
                  <a:schemeClr val="bg1"/>
                </a:solidFill>
              </a:rPr>
              <a:t>Спасибо.</a:t>
            </a:r>
            <a:br>
              <a:rPr lang="ru-RU" sz="4000" dirty="0">
                <a:solidFill>
                  <a:schemeClr val="bg1"/>
                </a:solidFill>
              </a:rPr>
            </a:br>
            <a:br>
              <a:rPr lang="ru-RU" dirty="0">
                <a:solidFill>
                  <a:schemeClr val="bg1"/>
                </a:solidFill>
              </a:rPr>
            </a:br>
            <a:r>
              <a:rPr lang="ru-RU" sz="4000" dirty="0">
                <a:solidFill>
                  <a:schemeClr val="bg1"/>
                </a:solidFill>
              </a:rPr>
              <a:t>Оставайтесь на связи с ICANN:</a:t>
            </a:r>
          </a:p>
        </p:txBody>
      </p:sp>
      <p:grpSp>
        <p:nvGrpSpPr>
          <p:cNvPr id="5" name="Group 4">
            <a:extLst>
              <a:ext uri="{FF2B5EF4-FFF2-40B4-BE49-F238E27FC236}">
                <a16:creationId xmlns:a16="http://schemas.microsoft.com/office/drawing/2014/main" id="{6CF280A5-6841-16B0-7B7F-A92DB60F5905}"/>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0751F275-9411-1136-78E2-31250A360454}"/>
                </a:ext>
              </a:extLst>
            </p:cNvPr>
            <p:cNvSpPr txBox="1"/>
            <p:nvPr/>
          </p:nvSpPr>
          <p:spPr>
            <a:xfrm>
              <a:off x="1632188" y="877740"/>
              <a:ext cx="3285715" cy="369332"/>
            </a:xfrm>
            <a:prstGeom prst="rect">
              <a:avLst/>
            </a:prstGeom>
            <a:solidFill>
              <a:srgbClr val="002B49"/>
            </a:solidFill>
          </p:spPr>
          <p:txBody>
            <a:bodyPr wrap="square" rtlCol="0">
              <a:spAutoFit/>
            </a:bodyPr>
            <a:lstStyle/>
            <a:p>
              <a:r>
                <a:rPr lang="az-Cyrl-AZ" sz="1800" dirty="0">
                  <a:solidFill>
                    <a:schemeClr val="bg1"/>
                  </a:solidFill>
                  <a:effectLst/>
                  <a:latin typeface="Helvetica" pitchFamily="2" charset="0"/>
                </a:rPr>
                <a:t>Один мир, один Интернет</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9795"/>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9" name="Google Shape;879;p63"/>
          <p:cNvSpPr txBox="1">
            <a:spLocks noGrp="1"/>
          </p:cNvSpPr>
          <p:nvPr>
            <p:ph type="title"/>
          </p:nvPr>
        </p:nvSpPr>
        <p:spPr>
          <a:xfrm>
            <a:off x="355503" y="951056"/>
            <a:ext cx="5188551"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ru-RU" sz="4500" dirty="0">
                <a:solidFill>
                  <a:srgbClr val="002B49"/>
                </a:solidFill>
              </a:rPr>
              <a:t>Как мы пользуемся Интернетом? </a:t>
            </a:r>
          </a:p>
        </p:txBody>
      </p:sp>
      <p:sp>
        <p:nvSpPr>
          <p:cNvPr id="882" name="Google Shape;882;p63"/>
          <p:cNvSpPr/>
          <p:nvPr/>
        </p:nvSpPr>
        <p:spPr>
          <a:xfrm>
            <a:off x="812801" y="3914169"/>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02B49"/>
                </a:solidFill>
                <a:latin typeface="Arial"/>
                <a:ea typeface="Arial"/>
                <a:cs typeface="Arial"/>
                <a:sym typeface="Arial"/>
              </a:rPr>
              <a:t>Человеку трудно запомнить IP-адрес</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ru-RU" sz="2000" b="0" i="0" u="none" strike="noStrike" cap="none" dirty="0">
                <a:solidFill>
                  <a:srgbClr val="002B49"/>
                </a:solidFill>
                <a:latin typeface="Arial"/>
                <a:ea typeface="Arial"/>
                <a:cs typeface="Arial"/>
                <a:sym typeface="Arial"/>
              </a:rPr>
              <a:t>IPv4: 192.0.43.7</a:t>
            </a:r>
          </a:p>
          <a:p>
            <a:pPr marL="285750" marR="0" lvl="0" indent="-279400" algn="ctr" rtl="0">
              <a:lnSpc>
                <a:spcPct val="100000"/>
              </a:lnSpc>
              <a:spcBef>
                <a:spcPts val="0"/>
              </a:spcBef>
              <a:spcAft>
                <a:spcPts val="0"/>
              </a:spcAft>
              <a:buClr>
                <a:schemeClr val="dk1"/>
              </a:buClr>
              <a:buSzPts val="2000"/>
              <a:buFont typeface="Arial"/>
              <a:buChar char="•"/>
            </a:pPr>
            <a:r>
              <a:rPr lang="ru-RU" sz="2000" b="0" i="0" u="none" strike="noStrike" cap="none" dirty="0">
                <a:solidFill>
                  <a:srgbClr val="002B49"/>
                </a:solidFill>
                <a:latin typeface="Arial"/>
                <a:ea typeface="Arial"/>
                <a:cs typeface="Arial"/>
                <a:sym typeface="Arial"/>
              </a:rPr>
              <a:t>IPv6: 2001:0db8:ac10:fe01:0000</a:t>
            </a:r>
          </a:p>
        </p:txBody>
      </p:sp>
      <p:sp>
        <p:nvSpPr>
          <p:cNvPr id="883" name="Google Shape;883;p63"/>
          <p:cNvSpPr/>
          <p:nvPr/>
        </p:nvSpPr>
        <p:spPr>
          <a:xfrm>
            <a:off x="4705500" y="5422853"/>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dirty="0">
                <a:solidFill>
                  <a:srgbClr val="002B49"/>
                </a:solidFill>
                <a:latin typeface="Arial"/>
                <a:ea typeface="Arial"/>
                <a:cs typeface="Arial"/>
                <a:sym typeface="Arial"/>
              </a:rPr>
              <a:t>Люди легче запоминают слова</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000" b="1" i="0" u="none" strike="noStrike" cap="none" dirty="0">
                <a:solidFill>
                  <a:srgbClr val="002B49"/>
                </a:solidFill>
                <a:latin typeface="Arial"/>
                <a:ea typeface="Arial"/>
                <a:cs typeface="Arial"/>
                <a:sym typeface="Arial"/>
              </a:rPr>
              <a:t>www.icann.org</a:t>
            </a:r>
            <a:r>
              <a:rPr lang="ru-RU" sz="2000" b="0" i="0" u="none" strike="noStrike" cap="none" dirty="0">
                <a:solidFill>
                  <a:srgbClr val="002B49"/>
                </a:solidFill>
                <a:latin typeface="Arial"/>
                <a:ea typeface="Arial"/>
                <a:cs typeface="Arial"/>
                <a:sym typeface="Arial"/>
              </a:rPr>
              <a:t> = </a:t>
            </a:r>
            <a:r>
              <a:rPr lang="ru-RU"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784383"/>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544054"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5" name="Google Shape;885;p63"/>
          <p:cNvCxnSpPr/>
          <p:nvPr/>
        </p:nvCxnSpPr>
        <p:spPr>
          <a:xfrm>
            <a:off x="824700" y="5354848"/>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dirty="0">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947084"/>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447949"/>
            <a:ext cx="1456473" cy="1011196"/>
          </a:xfrm>
          <a:prstGeom prst="rect">
            <a:avLst/>
          </a:prstGeom>
        </p:spPr>
      </p:pic>
      <p:grpSp>
        <p:nvGrpSpPr>
          <p:cNvPr id="12" name="Group 11">
            <a:extLst>
              <a:ext uri="{FF2B5EF4-FFF2-40B4-BE49-F238E27FC236}">
                <a16:creationId xmlns:a16="http://schemas.microsoft.com/office/drawing/2014/main" id="{AC195F90-B8B5-231C-662D-81AF90F3D7A5}"/>
              </a:ext>
            </a:extLst>
          </p:cNvPr>
          <p:cNvGrpSpPr/>
          <p:nvPr/>
        </p:nvGrpSpPr>
        <p:grpSpPr>
          <a:xfrm>
            <a:off x="5544054" y="814499"/>
            <a:ext cx="4703743" cy="2441174"/>
            <a:chOff x="5544054" y="814499"/>
            <a:chExt cx="4703743" cy="2441174"/>
          </a:xfrm>
        </p:grpSpPr>
        <p:pic>
          <p:nvPicPr>
            <p:cNvPr id="887" name="Google Shape;887;p63"/>
            <p:cNvPicPr preferRelativeResize="0"/>
            <p:nvPr/>
          </p:nvPicPr>
          <p:blipFill rotWithShape="1">
            <a:blip r:embed="rId5">
              <a:alphaModFix/>
            </a:blip>
            <a:srcRect/>
            <a:stretch/>
          </p:blipFill>
          <p:spPr>
            <a:xfrm>
              <a:off x="5563047" y="814499"/>
              <a:ext cx="4534600" cy="2441174"/>
            </a:xfrm>
            <a:prstGeom prst="rect">
              <a:avLst/>
            </a:prstGeom>
            <a:noFill/>
            <a:ln>
              <a:noFill/>
            </a:ln>
          </p:spPr>
        </p:pic>
        <p:sp>
          <p:nvSpPr>
            <p:cNvPr id="8" name="TextBox 7">
              <a:extLst>
                <a:ext uri="{FF2B5EF4-FFF2-40B4-BE49-F238E27FC236}">
                  <a16:creationId xmlns:a16="http://schemas.microsoft.com/office/drawing/2014/main" id="{E4210D26-347F-D5E5-1F23-10D8E2853395}"/>
                </a:ext>
              </a:extLst>
            </p:cNvPr>
            <p:cNvSpPr txBox="1"/>
            <p:nvPr/>
          </p:nvSpPr>
          <p:spPr>
            <a:xfrm>
              <a:off x="5756222" y="890560"/>
              <a:ext cx="4360417" cy="646331"/>
            </a:xfrm>
            <a:prstGeom prst="rect">
              <a:avLst/>
            </a:prstGeom>
            <a:solidFill>
              <a:srgbClr val="002B49"/>
            </a:solidFill>
          </p:spPr>
          <p:txBody>
            <a:bodyPr wrap="square" rtlCol="0">
              <a:spAutoFit/>
            </a:bodyPr>
            <a:lstStyle/>
            <a:p>
              <a:pPr algn="ctr"/>
              <a:r>
                <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Информация, пересылаемая по интернету — это как </a:t>
              </a:r>
              <a:r>
                <a:rPr lang="ru-RU"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цифровая открытка</a:t>
              </a:r>
              <a:r>
                <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52B25B2-8C8E-7D5E-FC27-101B48673313}"/>
                </a:ext>
              </a:extLst>
            </p:cNvPr>
            <p:cNvSpPr txBox="1"/>
            <p:nvPr/>
          </p:nvSpPr>
          <p:spPr>
            <a:xfrm>
              <a:off x="5544054" y="2237741"/>
              <a:ext cx="1103894" cy="300082"/>
            </a:xfrm>
            <a:prstGeom prst="rect">
              <a:avLst/>
            </a:prstGeom>
            <a:solidFill>
              <a:srgbClr val="002B49"/>
            </a:solidFill>
          </p:spPr>
          <p:txBody>
            <a:bodyPr wrap="square" rtlCol="0">
              <a:spAutoFit/>
            </a:bodyPr>
            <a:lstStyle/>
            <a:p>
              <a:r>
                <a:rPr lang="ru-RU" sz="1350"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содержание</a:t>
              </a:r>
              <a:endParaRPr lang="en-TR" sz="1350"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0565FD7-74E9-4DBF-13B3-F5DD084C4783}"/>
                </a:ext>
              </a:extLst>
            </p:cNvPr>
            <p:cNvSpPr txBox="1"/>
            <p:nvPr/>
          </p:nvSpPr>
          <p:spPr>
            <a:xfrm>
              <a:off x="9009089" y="1937659"/>
              <a:ext cx="1238708" cy="523220"/>
            </a:xfrm>
            <a:prstGeom prst="rect">
              <a:avLst/>
            </a:prstGeom>
            <a:solidFill>
              <a:srgbClr val="002B49"/>
            </a:solidFill>
          </p:spPr>
          <p:txBody>
            <a:bodyPr wrap="square" rtlCol="0">
              <a:spAutoFit/>
            </a:bodyPr>
            <a:lstStyle/>
            <a:p>
              <a:r>
                <a:rPr lang="ru-RU"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адрес получателя</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BDB5A6E-B4D2-BFBB-BF5F-C0F9F4AB471E}"/>
                </a:ext>
              </a:extLst>
            </p:cNvPr>
            <p:cNvSpPr txBox="1"/>
            <p:nvPr/>
          </p:nvSpPr>
          <p:spPr>
            <a:xfrm>
              <a:off x="9009089" y="2584135"/>
              <a:ext cx="1238708" cy="523220"/>
            </a:xfrm>
            <a:prstGeom prst="rect">
              <a:avLst/>
            </a:prstGeom>
            <a:solidFill>
              <a:srgbClr val="002B49"/>
            </a:solidFill>
          </p:spPr>
          <p:txBody>
            <a:bodyPr wrap="square" rtlCol="0">
              <a:spAutoFit/>
            </a:bodyPr>
            <a:lstStyle/>
            <a:p>
              <a:r>
                <a:rPr lang="ru-RU"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адрес отправителя</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516E33B9-02CE-4B89-677E-660DBB043D6B}"/>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dirty="0">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500" dirty="0">
                <a:solidFill>
                  <a:srgbClr val="002B49"/>
                </a:solidFill>
              </a:rPr>
              <a:t>Что такое доменное имя?</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ru-RU" sz="5400" b="0" i="0" u="sng" strike="noStrike" cap="none" dirty="0">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12934"/>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98" name="Google Shape;898;p64"/>
          <p:cNvSpPr txBox="1"/>
          <p:nvPr/>
        </p:nvSpPr>
        <p:spPr>
          <a:xfrm>
            <a:off x="6591920" y="3365484"/>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1" i="0" u="none" strike="noStrike" cap="none" dirty="0">
                <a:solidFill>
                  <a:schemeClr val="accent5"/>
                </a:solidFill>
                <a:latin typeface="Arial"/>
                <a:ea typeface="Arial"/>
                <a:cs typeface="Arial"/>
                <a:sym typeface="Arial"/>
              </a:rPr>
              <a:t>Домен верхнего уровня</a:t>
            </a:r>
          </a:p>
        </p:txBody>
      </p:sp>
      <p:pic>
        <p:nvPicPr>
          <p:cNvPr id="5" name="Picture 4">
            <a:extLst>
              <a:ext uri="{FF2B5EF4-FFF2-40B4-BE49-F238E27FC236}">
                <a16:creationId xmlns:a16="http://schemas.microsoft.com/office/drawing/2014/main" id="{E10C2240-3D25-8F7F-ECBF-8CB55922C9D5}"/>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dirty="0">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000" dirty="0">
                <a:solidFill>
                  <a:srgbClr val="002B49"/>
                </a:solidFill>
                <a:latin typeface="Arial"/>
                <a:ea typeface="Arial"/>
                <a:cs typeface="Arial"/>
                <a:sym typeface="Arial"/>
              </a:rPr>
              <a:t>Что такое домены верхнего уровня (TLD)?</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882216"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315630"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b="1" i="0" u="none" strike="noStrike" cap="none" dirty="0">
                <a:solidFill>
                  <a:srgbClr val="002B49"/>
                </a:solidFill>
                <a:latin typeface="Arial"/>
                <a:ea typeface="Arial"/>
                <a:cs typeface="Arial"/>
                <a:sym typeface="Arial"/>
              </a:rPr>
              <a:t>Японский</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ru-RU" sz="2900" b="1" i="0" u="none" strike="noStrike" cap="none" dirty="0">
                <a:solidFill>
                  <a:schemeClr val="lt1"/>
                </a:solidFill>
                <a:latin typeface="Arial"/>
                <a:ea typeface="Arial"/>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429816"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300" b="1" i="0" u="none" strike="noStrike" cap="none" dirty="0">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b="1" i="0" u="none" strike="noStrike" cap="none" dirty="0">
                <a:solidFill>
                  <a:srgbClr val="002B49"/>
                </a:solidFill>
                <a:latin typeface="Arial"/>
                <a:ea typeface="Arial"/>
                <a:cs typeface="Arial"/>
                <a:sym typeface="Arial"/>
              </a:rPr>
              <a:t>Китайский</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b="1" i="0" u="none" strike="noStrike" cap="none" dirty="0">
                <a:solidFill>
                  <a:srgbClr val="002B49"/>
                </a:solidFill>
                <a:latin typeface="Arial"/>
                <a:ea typeface="Arial"/>
                <a:cs typeface="Arial"/>
                <a:sym typeface="Arial"/>
              </a:rPr>
              <a:t>Арабский</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336300" y="2348799"/>
            <a:ext cx="4229720" cy="882293"/>
          </a:xfrm>
          <a:prstGeom prst="rect">
            <a:avLst/>
          </a:prstGeom>
          <a:noFill/>
        </p:spPr>
        <p:txBody>
          <a:bodyPr wrap="square" rtlCol="0">
            <a:spAutoFit/>
          </a:bodyPr>
          <a:lstStyle/>
          <a:p>
            <a:r>
              <a:rPr lang="ru-RU" sz="1700" b="1" dirty="0"/>
              <a:t>ДОМЕННОЕ ИМЯ</a:t>
            </a:r>
          </a:p>
          <a:p>
            <a:pPr>
              <a:lnSpc>
                <a:spcPts val="2000"/>
              </a:lnSpc>
            </a:pPr>
            <a:r>
              <a:rPr lang="ru-RU" sz="1900" dirty="0"/>
              <a:t>Латинские буквы от a до z без ударений и символов.</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307792" y="4859043"/>
            <a:ext cx="4229720" cy="1390124"/>
          </a:xfrm>
          <a:prstGeom prst="rect">
            <a:avLst/>
          </a:prstGeom>
          <a:noFill/>
        </p:spPr>
        <p:txBody>
          <a:bodyPr wrap="square" rtlCol="0">
            <a:spAutoFit/>
          </a:bodyPr>
          <a:lstStyle/>
          <a:p>
            <a:r>
              <a:rPr lang="ru-RU" sz="1700" b="1" dirty="0"/>
              <a:t>ДОБАВЛЕНЫ ИНТЕРНАЦИОНАЛИЗИРОВАННЫЕ </a:t>
            </a:r>
          </a:p>
          <a:p>
            <a:r>
              <a:rPr lang="ru-RU" sz="1700" b="1" dirty="0"/>
              <a:t>ДОМЕННЫЕ ИМЕНА </a:t>
            </a:r>
          </a:p>
          <a:p>
            <a:pPr>
              <a:lnSpc>
                <a:spcPts val="2000"/>
              </a:lnSpc>
            </a:pPr>
            <a:r>
              <a:rPr lang="ru-RU" sz="1900" dirty="0"/>
              <a:t>Символы из разных наборов символов.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800" b="1" i="0" u="none" strike="noStrike" cap="none" dirty="0">
                <a:solidFill>
                  <a:schemeClr val="lt1"/>
                </a:solidFill>
                <a:latin typeface="Arial"/>
                <a:ea typeface="Arial"/>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800" b="1" i="0" u="none" strike="noStrike" cap="none" dirty="0">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ru-RU" sz="2900" b="1" i="0" u="none" strike="noStrike" cap="none" dirty="0">
                <a:solidFill>
                  <a:schemeClr val="lt1"/>
                </a:solidFill>
                <a:latin typeface="Arial"/>
                <a:ea typeface="Arial"/>
                <a:cs typeface="Arial"/>
                <a:sym typeface="Arial"/>
              </a:rPr>
              <a:t>عرب</a:t>
            </a:r>
            <a:r>
              <a:rPr lang="ru-RU" sz="2900" b="1" dirty="0">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ru-RU" sz="2900" b="1" i="0" u="none" strike="noStrike" cap="none" dirty="0">
                <a:solidFill>
                  <a:schemeClr val="lt1"/>
                </a:solidFill>
                <a:latin typeface="Arial"/>
                <a:ea typeface="Arial"/>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68729889-5151-3012-297B-502928374220}"/>
              </a:ext>
            </a:extLst>
          </p:cNvPr>
          <p:cNvSpPr/>
          <p:nvPr/>
        </p:nvSpPr>
        <p:spPr>
          <a:xfrm>
            <a:off x="790141"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790141"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ru-RU" sz="2800" b="1" i="0" u="none" strike="noStrike" cap="none" dirty="0">
                <a:solidFill>
                  <a:schemeClr val="lt1"/>
                </a:solidFill>
                <a:latin typeface="Arial"/>
                <a:ea typeface="Arial"/>
                <a:cs typeface="Arial"/>
                <a:sym typeface="Arial"/>
              </a:rPr>
              <a:t>.net</a:t>
            </a:r>
          </a:p>
        </p:txBody>
      </p:sp>
      <p:pic>
        <p:nvPicPr>
          <p:cNvPr id="37" name="Picture 36">
            <a:extLst>
              <a:ext uri="{FF2B5EF4-FFF2-40B4-BE49-F238E27FC236}">
                <a16:creationId xmlns:a16="http://schemas.microsoft.com/office/drawing/2014/main" id="{4F78BC0A-AD58-77ED-C2A8-BCCF9C57B82F}"/>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112542"/>
            <a:ext cx="12192000" cy="698461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652874"/>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4500" dirty="0">
                <a:solidFill>
                  <a:srgbClr val="002B49"/>
                </a:solidFill>
              </a:rPr>
              <a:t>Расширение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ru-RU" sz="2400" b="1" dirty="0">
                <a:solidFill>
                  <a:srgbClr val="002B49"/>
                </a:solidFill>
              </a:rPr>
              <a:t>Количество gTLD превысило </a:t>
            </a:r>
            <a:r>
              <a:rPr lang="ru-RU" sz="2400" b="1" i="0" u="none" strike="noStrike" cap="none" dirty="0">
                <a:solidFill>
                  <a:srgbClr val="002B49"/>
                </a:solidFill>
                <a:latin typeface="Arial"/>
                <a:ea typeface="Arial"/>
                <a:cs typeface="Arial"/>
                <a:sym typeface="Arial"/>
              </a:rPr>
              <a:t>1 200</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u-RU" sz="1000" b="1" i="0" u="none" strike="noStrike" cap="none" dirty="0">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ru-RU" sz="3100" b="1" i="0" u="none" strike="noStrike" cap="none" dirty="0">
                  <a:solidFill>
                    <a:srgbClr val="002B49"/>
                  </a:solidFill>
                  <a:latin typeface="Arial"/>
                  <a:ea typeface="Arial"/>
                  <a:cs typeface="Arial"/>
                  <a:sym typeface="Arial"/>
                </a:rPr>
                <a:t>1 200+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600" b="1" i="0" u="none" strike="noStrike" cap="none" dirty="0">
                  <a:solidFill>
                    <a:srgbClr val="002B49"/>
                  </a:solidFill>
                  <a:latin typeface="Arial"/>
                  <a:ea typeface="Arial"/>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b="1" i="0" u="none" strike="noStrike" cap="none" dirty="0">
                  <a:solidFill>
                    <a:srgbClr val="002B49"/>
                  </a:solidFill>
                  <a:latin typeface="Arial"/>
                  <a:ea typeface="Arial"/>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b="1" i="0" u="none" strike="noStrike" cap="none" dirty="0">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b="1" i="0" u="none" strike="noStrike" cap="none" dirty="0">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2400" b="1" i="0" u="none" strike="noStrike" cap="none" dirty="0">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i="0" u="none" strike="noStrike" cap="none" dirty="0">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i="0" u="none" strike="noStrike" cap="none" dirty="0">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2400" i="0" u="none" strike="noStrike" cap="none" dirty="0">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ru-RU" sz="1800" i="0" u="none" strike="noStrike" cap="none" dirty="0">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ru-RU" sz="2400" i="0" u="none" strike="noStrike" cap="none" dirty="0">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dirty="0">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21831457-1178-40A1-5774-4AE691DE10A5}"/>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168812"/>
            <a:ext cx="12192000" cy="7042961"/>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432000" y="818116"/>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ru-RU" sz="3600" dirty="0">
                <a:solidFill>
                  <a:srgbClr val="002B49"/>
                </a:solidFill>
              </a:rPr>
              <a:t>Построить более инклюзивный интернет</a:t>
            </a:r>
          </a:p>
        </p:txBody>
      </p:sp>
      <p:sp>
        <p:nvSpPr>
          <p:cNvPr id="955" name="Google Shape;955;p67"/>
          <p:cNvSpPr txBox="1"/>
          <p:nvPr/>
        </p:nvSpPr>
        <p:spPr>
          <a:xfrm>
            <a:off x="504825" y="1555416"/>
            <a:ext cx="10992375" cy="1154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ru-RU" sz="2100" b="1" dirty="0">
                <a:solidFill>
                  <a:srgbClr val="002B49"/>
                </a:solidFill>
              </a:rPr>
              <a:t>Сообщество ICANN работает над тем, чтобы сделать интернет более удобным для использования в глобальном масштабе с помощью следующих инструментов:</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784530"/>
            <a:ext cx="7816096" cy="1395254"/>
          </a:xfrm>
          <a:prstGeom prst="rect">
            <a:avLst/>
          </a:prstGeom>
          <a:noFill/>
        </p:spPr>
        <p:txBody>
          <a:bodyPr wrap="square" rtlCol="0">
            <a:spAutoFit/>
          </a:bodyPr>
          <a:lstStyle/>
          <a:p>
            <a:pPr marL="44450" lvl="0" algn="l" rtl="0">
              <a:lnSpc>
                <a:spcPts val="1960"/>
              </a:lnSpc>
              <a:spcBef>
                <a:spcPts val="0"/>
              </a:spcBef>
              <a:spcAft>
                <a:spcPts val="0"/>
              </a:spcAft>
              <a:buSzPts val="2100"/>
            </a:pPr>
            <a:r>
              <a:rPr lang="ru-RU" sz="1800" dirty="0">
                <a:solidFill>
                  <a:srgbClr val="002B49"/>
                </a:solidFill>
              </a:rPr>
              <a:t>Универсальное принятие — техническая необходимость, благодаря которой все допустимые доменные имена и адреса электронной почты можно будет использовать во всех приложениях, устройствах и системах, подключенных к интернету.</a:t>
            </a:r>
          </a:p>
          <a:p>
            <a:pPr marL="685800" lvl="1" indent="-298450" algn="l" rtl="0">
              <a:spcBef>
                <a:spcPts val="0"/>
              </a:spcBef>
              <a:spcAft>
                <a:spcPts val="0"/>
              </a:spcAft>
              <a:buSzPts val="2100"/>
              <a:buChar char="○"/>
            </a:pPr>
            <a:r>
              <a:rPr lang="ru-RU" sz="1800" i="1" dirty="0">
                <a:solidFill>
                  <a:srgbClr val="002B49"/>
                </a:solidFill>
              </a:rPr>
              <a:t>Устаревшие приложения и системы должны быть обновлены.</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322307"/>
            <a:ext cx="7816096" cy="1031051"/>
          </a:xfrm>
          <a:prstGeom prst="rect">
            <a:avLst/>
          </a:prstGeom>
          <a:noFill/>
        </p:spPr>
        <p:txBody>
          <a:bodyPr wrap="square" rtlCol="0">
            <a:spAutoFit/>
          </a:bodyPr>
          <a:lstStyle/>
          <a:p>
            <a:pPr marL="44450" lvl="0" algn="l" rtl="0">
              <a:lnSpc>
                <a:spcPts val="1960"/>
              </a:lnSpc>
              <a:spcBef>
                <a:spcPts val="0"/>
              </a:spcBef>
              <a:spcAft>
                <a:spcPts val="0"/>
              </a:spcAft>
              <a:buSzPts val="2100"/>
            </a:pPr>
            <a:r>
              <a:rPr lang="ru-RU" sz="1800" dirty="0">
                <a:solidFill>
                  <a:srgbClr val="002B49"/>
                </a:solidFill>
              </a:rPr>
              <a:t>Интернационализированные доменные имена — доменные имена, представленные символами, отличными от символов латинского алфавита или ASCII (от a до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lnSpc>
                <a:spcPts val="1960"/>
              </a:lnSpc>
              <a:spcBef>
                <a:spcPts val="0"/>
              </a:spcBef>
              <a:spcAft>
                <a:spcPts val="0"/>
              </a:spcAft>
              <a:buNone/>
            </a:pPr>
            <a:r>
              <a:rPr lang="ru-RU" sz="1600" b="1" dirty="0">
                <a:solidFill>
                  <a:schemeClr val="lt1"/>
                </a:solidFill>
                <a:latin typeface="Arial"/>
                <a:ea typeface="Arial"/>
                <a:cs typeface="Arial"/>
                <a:sym typeface="Arial"/>
              </a:rPr>
              <a:t>Каждый должен иметь возможность пользоваться интернетом, используя доменное имя и адрес электронной почты, соответствующие его языку или культуре. </a:t>
            </a:r>
          </a:p>
          <a:p>
            <a:pPr marL="0" marR="0" lvl="0" indent="0" algn="l" rtl="0">
              <a:lnSpc>
                <a:spcPts val="1960"/>
              </a:lnSpc>
              <a:spcBef>
                <a:spcPts val="0"/>
              </a:spcBef>
              <a:spcAft>
                <a:spcPts val="0"/>
              </a:spcAft>
              <a:buNone/>
            </a:pPr>
            <a:endParaRPr lang="en-US" sz="16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0B3458"/>
                </a:solidFill>
                <a:latin typeface="Arial"/>
                <a:ea typeface="Arial"/>
                <a:cs typeface="Arial"/>
                <a:sym typeface="Arial"/>
              </a:rPr>
              <a:t>!</a:t>
            </a:r>
          </a:p>
        </p:txBody>
      </p:sp>
      <p:pic>
        <p:nvPicPr>
          <p:cNvPr id="5" name="Picture 4">
            <a:extLst>
              <a:ext uri="{FF2B5EF4-FFF2-40B4-BE49-F238E27FC236}">
                <a16:creationId xmlns:a16="http://schemas.microsoft.com/office/drawing/2014/main" id="{A2664BC2-0996-6916-6A1A-840A0B57B15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ru-RU" sz="5400" dirty="0"/>
              <a:t>Программа New gTLD: </a:t>
            </a:r>
            <a:br>
              <a:rPr lang="ru-RU" sz="5400" dirty="0"/>
            </a:br>
            <a:r>
              <a:rPr lang="ru-RU" sz="5400" dirty="0"/>
              <a:t>следующий раунд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5033</Words>
  <Application>Microsoft Macintosh PowerPoint</Application>
  <PresentationFormat>Widescreen</PresentationFormat>
  <Paragraphs>580</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Courier New</vt:lpstr>
      <vt:lpstr>Helvetica</vt:lpstr>
      <vt:lpstr>Noto Sans Symbols</vt:lpstr>
      <vt:lpstr>NTR</vt:lpstr>
      <vt:lpstr>ICANN PPT_Arial_16x9_June 2017_potx</vt:lpstr>
      <vt:lpstr>ICANN PPT_Arial_16x9_June 2017_potx</vt:lpstr>
      <vt:lpstr>Повысить инклюзивность интернета: новые домены общего пользования верхнего уровня</vt:lpstr>
      <vt:lpstr>Повестка дня</vt:lpstr>
      <vt:lpstr>Интернет — это глобальная сеть сетей </vt:lpstr>
      <vt:lpstr>Как мы пользуемся Интернетом? </vt:lpstr>
      <vt:lpstr>Что такое доменное имя?</vt:lpstr>
      <vt:lpstr>Что такое домены верхнего уровня (TLD)?</vt:lpstr>
      <vt:lpstr>Расширение DNS</vt:lpstr>
      <vt:lpstr>Построить более инклюзивный интернет</vt:lpstr>
      <vt:lpstr>Программа New gTLD:  следующий раунд </vt:lpstr>
      <vt:lpstr>Новые доменные имена, новые возможности использования</vt:lpstr>
      <vt:lpstr>Возможности gTLD</vt:lpstr>
      <vt:lpstr>Преимущества управления gTLD</vt:lpstr>
      <vt:lpstr>Как стать оператором регистратуры</vt:lpstr>
      <vt:lpstr>Финансовые и технические аспекты</vt:lpstr>
      <vt:lpstr>Обязанности операторов регистратур </vt:lpstr>
      <vt:lpstr>Следующий раунд:  Программа поддержки кандидатов (ASP) </vt:lpstr>
      <vt:lpstr>Критерии поддержки кандидатов </vt:lpstr>
      <vt:lpstr>Программа поддержки кандидатов</vt:lpstr>
      <vt:lpstr>Портфолио участника Программы поддержки кандидатов</vt:lpstr>
      <vt:lpstr>Оценка кандидатов на получение поддержки</vt:lpstr>
      <vt:lpstr>Оценка кандидатов на получение поддержки</vt:lpstr>
      <vt:lpstr>Что будет дальше?</vt:lpstr>
      <vt:lpstr>Путь поддерживаемого кандидата</vt:lpstr>
      <vt:lpstr>Путь поддерживаемого кандидата</vt:lpstr>
      <vt:lpstr>Основные даты</vt:lpstr>
      <vt:lpstr>Следующий раунд:  Программа оценки провайдеров услуг регистратур (RSP) </vt:lpstr>
      <vt:lpstr>Программа проверки провайдеров услуг регистратур</vt:lpstr>
      <vt:lpstr>Программа проверки провайдеров услуг регистратур</vt:lpstr>
      <vt:lpstr>RSP и программа New gTLD</vt:lpstr>
      <vt:lpstr>Следующий раунд:  сроки и ресурсы </vt:lpstr>
      <vt:lpstr>PowerPoint Presentation</vt:lpstr>
      <vt:lpstr>Программа New gTLD: следующий раунд — ресурсы</vt:lpstr>
      <vt:lpstr>Программа New gTLD на ВАШЕМ языке</vt:lpstr>
      <vt:lpstr>PowerPoint Presentation</vt:lpstr>
      <vt:lpstr>Спасибо.  Оставайтесь на связи с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139</cp:revision>
  <dcterms:modified xsi:type="dcterms:W3CDTF">2025-05-07T18:05:49Z</dcterms:modified>
</cp:coreProperties>
</file>