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7"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70274"/>
  </p:normalViewPr>
  <p:slideViewPr>
    <p:cSldViewPr snapToGrid="0">
      <p:cViewPr varScale="1">
        <p:scale>
          <a:sx n="83" d="100"/>
          <a:sy n="83" d="100"/>
        </p:scale>
        <p:origin x="2512" y="184"/>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2412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¡Hola y bienvenido! Mi nombre es ______ y soy ______ de la ICANN, la Corporación para la Asignación de Nombres y Números en Internet.  </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En el día de hoy vamos a hablar sobre cómo podemos hacer que Internet sea más inclusiva e integradora para los próximos mil millones de personas que se conectarán, y sobre la próxima ronda de solicitudes de nuevos dominios genéricos de alto nivel.</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0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objetivo de los nuevos TLD es proporcionar una mayor elección a los consumidores. Los gTLD pueden representar culturas, marcas, geografías, comunidades, intereses especiales y más (por ejemplo, .community, .london, .sport).</a:t>
            </a:r>
            <a:endParaRPr lang="es-MX" sz="1300" dirty="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s-MX"/>
          </a:p>
        </p:txBody>
      </p:sp>
    </p:spTree>
    <p:extLst>
      <p:ext uri="{BB962C8B-B14F-4D97-AF65-F5344CB8AC3E}">
        <p14:creationId xmlns:p14="http://schemas.microsoft.com/office/powerpoint/2010/main" val="334834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Para las empresas, un gTLD es una oportunidad para potenciar una marca. </a:t>
            </a:r>
            <a:r>
              <a:rPr lang="es-MX" dirty="0">
                <a:solidFill>
                  <a:srgbClr val="0B181B"/>
                </a:solidFill>
              </a:rPr>
              <a:t>Y las oportunidades son casi ilimitadas, dado que permiten a empresas individuales, organizaciones comerciales o sectores enteros, desarrollar una etiqueta única para sí mismos en Internet. </a:t>
            </a:r>
          </a:p>
          <a:p>
            <a:pPr marL="0" lvl="0" indent="0" algn="l" rtl="0">
              <a:spcBef>
                <a:spcPts val="0"/>
              </a:spcBef>
              <a:spcAft>
                <a:spcPts val="0"/>
              </a:spcAft>
              <a:buNone/>
            </a:pPr>
            <a:endParaRPr lang="es-MX" dirty="0">
              <a:solidFill>
                <a:srgbClr val="0B181B"/>
              </a:solidFill>
            </a:endParaRPr>
          </a:p>
          <a:p>
            <a:pPr marL="0" lvl="0" indent="0" algn="l" rtl="0">
              <a:spcBef>
                <a:spcPts val="0"/>
              </a:spcBef>
              <a:spcAft>
                <a:spcPts val="0"/>
              </a:spcAft>
              <a:buNone/>
            </a:pPr>
            <a:r>
              <a:rPr lang="es-MX" dirty="0">
                <a:solidFill>
                  <a:srgbClr val="0B181B"/>
                </a:solidFill>
              </a:rPr>
              <a:t>Los nuevos gTLD beneficiarán a personas, empresas y comunidades: desde comunidades indígenas, religiosas o lingüísticas, hasta empresas y gobiernos que quieran dirigirse a clientes y electores en códigos de escritura locales, pasando por comunidades que comparten una pasión o algo en común y que están dispersas por todo el mundo. Estos grupos y entidades tienen la oportunidad de reflejar su comunidad, valores y nichos geográficos o culturales a través de un nuevo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s-MX"/>
          </a:p>
        </p:txBody>
      </p:sp>
    </p:spTree>
    <p:extLst>
      <p:ext uri="{BB962C8B-B14F-4D97-AF65-F5344CB8AC3E}">
        <p14:creationId xmlns:p14="http://schemas.microsoft.com/office/powerpoint/2010/main" val="297448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MX" dirty="0"/>
              <a:t>Una organización que gestione un gTLD puede examinar a las empresas que soliciten un nombre de dominio para mantener la confianza en la marca asociada al gTLD o protegerla.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Algunos gTLD se gestionan en beneficio de una comunidad concreta: estos TLD permiten a personas con intereses o valores similares conectarse entre sí y compartir información e ideas.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Si se implementa correctamente, un gTLD puede ser una fuente de ingresos significativa a través de la gestión de registraciones y renovaciones de nombres de dominio.</a:t>
            </a:r>
          </a:p>
          <a:p>
            <a:pPr marL="0" lvl="0" indent="0" algn="l" rtl="0">
              <a:lnSpc>
                <a:spcPct val="115000"/>
              </a:lnSpc>
              <a:spcBef>
                <a:spcPts val="0"/>
              </a:spcBef>
              <a:spcAft>
                <a:spcPts val="0"/>
              </a:spcAft>
              <a:buClr>
                <a:schemeClr val="dk1"/>
              </a:buClr>
              <a:buSzPts val="1100"/>
              <a:buFont typeface="Arial"/>
              <a:buNone/>
            </a:pPr>
            <a:endParaRPr lang="es-MX"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s-MX"/>
          </a:p>
        </p:txBody>
      </p:sp>
    </p:spTree>
    <p:extLst>
      <p:ext uri="{BB962C8B-B14F-4D97-AF65-F5344CB8AC3E}">
        <p14:creationId xmlns:p14="http://schemas.microsoft.com/office/powerpoint/2010/main" val="402404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Aparte de los objetivos que una organización pueda tener al solicitar un gTLD, existen consideraciones técnicas y financieras. Como solicitante, su organización pide operar un registro que representa una parte de la infraestructura de 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s-MX"/>
          </a:p>
        </p:txBody>
      </p:sp>
    </p:spTree>
    <p:extLst>
      <p:ext uri="{BB962C8B-B14F-4D97-AF65-F5344CB8AC3E}">
        <p14:creationId xmlns:p14="http://schemas.microsoft.com/office/powerpoint/2010/main" val="271280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proceso de solicitud para gestionar una empresa de registro es mucho más complejo que registrar un nombre de dominio, algo que puede hacer cualquier persona u organización, y no debe tomarse a la ligera.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Pero solicitar un nuevo gTLD requiere recursos financieros y técnicos, incluidos personal y equipos, que están fuera del alcance de muchos.  </a:t>
            </a:r>
            <a:endParaRPr lang="en-US" dirty="0"/>
          </a:p>
          <a:p>
            <a:pPr marL="0" lvl="0" indent="0" algn="l" rtl="0">
              <a:spcBef>
                <a:spcPts val="0"/>
              </a:spcBef>
              <a:spcAft>
                <a:spcPts val="0"/>
              </a:spcAft>
              <a:buNone/>
            </a:pPr>
            <a:endParaRPr lang="en-US" dirty="0"/>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 prevé que la tarifa de evaluación sea de 227.000 dólares estadounidenses. En la página web de la próxima ronda se pueden consultar las preguntas frecuentes sobre tarifas.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El proceso de solicitud para gestionar una empresa de registro es mucho más complejo que registrar un nombre de dominio, algo que puede hacer cualquier persona u organización, y no debe tomarse a la ligera.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Pero solicitar un nuevo gTLD requiere recursos financieros y técnicos, incluidos personal y equipos, que están fuera del alcance de muchos.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Se prevé que las tarifas de evaluación oscilen entre los 208 000 y 293 000 dólares estadounidenses. Se prevé que la cifra definitiva de las tarifas se confirme en septiembre de este año.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None/>
            </a:pPr>
            <a:endParaRPr lang="es-MX"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s-MX"/>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s-MX"/>
          </a:p>
        </p:txBody>
      </p:sp>
    </p:spTree>
    <p:extLst>
      <p:ext uri="{BB962C8B-B14F-4D97-AF65-F5344CB8AC3E}">
        <p14:creationId xmlns:p14="http://schemas.microsoft.com/office/powerpoint/2010/main" val="291159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Programa de Apoyo para Solicitantes, o ASP, hace que la solicitud de un nuevo gTLD sea más asequible para las entidades interesadas en gestionar un gTLD pero que necesitan recursos financieros o capacitación para hacerlo. 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junto con los criterios de evaluación para cumplir con los requisitos. Entre ellos, se incluye: </a:t>
            </a:r>
          </a:p>
          <a:p>
            <a:pPr marL="914400" lvl="1" indent="-304800" algn="l" rtl="0">
              <a:spcBef>
                <a:spcPts val="0"/>
              </a:spcBef>
              <a:spcAft>
                <a:spcPts val="0"/>
              </a:spcAft>
              <a:buClr>
                <a:schemeClr val="dk1"/>
              </a:buClr>
              <a:buSzPts val="1200"/>
              <a:buFont typeface="Calibri"/>
              <a:buChar char="○"/>
            </a:pPr>
            <a:r>
              <a:rPr lang="es-MX" dirty="0"/>
              <a:t>Verificación de antecedentes comerciales: asegurarse de que las solicitudes presentadas están completas; comprobación del cumplimiento legal, investigación de antecedentes.</a:t>
            </a:r>
          </a:p>
          <a:p>
            <a:pPr marL="914400" lvl="1" indent="-304800" algn="l" rtl="0">
              <a:spcBef>
                <a:spcPts val="0"/>
              </a:spcBef>
              <a:spcAft>
                <a:spcPts val="0"/>
              </a:spcAft>
              <a:buClr>
                <a:schemeClr val="dk1"/>
              </a:buClr>
              <a:buSzPts val="1200"/>
              <a:buFont typeface="Calibri"/>
              <a:buChar char="○"/>
            </a:pPr>
            <a:r>
              <a:rPr lang="es-MX" dirty="0"/>
              <a:t>Verificación de antecedentes de responsabilidad pública: comprobar que el solicitante no produce, comercia o promociona una industria/cadena de caracteres que sea contraria a las normas legales de moralidad y orden público generalmente aceptadas y reconocidas en virtud de los principios del derecho internacional</a:t>
            </a:r>
          </a:p>
          <a:p>
            <a:pPr marL="914400" lvl="1" indent="-304800" algn="l" rtl="0">
              <a:spcBef>
                <a:spcPts val="0"/>
              </a:spcBef>
              <a:spcAft>
                <a:spcPts val="0"/>
              </a:spcAft>
              <a:buClr>
                <a:schemeClr val="dk1"/>
              </a:buClr>
              <a:buSzPts val="1200"/>
              <a:buFont typeface="Calibri"/>
              <a:buChar char="○"/>
            </a:pPr>
            <a:r>
              <a:rPr lang="es-MX" dirty="0"/>
              <a:t>Necesidad financiera: comprobar si el pago de la totalidad de la tarifa de solicitud de gTLD presenta dificultades financieras. </a:t>
            </a:r>
          </a:p>
          <a:p>
            <a:pPr marL="914400" lvl="1" indent="-304800" algn="l" rtl="0">
              <a:spcBef>
                <a:spcPts val="0"/>
              </a:spcBef>
              <a:spcAft>
                <a:spcPts val="0"/>
              </a:spcAft>
              <a:buClr>
                <a:schemeClr val="dk1"/>
              </a:buClr>
              <a:buSzPts val="1200"/>
              <a:buFont typeface="Calibri"/>
              <a:buChar char="○"/>
            </a:pPr>
            <a:r>
              <a:rPr lang="es-MX" dirty="0"/>
              <a:t>Viabilidad financiera: comprobar cómo pretende el solicitante cubrir los costos no subvencionados de la solicitud de gTLD y las tarifas de evaluación. Comprobar también que el solicitante puede presentar un depósito una vez que cumpla los requisitos para recibir la ayuda.</a:t>
            </a:r>
          </a:p>
          <a:p>
            <a:pPr marL="914400" lvl="1" indent="-304800" algn="l" rtl="0">
              <a:spcBef>
                <a:spcPts val="0"/>
              </a:spcBef>
              <a:spcAft>
                <a:spcPts val="0"/>
              </a:spcAft>
              <a:buClr>
                <a:schemeClr val="dk1"/>
              </a:buClr>
              <a:buSzPts val="1200"/>
              <a:buFont typeface="Calibri"/>
              <a:buChar char="○"/>
            </a:pPr>
            <a:r>
              <a:rPr lang="es-MX" dirty="0"/>
              <a:t>Condición de entidad elegible: verificar si el tipo de organización o empresa es elegible (tema que abordaré con mayor detalle a continuación). </a:t>
            </a:r>
          </a:p>
          <a:p>
            <a:pPr marL="0" lvl="0" indent="0" algn="l" rtl="0">
              <a:spcBef>
                <a:spcPts val="0"/>
              </a:spcBef>
              <a:spcAft>
                <a:spcPts val="0"/>
              </a:spcAft>
              <a:buClr>
                <a:schemeClr val="dk1"/>
              </a:buClr>
              <a:buSzPts val="1200"/>
              <a:buFont typeface="Calibri"/>
              <a:buNone/>
            </a:pPr>
            <a:endParaRPr lang="es-MX"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s-MX"/>
          </a:p>
        </p:txBody>
      </p:sp>
    </p:spTree>
    <p:extLst>
      <p:ext uri="{BB962C8B-B14F-4D97-AF65-F5344CB8AC3E}">
        <p14:creationId xmlns:p14="http://schemas.microsoft.com/office/powerpoint/2010/main" val="45294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presentar una solicitud para el Programa de Apoyo para Solicitantes, los solicitantes deben ser una de estas entidades: </a:t>
            </a:r>
          </a:p>
          <a:p>
            <a:pPr marL="0" lvl="0" indent="0" algn="l" rtl="0">
              <a:spcBef>
                <a:spcPts val="0"/>
              </a:spcBef>
              <a:spcAft>
                <a:spcPts val="0"/>
              </a:spcAft>
              <a:buNone/>
            </a:pPr>
            <a:r>
              <a:rPr lang="es-MX" dirty="0"/>
              <a:t>una organización sin fines de lucro, no gubernamental o benéfica; </a:t>
            </a:r>
          </a:p>
          <a:p>
            <a:pPr marL="0" lvl="0" indent="0" algn="l" rtl="0">
              <a:spcBef>
                <a:spcPts val="0"/>
              </a:spcBef>
              <a:spcAft>
                <a:spcPts val="0"/>
              </a:spcAft>
              <a:buNone/>
            </a:pPr>
            <a:r>
              <a:rPr lang="es-MX" dirty="0"/>
              <a:t>una organización Intergubernamental; </a:t>
            </a:r>
          </a:p>
          <a:p>
            <a:pPr marL="0" lvl="0" indent="0" algn="l" rtl="0">
              <a:spcBef>
                <a:spcPts val="0"/>
              </a:spcBef>
              <a:spcAft>
                <a:spcPts val="0"/>
              </a:spcAft>
              <a:buNone/>
            </a:pPr>
            <a:r>
              <a:rPr lang="es-MX" dirty="0"/>
              <a:t>una organización de pueblos originarios o tribales; </a:t>
            </a:r>
          </a:p>
          <a:p>
            <a:pPr marL="0" lvl="0" indent="0" algn="l" rtl="0">
              <a:spcBef>
                <a:spcPts val="0"/>
              </a:spcBef>
              <a:spcAft>
                <a:spcPts val="0"/>
              </a:spcAft>
              <a:buNone/>
            </a:pPr>
            <a:r>
              <a:rPr lang="es-MX" dirty="0"/>
              <a:t>una pequeña empresa que opere como empresa social o que esté situada en una economía menos desarrollada. </a:t>
            </a:r>
          </a:p>
          <a:p>
            <a:pPr marL="0" lvl="0" indent="0" algn="l" rtl="0">
              <a:spcBef>
                <a:spcPts val="0"/>
              </a:spcBef>
              <a:spcAft>
                <a:spcPts val="0"/>
              </a:spcAft>
              <a:buNone/>
            </a:pPr>
            <a:r>
              <a:rPr lang="es-MX" dirty="0"/>
              <a:t>Los solicitantes solo tienen que reunir los requisitos para una de las entidades de esta lista.</a:t>
            </a:r>
          </a:p>
          <a:p>
            <a:pPr marL="0" lvl="0" indent="0" algn="l" rtl="0">
              <a:spcBef>
                <a:spcPts val="0"/>
              </a:spcBef>
              <a:spcAft>
                <a:spcPts val="0"/>
              </a:spcAft>
              <a:buClr>
                <a:schemeClr val="dk1"/>
              </a:buClr>
              <a:buSzPts val="1200"/>
              <a:buFont typeface="Calibri"/>
              <a:buNone/>
            </a:pPr>
            <a:endParaRPr lang="es-MX"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s-MX"/>
          </a:p>
        </p:txBody>
      </p:sp>
    </p:spTree>
    <p:extLst>
      <p:ext uri="{BB962C8B-B14F-4D97-AF65-F5344CB8AC3E}">
        <p14:creationId xmlns:p14="http://schemas.microsoft.com/office/powerpoint/2010/main" val="237507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los solicitantes que cumplan los requisitos, el programa ofrece una serie de ayudas económicas y de otro tipo para apoyarlos en la solicitud de un gTLD.</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spcBef>
                <a:spcPts val="0"/>
              </a:spcBef>
              <a:spcAft>
                <a:spcPts val="0"/>
              </a:spcAft>
              <a:buClr>
                <a:schemeClr val="dk1"/>
              </a:buClr>
              <a:buSzPts val="1200"/>
              <a:buFont typeface="Calibri"/>
              <a:buChar char="○"/>
            </a:pPr>
            <a:r>
              <a:rPr lang="es-MX" dirty="0">
                <a:solidFill>
                  <a:srgbClr val="0B3458"/>
                </a:solidFill>
              </a:rPr>
              <a:t>Los solicitantes del ASP cualificados que participen en los procedimientos de resolución de solicitudes controvertidas del Programa de Nuevos gTLD también podrán optar por recibir un crédito de oferta.</a:t>
            </a:r>
            <a:endParaRPr lang="es-MX" dirty="0"/>
          </a:p>
          <a:p>
            <a:pPr marL="0" lvl="0" indent="0" algn="l" rtl="0">
              <a:spcBef>
                <a:spcPts val="0"/>
              </a:spcBef>
              <a:spcAft>
                <a:spcPts val="0"/>
              </a:spcAft>
              <a:buNone/>
            </a:pPr>
            <a:r>
              <a:rPr lang="es-MX" dirty="0"/>
              <a:t>La asistencia no financiera incluye el acceso a servicios profesionales voluntarios, capacitación y recursos.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s-MX"/>
          </a:p>
        </p:txBody>
      </p:sp>
    </p:spTree>
    <p:extLst>
      <p:ext uri="{BB962C8B-B14F-4D97-AF65-F5344CB8AC3E}">
        <p14:creationId xmlns:p14="http://schemas.microsoft.com/office/powerpoint/2010/main" val="38528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En esta presentación voy a ofrecer una visión general de Internet y del Sistema de Nombres de Dominio, o DNS, que nos facilita tanto la navegación. También explicaré cómo la ICANN está trabajando para que Internet sea más multilingüe mediante la promoción de la Aceptación Universal de Nombres de Dominio Internacionalizados.  Y, luego, me emociona poder contarles sobre una oportunidad única que se presenta para contribuir a la inclusión digital a través de los nuevos dominios genéricos de alto nivel.</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En la próxima ronda del Programa de Nuevos Dominios de Alto Nivel, la ICANN volverá a poner a disposición de los nuevos solicitantes de gTLD que cumplan los requisitos asistencia financiera y de otro tipo a través del Programa de Apoyo para Solicitantes, y agilizará todo el proceso de solicitud de gTLD mediante la evaluación de los Proveedores de Servicios de Registro como parte del Programa de Evaluación de RSP. </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Después de la presentación, dispondremos de tiempo suficiente para responder a cualquier pregunta que pueda surgir.</a:t>
            </a: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s-MX"/>
          </a:p>
        </p:txBody>
      </p:sp>
    </p:spTree>
    <p:extLst>
      <p:ext uri="{BB962C8B-B14F-4D97-AF65-F5344CB8AC3E}">
        <p14:creationId xmlns:p14="http://schemas.microsoft.com/office/powerpoint/2010/main" val="168696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a:t>Las evaluaciones del ASP se llevarán a cabo en dos etapas.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Los solicitantes que no superen esta primera fase de la evaluación no podrán pasar a la Etapa 2.</a:t>
            </a:r>
            <a:endParaRPr lang="es-MX" dirty="0"/>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s-MX"/>
          </a:p>
        </p:txBody>
      </p:sp>
    </p:spTree>
    <p:extLst>
      <p:ext uri="{BB962C8B-B14F-4D97-AF65-F5344CB8AC3E}">
        <p14:creationId xmlns:p14="http://schemas.microsoft.com/office/powerpoint/2010/main" val="166246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Un Panel de Revisión de Apoyo para Solicitantes llevará a cabo la segunda parte del proceso de evaluación. Se exige a los miembros del panel de evaluación que lleven a cabo procesos de evaluación justos, independientes, eficientes, coherentes y confiables para evaluar a los solicitantes. </a:t>
            </a:r>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dirty="0"/>
              <a:t>El panel revisará los aspectos restantes de los criterios de evaluación: responsabilidad pública, necesidad financiera, viabilidad financiera y confirmación de que el solicitante es una de las entidades elegibles presentadas anteriormente.</a:t>
            </a:r>
          </a:p>
          <a:p>
            <a:pPr marL="0" lvl="0" indent="0" algn="l" rtl="0">
              <a:spcBef>
                <a:spcPts val="0"/>
              </a:spcBef>
              <a:spcAft>
                <a:spcPts val="0"/>
              </a:spcAft>
              <a:buClr>
                <a:schemeClr val="dk1"/>
              </a:buClr>
              <a:buSzPts val="1200"/>
              <a:buFont typeface="Arial"/>
              <a:buNone/>
            </a:pPr>
            <a:endParaRPr lang="es-MX"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s-MX"/>
          </a:p>
        </p:txBody>
      </p:sp>
    </p:spTree>
    <p:extLst>
      <p:ext uri="{BB962C8B-B14F-4D97-AF65-F5344CB8AC3E}">
        <p14:creationId xmlns:p14="http://schemas.microsoft.com/office/powerpoint/2010/main" val="211442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Cabe señalar que todos los solicitantes interesados en solicitar un nuevo gTLD deben presentar una solicitud al Programa de Nuevos gTLD. La presentación de solicitudes para el Programa para Nuevos gTLD comenzará a principios de 2026. Los postulantes que soliciten apoyo, pero que no cumplan los requisitos, podrán seguir presentando una solicitud de gTLD y abonar la totalidad de las tarifas. Los solicitantes deberán cumplir los requisitos de evaluación del programa de gTLD para que su solicitud de gTLD tenga éxito. Encontrará más información sobre el Programa de Nuevos gTLD en el sitio web: </a:t>
            </a:r>
            <a:r>
              <a:rPr lang="es-MX" u="sng" dirty="0">
                <a:solidFill>
                  <a:schemeClr val="hlink"/>
                </a:solidFill>
                <a:hlinkClick r:id="rId3"/>
              </a:rPr>
              <a:t>https://newgtldprogram.icann.org/en</a:t>
            </a:r>
            <a:r>
              <a:rPr lang="es-MX"/>
              <a:t> </a:t>
            </a: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sz="1100" dirty="0">
              <a:latin typeface="Arial"/>
              <a:ea typeface="Arial"/>
              <a:cs typeface="Arial"/>
              <a:sym typeface="Arial"/>
            </a:endParaRPr>
          </a:p>
          <a:p>
            <a:pPr marL="0" lvl="0" indent="0" algn="l" rtl="0">
              <a:spcBef>
                <a:spcPts val="0"/>
              </a:spcBef>
              <a:spcAft>
                <a:spcPts val="0"/>
              </a:spcAft>
              <a:buNone/>
            </a:pPr>
            <a:endParaRPr lang="es-MX"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s-MX"/>
          </a:p>
        </p:txBody>
      </p:sp>
    </p:spTree>
    <p:extLst>
      <p:ext uri="{BB962C8B-B14F-4D97-AF65-F5344CB8AC3E}">
        <p14:creationId xmlns:p14="http://schemas.microsoft.com/office/powerpoint/2010/main" val="212830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La barra superior muestra las </a:t>
            </a:r>
            <a:r>
              <a:rPr lang="es-MX" b="1" dirty="0"/>
              <a:t>etapas</a:t>
            </a:r>
            <a:r>
              <a:rPr lang="es-MX" dirty="0"/>
              <a:t> por las que hay que pasar cuando se toma una decisión importante, como solicitar un gTLD. La barra inferior muestra el </a:t>
            </a:r>
            <a:r>
              <a:rPr lang="es-MX" b="1" dirty="0"/>
              <a:t>apoyo</a:t>
            </a:r>
            <a:r>
              <a:rPr lang="es-MX" dirty="0"/>
              <a:t> que ofrece la ICANN en cada una de esas etapas. En el centro, proporcionamos un ejemplo de la </a:t>
            </a:r>
            <a:r>
              <a:rPr lang="es-MX" b="1" dirty="0"/>
              <a:t>experiencia</a:t>
            </a:r>
            <a:r>
              <a:rPr lang="es-MX" dirty="0"/>
              <a:t> de un solicitante que ha recibido apoyo a lo largo de estas etapas con estos tipos de apoyo. Por lo tanto, aquí vemos a un solicitante que está haciendo uso del apoyo para el desarrollo de capacidades, haciendo preguntas al asesor de solicitantes o utilizando los servicios profesionales voluntarios que se ofrecen. Este camino continúa en la siguiente diapositiva. </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s-MX"/>
          </a:p>
        </p:txBody>
      </p:sp>
    </p:spTree>
    <p:extLst>
      <p:ext uri="{BB962C8B-B14F-4D97-AF65-F5344CB8AC3E}">
        <p14:creationId xmlns:p14="http://schemas.microsoft.com/office/powerpoint/2010/main" val="366673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Esta diapositiva muestra la continuación del camino, donde un solicitante toma la </a:t>
            </a:r>
            <a:r>
              <a:rPr lang="es-MX" b="1" dirty="0"/>
              <a:t>decisión</a:t>
            </a:r>
            <a:r>
              <a:rPr lang="es-MX" dirty="0"/>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s-MX"/>
          </a:p>
        </p:txBody>
      </p:sp>
    </p:spTree>
    <p:extLst>
      <p:ext uri="{BB962C8B-B14F-4D97-AF65-F5344CB8AC3E}">
        <p14:creationId xmlns:p14="http://schemas.microsoft.com/office/powerpoint/2010/main" val="266335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El período para recibir solicitudes del Programa de Apoyo para Solicitantes se iniciará el 19 de noviembre de este año. Se estima que la Guía para el Solicitante del Programa de Nuevos gTLD se publicará para comentario público en mayo de 2025 y que la versión final, aprobada por la Junta Directiva, estará disponible antes de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es-ES" sz="1800">
                <a:effectLst/>
                <a:latin typeface="Calibri" panose="020F0502020204030204" pitchFamily="34" charset="0"/>
                <a:ea typeface="Calibri" panose="020F0502020204030204" pitchFamily="34" charset="0"/>
                <a:cs typeface="Calibri" panose="020F050202020403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s-MX"/>
          </a:p>
        </p:txBody>
      </p:sp>
    </p:spTree>
    <p:extLst>
      <p:ext uri="{BB962C8B-B14F-4D97-AF65-F5344CB8AC3E}">
        <p14:creationId xmlns:p14="http://schemas.microsoft.com/office/powerpoint/2010/main" val="255521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s-MX"/>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RSP desempeñan funciones críticas en nombre del operador de registro, por ejemplo, RDAP, EPP y DNSSEC.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Programa de Evaluación de RSP se desarrolló para reducir el costo y el tiempo necesarios para evaluar nuevos gTLD al separar la evaluación de los aspectos técnicos del funcionamiento de un gTLD de la solicitud del nombre del gTLD.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3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lista de RSP evaluados se publicará en el sitio web del Programa de Nuevos gTLD antes de que se abra el período de presentación de solicitudes de gTLD y se actualizará con frecuencia a medida que se evalúen los RSP.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300"/>
              </a:spcBef>
              <a:spcAft>
                <a:spcPts val="0"/>
              </a:spcAft>
              <a:buNone/>
            </a:pP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programa de RSP es una parte de la ecuación para conseguir la delegación de un nuevo gTLD en la próxima ronda. La otra parte de la ecuación es solicitar el gTLD durante el período para la presentación de solicitudes de nuevos gTLD. En esta diapositiva, se explica cómo interactúan ambos programas (la evaluación de los RSP y la evaluación de nuevos gTLD).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La evaluación de los RSP proporcionará una lista de los RSP evaluados, junto con las tablas de IDN preaprobadas y los servicios de registro 	adicionales. La ICANN publicará la lista de los RSP evaluados por primera vez en diciembre de 	2025 y continuará actualizando la lista a 	medida que avancen las evaluaciones, de conformidad con los Acuerdos de Nivel de Servicio (SLA) establecidos en el Manual para los 	RSP.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Una vez que el solicitante de un nuevo gTLD haya informado los RSP evaluados que se asociarán a su expediente de solicitud, se le 	ofrecerán servicios adicionales y tablas de IDN que podrá optar por añadir al Acuerdo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	El Programa de Nuevos gTLD proporcionará una lista de los solicitantes de gTLD que desean recibir el apoyo de los RSP a los RSP para 	que confirmen que prestarán sus servicios a estos gTLD y tienen la capacidad suficiente para hacerlo.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3600" b="0" dirty="0">
              <a:effectLst/>
            </a:endParaRP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s-MX"/>
              <a:t>Internet es una vasta red de redes interconectadas. En la actualidad, más de 5400 millones de personas se conectan a Internet cada día y, según Statista, más de 24 000 millones de dispositivos estarán conectados a Internet a finales de este año (2024). Cada uno de estos dispositivos tiene una dirección de Protocolo de Internet, también conocida como dirección IP, que es una larga serie de números.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s-MX"/>
          </a:p>
        </p:txBody>
      </p:sp>
    </p:spTree>
    <p:extLst>
      <p:ext uri="{BB962C8B-B14F-4D97-AF65-F5344CB8AC3E}">
        <p14:creationId xmlns:p14="http://schemas.microsoft.com/office/powerpoint/2010/main" val="357903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s-MX"/>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¿Está pensando en solicitar un nuevo gTLD?</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Para que pueda empezar a prepararse, esta diapositiva le ofrece el cronograma estimado del período para la presentación de solicitudes para los programas del ASP y RSP, así como el período general para la presentación de solicitudes para nuevos gTLD. </a:t>
            </a:r>
          </a:p>
          <a:p>
            <a:pPr marL="0" lvl="0" indent="0" algn="l" rtl="0">
              <a:lnSpc>
                <a:spcPct val="100000"/>
              </a:lnSpc>
              <a:spcBef>
                <a:spcPts val="0"/>
              </a:spcBef>
              <a:spcAft>
                <a:spcPts val="0"/>
              </a:spcAft>
              <a:buClr>
                <a:schemeClr val="dk1"/>
              </a:buClr>
              <a:buSzPts val="1400"/>
              <a:buFont typeface="Calibri"/>
              <a:buNone/>
            </a:pPr>
            <a:endParaRPr lang="es-MX"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s-MX"/>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s-MX" dirty="0"/>
              <a:t>El sitio web del Programa de Nuevos gTLD: Próxima ronda ofrece la información más actualizada sobre la próxima ronda de solicitudes de nuevos gTLD. </a:t>
            </a: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Allí encontrará enlaces para acceder a los siguientes materiales:</a:t>
            </a:r>
            <a:endParaRPr lang="es-MX" dirty="0"/>
          </a:p>
          <a:p>
            <a:pPr marL="457200" lvl="0" indent="-317500" algn="l" rtl="0">
              <a:lnSpc>
                <a:spcPct val="115000"/>
              </a:lnSpc>
              <a:spcBef>
                <a:spcPts val="0"/>
              </a:spcBef>
              <a:spcAft>
                <a:spcPts val="0"/>
              </a:spcAft>
              <a:buClr>
                <a:schemeClr val="dk1"/>
              </a:buClr>
              <a:buSzPts val="1400"/>
              <a:buFont typeface="Calibri"/>
              <a:buChar char="●"/>
            </a:pPr>
            <a:r>
              <a:rPr lang="es-MX" dirty="0"/>
              <a:t>Una historia del Programa de Nuevos gTLD</a:t>
            </a:r>
          </a:p>
          <a:p>
            <a:pPr marL="457200" lvl="0" indent="-317500" algn="l" rtl="0">
              <a:lnSpc>
                <a:spcPct val="115000"/>
              </a:lnSpc>
              <a:spcBef>
                <a:spcPts val="0"/>
              </a:spcBef>
              <a:spcAft>
                <a:spcPts val="0"/>
              </a:spcAft>
              <a:buClr>
                <a:schemeClr val="dk1"/>
              </a:buClr>
              <a:buSzPts val="1400"/>
              <a:buFont typeface="Calibri"/>
              <a:buChar char="●"/>
            </a:pPr>
            <a:r>
              <a:rPr lang="es-MX" dirty="0"/>
              <a:t>Recursos, incluidos:</a:t>
            </a:r>
          </a:p>
          <a:p>
            <a:pPr marL="914400" lvl="1" indent="-317500" algn="l" rtl="0">
              <a:lnSpc>
                <a:spcPct val="115000"/>
              </a:lnSpc>
              <a:spcBef>
                <a:spcPts val="0"/>
              </a:spcBef>
              <a:spcAft>
                <a:spcPts val="0"/>
              </a:spcAft>
              <a:buClr>
                <a:schemeClr val="dk1"/>
              </a:buClr>
              <a:buSzPts val="1400"/>
              <a:buFont typeface="Calibri"/>
              <a:buChar char="○"/>
            </a:pPr>
            <a:r>
              <a:rPr lang="es-MX" dirty="0"/>
              <a:t>Novedades y anuncios</a:t>
            </a:r>
          </a:p>
          <a:p>
            <a:pPr marL="914400" lvl="1" indent="-317500" algn="l" rtl="0">
              <a:lnSpc>
                <a:spcPct val="115000"/>
              </a:lnSpc>
              <a:spcBef>
                <a:spcPts val="0"/>
              </a:spcBef>
              <a:spcAft>
                <a:spcPts val="0"/>
              </a:spcAft>
              <a:buClr>
                <a:schemeClr val="dk1"/>
              </a:buClr>
              <a:buSzPts val="1400"/>
              <a:buFont typeface="Calibri"/>
              <a:buChar char="○"/>
            </a:pPr>
            <a:r>
              <a:rPr lang="es-MX" dirty="0"/>
              <a:t>Preguntas frecuentes</a:t>
            </a:r>
          </a:p>
          <a:p>
            <a:pPr marL="914400" lvl="1" indent="-317500" algn="l" rtl="0">
              <a:lnSpc>
                <a:spcPct val="115000"/>
              </a:lnSpc>
              <a:spcBef>
                <a:spcPts val="0"/>
              </a:spcBef>
              <a:spcAft>
                <a:spcPts val="0"/>
              </a:spcAft>
              <a:buClr>
                <a:schemeClr val="dk1"/>
              </a:buClr>
              <a:buSzPts val="1400"/>
              <a:buFont typeface="Calibri"/>
              <a:buChar char="○"/>
            </a:pPr>
            <a:r>
              <a:rPr lang="es-MX" dirty="0"/>
              <a:t>Los manuales del ASP y de RSP</a:t>
            </a:r>
          </a:p>
          <a:p>
            <a:pPr marL="914400" lvl="1" indent="-317500" algn="l" rtl="0">
              <a:lnSpc>
                <a:spcPct val="115000"/>
              </a:lnSpc>
              <a:spcBef>
                <a:spcPts val="0"/>
              </a:spcBef>
              <a:spcAft>
                <a:spcPts val="0"/>
              </a:spcAft>
              <a:buClr>
                <a:schemeClr val="dk1"/>
              </a:buClr>
              <a:buSzPts val="1400"/>
              <a:buFont typeface="Calibri"/>
              <a:buChar char="○"/>
            </a:pPr>
            <a:r>
              <a:rPr lang="es-MX" dirty="0"/>
              <a:t>La Guía para el Solicitante</a:t>
            </a:r>
          </a:p>
          <a:p>
            <a:pPr marL="914400" lvl="1" indent="-317500" algn="l" rtl="0">
              <a:lnSpc>
                <a:spcPct val="115000"/>
              </a:lnSpc>
              <a:spcBef>
                <a:spcPts val="0"/>
              </a:spcBef>
              <a:spcAft>
                <a:spcPts val="0"/>
              </a:spcAft>
              <a:buClr>
                <a:schemeClr val="dk1"/>
              </a:buClr>
              <a:buSzPts val="1400"/>
              <a:buFont typeface="Calibri"/>
              <a:buChar char="○"/>
            </a:pPr>
            <a:r>
              <a:rPr lang="es-MX" dirty="0"/>
              <a:t>Y más.</a:t>
            </a:r>
          </a:p>
          <a:p>
            <a:pPr marL="0" lvl="0" indent="0" algn="l" rtl="0">
              <a:lnSpc>
                <a:spcPct val="115000"/>
              </a:lnSpc>
              <a:spcBef>
                <a:spcPts val="0"/>
              </a:spcBef>
              <a:spcAft>
                <a:spcPts val="0"/>
              </a:spcAft>
              <a:buClr>
                <a:schemeClr val="dk1"/>
              </a:buClr>
              <a:buSzPts val="1400"/>
              <a:buFont typeface="Calibri"/>
              <a:buNone/>
            </a:pPr>
            <a:endParaRPr lang="es-MX" dirty="0"/>
          </a:p>
          <a:p>
            <a:pPr marL="0" lvl="0" indent="0" algn="l" rtl="0">
              <a:lnSpc>
                <a:spcPct val="115000"/>
              </a:lnSpc>
              <a:spcBef>
                <a:spcPts val="0"/>
              </a:spcBef>
              <a:spcAft>
                <a:spcPts val="0"/>
              </a:spcAft>
              <a:buClr>
                <a:schemeClr val="dk1"/>
              </a:buClr>
              <a:buSzPts val="1400"/>
              <a:buFont typeface="Calibri"/>
              <a:buNone/>
            </a:pPr>
            <a:r>
              <a:rPr lang="es-MX" dirty="0"/>
              <a:t>Así que, ¡no espere! Visite el sitio web y suscríbase a las Noticias de la ICANN para recibir las últimas noticias sobre la próxima ronda del Programa de Nuevos gTLD, directamente en su bandeja de entrada</a:t>
            </a:r>
            <a:r>
              <a:rPr lang="es-MX" dirty="0">
                <a:latin typeface="Arial"/>
                <a:sym typeface="Arial"/>
              </a:rPr>
              <a:t>.   </a:t>
            </a:r>
            <a:endParaRPr lang="es-MX" dirty="0">
              <a:latin typeface="Arial"/>
              <a:ea typeface="Arial"/>
              <a:cs typeface="Arial"/>
              <a:sym typeface="Arial"/>
            </a:endParaRP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497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778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Con esto concluyo mi presentación. Responderé con gusto cualquier pregunta que puedan tener.</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23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MX" dirty="0"/>
              <a:t>Una dirección IP es como una dirección postal. Permite enviar mensajes, videos y otros paquetes de datos desde el dispositivo y recibir datos de otros dispositivos conectados. </a:t>
            </a:r>
          </a:p>
          <a:p>
            <a:pPr marL="0" marR="0" lvl="0" indent="0" algn="l" rtl="0">
              <a:lnSpc>
                <a:spcPct val="100000"/>
              </a:lnSpc>
              <a:spcBef>
                <a:spcPts val="0"/>
              </a:spcBef>
              <a:spcAft>
                <a:spcPts val="0"/>
              </a:spcAft>
              <a:buClr>
                <a:schemeClr val="dk1"/>
              </a:buClr>
              <a:buSzPts val="1200"/>
              <a:buFont typeface="Arial"/>
              <a:buNone/>
            </a:pPr>
            <a:endParaRPr lang="es-MX" dirty="0"/>
          </a:p>
          <a:p>
            <a:pPr marL="0" lvl="0" indent="0" algn="l" rtl="0">
              <a:lnSpc>
                <a:spcPct val="100000"/>
              </a:lnSpc>
              <a:spcBef>
                <a:spcPts val="0"/>
              </a:spcBef>
              <a:spcAft>
                <a:spcPts val="0"/>
              </a:spcAft>
              <a:buClr>
                <a:schemeClr val="dk1"/>
              </a:buClr>
              <a:buSzPts val="1200"/>
              <a:buFont typeface="Arial"/>
              <a:buNone/>
            </a:pPr>
            <a:r>
              <a:rPr lang="es-MX" dirty="0"/>
              <a:t>Pero una larga serie de números puede ser difícil de recordar para las personas. El Sistema de Nombres de Dominio, o DNS, nos permite introducir un nombre de dominio en lugar de una dirección IP para llegar a un sitio web. Por ejemplo, basta con escribir “www.icann.org” en un navegador para acceder a nuestro sitio web, en lugar de utilizar la dirección IP.</a:t>
            </a:r>
            <a:endParaRPr lang="es-MX"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lang="es-MX"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s-MX" dirty="0">
                <a:solidFill>
                  <a:srgbClr val="333333"/>
                </a:solidFill>
              </a:rPr>
              <a:t>La ICANN ayuda a coordinar y brindar soporte a estos identificadores únicos en todo el mundo.</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s-MX"/>
          </a:p>
        </p:txBody>
      </p:sp>
    </p:spTree>
    <p:extLst>
      <p:ext uri="{BB962C8B-B14F-4D97-AF65-F5344CB8AC3E}">
        <p14:creationId xmlns:p14="http://schemas.microsoft.com/office/powerpoint/2010/main" val="4841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Un nombre de dominio es el URL o dirección de un sitio web. Suele tener una estructura de tres partes, cada una de ellas separada por un punto. </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r>
              <a:rPr lang="es-MX" dirty="0"/>
              <a:t>En un nombre de dominio, el TLD aparece después del segundo punto.</a:t>
            </a:r>
            <a:r>
              <a:rPr lang="es-MX" dirty="0">
                <a:solidFill>
                  <a:srgbClr val="333333"/>
                </a:solidFill>
              </a:rPr>
              <a:t> Por ejemplo, en el nombre de dominio </a:t>
            </a:r>
            <a:r>
              <a:rPr lang="es-MX" b="1" dirty="0">
                <a:solidFill>
                  <a:srgbClr val="333333"/>
                </a:solidFill>
              </a:rPr>
              <a:t>icann.org</a:t>
            </a:r>
            <a:r>
              <a:rPr lang="es-MX" dirty="0">
                <a:solidFill>
                  <a:srgbClr val="333333"/>
                </a:solidFill>
              </a:rPr>
              <a:t>, el TLD es "org”.</a:t>
            </a:r>
          </a:p>
          <a:p>
            <a:pPr marL="0" lvl="0" indent="0" algn="l" rtl="0">
              <a:spcBef>
                <a:spcPts val="0"/>
              </a:spcBef>
              <a:spcAft>
                <a:spcPts val="0"/>
              </a:spcAft>
              <a:buClr>
                <a:schemeClr val="dk1"/>
              </a:buClr>
              <a:buSzPts val="1100"/>
              <a:buFont typeface="Arial"/>
              <a:buNone/>
            </a:pPr>
            <a:endParaRPr lang="es-MX"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lang="es-MX" dirty="0"/>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s-MX"/>
          </a:p>
        </p:txBody>
      </p:sp>
    </p:spTree>
    <p:extLst>
      <p:ext uri="{BB962C8B-B14F-4D97-AF65-F5344CB8AC3E}">
        <p14:creationId xmlns:p14="http://schemas.microsoft.com/office/powerpoint/2010/main" val="245003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El DNS empezó con solo siete dominios de alto nivel </a:t>
            </a:r>
            <a:r>
              <a:rPr lang="es-MX" dirty="0">
                <a:solidFill>
                  <a:srgbClr val="1D1C1D"/>
                </a:solidFill>
                <a:highlight>
                  <a:schemeClr val="lt1"/>
                </a:highlight>
              </a:rPr>
              <a:t>de uso general</a:t>
            </a:r>
            <a:r>
              <a:rPr lang="es-MX" dirty="0"/>
              <a:t>, como .org, .com y .net.</a:t>
            </a:r>
            <a:endParaRPr lang="es-MX" dirty="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La ICANN inició el Programa de Nuevos gTLD en 2012 y dio lugar a la mayor expansión del DNS. Introdujo los dominios genéricos de alto nivel: gTLD cortos y largos y gTLD en diferentes códigos de escritura; entre ellos se incluyen los Nombres de Dominio Internacionalizados como los que se ven aquí.</a:t>
            </a:r>
            <a:endParaRPr lang="es-MX" dirty="0">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s-MX"/>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Hoy existen más de 1200 dominios genéricos de alto nivel. </a:t>
            </a: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El DNS se creó utilizando el inglés como idioma operativo porque sus fundadores hablaban generalmente inglés.</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Aunque la mayoría de los dominios actuales están en un código de escritura de base latina como el inglés, solo una de cada 20 personas en todo el mundo habla inglés como lengua materna. Tenemos que seguir trabajando para corregir este desequilibrio. </a:t>
            </a:r>
            <a:br>
              <a:rPr dirty="0"/>
            </a:b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La comunidad de la ICANN está liderando una serie de proyectos con el objetivo de adaptar mejor Internet a los diversos idiomas y culturas del mundo. Entre ellos, figuran la Aceptación Universal (UA) y los Nombres de Dominio Internacionalizados (IDN), que facilitarán el desarrollo de una Internet más inclusiva y multilingüe. </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s-MX"/>
          </a:p>
        </p:txBody>
      </p:sp>
    </p:spTree>
    <p:extLst>
      <p:ext uri="{BB962C8B-B14F-4D97-AF65-F5344CB8AC3E}">
        <p14:creationId xmlns:p14="http://schemas.microsoft.com/office/powerpoint/2010/main" val="20716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s-MX" dirty="0"/>
              <a:t>La ICANN trabaja por una Internet más multilingüe de dos maneras:</a:t>
            </a:r>
          </a:p>
          <a:p>
            <a:pPr marL="0" lvl="0" indent="0" algn="l" rtl="0">
              <a:spcBef>
                <a:spcPts val="0"/>
              </a:spcBef>
              <a:spcAft>
                <a:spcPts val="0"/>
              </a:spcAft>
              <a:buClr>
                <a:schemeClr val="dk1"/>
              </a:buClr>
              <a:buSzPts val="1400"/>
              <a:buFont typeface="Calibri"/>
              <a:buNone/>
            </a:pPr>
            <a:r>
              <a:rPr lang="es-MX" dirty="0"/>
              <a:t>Mediante la introducción de Nombres de Dominio Internacionalizados, que permiten incluir una mayor diversidad de códigos de escritura provenientes de todo el mundo.</a:t>
            </a:r>
          </a:p>
          <a:p>
            <a:pPr marL="0" lvl="0" indent="0" algn="l" rtl="0">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Para lograrlo, nos centramos en la Aceptación Universal de todos los nombres de dominio. La Aceptación Universal es un requisito técnico que garantiza que todos los nombres de dominio y direcciones de correo electrónico válidos puedan ser utilizados por todos los dispositivos, sistemas y aplicaciones habilitados para Internet.</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spcBef>
                <a:spcPts val="0"/>
              </a:spcBef>
              <a:spcAft>
                <a:spcPts val="0"/>
              </a:spcAft>
              <a:buClr>
                <a:schemeClr val="dk1"/>
              </a:buClr>
              <a:buSzPts val="1400"/>
              <a:buFont typeface="Calibri"/>
              <a:buNone/>
            </a:pPr>
            <a:r>
              <a:rPr lang="es-MX" dirty="0"/>
              <a:t>El objetivo </a:t>
            </a:r>
            <a:r>
              <a:rPr lang="es-ES" sz="1800" dirty="0">
                <a:effectLst/>
                <a:latin typeface="Calibri" panose="020F0502020204030204" pitchFamily="34" charset="0"/>
                <a:ea typeface="Calibri" panose="020F0502020204030204" pitchFamily="34" charset="0"/>
                <a:cs typeface="Times New Roman" panose="02020603050405020304" pitchFamily="18" charset="0"/>
              </a:rPr>
              <a:t>primordial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t>es que todos puedan utilizar Internet a través de un nombre de dominio y una dirección de correo electrónico que se adapten a su idioma, negocio o cultura. </a:t>
            </a:r>
          </a:p>
          <a:p>
            <a:pPr marL="0" lvl="0" indent="0" algn="l" rtl="0">
              <a:lnSpc>
                <a:spcPct val="100000"/>
              </a:lnSpc>
              <a:spcBef>
                <a:spcPts val="0"/>
              </a:spcBef>
              <a:spcAft>
                <a:spcPts val="0"/>
              </a:spcAft>
              <a:buClr>
                <a:schemeClr val="dk1"/>
              </a:buClr>
              <a:buSzPts val="1400"/>
              <a:buFont typeface="Calibri"/>
              <a:buNone/>
            </a:pPr>
            <a:r>
              <a:rPr lang="es-MX" dirty="0"/>
              <a:t>Ese es uno de los principales motivos por los que la ICANN inicia otra ronda de solicitudes de nuevos dominios genéricos de alto nivel.</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s-MX"/>
          </a:p>
        </p:txBody>
      </p:sp>
    </p:spTree>
    <p:extLst>
      <p:ext uri="{BB962C8B-B14F-4D97-AF65-F5344CB8AC3E}">
        <p14:creationId xmlns:p14="http://schemas.microsoft.com/office/powerpoint/2010/main" val="322061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s-MX"/>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500" b="0" i="0" u="none" strike="noStrike" cap="none">
                <a:solidFill>
                  <a:schemeClr val="lt1"/>
                </a:solidFill>
                <a:latin typeface="Arial"/>
                <a:sym typeface="Arial"/>
              </a:rPr>
              <a:t>Visítenos en </a:t>
            </a:r>
            <a:r>
              <a:rPr lang="es-MX" sz="1500" b="1" i="0" u="none" strike="noStrike" cap="none">
                <a:solidFill>
                  <a:schemeClr val="lt1"/>
                </a:solidFill>
                <a:latin typeface="Arial"/>
                <a:sym typeface="Arial"/>
              </a:rPr>
              <a:t>icann.org</a:t>
            </a:r>
            <a:endParaRPr lang="es-MX"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b="0" i="0" u="none" strike="noStrike" cap="none">
                <a:solidFill>
                  <a:schemeClr val="lt1"/>
                </a:solidFill>
                <a:latin typeface="Arial"/>
                <a:sym typeface="Arial"/>
              </a:rPr>
              <a:t>Visítenos en </a:t>
            </a:r>
            <a:r>
              <a:rPr lang="es-MX" sz="2000" b="1" i="0" u="none" strike="noStrike" cap="none">
                <a:solidFill>
                  <a:schemeClr val="lt1"/>
                </a:solidFill>
                <a:latin typeface="Arial"/>
                <a:sym typeface="Arial"/>
              </a:rPr>
              <a:t>icann.org</a:t>
            </a:r>
            <a:endParaRPr lang="es-MX"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s-MX" sz="2700" b="1" i="0" u="none" strike="noStrike" cap="none">
                <a:solidFill>
                  <a:schemeClr val="lt1"/>
                </a:solidFill>
                <a:latin typeface="Arial"/>
                <a:sym typeface="Arial"/>
              </a:rPr>
              <a:t>Gracias. ¿Preguntas?</a:t>
            </a:r>
            <a:endParaRPr lang="es-MX"/>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3"/>
                    </a:rPr>
                    <a:t>flickr.com/icann</a:t>
                  </a:r>
                  <a:endParaRPr lang="es-MX"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6"/>
                    </a:rPr>
                    <a:t>linkedin/company/icann</a:t>
                  </a:r>
                  <a:endParaRPr lang="es-MX"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9"/>
                  </a:rPr>
                  <a:t>@icann</a:t>
                </a:r>
                <a:endParaRPr lang="es-MX"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0"/>
                    </a:rPr>
                    <a:t>facebook.com/icannorg </a:t>
                  </a:r>
                  <a:endParaRPr lang="es-MX"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5"/>
                    </a:rPr>
                    <a:t>youtube.com/icannnews</a:t>
                  </a:r>
                  <a:endParaRPr lang="es-MX"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6"/>
                    </a:rPr>
                    <a:t>soundcloud.com/icann</a:t>
                  </a:r>
                  <a:endParaRPr lang="es-MX"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8"/>
                    </a:rPr>
                    <a:t>instagram.com/icannorg</a:t>
                  </a:r>
                  <a:endParaRPr lang="es-MX"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3464654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flickr.com/icann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linkedin/company/icann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instagram.com/icannorg</a:t>
            </a:r>
            <a:endParaRPr lang="es-MX"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facebook.com/icannorg</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youtube.com/icannnews</a:t>
            </a:r>
            <a:endParaRPr lang="es-MX"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s-MX" sz="4000" dirty="0"/>
              <a:t>Una Internet más inclusiva:</a:t>
            </a:r>
          </a:p>
          <a:p>
            <a:pPr marL="0" lvl="0" indent="0" algn="l" rtl="0">
              <a:lnSpc>
                <a:spcPct val="100000"/>
              </a:lnSpc>
              <a:spcBef>
                <a:spcPts val="0"/>
              </a:spcBef>
              <a:spcAft>
                <a:spcPts val="0"/>
              </a:spcAft>
              <a:buClr>
                <a:schemeClr val="lt1"/>
              </a:buClr>
              <a:buSzPts val="4000"/>
              <a:buFont typeface="Arial"/>
              <a:buNone/>
            </a:pPr>
            <a:r>
              <a:rPr lang="es-MX" sz="4000" dirty="0"/>
              <a:t>nuevos dominios genéricos de alto nivel</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D857DF0A-9A62-3F04-C61E-FDD8453770CD}"/>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57EB783-DF33-7110-19F9-8A7D713E2139}"/>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7430581"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Nuevos nombres de dominio, nuevos usos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Gestionar y asegurar su presencia en línea.</a:t>
            </a:r>
            <a:endParaRPr lang="es-MX"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Prestar servicios a diversas comunidades culturales, geográficas, lingüísticas y profesionales.</a:t>
            </a:r>
            <a:endParaRPr lang="es-MX"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Generar confianza en una marca y darla a conocer.</a:t>
            </a:r>
            <a:endParaRPr lang="es-MX"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sym typeface="Arial"/>
              </a:rPr>
              <a:t>Ofrecer a las </a:t>
            </a:r>
            <a:r>
              <a:rPr lang="es-MX" sz="1600" dirty="0">
                <a:solidFill>
                  <a:srgbClr val="0B3458"/>
                </a:solidFill>
              </a:rPr>
              <a:t>comunidades y organizaciones </a:t>
            </a:r>
            <a:r>
              <a:rPr lang="es-MX" sz="1600" b="0" i="0" u="none" strike="noStrike" cap="none" dirty="0">
                <a:solidFill>
                  <a:srgbClr val="0B3458"/>
                </a:solidFill>
                <a:latin typeface="Arial"/>
                <a:sym typeface="Arial"/>
              </a:rPr>
              <a:t>la oportunidad de crear su propio espacio en línea.</a:t>
            </a:r>
            <a:endParaRPr lang="es-MX"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B3458"/>
                </a:solidFill>
                <a:latin typeface="Arial"/>
                <a:sym typeface="Arial"/>
              </a:rPr>
              <a:t>.网址</a:t>
            </a:r>
            <a:endParaRPr lang="es-MX"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800" b="1" dirty="0">
                <a:solidFill>
                  <a:srgbClr val="0B3458"/>
                </a:solidFill>
                <a:uFill>
                  <a:noFill/>
                </a:uFill>
                <a:latin typeface="Arial"/>
                <a:sym typeface="Arial"/>
                <a:hlinkClick r:id="rId3">
                  <a:extLst>
                    <a:ext uri="{A12FA001-AC4F-418D-AE19-62706E023703}">
                      <ahyp:hlinkClr xmlns:ahyp="http://schemas.microsoft.com/office/drawing/2018/hyperlinkcolor" val="tx"/>
                    </a:ext>
                  </a:extLst>
                </a:hlinkClick>
              </a:rPr>
              <a:t>شبكة</a:t>
            </a:r>
            <a:r>
              <a:rPr lang="es-MX" sz="1800" b="1" dirty="0">
                <a:solidFill>
                  <a:srgbClr val="0B3458"/>
                </a:solidFill>
              </a:rPr>
              <a:t>.</a:t>
            </a:r>
            <a:endParaRPr lang="es-MX"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códigos de escritura:</a:t>
            </a:r>
            <a:endParaRPr lang="es-MX"/>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la ubicación:</a:t>
            </a:r>
            <a:endParaRPr lang="es-MX"/>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.nyc</a:t>
            </a:r>
            <a:endParaRPr lang="es-MX"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t>
            </a:r>
            <a:r>
              <a:rPr lang="es-MX" sz="1800" b="1">
                <a:solidFill>
                  <a:schemeClr val="lt1"/>
                </a:solidFill>
              </a:rPr>
              <a:t>durban</a:t>
            </a:r>
            <a:endParaRPr lang="es-MX"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Identidad en línea:</a:t>
            </a:r>
            <a:endParaRPr lang="es-MX"/>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.blog</a:t>
            </a:r>
            <a:endParaRPr lang="es-MX"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Herramientas creativas:</a:t>
            </a:r>
            <a:endParaRPr lang="es-MX"/>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playlist.new</a:t>
            </a:r>
            <a:endParaRPr lang="es-MX"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doc.new</a:t>
            </a:r>
            <a:endParaRPr lang="es-MX"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Marcas:</a:t>
            </a:r>
            <a:endParaRPr lang="es-MX"/>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Específicos de un sector:</a:t>
            </a:r>
            <a:endParaRPr lang="es-MX"/>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.photography</a:t>
            </a:r>
            <a:endParaRPr lang="es-MX"/>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a:t>
            </a:r>
            <a:r>
              <a:rPr lang="es-MX" sz="1800" b="1">
                <a:solidFill>
                  <a:srgbClr val="0B3458"/>
                </a:solidFill>
              </a:rPr>
              <a:t>rugby</a:t>
            </a:r>
            <a:endParaRPr lang="es-MX"/>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.bank</a:t>
            </a:r>
            <a:endParaRPr lang="es-MX"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.apple</a:t>
            </a:r>
            <a:endParaRPr lang="es-MX"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.google</a:t>
            </a:r>
            <a:endParaRPr lang="es-MX" sz="1800" b="1">
              <a:solidFill>
                <a:schemeClr val="lt1"/>
              </a:solidFill>
              <a:latin typeface="Arial"/>
              <a:ea typeface="Arial"/>
              <a:cs typeface="Arial"/>
              <a:sym typeface="Arial"/>
            </a:endParaRP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a:solidFill>
                  <a:srgbClr val="7F7F7F"/>
                </a:solidFill>
                <a:latin typeface="Arial"/>
                <a:sym typeface="Arial"/>
              </a:rPr>
              <a:t>EJEMPLOS:</a:t>
            </a:r>
            <a:endParaRPr lang="es-MX"/>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Oportunidades que presentan los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b="1" dirty="0">
                <a:solidFill>
                  <a:srgbClr val="0B3458"/>
                </a:solidFill>
                <a:latin typeface="Arial"/>
                <a:sym typeface="Arial"/>
              </a:rPr>
              <a:t>Los gTLD pueden adaptarse a un público determinado </a:t>
            </a:r>
            <a:endParaRPr lang="es-MX"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Empresas</a:t>
            </a:r>
            <a:r>
              <a:rPr lang="es-MX" sz="1800">
                <a:solidFill>
                  <a:srgbClr val="0B3458"/>
                </a:solidFill>
              </a:rPr>
              <a:t> y marcas</a:t>
            </a:r>
            <a:endParaRPr lang="es-MX"/>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Comunidades y culturas</a:t>
            </a:r>
            <a:endParaRPr lang="es-MX"/>
          </a:p>
        </p:txBody>
      </p:sp>
      <p:sp>
        <p:nvSpPr>
          <p:cNvPr id="975" name="Google Shape;975;p69"/>
          <p:cNvSpPr txBox="1"/>
          <p:nvPr/>
        </p:nvSpPr>
        <p:spPr>
          <a:xfrm>
            <a:off x="8200570" y="3272800"/>
            <a:ext cx="367211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Regiones geográficas</a:t>
            </a:r>
            <a:endParaRPr lang="es-MX" sz="1800" dirty="0">
              <a:solidFill>
                <a:srgbClr val="0B3458"/>
              </a:solidFill>
              <a:latin typeface="Arial"/>
              <a:ea typeface="Arial"/>
              <a:cs typeface="Arial"/>
              <a:sym typeface="Arial"/>
            </a:endParaRPr>
          </a:p>
          <a:p>
            <a:pPr marL="0" marR="0" lvl="0" indent="0" algn="ctr" rtl="0">
              <a:spcBef>
                <a:spcPts val="0"/>
              </a:spcBef>
              <a:spcAft>
                <a:spcPts val="0"/>
              </a:spcAft>
              <a:buNone/>
            </a:pPr>
            <a:r>
              <a:rPr lang="es-MX" sz="1800" dirty="0">
                <a:solidFill>
                  <a:srgbClr val="0B3458"/>
                </a:solidFill>
              </a:rPr>
              <a:t>(por ejemplo, ciudades y regiones)</a:t>
            </a:r>
          </a:p>
        </p:txBody>
      </p:sp>
      <p:sp>
        <p:nvSpPr>
          <p:cNvPr id="976" name="Google Shape;976;p69"/>
          <p:cNvSpPr txBox="1"/>
          <p:nvPr/>
        </p:nvSpPr>
        <p:spPr>
          <a:xfrm>
            <a:off x="672502" y="5531612"/>
            <a:ext cx="3347951"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Gobiernos</a:t>
            </a:r>
            <a:r>
              <a:rPr lang="es-MX" sz="1800" dirty="0">
                <a:solidFill>
                  <a:srgbClr val="0B3458"/>
                </a:solidFill>
              </a:rPr>
              <a:t> (locales y nacionales) y OIG</a:t>
            </a:r>
            <a:endParaRPr lang="es-MX" dirty="0"/>
          </a:p>
        </p:txBody>
      </p:sp>
      <p:sp>
        <p:nvSpPr>
          <p:cNvPr id="977" name="Google Shape;977;p69"/>
          <p:cNvSpPr txBox="1"/>
          <p:nvPr/>
        </p:nvSpPr>
        <p:spPr>
          <a:xfrm>
            <a:off x="8636000" y="5529538"/>
            <a:ext cx="307218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rPr>
              <a:t>Usuarios de diversos </a:t>
            </a:r>
            <a:r>
              <a:rPr lang="es-MX" sz="1800" dirty="0">
                <a:solidFill>
                  <a:srgbClr val="0B3458"/>
                </a:solidFill>
                <a:latin typeface="Arial"/>
                <a:sym typeface="Arial"/>
              </a:rPr>
              <a:t>códigos de escritura</a:t>
            </a:r>
            <a:endParaRPr lang="es-MX" dirty="0"/>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Clientes o miembros objetivo</a:t>
            </a:r>
            <a:endParaRPr lang="es-MX" dirty="0"/>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Beneficios de operar un gTLD</a:t>
            </a:r>
            <a:endParaRPr lang="es-MX"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s-MX" sz="1800" b="1" dirty="0">
                <a:solidFill>
                  <a:srgbClr val="0B3458"/>
                </a:solidFill>
                <a:latin typeface="Arial"/>
                <a:sym typeface="Arial"/>
              </a:rPr>
              <a:t>Los gTLD ofrecen a las organizaciones la posibilidad de </a:t>
            </a:r>
            <a:r>
              <a:rPr lang="es-MX" sz="1800" b="1" dirty="0">
                <a:solidFill>
                  <a:srgbClr val="0B3458"/>
                </a:solidFill>
              </a:rPr>
              <a:t>lograr un impacto</a:t>
            </a:r>
            <a:r>
              <a:rPr lang="es-MX" sz="1800" b="1" dirty="0">
                <a:solidFill>
                  <a:srgbClr val="0B3458"/>
                </a:solidFill>
                <a:latin typeface="Arial"/>
                <a:sym typeface="Arial"/>
              </a:rPr>
              <a:t> a escala mundial</a:t>
            </a:r>
            <a:endParaRPr lang="es-MX"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Oportunidades de monetización</a:t>
            </a:r>
            <a:endParaRPr lang="es-MX" dirty="0"/>
          </a:p>
        </p:txBody>
      </p:sp>
      <p:sp>
        <p:nvSpPr>
          <p:cNvPr id="1123" name="Google Shape;1123;p71"/>
          <p:cNvSpPr/>
          <p:nvPr/>
        </p:nvSpPr>
        <p:spPr>
          <a:xfrm>
            <a:off x="1640610"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rPr>
              <a:t>Mayor seguridad</a:t>
            </a:r>
            <a:endParaRPr lang="es-MX" dirty="0"/>
          </a:p>
        </p:txBody>
      </p:sp>
      <p:sp>
        <p:nvSpPr>
          <p:cNvPr id="1124" name="Google Shape;1124;p71"/>
          <p:cNvSpPr/>
          <p:nvPr/>
        </p:nvSpPr>
        <p:spPr>
          <a:xfrm>
            <a:off x="84060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Flexibilidad y creatividad</a:t>
            </a:r>
            <a:endParaRPr lang="es-MX" dirty="0"/>
          </a:p>
        </p:txBody>
      </p:sp>
      <p:sp>
        <p:nvSpPr>
          <p:cNvPr id="1125" name="Google Shape;1125;p71"/>
          <p:cNvSpPr/>
          <p:nvPr/>
        </p:nvSpPr>
        <p:spPr>
          <a:xfrm>
            <a:off x="799622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Control sobre  políticas</a:t>
            </a:r>
            <a:endParaRPr lang="es-MX"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Gestión de marcas </a:t>
            </a:r>
            <a:endParaRPr lang="es-MX"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Mayor credibilidad</a:t>
            </a:r>
            <a:endParaRPr lang="es-MX"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Localización</a:t>
            </a:r>
            <a:endParaRPr lang="es-MX"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1" y="900113"/>
            <a:ext cx="8642697"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Cómo convertirse en Operador de Registro</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rPr>
              <a:t>Solicitar un gTLD significa solicitar la </a:t>
            </a:r>
            <a:r>
              <a:rPr lang="es-MX" sz="2000" dirty="0">
                <a:solidFill>
                  <a:srgbClr val="0B3458"/>
                </a:solidFill>
              </a:rPr>
              <a:t>opera</a:t>
            </a:r>
            <a:r>
              <a:rPr lang="es-MX" sz="2000" b="0" i="0" u="none" strike="noStrike" cap="none" dirty="0">
                <a:solidFill>
                  <a:srgbClr val="0B3458"/>
                </a:solidFill>
                <a:latin typeface="Arial"/>
                <a:sym typeface="Arial"/>
              </a:rPr>
              <a:t>ción de una parte de In</a:t>
            </a:r>
            <a:r>
              <a:rPr lang="es-MX" sz="2000" dirty="0">
                <a:solidFill>
                  <a:srgbClr val="0B3458"/>
                </a:solidFill>
              </a:rPr>
              <a:t>ternet (un</a:t>
            </a: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registro).</a:t>
            </a:r>
            <a:endParaRPr lang="es-MX"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Un</a:t>
            </a:r>
            <a:r>
              <a:rPr lang="es-MX" dirty="0"/>
              <a:t> </a:t>
            </a:r>
            <a:r>
              <a:rPr lang="es-MX" sz="2000" b="0" i="0" u="none" strike="noStrike" cap="none" dirty="0">
                <a:solidFill>
                  <a:srgbClr val="0B3458"/>
                </a:solidFill>
                <a:latin typeface="Arial"/>
                <a:sym typeface="Aria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registro</a:t>
            </a:r>
            <a:r>
              <a:rPr lang="es-MX" dirty="0"/>
              <a:t> </a:t>
            </a:r>
            <a:r>
              <a:rPr lang="es-MX" sz="2000" dirty="0">
                <a:solidFill>
                  <a:srgbClr val="0B3458"/>
                </a:solidFill>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brinda soporte a </a:t>
            </a:r>
            <a:r>
              <a:rPr lang="es-MX" sz="2000" b="0" i="0" u="none" strike="noStrike" cap="none" dirty="0">
                <a:solidFill>
                  <a:srgbClr val="0B3458"/>
                </a:solidFill>
                <a:latin typeface="Arial"/>
                <a:sym typeface="Arial"/>
              </a:rPr>
              <a:t>todos los dominios </a:t>
            </a:r>
            <a:r>
              <a:rPr lang="es-MX" sz="2000" dirty="0">
                <a:solidFill>
                  <a:srgbClr val="0B3458"/>
                </a:solidFill>
              </a:rPr>
              <a:t>registrados</a:t>
            </a:r>
            <a:r>
              <a:rPr lang="es-MX" sz="2000" b="0" i="0" u="none" strike="noStrike" cap="none" dirty="0">
                <a:solidFill>
                  <a:srgbClr val="0B3458"/>
                </a:solidFill>
                <a:latin typeface="Arial"/>
                <a:sym typeface="Arial"/>
              </a:rPr>
              <a:t> en un gTLD en particular. </a:t>
            </a:r>
            <a:endParaRPr lang="es-MX" sz="1400" b="0" i="0" u="none" strike="noStrike" cap="none" dirty="0">
              <a:solidFill>
                <a:srgbClr val="000000"/>
              </a:solidFill>
              <a:latin typeface="Arial"/>
              <a:ea typeface="Arial"/>
              <a:cs typeface="Arial"/>
              <a:sym typeface="Arial"/>
            </a:endParaRP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Un Operador de Registro:</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Establece los requisitos para el gTLD.</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Determina qué dominios de segundo nivel (los caracteres a la izquierda del punto) pueden registrarse y quién puede hacerlo.</a:t>
            </a:r>
            <a:endParaRPr lang="es-MX"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Consideraciones financieras y técnicas</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rPr>
              <a:t>Tarifa de evaluación del Programa de Nuevos gTLD: Próxima Ronda</a:t>
            </a:r>
            <a:r>
              <a:rPr lang="es-MX" sz="1800" b="0" i="0" u="none" strike="noStrike" cap="none" dirty="0">
                <a:solidFill>
                  <a:srgbClr val="0B3458"/>
                </a:solidFill>
                <a:latin typeface="Arial"/>
                <a:ea typeface="Arial"/>
                <a:cs typeface="Arial"/>
                <a:sym typeface="Arial"/>
              </a:rPr>
              <a:t> </a:t>
            </a:r>
            <a:r>
              <a:rPr lang="es-MX" sz="1800" b="1" dirty="0">
                <a:solidFill>
                  <a:srgbClr val="0B3458"/>
                </a:solidFill>
                <a:latin typeface="Arial"/>
                <a:ea typeface="Arial"/>
                <a:cs typeface="Arial"/>
                <a:sym typeface="Arial"/>
              </a:rPr>
              <a:t>USD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s-MX" sz="1800" dirty="0">
                <a:solidFill>
                  <a:srgbClr val="0B3458"/>
                </a:solidFill>
              </a:rPr>
              <a:t>Además de estos requisitos:</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Tarifas operativas estándar incluidas en el Acuerdo de Registro firmado con la 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ea typeface="Arial"/>
                <a:cs typeface="Arial"/>
                <a:sym typeface="Arial"/>
              </a:rPr>
              <a:t>Obligaciones financieras y técnicas continuas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s-MX" dirty="0">
                <a:solidFill>
                  <a:srgbClr val="0B3458"/>
                </a:solidFill>
              </a:rPr>
              <a:t>*Tarifas sujetas a cambio</a:t>
            </a:r>
          </a:p>
          <a:p>
            <a:pPr marL="107999">
              <a:buClr>
                <a:srgbClr val="F1633E"/>
              </a:buClr>
              <a:buSzPts val="1440"/>
            </a:pPr>
            <a:endParaRPr lang="en-US" dirty="0">
              <a:solidFill>
                <a:srgbClr val="0B3458"/>
              </a:solidFill>
            </a:endParaRPr>
          </a:p>
          <a:p>
            <a:pPr marL="107999">
              <a:buClr>
                <a:srgbClr val="F1633E"/>
              </a:buClr>
              <a:buSzPts val="1440"/>
            </a:pPr>
            <a:r>
              <a:rPr lang="es-MX" dirty="0">
                <a:solidFill>
                  <a:srgbClr val="0B3458"/>
                </a:solidFill>
              </a:rPr>
              <a:t>**Pueden aplicarse excepciones a los solicitantes que reúnan los requisitos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Todos los solicitantes de nuevos gTLD deben poder demostrar la capacidad operativa, técnica y financiera necesaria para gestionar un registro y cumplir los requisitos contractuales.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ea typeface="Arial"/>
                <a:cs typeface="Arial"/>
                <a:sym typeface="Arial"/>
              </a:rPr>
              <a:t>La solicitud de un nuevo gTLD requiere importantes recursos financieros y técnicos.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Responsabilidades de los Operadores de Registro </a:t>
            </a:r>
            <a:endParaRPr lang="es-MX"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Operadores de Registro:</a:t>
            </a:r>
            <a:endParaRPr lang="es-MX" sz="1950" b="1" i="0" u="none" strike="noStrike" cap="none" dirty="0">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Las responsabilidades incluyen:</a:t>
            </a:r>
            <a:endParaRPr lang="es-MX" sz="1950" b="1" i="0" u="none" strike="noStrike" cap="none" dirty="0">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s-MX" sz="5400" dirty="0"/>
              <a:t>Próxima ronda: </a:t>
            </a:r>
            <a:br/>
            <a:r>
              <a:rPr lang="es-MX" sz="5400" dirty="0"/>
              <a:t>Programa de Apoyo para Solicitantes (ASP)</a:t>
            </a:r>
            <a:br/>
            <a:endParaRPr lang="es-MX"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Criterios del Programa de Apoyo </a:t>
            </a:r>
            <a:br>
              <a:rPr lang="es-MX" dirty="0"/>
            </a:br>
            <a:r>
              <a:rPr lang="es-MX" dirty="0"/>
              <a:t>para Solicitantes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latin typeface="Arial"/>
                <a:sym typeface="Arial"/>
              </a:rPr>
              <a:t>Para poder recibir asistencia a través del Programa de Apoyo para Solicitantes, los solicitantes deben demostrar:</a:t>
            </a:r>
            <a:endParaRPr lang="es-MX" dirty="0"/>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Necesidad financiera</a:t>
            </a:r>
            <a:endParaRPr lang="es-MX"/>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Viabilidad</a:t>
            </a:r>
            <a:r>
              <a:rPr lang="es-MX"/>
              <a:t> </a:t>
            </a:r>
            <a:r>
              <a:rPr lang="es-MX" sz="2000">
                <a:solidFill>
                  <a:schemeClr val="lt1"/>
                </a:solidFill>
                <a:latin typeface="Arial"/>
                <a:sym typeface="Arial"/>
              </a:rPr>
              <a:t>financiera</a:t>
            </a:r>
            <a:endParaRPr lang="es-MX"/>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rPr>
              <a:t>Verificación general de antecedentes comerciales</a:t>
            </a:r>
            <a:endParaRPr lang="es-MX"/>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1800" dirty="0">
                <a:solidFill>
                  <a:schemeClr val="bg1"/>
                </a:solidFill>
              </a:rPr>
              <a:t>Verificación de antecedentes de </a:t>
            </a:r>
            <a:r>
              <a:rPr lang="es-MX" sz="1800" dirty="0">
                <a:solidFill>
                  <a:schemeClr val="bg1"/>
                </a:solidFill>
                <a:latin typeface="Arial"/>
                <a:sym typeface="Arial"/>
              </a:rPr>
              <a:t>responsabilidad</a:t>
            </a:r>
            <a:r>
              <a:rPr lang="es-MX" sz="1800" dirty="0">
                <a:solidFill>
                  <a:schemeClr val="bg1"/>
                </a:solidFill>
              </a:rPr>
              <a:t> </a:t>
            </a:r>
            <a:r>
              <a:rPr lang="es-MX" sz="1800" dirty="0">
                <a:solidFill>
                  <a:schemeClr val="bg1"/>
                </a:solidFill>
                <a:latin typeface="Arial"/>
                <a:sym typeface="Arial"/>
              </a:rPr>
              <a:t>pública</a:t>
            </a:r>
            <a:endParaRPr lang="es-MX" sz="1800" dirty="0">
              <a:solidFill>
                <a:schemeClr val="bg1"/>
              </a:solidFill>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Condición de</a:t>
            </a:r>
            <a:r>
              <a:rPr lang="es-MX"/>
              <a:t> </a:t>
            </a:r>
            <a:r>
              <a:rPr lang="es-MX" sz="2000">
                <a:solidFill>
                  <a:schemeClr val="lt1"/>
                </a:solidFill>
                <a:latin typeface="Arial"/>
                <a:sym typeface="Arial"/>
              </a:rPr>
              <a:t>entidad</a:t>
            </a:r>
            <a:r>
              <a:rPr lang="es-MX"/>
              <a:t> </a:t>
            </a:r>
            <a:r>
              <a:rPr lang="es-MX" sz="2000">
                <a:solidFill>
                  <a:schemeClr val="lt1"/>
                </a:solidFill>
                <a:latin typeface="Arial"/>
                <a:sym typeface="Arial"/>
              </a:rPr>
              <a:t>elegible</a:t>
            </a:r>
            <a:endParaRPr lang="es-MX"/>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intergubernamentales</a:t>
            </a:r>
            <a:endParaRPr lang="es-MX"/>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sin fines de lucro, no gubernamentales o benéficas</a:t>
            </a:r>
            <a:endParaRPr lang="es-MX" sz="1600">
              <a:solidFill>
                <a:srgbClr val="0B3458"/>
              </a:solidFill>
              <a:latin typeface="Arial"/>
              <a:ea typeface="Arial"/>
              <a:cs typeface="Arial"/>
              <a:sym typeface="Arial"/>
            </a:endParaRPr>
          </a:p>
          <a:p>
            <a:pPr marL="0" marR="0" lvl="0" indent="0" algn="l" rtl="0">
              <a:spcBef>
                <a:spcPts val="0"/>
              </a:spcBef>
              <a:spcAft>
                <a:spcPts val="0"/>
              </a:spcAft>
              <a:buNone/>
            </a:pPr>
            <a:endParaRPr lang="es-MX"/>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Organizaciones de</a:t>
            </a:r>
            <a:r>
              <a:rPr lang="es-MX" dirty="0"/>
              <a:t> </a:t>
            </a:r>
            <a:r>
              <a:rPr lang="es-MX" sz="1600" dirty="0">
                <a:solidFill>
                  <a:srgbClr val="0B3458"/>
                </a:solidFill>
                <a:latin typeface="Arial"/>
                <a:sym typeface="Arial"/>
              </a:rPr>
              <a:t>pueblos originarios/tribales</a:t>
            </a:r>
            <a:endParaRPr lang="es-MX"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rPr>
              <a:t>Microempresas y pequeñas empresas que sean empresas sociales </a:t>
            </a:r>
            <a:r>
              <a:rPr lang="es-MX" sz="1600" dirty="0">
                <a:solidFill>
                  <a:srgbClr val="0B3458"/>
                </a:solidFill>
                <a:latin typeface="Arial"/>
                <a:sym typeface="Arial"/>
              </a:rPr>
              <a:t>o que operen en una economía menos desarrollada</a:t>
            </a:r>
            <a:endParaRPr lang="es-MX"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Programa de Apoyo para Solicitantes</a:t>
            </a:r>
          </a:p>
        </p:txBody>
      </p:sp>
      <p:sp>
        <p:nvSpPr>
          <p:cNvPr id="1302" name="Google Shape;1302;p76"/>
          <p:cNvSpPr txBox="1"/>
          <p:nvPr/>
        </p:nvSpPr>
        <p:spPr>
          <a:xfrm>
            <a:off x="575733" y="1734672"/>
            <a:ext cx="10048724"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rPr>
              <a:t>Solicitar </a:t>
            </a:r>
            <a:r>
              <a:rPr lang="es-MX" sz="2000" dirty="0">
                <a:solidFill>
                  <a:srgbClr val="0B3458"/>
                </a:solidFill>
                <a:latin typeface="Arial"/>
                <a:sym typeface="Arial"/>
              </a:rPr>
              <a:t>un gTLD es costoso y puede estar fuera del alcance de muchos. El Programa de Apoyo para Solicitantes hace que solicitar un nuevo gTLD sea más accesible para las entidades que no pueden hacerlo debido a limitaciones financieras y de otros recursos.</a:t>
            </a:r>
            <a:endParaRPr lang="es-MX"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Los candidatos deben ser uno de estos tipos de entidades:</a:t>
            </a:r>
            <a:endParaRPr lang="es-MX"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no financiera</a:t>
            </a:r>
            <a:endParaRPr lang="es-MX" sz="1600" dirty="0">
              <a:solidFill>
                <a:srgbClr val="0B3458"/>
              </a:solidFill>
              <a:latin typeface="Arial"/>
              <a:ea typeface="Arial"/>
              <a:cs typeface="Arial"/>
              <a:sym typeface="Arial"/>
            </a:endParaRPr>
          </a:p>
          <a:p>
            <a:pPr marL="285750" indent="-318770">
              <a:spcBef>
                <a:spcPts val="600"/>
              </a:spcBef>
              <a:buClr>
                <a:srgbClr val="F1633E"/>
              </a:buClr>
              <a:buSzPts val="1800"/>
              <a:buFont typeface="NTR"/>
              <a:buChar char="►"/>
            </a:pPr>
            <a:r>
              <a:rPr lang="es-ES" sz="1800" dirty="0">
                <a:solidFill>
                  <a:srgbClr val="002B49"/>
                </a:solidFill>
                <a:effectLst/>
                <a:latin typeface="+mn-lt"/>
                <a:ea typeface="Calibri" panose="020F0502020204030204" pitchFamily="34" charset="0"/>
                <a:cs typeface="Times New Roman" panose="02020603050405020304" pitchFamily="18" charset="0"/>
              </a:rPr>
              <a:t>Materiales de capacitación: cómo solicitar un gTLD, cómo convertirse en Operador de Registro</a:t>
            </a:r>
            <a:endParaRPr lang="es-MX" sz="1800" dirty="0">
              <a:solidFill>
                <a:srgbClr val="002B49"/>
              </a:solidFill>
              <a:latin typeface="+mn-lt"/>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Desarrollo de capacidades/Programa de mentoría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Consultas con asesores para solicitantes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Lista de proveedores de servicios profesionales con carácter voluntario</a:t>
            </a:r>
            <a:endParaRPr lang="es-MX" sz="1800" dirty="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financiera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rPr>
              <a:t>Una reducción del 75-85 % en las tarifas de evaluación de gTLD aplicables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Crédito de oferta </a:t>
            </a:r>
            <a:endParaRPr lang="es-MX"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Reducción/exención de las tarifas base de operador de registro </a:t>
            </a:r>
            <a:endParaRPr lang="es-MX"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Opciones de Apoyo para Solicitantes</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b="1">
                <a:solidFill>
                  <a:srgbClr val="0B3458"/>
                </a:solidFill>
                <a:latin typeface="Arial"/>
                <a:sym typeface="Arial"/>
              </a:rPr>
              <a:t>El Programa de Apoyo para Solicitantes ofrece una serie de ayudas financieras y no financieras a las entidades cualificadas que cumplan los requisitos</a:t>
            </a:r>
            <a:r>
              <a:rPr lang="es-MX"/>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Temario</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s-MX"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209415" cy="55399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Apoyo para Solicitantes de Nuevos gTLD</a:t>
            </a:r>
            <a:endParaRPr lang="es-MX"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800278"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Introducción a Internet y el Sistema de Nombres de Dominio (DNS)</a:t>
            </a:r>
            <a:endParaRPr lang="es-MX"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04</a:t>
            </a:r>
            <a:endParaRPr lang="es-MX"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05</a:t>
            </a:r>
            <a:endParaRPr lang="es-MX"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01</a:t>
            </a:r>
            <a:endParaRPr lang="es-MX"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02</a:t>
            </a:r>
            <a:endParaRPr lang="es-MX"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03</a:t>
            </a:r>
            <a:endParaRPr lang="es-MX"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06</a:t>
            </a:r>
            <a:endParaRPr lang="es-MX"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Nombres de Dominio Internacionalizados y Aceptación Universal</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s-MX" sz="1800" b="1" dirty="0">
                <a:solidFill>
                  <a:srgbClr val="0B3458"/>
                </a:solidFill>
              </a:rPr>
              <a:t>Crear una Internet más inclusiva a través de los nuevos dominios genéricos de alto nivel</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436038"/>
            <a:ext cx="3295487" cy="110605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Evaluación Previa de Proveedores de Servicios de Registro</a:t>
            </a:r>
            <a:endParaRPr lang="es-MX"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Cronograma y recursos</a:t>
            </a:r>
            <a:endParaRPr lang="es-MX"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Preguntas y respuestas</a:t>
              </a:r>
              <a:endParaRPr lang="es-MX"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07</a:t>
              </a:r>
              <a:endParaRPr lang="es-MX" dirty="0"/>
            </a:p>
          </p:txBody>
        </p:sp>
      </p:grpSp>
      <p:pic>
        <p:nvPicPr>
          <p:cNvPr id="7" name="Picture 6">
            <a:extLst>
              <a:ext uri="{FF2B5EF4-FFF2-40B4-BE49-F238E27FC236}">
                <a16:creationId xmlns:a16="http://schemas.microsoft.com/office/drawing/2014/main" id="{ED12E1A8-FEF1-3D98-4F0B-8BC71029651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396" name="Google Shape;1396;p78"/>
          <p:cNvSpPr txBox="1"/>
          <p:nvPr/>
        </p:nvSpPr>
        <p:spPr>
          <a:xfrm>
            <a:off x="575731" y="1737916"/>
            <a:ext cx="7561393"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a:solidFill>
                  <a:srgbClr val="0B3458"/>
                </a:solidFill>
                <a:latin typeface="Arial"/>
                <a:sym typeface="Arial"/>
              </a:rPr>
              <a:t>Verificación general de antecedentes comerciales, lo cual incluye:</a:t>
            </a:r>
            <a:endParaRPr lang="es-MX"/>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1</a:t>
            </a:r>
            <a:endParaRPr lang="es-MX"/>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Comprobación del cumplimiento legal.</a:t>
            </a:r>
            <a:endParaRPr lang="es-MX"/>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Confirmar que se ha presentado toda la documentación requerida.</a:t>
            </a:r>
            <a:endParaRPr lang="es-MX"/>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Confirmar que el solicitante cumple con los criterios de elegibilidad para el Programa de Nuevos gTLD: Próxima Ronda.</a:t>
            </a:r>
            <a:endParaRPr lang="es-MX" dirty="0"/>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Investigación de antecedentes y comprobación de antecedentes de ciberocupación.</a:t>
            </a:r>
            <a:endParaRPr lang="es-MX"/>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Los solicitantes que no superen la preselección de la verificación general de antecedentes comerciales no se tendrán en cuenta para la evaluación de la Etapa 2.</a:t>
            </a:r>
            <a:endParaRPr lang="es-MX" dirty="0"/>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dirty="0">
                <a:solidFill>
                  <a:schemeClr val="lt1"/>
                </a:solidFill>
              </a:rPr>
              <a:t>		</a:t>
            </a:r>
            <a:r>
              <a:rPr lang="es-MX" sz="1800" b="1" dirty="0">
                <a:solidFill>
                  <a:schemeClr val="lt1"/>
                </a:solidFill>
              </a:rPr>
              <a:t>Una entidad aprobada que supere ambas etapas podrá optar por recibir el apoyo.</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2</a:t>
            </a:r>
            <a:endParaRPr lang="es-MX"/>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Evaluaciones realizadas por un proveedor externo que gestiona un Panel de Revisión de Apoyo para Solicitantes:</a:t>
            </a:r>
            <a:endParaRPr lang="es-MX" dirty="0"/>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Verificación de antecedentes de responsabilidad pública: </a:t>
            </a:r>
            <a:endParaRPr lang="es-MX" dirty="0"/>
          </a:p>
          <a:p>
            <a:pPr marL="141749" marR="0" lvl="0" indent="-141749" algn="l" rtl="0">
              <a:spcBef>
                <a:spcPts val="600"/>
              </a:spcBef>
              <a:spcAft>
                <a:spcPts val="0"/>
              </a:spcAft>
              <a:buClr>
                <a:srgbClr val="F1633E"/>
              </a:buClr>
              <a:buSzPts val="1600"/>
              <a:buFont typeface="Arial"/>
              <a:buChar char="•"/>
            </a:pPr>
            <a:r>
              <a:rPr lang="es-MX" sz="1600" dirty="0">
                <a:solidFill>
                  <a:srgbClr val="0B3458"/>
                </a:solidFill>
                <a:latin typeface="Arial"/>
                <a:sym typeface="Arial"/>
              </a:rPr>
              <a:t>El solicitante no comercia, produce ni promociona una industria/cadena de caracteres contraria a las normas legales generalmente aceptadas de moralidad y orden público.</a:t>
            </a:r>
            <a:endParaRPr lang="es-MX" dirty="0"/>
          </a:p>
          <a:p>
            <a:pPr marL="141749" marR="0" lvl="0" indent="-141749" algn="l" rtl="0">
              <a:spcBef>
                <a:spcPts val="600"/>
              </a:spcBef>
              <a:spcAft>
                <a:spcPts val="600"/>
              </a:spcAft>
              <a:buClr>
                <a:srgbClr val="F1633E"/>
              </a:buClr>
              <a:buSzPts val="1600"/>
              <a:buFont typeface="Arial"/>
              <a:buChar char="•"/>
            </a:pPr>
            <a:r>
              <a:rPr lang="es-MX" sz="1600" dirty="0">
                <a:solidFill>
                  <a:srgbClr val="0B3458"/>
                </a:solidFill>
                <a:latin typeface="Arial"/>
                <a:sym typeface="Arial"/>
              </a:rPr>
              <a:t>El solicitante no está afiliado a un Registro de gTLD de la ICANN ya existente.</a:t>
            </a:r>
            <a:endParaRPr lang="es-MX"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Necesidad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no tendría los recursos suficientes para presentar la solicitud en el Programa de Nuevos gTLD sin dificultades financieras. </a:t>
            </a:r>
            <a:endParaRPr lang="es-MX" dirty="0"/>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Viabilidad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demuestra que tiene un plan para cubrir la parte restante con descuento de la tasa de solicitud del gTLD base y presenta el depósito requerido.</a:t>
            </a:r>
            <a:endParaRPr lang="es-MX" dirty="0"/>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¿Qué sucede a continuación?</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Todos los solicitantes de nuevos gTLD</a:t>
            </a:r>
            <a:r>
              <a:rPr lang="es-MX" sz="2000">
                <a:solidFill>
                  <a:schemeClr val="lt1"/>
                </a:solidFill>
                <a:latin typeface="Arial"/>
                <a:sym typeface="Arial"/>
              </a:rPr>
              <a:t>, con o sin apoyo, deben completar y presentar una solicitud para un nuevo gTLD.</a:t>
            </a:r>
            <a:endParaRPr lang="es-MX"/>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1</a:t>
            </a:r>
            <a:endParaRPr lang="es-MX"/>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Se exige que se demuestren </a:t>
            </a:r>
            <a:r>
              <a:rPr lang="es-MX" sz="2000">
                <a:solidFill>
                  <a:schemeClr val="lt1"/>
                </a:solidFill>
                <a:latin typeface="Arial"/>
                <a:sym typeface="Arial"/>
              </a:rPr>
              <a:t>las capacidades técnicas, operativas y financieras necesarias para operar un gTLD. </a:t>
            </a:r>
            <a:endParaRPr lang="es-MX"/>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2</a:t>
            </a:r>
            <a:endParaRPr lang="es-MX"/>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También se han establecido medidas </a:t>
            </a:r>
            <a:r>
              <a:rPr lang="es-MX" sz="2000" dirty="0">
                <a:solidFill>
                  <a:schemeClr val="lt1"/>
                </a:solidFill>
                <a:latin typeface="Arial"/>
                <a:sym typeface="Arial"/>
              </a:rPr>
              <a:t>para disuadir el uso indebido del programa, que se describen en el Manual del Programa de Apoyo para Solicitantes.</a:t>
            </a:r>
            <a:r>
              <a:rPr lang="es-MX" sz="2000" dirty="0">
                <a:solidFill>
                  <a:srgbClr val="0B3458"/>
                </a:solidFill>
                <a:latin typeface="Arial"/>
                <a:sym typeface="Arial"/>
              </a:rPr>
              <a:t>.</a:t>
            </a:r>
            <a:endParaRPr lang="es-MX" dirty="0"/>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3</a:t>
            </a:r>
            <a:endParaRPr lang="es-MX"/>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EXPERIENCIA</a:t>
            </a:r>
            <a:endParaRPr lang="es-MX"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APOYO</a:t>
            </a:r>
            <a:endParaRPr lang="es-MX"/>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s-MX" sz="1600">
                <a:solidFill>
                  <a:srgbClr val="0B3458"/>
                </a:solidFill>
                <a:latin typeface="Arial"/>
                <a:sym typeface="Arial"/>
              </a:rPr>
              <a:t>Comunicaciones,</a:t>
            </a:r>
            <a:br/>
            <a:r>
              <a:rPr lang="es-MX" sz="1600">
                <a:solidFill>
                  <a:srgbClr val="0B3458"/>
                </a:solidFill>
                <a:latin typeface="Arial"/>
                <a:sym typeface="Arial"/>
              </a:rPr>
              <a:t>difusión y participación</a:t>
            </a:r>
            <a:endParaRPr lang="es-MX"/>
          </a:p>
        </p:txBody>
      </p:sp>
      <p:sp>
        <p:nvSpPr>
          <p:cNvPr id="1458" name="Google Shape;1458;p81"/>
          <p:cNvSpPr/>
          <p:nvPr/>
        </p:nvSpPr>
        <p:spPr>
          <a:xfrm>
            <a:off x="2918036" y="3034692"/>
            <a:ext cx="1600801" cy="1443334"/>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¿Qué necesitamos saber para presentar una solicitud?</a:t>
            </a:r>
            <a:endParaRPr lang="es-MX" dirty="0"/>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¡Es genial</a:t>
            </a:r>
            <a:br/>
            <a:r>
              <a:rPr lang="es-MX">
                <a:solidFill>
                  <a:schemeClr val="lt1"/>
                </a:solidFill>
                <a:latin typeface="Arial"/>
                <a:sym typeface="Arial"/>
              </a:rPr>
              <a:t>saber que hay</a:t>
            </a:r>
            <a:br/>
            <a:r>
              <a:rPr lang="es-MX">
                <a:solidFill>
                  <a:schemeClr val="lt1"/>
                </a:solidFill>
                <a:latin typeface="Arial"/>
                <a:sym typeface="Arial"/>
              </a:rPr>
              <a:t>ayudas para nuevos registros!</a:t>
            </a:r>
            <a:endParaRPr lang="es-MX"/>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5</a:t>
            </a:r>
            <a:endParaRPr lang="es-MX"/>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Concientización</a:t>
            </a:r>
            <a:endParaRPr lang="es-MX"/>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Comprensión</a:t>
            </a:r>
            <a:endParaRPr lang="es-MX"/>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Consideración</a:t>
            </a:r>
            <a:endParaRPr lang="es-MX"/>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s-MX" sz="1600" dirty="0">
                <a:solidFill>
                  <a:srgbClr val="0B3458"/>
                </a:solidFill>
                <a:latin typeface="Arial"/>
                <a:sym typeface="Arial"/>
              </a:rPr>
              <a:t>Servicios pro bono de asesores de solicitantes para el desarrollo de capacidades</a:t>
            </a:r>
            <a:endParaRPr lang="es-MX" dirty="0"/>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1</a:t>
            </a:r>
            <a:endParaRPr lang="es-MX"/>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4</a:t>
            </a:r>
            <a:endParaRPr lang="es-MX"/>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3</a:t>
            </a:r>
            <a:endParaRPr lang="es-MX"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2</a:t>
            </a:r>
            <a:endParaRPr lang="es-MX"/>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¿Qué importancia tiene un gTLD para nuestro trabajo?</a:t>
            </a:r>
            <a:endParaRPr lang="es-MX"/>
          </a:p>
        </p:txBody>
      </p:sp>
      <p:sp>
        <p:nvSpPr>
          <p:cNvPr id="1482" name="Google Shape;1482;p81"/>
          <p:cNvSpPr/>
          <p:nvPr/>
        </p:nvSpPr>
        <p:spPr>
          <a:xfrm>
            <a:off x="4659635" y="2877854"/>
            <a:ext cx="1726863" cy="1101838"/>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¡Entusiasmados por reunir los requisitos para la ayuda!</a:t>
            </a:r>
            <a:endParaRPr lang="es-MX" dirty="0"/>
          </a:p>
        </p:txBody>
      </p:sp>
      <p:sp>
        <p:nvSpPr>
          <p:cNvPr id="1483" name="Google Shape;1483;p81"/>
          <p:cNvSpPr/>
          <p:nvPr/>
        </p:nvSpPr>
        <p:spPr>
          <a:xfrm>
            <a:off x="4839540" y="4684881"/>
            <a:ext cx="2880769" cy="906661"/>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rgbClr val="0B3458"/>
                </a:solidFill>
                <a:latin typeface="Arial"/>
                <a:sym typeface="Arial"/>
              </a:rPr>
              <a:t>El solicitante presentó la solicitud y cumple con los requisitos</a:t>
            </a:r>
            <a:endParaRPr lang="es-MX" dirty="0"/>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485" name="Google Shape;1485;p81"/>
          <p:cNvSpPr/>
          <p:nvPr/>
        </p:nvSpPr>
        <p:spPr>
          <a:xfrm>
            <a:off x="6448161" y="3123374"/>
            <a:ext cx="2085900" cy="8559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¿Cómo gestionamos los costos iniciales?</a:t>
            </a:r>
            <a:endParaRPr lang="es-MX" dirty="0"/>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s-MX" sz="1600" dirty="0">
                <a:solidFill>
                  <a:srgbClr val="0B3458"/>
                </a:solidFill>
                <a:latin typeface="Arial"/>
                <a:sym typeface="Arial"/>
              </a:rPr>
              <a:t>Asesor de solicitantes para el desarrollo de capacidades</a:t>
            </a:r>
            <a:br/>
            <a:r>
              <a:rPr lang="es-MX" sz="1600" dirty="0">
                <a:solidFill>
                  <a:srgbClr val="0B3458"/>
                </a:solidFill>
                <a:latin typeface="Arial"/>
                <a:sym typeface="Arial"/>
              </a:rPr>
              <a:t>Reducciones de tarifas</a:t>
            </a:r>
            <a:endParaRPr lang="es-MX" dirty="0"/>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Decisión</a:t>
            </a:r>
            <a:endParaRPr lang="es-MX"/>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Contratación y delegación</a:t>
            </a:r>
            <a:endParaRPr lang="es-MX"/>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Registro sostenible</a:t>
            </a:r>
            <a:endParaRPr lang="es-MX"/>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Mentoría</a:t>
            </a:r>
            <a:br/>
            <a:r>
              <a:rPr lang="es-MX" sz="1600">
                <a:solidFill>
                  <a:srgbClr val="0B3458"/>
                </a:solidFill>
                <a:latin typeface="Arial"/>
                <a:sym typeface="Arial"/>
              </a:rPr>
              <a:t>Asesor de solicitantes</a:t>
            </a:r>
            <a:endParaRPr lang="es-MX"/>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7</a:t>
            </a:r>
            <a:endParaRPr lang="es-MX"/>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9</a:t>
            </a:r>
            <a:endParaRPr lang="es-MX"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8</a:t>
            </a:r>
            <a:endParaRPr lang="es-MX"/>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04222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El proceso de solicitud fue accesible y predecible.</a:t>
            </a:r>
            <a:endParaRPr lang="es-MX" dirty="0"/>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14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Los asesores</a:t>
            </a:r>
          </a:p>
          <a:p>
            <a:pPr marL="0" marR="0" lvl="0" indent="0" algn="ctr" rtl="0">
              <a:lnSpc>
                <a:spcPct val="112500"/>
              </a:lnSpc>
              <a:spcBef>
                <a:spcPts val="0"/>
              </a:spcBef>
              <a:spcAft>
                <a:spcPts val="0"/>
              </a:spcAft>
              <a:buNone/>
            </a:pPr>
            <a:r>
              <a:rPr lang="es-MX" dirty="0">
                <a:solidFill>
                  <a:schemeClr val="lt1"/>
                </a:solidFill>
                <a:latin typeface="Arial"/>
                <a:sym typeface="Arial"/>
              </a:rPr>
              <a:t>y los servicios pro bono nos ayudaron a presentar la solicitud.</a:t>
            </a:r>
            <a:endParaRPr lang="es-MX" dirty="0"/>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148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Tenemos recursos que nos ayudan a prepararnos.</a:t>
            </a:r>
            <a:endParaRPr lang="es-MX" dirty="0"/>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679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Agradecidos por el acceso continuo a los recursos y a la comunidad de la ICANN.</a:t>
            </a:r>
            <a:endParaRPr lang="es-MX" dirty="0"/>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10</a:t>
            </a:r>
            <a:endParaRPr lang="es-MX" dirty="0"/>
          </a:p>
        </p:txBody>
      </p:sp>
      <p:sp>
        <p:nvSpPr>
          <p:cNvPr id="1536" name="Google Shape;1536;p82"/>
          <p:cNvSpPr/>
          <p:nvPr/>
        </p:nvSpPr>
        <p:spPr>
          <a:xfrm>
            <a:off x="8353374" y="5457217"/>
            <a:ext cx="3480312" cy="1055841"/>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dirty="0">
                <a:solidFill>
                  <a:schemeClr val="accent6">
                    <a:lumMod val="50000"/>
                  </a:schemeClr>
                </a:solidFill>
              </a:rPr>
              <a:t>Mentoría | Reducción/exención de </a:t>
            </a:r>
          </a:p>
          <a:p>
            <a:pPr marL="0" marR="0" lvl="0" indent="0" algn="ctr" rtl="0">
              <a:lnSpc>
                <a:spcPct val="106250"/>
              </a:lnSpc>
              <a:spcBef>
                <a:spcPts val="0"/>
              </a:spcBef>
              <a:spcAft>
                <a:spcPts val="0"/>
              </a:spcAft>
              <a:buNone/>
            </a:pPr>
            <a:r>
              <a:rPr lang="es-MX" dirty="0">
                <a:solidFill>
                  <a:schemeClr val="accent6">
                    <a:lumMod val="50000"/>
                  </a:schemeClr>
                </a:solidFill>
              </a:rPr>
              <a:t>tarifas base de</a:t>
            </a:r>
          </a:p>
          <a:p>
            <a:pPr marL="0" marR="0" lvl="0" indent="0" algn="ctr" rtl="0">
              <a:lnSpc>
                <a:spcPct val="106250"/>
              </a:lnSpc>
              <a:spcBef>
                <a:spcPts val="0"/>
              </a:spcBef>
              <a:spcAft>
                <a:spcPts val="0"/>
              </a:spcAft>
              <a:buNone/>
            </a:pPr>
            <a:r>
              <a:rPr lang="es-MX" dirty="0">
                <a:solidFill>
                  <a:schemeClr val="accent6">
                    <a:lumMod val="50000"/>
                  </a:schemeClr>
                </a:solidFill>
              </a:rPr>
              <a:t>de Operador de Registro</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¡Listo para el lanzamiento! </a:t>
            </a:r>
            <a:endParaRPr lang="es-MX"/>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APOYO</a:t>
            </a:r>
            <a:endParaRPr lang="es-MX" dirty="0"/>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EXPERIENCIA</a:t>
            </a:r>
            <a:endParaRPr lang="es-MX"/>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dirty="0">
                <a:solidFill>
                  <a:srgbClr val="7F7F7F"/>
                </a:solidFill>
                <a:latin typeface="Arial"/>
                <a:sym typeface="Arial"/>
              </a:rPr>
              <a:t>NOV 2024</a:t>
            </a:r>
            <a:endParaRPr lang="es-MX" dirty="0"/>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a:solidFill>
                  <a:srgbClr val="7F7F7F"/>
                </a:solidFill>
                <a:latin typeface="Arial"/>
                <a:sym typeface="Arial"/>
              </a:rPr>
              <a:t>ABRIL 2026</a:t>
            </a:r>
            <a:endParaRPr lang="es-MX"/>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s-MX" sz="1600" b="1" dirty="0">
                <a:solidFill>
                  <a:srgbClr val="7F7F7F"/>
                </a:solidFill>
              </a:rPr>
              <a:t>Q</a:t>
            </a:r>
            <a:r>
              <a:rPr lang="es-MX" sz="1600" b="1" dirty="0">
                <a:solidFill>
                  <a:srgbClr val="7F7F7F"/>
                </a:solidFill>
                <a:latin typeface="Arial"/>
                <a:sym typeface="Arial"/>
              </a:rPr>
              <a:t>3 2026</a:t>
            </a:r>
            <a:endParaRPr lang="es-MX" dirty="0"/>
          </a:p>
        </p:txBody>
      </p:sp>
      <p:sp>
        <p:nvSpPr>
          <p:cNvPr id="1564" name="Google Shape;1564;p83"/>
          <p:cNvSpPr txBox="1"/>
          <p:nvPr/>
        </p:nvSpPr>
        <p:spPr>
          <a:xfrm>
            <a:off x="3751071" y="1882383"/>
            <a:ext cx="1220100" cy="246221"/>
          </a:xfrm>
          <a:prstGeom prst="rect">
            <a:avLst/>
          </a:prstGeom>
          <a:noFill/>
          <a:ln>
            <a:noFill/>
          </a:ln>
        </p:spPr>
        <p:txBody>
          <a:bodyPr spcFirstLastPara="1" wrap="square" lIns="0" tIns="0" rIns="0" bIns="0" anchor="t" anchorCtr="0">
            <a:spAutoFit/>
          </a:bodyPr>
          <a:lstStyle/>
          <a:p>
            <a:r>
              <a:rPr lang="es-ES" sz="1600" b="1" dirty="0">
                <a:solidFill>
                  <a:srgbClr val="7F7F7F"/>
                </a:solidFill>
              </a:rPr>
              <a:t>DIC 2025</a:t>
            </a:r>
            <a:endParaRPr lang="en-TR" sz="1600" b="1" dirty="0">
              <a:solidFill>
                <a:srgbClr val="7F7F7F"/>
              </a:solidFill>
            </a:endParaRP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s-MX" sz="1600" b="1" dirty="0">
                <a:solidFill>
                  <a:schemeClr val="bg1"/>
                </a:solidFill>
                <a:latin typeface="Arial"/>
                <a:sym typeface="Arial"/>
              </a:rPr>
              <a:t>Presentación </a:t>
            </a:r>
            <a:br>
              <a:rPr dirty="0"/>
            </a:br>
            <a:r>
              <a:rPr lang="es-MX" sz="1600" b="1" dirty="0">
                <a:solidFill>
                  <a:schemeClr val="bg1"/>
                </a:solidFill>
                <a:latin typeface="Arial"/>
                <a:sym typeface="Arial"/>
              </a:rPr>
              <a:t>de solicitudes </a:t>
            </a:r>
            <a:br>
              <a:rPr dirty="0"/>
            </a:br>
            <a:r>
              <a:rPr lang="es-MX" sz="1600" b="1" dirty="0">
                <a:solidFill>
                  <a:schemeClr val="bg1"/>
                </a:solidFill>
                <a:latin typeface="Arial"/>
                <a:sym typeface="Arial"/>
              </a:rPr>
              <a:t>del Programa de Apoyo </a:t>
            </a:r>
            <a:br>
              <a:rPr dirty="0"/>
            </a:br>
            <a:r>
              <a:rPr lang="es-MX" sz="1600" b="1" dirty="0">
                <a:solidFill>
                  <a:schemeClr val="bg1"/>
                </a:solidFill>
                <a:latin typeface="Arial"/>
                <a:sym typeface="Arial"/>
              </a:rPr>
              <a:t>para Solicitantes</a:t>
            </a:r>
            <a:endParaRPr lang="es-MX"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rgbClr val="002A49"/>
                </a:solidFill>
                <a:latin typeface="Arial"/>
                <a:sym typeface="Arial"/>
              </a:rPr>
              <a:t>Guía para</a:t>
            </a:r>
            <a:br/>
            <a:r>
              <a:rPr lang="es-MX" sz="1600" b="1">
                <a:solidFill>
                  <a:srgbClr val="002A49"/>
                </a:solidFill>
                <a:latin typeface="Arial"/>
                <a:sym typeface="Arial"/>
              </a:rPr>
              <a:t>el Solicitante</a:t>
            </a:r>
            <a:endParaRPr lang="es-MX"/>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Fechas clave</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chemeClr val="lt1"/>
                </a:solidFill>
                <a:latin typeface="Arial"/>
                <a:sym typeface="Arial"/>
              </a:rPr>
              <a:t>Presentación de solicitudes de gTLD</a:t>
            </a:r>
            <a:endParaRPr lang="es-MX"/>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Período de </a:t>
            </a:r>
            <a:br>
              <a:rPr dirty="0"/>
            </a:br>
            <a:r>
              <a:rPr lang="es-MX" sz="1600" dirty="0">
                <a:solidFill>
                  <a:srgbClr val="0B3458"/>
                </a:solidFill>
                <a:latin typeface="Arial"/>
                <a:sym typeface="Arial"/>
              </a:rPr>
              <a:t>presentación de solicitudes </a:t>
            </a:r>
            <a:br>
              <a:rPr dirty="0"/>
            </a:br>
            <a:r>
              <a:rPr lang="es-MX" sz="1600" dirty="0">
                <a:solidFill>
                  <a:srgbClr val="0B3458"/>
                </a:solidFill>
                <a:latin typeface="Arial"/>
                <a:sym typeface="Arial"/>
              </a:rPr>
              <a:t>para el ASP </a:t>
            </a:r>
            <a:r>
              <a:rPr lang="es-MX" sz="1600" b="1" dirty="0">
                <a:solidFill>
                  <a:srgbClr val="0B3458"/>
                </a:solidFill>
                <a:latin typeface="Arial"/>
                <a:sym typeface="Arial"/>
              </a:rPr>
              <a:t>(19 NOV 2024 - 19 NOV 2025) </a:t>
            </a:r>
            <a:endParaRPr lang="es-MX" dirty="0"/>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La Guía para el Solicitante es un recurso fundamental para el programa y se estima que esté disponible en </a:t>
            </a:r>
            <a:r>
              <a:rPr lang="es-MX" sz="1600" b="1" dirty="0">
                <a:solidFill>
                  <a:srgbClr val="0B3458"/>
                </a:solidFill>
                <a:latin typeface="Arial"/>
                <a:sym typeface="Arial"/>
              </a:rPr>
              <a:t>diciembre de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Está previsto que el período para la presentación de solicitudes para los nuevos gTLD se inicie en </a:t>
            </a:r>
            <a:r>
              <a:rPr lang="es-MX" sz="1600" b="1" dirty="0">
                <a:solidFill>
                  <a:srgbClr val="0B3458"/>
                </a:solidFill>
              </a:rPr>
              <a:t>a</a:t>
            </a:r>
            <a:r>
              <a:rPr lang="es-MX" sz="1600" b="1" dirty="0">
                <a:solidFill>
                  <a:srgbClr val="0B3458"/>
                </a:solidFill>
                <a:latin typeface="Arial"/>
                <a:sym typeface="Arial"/>
              </a:rPr>
              <a:t>bril de 2026</a:t>
            </a:r>
            <a:r>
              <a:rPr lang="es-MX" sz="1600" dirty="0">
                <a:solidFill>
                  <a:srgbClr val="0B3458"/>
                </a:solidFill>
                <a:latin typeface="Arial"/>
                <a:sym typeface="Arial"/>
              </a:rPr>
              <a:t>.</a:t>
            </a:r>
            <a:endParaRPr lang="es-MX" dirty="0"/>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625601"/>
            <a:ext cx="8501093" cy="4659086"/>
          </a:xfrm>
        </p:spPr>
        <p:txBody>
          <a:bodyPr/>
          <a:lstStyle/>
          <a:p>
            <a:r>
              <a:rPr lang="es-MX" sz="5400" dirty="0"/>
              <a:t>Próxima Ronda: </a:t>
            </a:r>
            <a:br>
              <a:rPr dirty="0"/>
            </a:br>
            <a:r>
              <a:rPr lang="es-MX" sz="5400" dirty="0"/>
              <a:t>Programa de Evaluación de Proveedores de Servicios de Registro (RSP)</a:t>
            </a:r>
            <a:br>
              <a:rPr dirty="0"/>
            </a:br>
            <a:endParaRPr lang="es-MX"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6" name="Google Shape;1596;p85"/>
          <p:cNvSpPr txBox="1"/>
          <p:nvPr/>
        </p:nvSpPr>
        <p:spPr>
          <a:xfrm>
            <a:off x="299287" y="1734536"/>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Los RSP desempeñan un papel importante en el ecosistema del DNS, incluido el apoyo a las operaciones técnicas y la prestación de servicios a los operadores de registro de 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Todos los solicitantes de nuevos gTLD deberán trabajar con los RSP evaluados.</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La evaluación de los RSP es una parte importante de la misión de la ICANN para ayudar a garantizar una Internet estable, segura y resiliente.</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El objetivo de la evaluación de RSP es reducir el costo y el tiempo necesarios para evaluar nuevos gTLD al separar la evaluación de los aspectos técnicos del funcionamiento de un gTLD de la solicitud de la etiqueta de gTLD.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6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Arial"/>
                <a:ea typeface="Arial"/>
                <a:cs typeface="Arial"/>
                <a:sym typeface="Arial"/>
              </a:rPr>
              <a:t>Las organizaciones pueden solicitar ser uno de cada tipo de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3" y="5205706"/>
            <a:ext cx="9959589" cy="1479123"/>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Principal (EPP, RDAP, custodia de datos)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DNS (servicios del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DNSSEC (firma de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s-MX" sz="1600" b="0" i="0" u="none" strike="noStrike" cap="none" dirty="0">
                <a:solidFill>
                  <a:srgbClr val="002B49"/>
                </a:solidFill>
                <a:latin typeface="Arial"/>
                <a:ea typeface="Arial"/>
                <a:cs typeface="Arial"/>
                <a:sym typeface="Arial"/>
              </a:rPr>
              <a:t>Servicios de representación/ proxy (validación de la registración según legislación aplicable mediante servicios de representación)</a:t>
            </a:r>
          </a:p>
        </p:txBody>
      </p:sp>
      <p:sp>
        <p:nvSpPr>
          <p:cNvPr id="8" name="Google Shape;1602;p86">
            <a:extLst>
              <a:ext uri="{FF2B5EF4-FFF2-40B4-BE49-F238E27FC236}">
                <a16:creationId xmlns:a16="http://schemas.microsoft.com/office/drawing/2014/main" id="{CF89D4AC-0B16-DB4C-EBB6-A00CD0297B6F}"/>
              </a:ext>
            </a:extLst>
          </p:cNvPr>
          <p:cNvSpPr txBox="1">
            <a:spLocks/>
          </p:cNvSpPr>
          <p:nvPr/>
        </p:nvSpPr>
        <p:spPr>
          <a:xfrm>
            <a:off x="445676" y="1031776"/>
            <a:ext cx="11746324" cy="450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a:solidFill>
                  <a:srgbClr val="002B49"/>
                </a:solidFill>
              </a:rPr>
              <a:t>Programa de Evaluación de Proveedores de Servicios de Registro</a:t>
            </a:r>
            <a:endParaRPr lang="es-MX" dirty="0">
              <a:solidFill>
                <a:srgbClr val="002B4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1746324"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rgbClr val="002B49"/>
                </a:solidFill>
              </a:rPr>
              <a:t>Programa de Evaluación de Proveedores de Servicios de Registro</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904331"/>
            <a:ext cx="10788374" cy="480131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es-MX" sz="1800" b="0" i="0" u="none" strike="noStrike" dirty="0">
                <a:solidFill>
                  <a:srgbClr val="002B49"/>
                </a:solidFill>
                <a:effectLst/>
                <a:latin typeface="+mj-lt"/>
              </a:rPr>
              <a:t>Todas las solicitudes de gTLD se someten a controles y pruebas técnicas.</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es-MX" sz="1800" b="0" i="0" u="none" strike="noStrike" dirty="0">
                <a:solidFill>
                  <a:srgbClr val="002B49"/>
                </a:solidFill>
                <a:effectLst/>
                <a:latin typeface="+mj-lt"/>
              </a:rPr>
              <a:t>El control técnico consiste en una revisión para garantizar lo siguiente:</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Todas las preguntas obligatorias fueron respondidas;</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La documentación de respaldo obligatoria se presentó en el/los formato(s) adecuado(s); y</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Todas las respuestas fueron revisadas para verificar su pertinencia con respecto a las preguntas.</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es-MX" sz="1800" b="0" i="0" u="none" strike="noStrike" dirty="0">
                <a:solidFill>
                  <a:srgbClr val="002B49"/>
                </a:solidFill>
                <a:effectLst/>
                <a:latin typeface="+mj-lt"/>
              </a:rPr>
              <a:t>Las pruebas técnicas requieren que los solicitantes del RSP demuestren su capacidad para operar un RSP en funcionamiento:</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En las pruebas técnicas se utilizará la versión 2.0 del programa Pruebas de Sistemas de Registro (RST v2.0).</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El RST v2.0 agiliza el proceso de RST al implementar únicamente pruebas automatizadas y facilitar un flujo de trabajo completamente automatizado, basado en una API.</a:t>
            </a:r>
          </a:p>
          <a:p>
            <a:pPr marL="742950" indent="-285750" rtl="0" fontAlgn="base">
              <a:buFont typeface="Courier New" panose="02070309020205020404" pitchFamily="49" charset="0"/>
              <a:buChar char="o"/>
            </a:pPr>
            <a:r>
              <a:rPr lang="es-MX" sz="1800" b="0" i="0" u="none" strike="noStrike" dirty="0">
                <a:solidFill>
                  <a:srgbClr val="002B49"/>
                </a:solidFill>
                <a:effectLst/>
                <a:latin typeface="+mj-lt"/>
              </a:rPr>
              <a:t>Los operadores de registro interactúan con el RST v2.0 a través de una API como parte de un diseño de autocomprobación, lo que elimina la necesidad de intervención humana.</a:t>
            </a:r>
          </a:p>
          <a:p>
            <a:br>
              <a:rPr lang="es-MX" sz="1800" b="0" dirty="0">
                <a:effectLst/>
                <a:latin typeface="+mj-lt"/>
              </a:rPr>
            </a:br>
            <a:endParaRPr lang="es-MX"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a:solidFill>
                  <a:srgbClr val="002B49"/>
                </a:solidFill>
              </a:rPr>
              <a:t>Los RSP y el Programa de Nuevos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57366" y="2108199"/>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800" b="1" i="0" u="none" strike="noStrike" dirty="0">
                <a:solidFill>
                  <a:srgbClr val="0A1F24"/>
                </a:solidFill>
                <a:effectLst/>
                <a:latin typeface="Arial" panose="020B0604020202020204" pitchFamily="34" charset="0"/>
              </a:rPr>
              <a:t>Antes y durante el proceso de evaluación de gTLD, la siguiente información estará disponible en el sitio web del RSP:</a:t>
            </a:r>
          </a:p>
          <a:p>
            <a:endParaRPr lang="en-US" sz="16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Nombres y datos de contacto de los RSP evaluados</a:t>
            </a: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Servicios de registro adicionales preaprobados, con la descripción del servicio</a:t>
            </a:r>
          </a:p>
          <a:p>
            <a:pPr marL="285750" indent="-285750" rtl="0" fontAlgn="base">
              <a:buFont typeface="Arial" panose="020B0604020202020204" pitchFamily="34" charset="0"/>
              <a:buChar char="•"/>
            </a:pPr>
            <a:r>
              <a:rPr lang="es-MX" sz="1800" b="0" i="0" u="none" strike="noStrike" dirty="0">
                <a:solidFill>
                  <a:srgbClr val="0A1F24"/>
                </a:solidFill>
                <a:effectLst/>
                <a:latin typeface="Arial" panose="020B0604020202020204" pitchFamily="34" charset="0"/>
              </a:rPr>
              <a:t>Tablas de IDN preaprobadas</a:t>
            </a:r>
          </a:p>
        </p:txBody>
      </p:sp>
      <p:sp>
        <p:nvSpPr>
          <p:cNvPr id="7" name="Rectangle 6">
            <a:extLst>
              <a:ext uri="{FF2B5EF4-FFF2-40B4-BE49-F238E27FC236}">
                <a16:creationId xmlns:a16="http://schemas.microsoft.com/office/drawing/2014/main" id="{BDCE99E6-6BC8-E056-F70B-2FD792745E64}"/>
              </a:ext>
            </a:extLst>
          </p:cNvPr>
          <p:cNvSpPr/>
          <p:nvPr/>
        </p:nvSpPr>
        <p:spPr>
          <a:xfrm>
            <a:off x="6324683" y="2086529"/>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es-MX" sz="1800" b="1" i="0" u="none" strike="noStrike" dirty="0">
                <a:solidFill>
                  <a:srgbClr val="0A1F24"/>
                </a:solidFill>
                <a:effectLst/>
                <a:latin typeface="Arial" panose="020B0604020202020204" pitchFamily="34" charset="0"/>
                <a:cs typeface="Arial" panose="020B0604020202020204" pitchFamily="34" charset="0"/>
              </a:rPr>
              <a:t>Cada RSP evaluado recibirá una lista de los solicitantes de gTLD que los hayan seleccionado.</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es-MX" sz="1600" b="0" i="0" u="none" strike="noStrike" dirty="0">
                <a:solidFill>
                  <a:srgbClr val="0A1F24"/>
                </a:solidFill>
                <a:effectLst/>
                <a:latin typeface="Arial" panose="020B0604020202020204" pitchFamily="34" charset="0"/>
                <a:cs typeface="Arial" panose="020B0604020202020204" pitchFamily="34" charset="0"/>
              </a:rPr>
              <a:t>La organización de la ICANN informará a los RSP principales acerca de cualquier servicio de registro adicional seleccionado por el solicitante de gTLD.</a:t>
            </a:r>
          </a:p>
          <a:p>
            <a:pPr rtl="0"/>
            <a:br>
              <a:rPr lang="es-MX" sz="1600" b="0" dirty="0">
                <a:effectLst/>
                <a:latin typeface="Arial" panose="020B0604020202020204" pitchFamily="34" charset="0"/>
                <a:cs typeface="Arial" panose="020B0604020202020204" pitchFamily="34" charset="0"/>
              </a:rPr>
            </a:br>
            <a:r>
              <a:rPr lang="es-MX" sz="1600" b="0" i="0" u="none" strike="noStrike" dirty="0">
                <a:solidFill>
                  <a:srgbClr val="0A1F24"/>
                </a:solidFill>
                <a:effectLst/>
                <a:latin typeface="Arial" panose="020B0604020202020204" pitchFamily="34" charset="0"/>
                <a:cs typeface="Arial" panose="020B0604020202020204" pitchFamily="34" charset="0"/>
              </a:rPr>
              <a:t>Cada RSP evaluado deberá confirmar qué solicitudes de gTLD aceptará y tiene capacidad suficiente de procesar. </a:t>
            </a:r>
          </a:p>
          <a:p>
            <a:pPr rtl="0"/>
            <a:br>
              <a:rPr lang="es-MX" sz="1600" b="0" dirty="0">
                <a:effectLst/>
                <a:latin typeface="Arial" panose="020B0604020202020204" pitchFamily="34" charset="0"/>
                <a:cs typeface="Arial" panose="020B0604020202020204" pitchFamily="34" charset="0"/>
              </a:rPr>
            </a:br>
            <a:r>
              <a:rPr lang="es-MX" sz="1600" b="0" i="0" u="none" strike="noStrike" dirty="0">
                <a:solidFill>
                  <a:srgbClr val="0A1F24"/>
                </a:solidFill>
                <a:effectLst/>
                <a:latin typeface="Arial" panose="020B0604020202020204" pitchFamily="34" charset="0"/>
                <a:cs typeface="Arial" panose="020B0604020202020204" pitchFamily="34" charset="0"/>
              </a:rPr>
              <a:t>Se informará a los solicitantes de gTLD si el RSP evaluado que seleccionaron no puede prestar sus servicios.</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4424"/>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chemeClr val="bg1"/>
                </a:solidFill>
              </a:rPr>
              <a:t>Internet es una red de redes global</a:t>
            </a:r>
          </a:p>
          <a:p>
            <a:pPr marL="0" lvl="0" indent="0" algn="l" rtl="0">
              <a:lnSpc>
                <a:spcPct val="100000"/>
              </a:lnSpc>
              <a:spcBef>
                <a:spcPts val="0"/>
              </a:spcBef>
              <a:spcAft>
                <a:spcPts val="0"/>
              </a:spcAft>
              <a:buClr>
                <a:srgbClr val="0B3458"/>
              </a:buClr>
              <a:buSzPts val="2800"/>
              <a:buFont typeface="Arial"/>
              <a:buNone/>
            </a:pPr>
            <a:endParaRPr lang="es-MX"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s-MX"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s-MX" sz="5400" dirty="0"/>
              <a:t>Próxima ronda: </a:t>
            </a:r>
            <a:br>
              <a:rPr dirty="0"/>
            </a:br>
            <a:r>
              <a:rPr lang="es-MX" sz="5400" dirty="0"/>
              <a:t>cronograma y recursos</a:t>
            </a:r>
            <a:br>
              <a:rPr dirty="0"/>
            </a:br>
            <a:endParaRPr lang="es-MX"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52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s-MX"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2000" dirty="0">
                <a:solidFill>
                  <a:srgbClr val="002B49"/>
                </a:solidFill>
              </a:rPr>
              <a:t>Programa de Nuevos gTLD: cronograma de implementación de la próxima ronda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568288"/>
            <a:ext cx="4909455" cy="19355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s-MX" b="1" dirty="0"/>
              <a:t>Programa de Nuevos gTLD - Período para la presentación de solicitudes para la próxima ronda:</a:t>
            </a:r>
          </a:p>
          <a:p>
            <a:pPr marL="457200" lvl="0" indent="-330200" algn="l" rtl="0">
              <a:spcBef>
                <a:spcPts val="0"/>
              </a:spcBef>
              <a:spcAft>
                <a:spcPts val="0"/>
              </a:spcAft>
              <a:buSzPts val="1600"/>
              <a:buChar char="●"/>
            </a:pPr>
            <a:r>
              <a:rPr lang="es-MX" dirty="0"/>
              <a:t>Se prevé que se inicie en abril de 2026 y que dure entre 12 y 15 semanas. </a:t>
            </a:r>
          </a:p>
          <a:p>
            <a:pPr marL="457200" lvl="0" indent="-330200" algn="l" rtl="0">
              <a:spcBef>
                <a:spcPts val="0"/>
              </a:spcBef>
              <a:spcAft>
                <a:spcPts val="0"/>
              </a:spcAft>
              <a:buSzPts val="1600"/>
              <a:buChar char="●"/>
            </a:pPr>
            <a:endParaRPr lang="es-MX" b="1" dirty="0"/>
          </a:p>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Apoyo para Solicitantes (ASP):</a:t>
            </a:r>
            <a:endParaRPr lang="es-MX"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s-MX" b="0" i="0" u="none" strike="noStrike" cap="none" dirty="0">
                <a:solidFill>
                  <a:srgbClr val="000000"/>
                </a:solidFill>
                <a:latin typeface="Arial"/>
                <a:sym typeface="Arial"/>
              </a:rPr>
              <a:t>Se inicia el </a:t>
            </a:r>
            <a:r>
              <a:rPr lang="es-MX" dirty="0"/>
              <a:t>19 de noviembre de </a:t>
            </a:r>
            <a:r>
              <a:rPr lang="es-MX" b="0" i="0" u="none" strike="noStrike" cap="none" dirty="0">
                <a:solidFill>
                  <a:srgbClr val="000000"/>
                </a:solidFill>
                <a:latin typeface="Arial"/>
                <a:sym typeface="Arial"/>
              </a:rPr>
              <a:t>2024; finaliza el </a:t>
            </a:r>
            <a:r>
              <a:rPr lang="es-MX" dirty="0"/>
              <a:t>19 de noviembre de </a:t>
            </a:r>
            <a:r>
              <a:rPr lang="es-MX" b="0" i="0" u="none" strike="noStrike" cap="none" dirty="0">
                <a:solidFill>
                  <a:srgbClr val="000000"/>
                </a:solidFill>
                <a:latin typeface="Arial"/>
                <a:sym typeface="Arial"/>
              </a:rPr>
              <a:t>202</a:t>
            </a:r>
            <a:r>
              <a:rPr lang="es-MX" b="0" i="0" u="none" strike="noStrike" cap="none" dirty="0">
                <a:solidFill>
                  <a:schemeClr val="dk1"/>
                </a:solidFill>
                <a:latin typeface="Arial"/>
                <a:sym typeface="Arial"/>
              </a:rPr>
              <a:t>5.</a:t>
            </a:r>
            <a:endParaRPr lang="es-MX"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172310" y="3854291"/>
            <a:ext cx="3005923"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del ASP</a:t>
            </a:r>
            <a:endParaRPr lang="es-MX" sz="1150"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516533" y="3866696"/>
            <a:ext cx="2507384"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de solicitudes del ASP</a:t>
            </a:r>
            <a:endParaRPr lang="es-MX" sz="1150"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38181" y="3863386"/>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Cierra el período para la presentación de solicitudes de gTLD</a:t>
            </a:r>
            <a:endParaRPr lang="es-MX" sz="1150"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245792" y="3876789"/>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Comienza</a:t>
            </a:r>
            <a:r>
              <a:rPr lang="es-MX" sz="1150" b="0" i="0" u="none" strike="noStrike" cap="none" dirty="0">
                <a:solidFill>
                  <a:schemeClr val="dk1"/>
                </a:solidFill>
                <a:latin typeface="Arial"/>
                <a:sym typeface="Arial"/>
              </a:rPr>
              <a:t> el período para la presentación de solicitudes de gTLD</a:t>
            </a:r>
            <a:endParaRPr lang="es-MX" sz="1150"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2024</a:t>
            </a:r>
            <a:r>
              <a:rPr lang="es-MX" dirty="0"/>
              <a:t> </a:t>
            </a:r>
            <a:br>
              <a:rPr dirty="0"/>
            </a:br>
            <a:endParaRPr lang="es-MX"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20 de mayo de 2025</a:t>
            </a:r>
            <a:endParaRPr lang="es-MX" dirty="0"/>
          </a:p>
          <a:p>
            <a:pPr marL="0" marR="0" lvl="0" indent="0" algn="ctr" rtl="0">
              <a:spcBef>
                <a:spcPts val="0"/>
              </a:spcBef>
              <a:spcAft>
                <a:spcPts val="0"/>
              </a:spcAft>
              <a:buNone/>
            </a:pPr>
            <a:endParaRPr lang="es-MX"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2025</a:t>
            </a:r>
            <a:endParaRPr lang="es-MX"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Q2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Q3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1" y="4778319"/>
            <a:ext cx="2397110"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 la Evaluación Previa de RSP</a:t>
            </a:r>
            <a:endParaRPr lang="es-MX" sz="1150"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923460"/>
            <a:ext cx="3014532"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 </a:t>
            </a:r>
            <a:r>
              <a:rPr lang="es-MX" sz="1150" b="0" i="0" u="none" strike="noStrike" cap="none" dirty="0">
                <a:solidFill>
                  <a:schemeClr val="dk1"/>
                </a:solidFill>
                <a:latin typeface="Arial"/>
                <a:sym typeface="Arial"/>
              </a:rPr>
              <a:t>el período para la presentación de solicitudes de la Evaluación Previa de RSP</a:t>
            </a:r>
            <a:endParaRPr lang="es-MX" sz="1150"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252658" y="6471346"/>
            <a:ext cx="4564395" cy="208647"/>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200" b="0" i="0" u="none" strike="noStrike" cap="none" dirty="0">
                <a:solidFill>
                  <a:schemeClr val="dk1"/>
                </a:solidFill>
                <a:latin typeface="Arial"/>
                <a:sym typeface="Arial"/>
              </a:rPr>
              <a:t>Las fechas están </a:t>
            </a:r>
            <a:r>
              <a:rPr lang="es-MX" sz="1200" dirty="0"/>
              <a:t>sujetas a cambios.</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157759" y="4792833"/>
            <a:ext cx="2447926"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solicitudes de la Evaluación de RSP</a:t>
            </a:r>
            <a:endParaRPr lang="es-MX" sz="1150"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92833"/>
            <a:ext cx="2131215"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solicitudes de la Evaluación de RSP</a:t>
            </a:r>
            <a:endParaRPr lang="es-MX" sz="1150"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31589" y="1562419"/>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Evaluación de Proveedores de Servicios de Registro (RSP):</a:t>
            </a:r>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El período de evaluación previa se inicia el 19 de noviembre de 2024; finaliza el 20 de mayo de 2025.</a:t>
            </a:r>
            <a:endParaRPr lang="es-MX" dirty="0"/>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Otro período de evaluación se inicia y finaliza durante el período para la presentación de solicitudes de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587365"/>
            <a:ext cx="11463243" cy="2058991"/>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2FD603-4F16-6CA1-BA5C-4D88ABE59FB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s-MX"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7051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s-MX" sz="3500" dirty="0">
                <a:solidFill>
                  <a:srgbClr val="002B49"/>
                </a:solidFill>
              </a:rPr>
              <a:t>Programa de Nuevos gTLD: recursos de la próxima ronda</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rPr>
              <a:t>Programa de Nuevos gTLD: sitio web de la próxima ronda </a:t>
            </a:r>
            <a:br>
              <a:rPr dirty="0"/>
            </a:br>
            <a:r>
              <a:rPr lang="es-MX" sz="2000" i="0" u="none" strike="noStrike" cap="none" dirty="0">
                <a:solidFill>
                  <a:srgbClr val="002B49"/>
                </a:solidFill>
                <a:latin typeface="Arial"/>
                <a:sym typeface="Arial"/>
                <a:hlinkClick r:id="rId3"/>
              </a:rPr>
              <a:t>https://newgtldprogram.icann.org/</a:t>
            </a:r>
            <a:endParaRPr lang="es-MX"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4"/>
              </a:rPr>
              <a:t>Preguntas frecuentes</a:t>
            </a:r>
            <a:r>
              <a:rPr lang="es-MX" sz="2000" b="0" i="0" u="none" strike="noStrike" cap="none" dirty="0">
                <a:solidFill>
                  <a:srgbClr val="002B49"/>
                </a:solidFill>
                <a:latin typeface="Arial"/>
                <a:sym typeface="Arial"/>
              </a:rPr>
              <a:t> (FAQ)</a:t>
            </a:r>
            <a:endParaRPr lang="es-MX" sz="2000" b="0" i="0" u="none" strike="noStrike" cap="none" dirty="0">
              <a:solidFill>
                <a:srgbClr val="002B49"/>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5"/>
              </a:rPr>
              <a:t>Novedades y anuncios del programa</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6"/>
              </a:rPr>
              <a:t>Calendario de participación</a:t>
            </a:r>
            <a:r>
              <a:rPr lang="es-MX" sz="2000" b="0" i="0" u="none" strike="noStrike" cap="none" dirty="0">
                <a:solidFill>
                  <a:srgbClr val="002B49"/>
                </a:solidFill>
                <a:latin typeface="Arial"/>
                <a:sym typeface="Arial"/>
              </a:rPr>
              <a:t> de la ICANN</a:t>
            </a: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7"/>
              </a:rPr>
              <a:t>Enlace</a:t>
            </a:r>
            <a:r>
              <a:rPr lang="es-MX" sz="2000" b="0" i="0" u="none" strike="noStrike" cap="none" dirty="0">
                <a:solidFill>
                  <a:srgbClr val="002B49"/>
                </a:solidFill>
                <a:latin typeface="Arial"/>
                <a:sym typeface="Arial"/>
              </a:rPr>
              <a:t> para la suscripción a las noticias de la ICANN</a:t>
            </a:r>
            <a:endParaRPr lang="es-MX" sz="2000" b="0" i="0" u="none" strike="noStrike" cap="none" dirty="0">
              <a:solidFill>
                <a:srgbClr val="002B4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s-MX"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483863"/>
            <a:ext cx="11010300" cy="1086135"/>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Para ver los hipervínculos en vista normal, haga clic con el botón derecho del ratón sobre el enlace y presione “Enlace &gt; Abrir enlace”.</a:t>
            </a:r>
          </a:p>
          <a:p>
            <a:pPr marL="0" marR="0" lvl="0" indent="0" algn="l" rtl="0">
              <a:spcBef>
                <a:spcPts val="0"/>
              </a:spcBef>
              <a:spcAft>
                <a:spcPts val="0"/>
              </a:spcAft>
              <a:buNone/>
            </a:pPr>
            <a:endParaRPr lang="es-MX"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487329" y="5396780"/>
            <a:ext cx="46143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sz="2400" dirty="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AB0623E7-2C5F-713C-EB16-E9C05FA1E86A}"/>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a:spcBef>
                <a:spcPts val="1067"/>
              </a:spcBef>
              <a:buSzPts val="1100"/>
            </a:pPr>
            <a:endParaRPr sz="267" b="1">
              <a:solidFill>
                <a:srgbClr val="FFFFFF"/>
              </a:solidFill>
            </a:endParaRPr>
          </a:p>
          <a:p>
            <a:pPr algn="ctr">
              <a:buSzPts val="1100"/>
            </a:pPr>
            <a:endParaRPr sz="1467" b="1">
              <a:solidFill>
                <a:srgbClr val="FFFFFF"/>
              </a:solidFill>
            </a:endParaRPr>
          </a:p>
        </p:txBody>
      </p:sp>
      <p:sp>
        <p:nvSpPr>
          <p:cNvPr id="522" name="Google Shape;522;p43"/>
          <p:cNvSpPr txBox="1">
            <a:spLocks noGrp="1"/>
          </p:cNvSpPr>
          <p:nvPr>
            <p:ph type="title"/>
          </p:nvPr>
        </p:nvSpPr>
        <p:spPr>
          <a:xfrm>
            <a:off x="540000" y="900000"/>
            <a:ext cx="8627600" cy="575600"/>
          </a:xfrm>
          <a:prstGeom prst="rect">
            <a:avLst/>
          </a:prstGeom>
        </p:spPr>
        <p:txBody>
          <a:bodyPr spcFirstLastPara="1" wrap="square" lIns="0" tIns="0" rIns="0" bIns="0" anchor="t" anchorCtr="0">
            <a:noAutofit/>
          </a:bodyPr>
          <a:lstStyle/>
          <a:p>
            <a:r>
              <a:rPr lang="es-MX"/>
              <a:t>Programa de Nuevos gTLD en TU idioma</a:t>
            </a:r>
          </a:p>
        </p:txBody>
      </p:sp>
      <p:sp>
        <p:nvSpPr>
          <p:cNvPr id="523" name="Google Shape;523;p43"/>
          <p:cNvSpPr txBox="1"/>
          <p:nvPr/>
        </p:nvSpPr>
        <p:spPr>
          <a:xfrm>
            <a:off x="2766367" y="1761167"/>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es-MX" sz="2133">
                <a:solidFill>
                  <a:srgbClr val="0B3458"/>
                </a:solidFill>
              </a:rPr>
              <a:t>Proceso de traducción bajo demanda y sin costo para facilitar </a:t>
            </a:r>
            <a:r>
              <a:rPr lang="es-MX" sz="2133" b="1">
                <a:solidFill>
                  <a:srgbClr val="0B3458"/>
                </a:solidFill>
              </a:rPr>
              <a:t>materiales de difusión de la Próxima Ronda </a:t>
            </a:r>
            <a:r>
              <a:rPr lang="es-MX" sz="2133">
                <a:solidFill>
                  <a:srgbClr val="0B3458"/>
                </a:solidFill>
              </a:rPr>
              <a:t>en idiomas distintos de los idiomas de la ICANN (árabe, chino, inglés, francés, ruso y español).</a:t>
            </a:r>
          </a:p>
          <a:p>
            <a:pPr marL="101597">
              <a:lnSpc>
                <a:spcPct val="115000"/>
              </a:lnSpc>
              <a:buClr>
                <a:srgbClr val="0B3458"/>
              </a:buClr>
              <a:buSzPts val="1600"/>
            </a:pPr>
            <a:endParaRPr lang="en-GB" sz="2133" dirty="0">
              <a:solidFill>
                <a:srgbClr val="0B3458"/>
              </a:solidFill>
            </a:endParaRPr>
          </a:p>
          <a:p>
            <a:pPr marL="457189" indent="-355591">
              <a:lnSpc>
                <a:spcPct val="115000"/>
              </a:lnSpc>
              <a:buClr>
                <a:srgbClr val="0B3458"/>
              </a:buClr>
              <a:buSzPts val="1600"/>
              <a:buChar char="●"/>
            </a:pPr>
            <a:r>
              <a:rPr lang="es-MX" sz="2133">
                <a:solidFill>
                  <a:srgbClr val="0B3458"/>
                </a:solidFill>
              </a:rPr>
              <a:t>Utiliza herramientas de inteligencia artificial y traducción automática neuronal, seguidas de una revisión por parte de voluntarios. </a:t>
            </a:r>
          </a:p>
          <a:p>
            <a:pPr marL="457189" indent="-355591">
              <a:lnSpc>
                <a:spcPct val="115000"/>
              </a:lnSpc>
              <a:buClr>
                <a:srgbClr val="0B3458"/>
              </a:buClr>
              <a:buSzPts val="1600"/>
              <a:buChar char="●"/>
            </a:pPr>
            <a:endParaRPr lang="en-GB" sz="2133" dirty="0">
              <a:solidFill>
                <a:srgbClr val="0B3458"/>
              </a:solidFill>
            </a:endParaRPr>
          </a:p>
          <a:p>
            <a:pPr marL="457189" indent="-355591">
              <a:lnSpc>
                <a:spcPct val="115000"/>
              </a:lnSpc>
              <a:buClr>
                <a:srgbClr val="0B3458"/>
              </a:buClr>
              <a:buSzPts val="1600"/>
              <a:buChar char="●"/>
            </a:pPr>
            <a:r>
              <a:rPr lang="es-MX" sz="2133">
                <a:solidFill>
                  <a:srgbClr val="0B3458"/>
                </a:solidFill>
              </a:rPr>
              <a:t>Para más información y detalles de cómo participar, consultar la </a:t>
            </a:r>
            <a:r>
              <a:rPr lang="es-MX" sz="2133">
                <a:solidFill>
                  <a:srgbClr val="0B3458"/>
                </a:solidFill>
                <a:hlinkClick r:id="rId3"/>
              </a:rPr>
              <a:t>página WiKi</a:t>
            </a:r>
            <a:r>
              <a:rPr lang="es-MX" sz="2133">
                <a:solidFill>
                  <a:srgbClr val="0B3458"/>
                </a:solidFill>
              </a:rPr>
              <a:t> del Programa de Nuevos gTLD en TU Idioma.</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5298424" cy="437419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Preguntas </a:t>
            </a:r>
          </a:p>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y respuestas</a:t>
            </a:r>
            <a:endParaRPr lang="es-MX" sz="3600" b="1" i="0" dirty="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lang="es-MX"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v="urn:schemas-microsoft-com:mac: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s-MX" sz="4000" dirty="0">
                <a:solidFill>
                  <a:schemeClr val="bg1"/>
                </a:solidFill>
              </a:rPr>
              <a:t>Gracias</a:t>
            </a:r>
            <a:br>
              <a:rPr dirty="0"/>
            </a:br>
            <a:br>
              <a:rPr dirty="0"/>
            </a:br>
            <a:r>
              <a:rPr lang="es-MX" sz="4000" dirty="0">
                <a:solidFill>
                  <a:schemeClr val="bg1"/>
                </a:solidFill>
              </a:rPr>
              <a:t>Participe en la ICANN:</a:t>
            </a:r>
          </a:p>
        </p:txBody>
      </p:sp>
      <p:grpSp>
        <p:nvGrpSpPr>
          <p:cNvPr id="5" name="Group 4">
            <a:extLst>
              <a:ext uri="{FF2B5EF4-FFF2-40B4-BE49-F238E27FC236}">
                <a16:creationId xmlns:a16="http://schemas.microsoft.com/office/drawing/2014/main" id="{C0BBD22A-132E-84EA-2513-A9647764AD5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735A86C8-5F8B-4887-18ED-44DE85C85E1B}"/>
                </a:ext>
              </a:extLst>
            </p:cNvPr>
            <p:cNvSpPr txBox="1"/>
            <p:nvPr/>
          </p:nvSpPr>
          <p:spPr>
            <a:xfrm>
              <a:off x="1632188" y="862351"/>
              <a:ext cx="3285715" cy="400110"/>
            </a:xfrm>
            <a:prstGeom prst="rect">
              <a:avLst/>
            </a:prstGeom>
            <a:solidFill>
              <a:srgbClr val="002B49"/>
            </a:solidFill>
          </p:spPr>
          <p:txBody>
            <a:bodyPr wrap="square" rtlCol="0">
              <a:spAutoFit/>
            </a:bodyPr>
            <a:lstStyle/>
            <a:p>
              <a:r>
                <a:rPr lang="en-TR" sz="2000" dirty="0">
                  <a:solidFill>
                    <a:schemeClr val="bg1"/>
                  </a:solidFill>
                </a:rPr>
                <a:t>Un mundo, una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4500" dirty="0">
                <a:solidFill>
                  <a:srgbClr val="002B49"/>
                </a:solidFill>
              </a:rPr>
              <a:t>¿Cómo navegamos por Internet?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direcciones IP son difíciles de recordar para las personas.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MX"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IPv4: 192.0.43.7</a:t>
            </a:r>
            <a:endParaRPr lang="es-MX"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IPv6: 2001:0db8:ac10:fe01:0000</a:t>
            </a:r>
            <a:endParaRPr lang="es-MX"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personas recuerdan con mayor facilidad las palabras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lang="es-MX"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002B49"/>
                </a:solidFill>
                <a:latin typeface="Arial"/>
                <a:sym typeface="Arial"/>
              </a:rPr>
              <a:t>www.icann.org</a:t>
            </a:r>
            <a:r>
              <a:rPr lang="es-MX" sz="2000" b="0" i="0" u="none" strike="noStrike" cap="none" dirty="0">
                <a:solidFill>
                  <a:srgbClr val="002B49"/>
                </a:solidFill>
                <a:latin typeface="Arial"/>
                <a:sym typeface="Arial"/>
              </a:rPr>
              <a:t> = </a:t>
            </a:r>
            <a:r>
              <a:rPr lang="es-MX" sz="2000" b="1" i="0" u="none" strike="noStrike" cap="none" dirty="0">
                <a:solidFill>
                  <a:srgbClr val="002B49"/>
                </a:solidFill>
                <a:latin typeface="Arial"/>
                <a:sym typeface="Arial"/>
              </a:rPr>
              <a:t>192.0.43.7</a:t>
            </a:r>
            <a:endParaRPr lang="es-MX"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s-MX"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F54BC122-C825-DD21-CED8-E6671E547A26}"/>
              </a:ext>
            </a:extLst>
          </p:cNvPr>
          <p:cNvGrpSpPr/>
          <p:nvPr/>
        </p:nvGrpSpPr>
        <p:grpSpPr>
          <a:xfrm>
            <a:off x="5016930" y="814499"/>
            <a:ext cx="4760116" cy="2441174"/>
            <a:chOff x="5016930" y="814499"/>
            <a:chExt cx="4760116" cy="2441174"/>
          </a:xfrm>
        </p:grpSpPr>
        <p:pic>
          <p:nvPicPr>
            <p:cNvPr id="887" name="Google Shape;887;p63"/>
            <p:cNvPicPr preferRelativeResize="0"/>
            <p:nvPr/>
          </p:nvPicPr>
          <p:blipFill rotWithShape="1">
            <a:blip r:embed="rId5">
              <a:alphaModFix/>
            </a:blip>
            <a:srcRect/>
            <a:stretch/>
          </p:blipFill>
          <p:spPr>
            <a:xfrm>
              <a:off x="5057436" y="814499"/>
              <a:ext cx="4719610" cy="2441174"/>
            </a:xfrm>
            <a:prstGeom prst="rect">
              <a:avLst/>
            </a:prstGeom>
            <a:noFill/>
            <a:ln>
              <a:noFill/>
            </a:ln>
          </p:spPr>
        </p:pic>
        <p:sp>
          <p:nvSpPr>
            <p:cNvPr id="8" name="TextBox 7">
              <a:extLst>
                <a:ext uri="{FF2B5EF4-FFF2-40B4-BE49-F238E27FC236}">
                  <a16:creationId xmlns:a16="http://schemas.microsoft.com/office/drawing/2014/main" id="{A6FB1B1A-8AF9-59A1-2E28-7872EC19DC7E}"/>
                </a:ext>
              </a:extLst>
            </p:cNvPr>
            <p:cNvSpPr txBox="1"/>
            <p:nvPr/>
          </p:nvSpPr>
          <p:spPr>
            <a:xfrm>
              <a:off x="5161218" y="883894"/>
              <a:ext cx="4527358" cy="646331"/>
            </a:xfrm>
            <a:prstGeom prst="rect">
              <a:avLst/>
            </a:prstGeom>
            <a:solidFill>
              <a:srgbClr val="002B49"/>
            </a:solidFill>
          </p:spPr>
          <p:txBody>
            <a:bodyPr wrap="square" rtlCol="0">
              <a:spAutoFit/>
            </a:bodyPr>
            <a:lstStyle/>
            <a:p>
              <a:pPr algn="ct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información enviada por Internet es como una </a:t>
              </a:r>
              <a:r>
                <a:rPr lang="es-E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postal digital.</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60C6898-CBA5-B982-D08C-F7D565475A46}"/>
                </a:ext>
              </a:extLst>
            </p:cNvPr>
            <p:cNvSpPr txBox="1"/>
            <p:nvPr/>
          </p:nvSpPr>
          <p:spPr>
            <a:xfrm>
              <a:off x="5016930" y="2314228"/>
              <a:ext cx="1180670" cy="307777"/>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contenido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CEA379-16FF-841E-FBCB-1EDDD9C92C48}"/>
                </a:ext>
              </a:extLst>
            </p:cNvPr>
            <p:cNvSpPr txBox="1"/>
            <p:nvPr/>
          </p:nvSpPr>
          <p:spPr>
            <a:xfrm>
              <a:off x="8545160" y="1928053"/>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destinatario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9343C00-6557-6F83-B9FF-5EC083B077A6}"/>
                </a:ext>
              </a:extLst>
            </p:cNvPr>
            <p:cNvSpPr txBox="1"/>
            <p:nvPr/>
          </p:nvSpPr>
          <p:spPr>
            <a:xfrm>
              <a:off x="8596376" y="2602216"/>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remitente</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85C085-839F-AFE8-A48B-8E078B841F09}"/>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s-MX"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¿Qué es un nombre de dominio?</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s-MX" sz="5400" b="0" i="0" u="sng" strike="noStrike" cap="none" dirty="0">
                <a:solidFill>
                  <a:srgbClr val="002B49"/>
                </a:solidFill>
                <a:latin typeface="Arial"/>
                <a:sym typeface="Arial"/>
                <a:hlinkClick r:id="rId3">
                  <a:extLst>
                    <a:ext uri="{A12FA001-AC4F-418D-AE19-62706E023703}">
                      <ahyp:hlinkClr xmlns:ahyp="http://schemas.microsoft.com/office/drawing/2018/hyperlinkcolor" val="tx"/>
                    </a:ext>
                  </a:extLst>
                </a:hlinkClick>
              </a:rPr>
              <a:t>www.icann.org</a:t>
            </a:r>
            <a:endParaRPr lang="es-MX"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927685"/>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80235"/>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dirty="0">
                <a:solidFill>
                  <a:schemeClr val="accent5"/>
                </a:solidFill>
                <a:latin typeface="Arial"/>
                <a:sym typeface="Arial"/>
              </a:rPr>
              <a:t>Dominio de alto nivel</a:t>
            </a:r>
            <a:endParaRPr lang="es-MX" sz="18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7766FE04-7E5D-BF70-E948-256452E7A08D}"/>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s-MX"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000" dirty="0">
                <a:solidFill>
                  <a:srgbClr val="002B49"/>
                </a:solidFill>
                <a:latin typeface="Arial"/>
                <a:sym typeface="Arial"/>
              </a:rPr>
              <a:t>¿Qué son los dominios de alto nivel (TLD)?</a:t>
            </a:r>
            <a:endParaRPr lang="es-MX" sz="40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dirty="0">
                <a:solidFill>
                  <a:srgbClr val="002B49"/>
                </a:solidFill>
              </a:rPr>
              <a:t>J</a:t>
            </a:r>
            <a:r>
              <a:rPr lang="es-MX" sz="1700" b="1" i="0" u="none" strike="noStrike" cap="none">
                <a:solidFill>
                  <a:srgbClr val="002B49"/>
                </a:solidFill>
                <a:latin typeface="Arial"/>
                <a:sym typeface="Arial"/>
              </a:rPr>
              <a:t>aponés</a:t>
            </a:r>
            <a:endParaRPr lang="es-MX"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sz="2900" b="1" i="0" u="none" strike="noStrike" cap="none" dirty="0">
                <a:solidFill>
                  <a:schemeClr val="lt1"/>
                </a:solidFill>
                <a:latin typeface="Arial"/>
                <a:sym typeface="Arial"/>
              </a:rPr>
              <a:t>.コム</a:t>
            </a:r>
            <a:endParaRPr lang="es-MX"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300" b="1" i="0" u="none" strike="noStrike" cap="none" dirty="0">
                <a:solidFill>
                  <a:srgbClr val="002B49"/>
                </a:solidFill>
                <a:latin typeface="Arial"/>
                <a:sym typeface="Arial"/>
              </a:rPr>
              <a:t>2012</a:t>
            </a:r>
            <a:endParaRPr lang="es-MX"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a:solidFill>
                  <a:srgbClr val="002B49"/>
                </a:solidFill>
                <a:latin typeface="Arial"/>
                <a:sym typeface="Arial"/>
              </a:rPr>
              <a:t>Chino</a:t>
            </a:r>
            <a:endParaRPr lang="es-MX"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dirty="0">
                <a:solidFill>
                  <a:srgbClr val="002B49"/>
                </a:solidFill>
                <a:latin typeface="Arial"/>
                <a:sym typeface="Arial"/>
              </a:rPr>
              <a:t>Árabe</a:t>
            </a:r>
            <a:endParaRPr lang="es-MX"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s-MX" sz="2000" b="1" dirty="0"/>
              <a:t>NOMBRE DE DOMINIO</a:t>
            </a:r>
          </a:p>
          <a:p>
            <a:r>
              <a:rPr lang="es-MX" sz="2000" dirty="0"/>
              <a:t>Letras latinas de la “</a:t>
            </a:r>
            <a:r>
              <a:rPr lang="es-MX" sz="2000" i="1" dirty="0"/>
              <a:t>a”</a:t>
            </a:r>
            <a:r>
              <a:rPr lang="es-MX" sz="2000" dirty="0"/>
              <a:t> a la “</a:t>
            </a:r>
            <a:r>
              <a:rPr lang="es-MX" sz="2000" i="1" dirty="0"/>
              <a:t>z</a:t>
            </a:r>
            <a:r>
              <a:rPr lang="es-MX" sz="2000" dirty="0"/>
              <a:t>” sin acentos ni símbolos.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s-MX" sz="2000" b="1" dirty="0"/>
              <a:t>NOMBRES DE DOMINIO </a:t>
            </a:r>
          </a:p>
          <a:p>
            <a:r>
              <a:rPr lang="es-MX" sz="2000" b="1" dirty="0"/>
              <a:t>INTERNACIONALIZADOS AGREGADOS </a:t>
            </a:r>
          </a:p>
          <a:p>
            <a:r>
              <a:rPr lang="es-MX" sz="2000" dirty="0"/>
              <a:t>Caracteres de diferentes códigos de escritura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.org</a:t>
            </a:r>
            <a:endParaRPr lang="es-MX"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.com</a:t>
            </a:r>
            <a:endParaRPr lang="es-MX"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SA" altLang="ja-JP" sz="2900" b="1" i="0" u="none" strike="noStrike" cap="none" dirty="0">
                <a:solidFill>
                  <a:schemeClr val="lt1"/>
                </a:solidFill>
                <a:latin typeface="Arial"/>
                <a:sym typeface="Arial"/>
              </a:rPr>
              <a:t>عرب</a:t>
            </a:r>
            <a:r>
              <a:rPr lang="es-MX" altLang="ja-JP" sz="2900" b="1" dirty="0">
                <a:solidFill>
                  <a:schemeClr val="lt1"/>
                </a:solidFill>
              </a:rPr>
              <a:t>.</a:t>
            </a:r>
            <a:endParaRPr lang="es-MX"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altLang="ja-JP" sz="2900" b="1" i="0" u="none" strike="noStrike" cap="none" dirty="0">
                <a:solidFill>
                  <a:schemeClr val="lt1"/>
                </a:solidFill>
                <a:latin typeface="Arial"/>
                <a:sym typeface="Arial"/>
              </a:rPr>
              <a:t>.中国</a:t>
            </a:r>
            <a:endParaRPr lang="es-MX"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.net</a:t>
            </a:r>
            <a:endParaRPr lang="es-MX"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23363D74-D4B2-E598-E3D8-4B0C43BF5F8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Expansión del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s-MX" sz="2400" b="1" dirty="0">
                <a:solidFill>
                  <a:srgbClr val="002B49"/>
                </a:solidFill>
              </a:rPr>
              <a:t>La </a:t>
            </a:r>
            <a:r>
              <a:rPr lang="es-MX" sz="2400" b="1" i="0" u="none" strike="noStrike" cap="none" dirty="0">
                <a:solidFill>
                  <a:srgbClr val="002B49"/>
                </a:solidFill>
                <a:latin typeface="Arial"/>
                <a:sym typeface="Arial"/>
              </a:rPr>
              <a:t>cantidad de gTLD ha crecido hasta superar los 1200</a:t>
            </a:r>
            <a:endParaRPr lang="es-MX"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.edu</a:t>
              </a:r>
              <a:endParaRPr lang="es-MX"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.gov</a:t>
              </a:r>
              <a:endParaRPr lang="es-MX"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.int</a:t>
              </a:r>
              <a:endParaRPr lang="es-MX"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.mil</a:t>
              </a:r>
              <a:endParaRPr lang="es-MX"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.net</a:t>
              </a:r>
              <a:endParaRPr lang="es-MX"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.org</a:t>
              </a:r>
              <a:endParaRPr lang="es-MX"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.aero</a:t>
              </a:r>
              <a:endParaRPr lang="es-MX"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.biz</a:t>
              </a:r>
              <a:endParaRPr lang="es-MX"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a:solidFill>
                    <a:srgbClr val="002B49"/>
                  </a:solidFill>
                  <a:latin typeface="Arial"/>
                  <a:sym typeface="Arial"/>
                </a:rPr>
                <a:t>.coop</a:t>
              </a:r>
              <a:endParaRPr lang="es-MX"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.info</a:t>
              </a:r>
              <a:endParaRPr lang="es-MX"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.museum</a:t>
              </a:r>
              <a:endParaRPr lang="es-MX"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.name</a:t>
              </a:r>
              <a:endParaRPr lang="es-MX"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.pro</a:t>
              </a:r>
              <a:endParaRPr lang="es-MX"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.asia</a:t>
              </a:r>
              <a:endParaRPr lang="es-MX"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.cat</a:t>
              </a:r>
              <a:endParaRPr lang="es-MX"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.jobs</a:t>
              </a:r>
              <a:endParaRPr lang="es-MX"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.mail</a:t>
              </a:r>
              <a:endParaRPr lang="es-MX"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.mobi</a:t>
              </a:r>
              <a:endParaRPr lang="es-MX"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.post</a:t>
              </a:r>
              <a:endParaRPr lang="es-MX"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.tel</a:t>
              </a:r>
              <a:endParaRPr lang="es-MX"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.com</a:t>
              </a:r>
              <a:endParaRPr lang="es-MX"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.travel</a:t>
              </a:r>
              <a:endParaRPr lang="es-MX"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.xxx</a:t>
              </a:r>
              <a:endParaRPr lang="es-MX"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3100" b="1" i="0" u="none" strike="noStrike" cap="none" dirty="0">
                  <a:solidFill>
                    <a:srgbClr val="002B49"/>
                  </a:solidFill>
                  <a:latin typeface="Arial"/>
                  <a:sym typeface="Arial"/>
                </a:rPr>
                <a:t>1200+</a:t>
              </a:r>
              <a:endParaRPr lang="es-MX"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600" b="1" i="0" u="none" strike="noStrike" cap="none" dirty="0">
                  <a:solidFill>
                    <a:srgbClr val="002B49"/>
                  </a:solidFill>
                  <a:latin typeface="Arial"/>
                  <a:sym typeface="Arial"/>
                </a:rPr>
                <a:t>.みんな </a:t>
              </a:r>
              <a:endParaRPr lang="es-MX"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.公益</a:t>
              </a:r>
              <a:endParaRPr lang="es-MX"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.menu</a:t>
              </a:r>
              <a:endParaRPr lang="es-MX"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b="1" i="0" u="none" strike="noStrike" cap="none" dirty="0">
                  <a:solidFill>
                    <a:srgbClr val="002B49"/>
                  </a:solidFill>
                  <a:latin typeface="Arial"/>
                  <a:sym typeface="Arial"/>
                </a:rPr>
                <a:t>.paris</a:t>
              </a:r>
              <a:endParaRPr lang="es-MX"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.brand</a:t>
              </a:r>
              <a:endParaRPr lang="es-MX"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.cab</a:t>
              </a:r>
              <a:endParaRPr lang="es-MX"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i="0" u="none" strike="noStrike" cap="none" dirty="0">
                  <a:solidFill>
                    <a:srgbClr val="002B49"/>
                  </a:solidFill>
                  <a:latin typeface="Arial"/>
                  <a:sym typeface="Arial"/>
                </a:rPr>
                <a:t>.futbol</a:t>
              </a:r>
              <a:endParaRPr lang="es-MX"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.ceo</a:t>
              </a:r>
              <a:endParaRPr lang="es-MX"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2400" i="0" u="none" strike="noStrike" cap="none" dirty="0">
                  <a:solidFill>
                    <a:srgbClr val="002B49"/>
                  </a:solidFill>
                  <a:latin typeface="Arial"/>
                  <a:sym typeface="Arial"/>
                </a:rPr>
                <a:t>gTLD</a:t>
              </a:r>
              <a:endParaRPr lang="es-MX"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s-MX"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712D548E-F593-C8F4-5C24-DFEFEB441E3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2286"/>
            <a:ext cx="12192000" cy="6983657"/>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s-MX"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Crear una Internet más inclusiva</a:t>
            </a:r>
          </a:p>
        </p:txBody>
      </p:sp>
      <p:sp>
        <p:nvSpPr>
          <p:cNvPr id="955" name="Google Shape;955;p67"/>
          <p:cNvSpPr txBox="1"/>
          <p:nvPr/>
        </p:nvSpPr>
        <p:spPr>
          <a:xfrm>
            <a:off x="504825" y="1974854"/>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s-MX" sz="2000" b="1" dirty="0">
                <a:solidFill>
                  <a:srgbClr val="002B49"/>
                </a:solidFill>
              </a:rPr>
              <a:t>La comunidad de la ICANN trabaja para que Internet sea más utilizable en todo el mundo a través de</a:t>
            </a:r>
            <a:r>
              <a:rPr lang="es-MX" sz="2100" b="1" dirty="0">
                <a:solidFill>
                  <a:srgbClr val="002B49"/>
                </a:solidFill>
              </a:rPr>
              <a:t>…</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47732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Aceptación Universal: necesaria desde el punto de vista técnico para garantizar que todos los nombres de dominio y direcciones de correo electrónico válidos puedan ser utilizados por todos los dispositivos, sistemas y aplicaciones habilitados para Internet. </a:t>
            </a:r>
          </a:p>
          <a:p>
            <a:pPr marL="685800" lvl="1" indent="-298450" algn="l" rtl="0">
              <a:spcBef>
                <a:spcPts val="0"/>
              </a:spcBef>
              <a:spcAft>
                <a:spcPts val="0"/>
              </a:spcAft>
              <a:buSzPts val="2100"/>
              <a:buChar char="○"/>
            </a:pPr>
            <a:r>
              <a:rPr lang="es-MX" sz="1800" i="1" dirty="0">
                <a:solidFill>
                  <a:srgbClr val="002B49"/>
                </a:solidFill>
              </a:rPr>
              <a:t>Las aplicaciones y sistemas heredados deben actualizarse.</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408371"/>
            <a:ext cx="8133875" cy="81560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Nombres de dominio internacionalizados: nombres de dominio representados con caracteres distintos de los latinos o ASCII (de la A a la Z). </a:t>
            </a:r>
          </a:p>
          <a:p>
            <a:endParaRPr lang="es-MX"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Todos deberían poder utilizar Internet con un nombre de dominio y una dirección de correo electrónico que se ajusten a su idioma o cultura. </a:t>
            </a:r>
          </a:p>
          <a:p>
            <a:pPr marL="0" marR="0" lvl="0" indent="0" algn="l" rtl="0">
              <a:spcBef>
                <a:spcPts val="0"/>
              </a:spcBef>
              <a:spcAft>
                <a:spcPts val="0"/>
              </a:spcAft>
              <a:buNone/>
            </a:pPr>
            <a:endParaRPr lang="es-MX"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dirty="0"/>
          </a:p>
        </p:txBody>
      </p:sp>
      <p:pic>
        <p:nvPicPr>
          <p:cNvPr id="5" name="Picture 4">
            <a:extLst>
              <a:ext uri="{FF2B5EF4-FFF2-40B4-BE49-F238E27FC236}">
                <a16:creationId xmlns:a16="http://schemas.microsoft.com/office/drawing/2014/main" id="{94019017-2638-132C-1E77-B5832B1C928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s-MX" sz="5400" dirty="0"/>
              <a:t>El Programa de Nuevos gTLD: </a:t>
            </a:r>
            <a:br>
              <a:rPr dirty="0"/>
            </a:br>
            <a:r>
              <a:rPr lang="es-MX" sz="5400" dirty="0"/>
              <a:t>Próxima Ronda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6148</Words>
  <Application>Microsoft Macintosh PowerPoint</Application>
  <PresentationFormat>Widescreen</PresentationFormat>
  <Paragraphs>571</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Courier New</vt:lpstr>
      <vt:lpstr>Noto Sans Symbols</vt:lpstr>
      <vt:lpstr>NTR</vt:lpstr>
      <vt:lpstr>ICANN PPT_Arial_16x9_June 2017_potx</vt:lpstr>
      <vt:lpstr>ICANN PPT_Arial_16x9_June 2017_potx</vt:lpstr>
      <vt:lpstr>Una Internet más inclusiva: nuevos dominios genéricos de alto nivel</vt:lpstr>
      <vt:lpstr>Temario</vt:lpstr>
      <vt:lpstr>Internet es una red de redes global </vt:lpstr>
      <vt:lpstr>¿Cómo navegamos por Internet? </vt:lpstr>
      <vt:lpstr>¿Qué es un nombre de dominio?</vt:lpstr>
      <vt:lpstr>¿Qué son los dominios de alto nivel (TLD)?</vt:lpstr>
      <vt:lpstr>Expansión del DNS</vt:lpstr>
      <vt:lpstr>Crear una Internet más inclusiva</vt:lpstr>
      <vt:lpstr>El Programa de Nuevos gTLD:  Próxima Ronda </vt:lpstr>
      <vt:lpstr>Nuevos nombres de dominio, nuevos usos</vt:lpstr>
      <vt:lpstr>Oportunidades que presentan los gTLD</vt:lpstr>
      <vt:lpstr>Beneficios de operar un gTLD</vt:lpstr>
      <vt:lpstr>Cómo convertirse en Operador de Registro</vt:lpstr>
      <vt:lpstr>Consideraciones financieras y técnicas</vt:lpstr>
      <vt:lpstr>Responsabilidades de los Operadores de Registro </vt:lpstr>
      <vt:lpstr>Próxima ronda:  Programa de Apoyo para Solicitantes (ASP) </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Próxima Ronda:  Programa de Evaluación de Proveedores de Servicios de Registro (RSP) </vt:lpstr>
      <vt:lpstr>PowerPoint Presentation</vt:lpstr>
      <vt:lpstr>Programa de Evaluación de Proveedores de Servicios de Registro</vt:lpstr>
      <vt:lpstr>Los RSP y el Programa de Nuevos gTLD</vt:lpstr>
      <vt:lpstr>Próxima ronda:  cronograma y recursos </vt:lpstr>
      <vt:lpstr>PowerPoint Presentation</vt:lpstr>
      <vt:lpstr>Programa de Nuevos gTLD: recursos de la próxima ronda</vt:lpstr>
      <vt:lpstr>Programa de Nuevos gTLD en TU idioma</vt:lpstr>
      <vt:lpstr>PowerPoint Presentation</vt:lpstr>
      <vt:lpstr>Gracias  Participe en la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140</cp:revision>
  <dcterms:modified xsi:type="dcterms:W3CDTF">2025-05-07T18:04:48Z</dcterms:modified>
</cp:coreProperties>
</file>