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8"/>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96"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97" r:id="rId35"/>
    <p:sldId id="286" r:id="rId36"/>
    <p:sldId id="28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CED4"/>
    <a:srgbClr val="F1633E"/>
    <a:srgbClr val="F3A41E"/>
    <a:srgbClr val="002B49"/>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2"/>
    <p:restoredTop sz="67123"/>
  </p:normalViewPr>
  <p:slideViewPr>
    <p:cSldViewPr snapToGrid="0">
      <p:cViewPr varScale="1">
        <p:scale>
          <a:sx n="78" d="100"/>
          <a:sy n="78" d="100"/>
        </p:scale>
        <p:origin x="2848" y="184"/>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Hello and welcome! My name is ______ and I am ____________.</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Today we’re going to talk about how we can make the Internet more inclusive and welcoming for the next billion people who will be coming online, and the next round of applications for new generic top-level domains.</a:t>
            </a:r>
            <a:endParaRPr dirty="0"/>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gTLDs are intended to provide greater consumer choice. gTLDs can represent cultures, brands, geographies, communities, special interests, and more (e.g., .community, .london, .sport).</a:t>
            </a:r>
            <a:endParaRPr sz="130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B181B"/>
                </a:solidFill>
              </a:rPr>
              <a:t>For businesses, a gTLD is a branding opportunity.</a:t>
            </a:r>
            <a:r>
              <a:rPr lang="en-US" b="1" dirty="0">
                <a:solidFill>
                  <a:srgbClr val="0B181B"/>
                </a:solidFill>
              </a:rPr>
              <a:t> </a:t>
            </a:r>
            <a:r>
              <a:rPr lang="en-US" dirty="0">
                <a:solidFill>
                  <a:srgbClr val="0B181B"/>
                </a:solidFill>
              </a:rPr>
              <a:t>And the opportunities are almost limitless, allowing individual businesses, commercial organizations, or entire sectors, to develop a unique label for themselves on the Internet. </a:t>
            </a:r>
          </a:p>
          <a:p>
            <a:pPr marL="0" lvl="0" indent="0" algn="l" rtl="0">
              <a:spcBef>
                <a:spcPts val="0"/>
              </a:spcBef>
              <a:spcAft>
                <a:spcPts val="0"/>
              </a:spcAft>
              <a:buNone/>
            </a:pPr>
            <a:endParaRPr lang="en-US" dirty="0">
              <a:solidFill>
                <a:srgbClr val="0B181B"/>
              </a:solidFill>
            </a:endParaRPr>
          </a:p>
          <a:p>
            <a:pPr marL="0" lvl="0" indent="0" algn="l" rtl="0">
              <a:spcBef>
                <a:spcPts val="0"/>
              </a:spcBef>
              <a:spcAft>
                <a:spcPts val="0"/>
              </a:spcAft>
              <a:buNone/>
            </a:pPr>
            <a:r>
              <a:rPr lang="en-US" dirty="0">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An organization managing a gTLD can vet businesses requesting a domain name to maintain trust in or protect the brand associated with the gTLD.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Some gTLDs are operated for the benefit of a particular community – these TLDs allow people with similar interests or values to connect with one another and share information and ideas.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If implemented well, a gTLD can be a source of significant revenue through the management of domain name registrations and renewals.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Aside from </a:t>
            </a:r>
            <a:r>
              <a:rPr lang="en-US" dirty="0"/>
              <a:t>the objectives an organization might have in applying for a gTLD, there are technical and financial considerations. As an applicant, your organization is requesting to operate a registry that represents a part of the Internet infrastructure.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The process of applying to operate a registry business is much more complex than registering a domain name, which any individual or organization can do, and should not be entered into lightly.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applying for a new gTLD requires financial and technical resources, including staff and equipment, that are out of reach for many.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evaluation fee is expected to be 227,000 US dollars. More information is available in our fee FAQs available on the next round website. </a:t>
            </a: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Applicant Support Program or the ASP, makes applying for a new gTLD more attainable to entities that are interested to run a gTLD but that need financial or training resources to do so.  A complete guide to the ASP application process is available in the </a:t>
            </a:r>
            <a:r>
              <a:rPr lang="en-US" u="sng" dirty="0">
                <a:solidFill>
                  <a:srgbClr val="1155CC"/>
                </a:solidFill>
                <a:hlinkClick r:id="rId3">
                  <a:extLst>
                    <a:ext uri="{A12FA001-AC4F-418D-AE19-62706E023703}">
                      <ahyp:hlinkClr xmlns:ahyp="http://schemas.microsoft.com/office/drawing/2018/hyperlinkcolor" val="tx"/>
                    </a:ext>
                  </a:extLst>
                </a:hlinkClick>
              </a:rPr>
              <a:t>ASP Handbook</a:t>
            </a:r>
            <a:r>
              <a:rPr lang="en-US" dirty="0"/>
              <a:t> where you will also find the evaluation criteria for qualifying. These include: </a:t>
            </a:r>
          </a:p>
          <a:p>
            <a:pPr marL="914400" lvl="1" indent="-304800" algn="l" rtl="0">
              <a:spcBef>
                <a:spcPts val="0"/>
              </a:spcBef>
              <a:spcAft>
                <a:spcPts val="0"/>
              </a:spcAft>
              <a:buClr>
                <a:schemeClr val="dk1"/>
              </a:buClr>
              <a:buSzPts val="1200"/>
              <a:buFont typeface="Calibri"/>
              <a:buChar char="○"/>
            </a:pPr>
            <a:r>
              <a:rPr lang="en-US" dirty="0"/>
              <a:t>Business Due Diligence: making sure that submitted applications are complete; legal compliance check, background screening</a:t>
            </a:r>
          </a:p>
          <a:p>
            <a:pPr marL="914400" lvl="1" indent="-304800" algn="l" rtl="0">
              <a:spcBef>
                <a:spcPts val="0"/>
              </a:spcBef>
              <a:spcAft>
                <a:spcPts val="0"/>
              </a:spcAft>
              <a:buClr>
                <a:schemeClr val="dk1"/>
              </a:buClr>
              <a:buSzPts val="1200"/>
              <a:buFont typeface="Calibri"/>
              <a:buChar char="○"/>
            </a:pPr>
            <a:r>
              <a:rPr lang="en-US" dirty="0"/>
              <a:t>Public Responsibility Due Diligence: checking that the applicant does not produce, trade in, or promote an industry/string that is contrary to generally accepted legal norms of morality and public order that are recognized under principles of international law</a:t>
            </a:r>
          </a:p>
          <a:p>
            <a:pPr marL="914400" lvl="1" indent="-304800" algn="l" rtl="0">
              <a:spcBef>
                <a:spcPts val="0"/>
              </a:spcBef>
              <a:spcAft>
                <a:spcPts val="0"/>
              </a:spcAft>
              <a:buClr>
                <a:schemeClr val="dk1"/>
              </a:buClr>
              <a:buSzPts val="1200"/>
              <a:buFont typeface="Calibri"/>
              <a:buChar char="○"/>
            </a:pPr>
            <a:r>
              <a:rPr lang="en-US" dirty="0"/>
              <a:t>Financial Need: looking at whether paying the full gTLD application fee presents financial hardship </a:t>
            </a:r>
          </a:p>
          <a:p>
            <a:pPr marL="914400" lvl="1" indent="-304800" algn="l" rtl="0">
              <a:spcBef>
                <a:spcPts val="0"/>
              </a:spcBef>
              <a:spcAft>
                <a:spcPts val="0"/>
              </a:spcAft>
              <a:buClr>
                <a:schemeClr val="dk1"/>
              </a:buClr>
              <a:buSzPts val="1200"/>
              <a:buFont typeface="Calibri"/>
              <a:buChar char="○"/>
            </a:pPr>
            <a:r>
              <a:rPr lang="en-US" dirty="0"/>
              <a:t>Financial Viability: looking at how the applicant intends to cover the unsupported costs of the gTLD application and evaluation fees and that, upon qualifying for support, the applicant is able to submit a deposit</a:t>
            </a:r>
          </a:p>
          <a:p>
            <a:pPr marL="914400" lvl="1" indent="-304800" algn="l" rtl="0">
              <a:spcBef>
                <a:spcPts val="0"/>
              </a:spcBef>
              <a:spcAft>
                <a:spcPts val="0"/>
              </a:spcAft>
              <a:buClr>
                <a:schemeClr val="dk1"/>
              </a:buClr>
              <a:buSzPts val="1200"/>
              <a:buFont typeface="Calibri"/>
              <a:buChar char="○"/>
            </a:pPr>
            <a:r>
              <a:rPr lang="en-US" dirty="0"/>
              <a:t>Eligible Entity Status: checking that the type of organization or business is eligible –which I’ll speak to in more detail next</a:t>
            </a: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apply to the Applicant Support Program, applicants must be one of these entities: </a:t>
            </a:r>
            <a:endParaRPr dirty="0"/>
          </a:p>
          <a:p>
            <a:pPr marL="0" lvl="0" indent="0" algn="l" rtl="0">
              <a:spcBef>
                <a:spcPts val="0"/>
              </a:spcBef>
              <a:spcAft>
                <a:spcPts val="0"/>
              </a:spcAft>
              <a:buNone/>
            </a:pPr>
            <a:r>
              <a:rPr lang="en-US" dirty="0"/>
              <a:t>a nonprofit, nongovernmental, or charitable organization; </a:t>
            </a:r>
            <a:endParaRPr dirty="0"/>
          </a:p>
          <a:p>
            <a:pPr marL="0" lvl="0" indent="0" algn="l" rtl="0">
              <a:spcBef>
                <a:spcPts val="0"/>
              </a:spcBef>
              <a:spcAft>
                <a:spcPts val="0"/>
              </a:spcAft>
              <a:buNone/>
            </a:pPr>
            <a:r>
              <a:rPr lang="en-US" dirty="0"/>
              <a:t>an intergovernmental organization; </a:t>
            </a:r>
            <a:endParaRPr dirty="0"/>
          </a:p>
          <a:p>
            <a:pPr marL="0" lvl="0" indent="0" algn="l" rtl="0">
              <a:spcBef>
                <a:spcPts val="0"/>
              </a:spcBef>
              <a:spcAft>
                <a:spcPts val="0"/>
              </a:spcAft>
              <a:buNone/>
            </a:pPr>
            <a:r>
              <a:rPr lang="en-US" dirty="0"/>
              <a:t>an indigenous/tribal peoples’ organization; </a:t>
            </a:r>
            <a:endParaRPr dirty="0"/>
          </a:p>
          <a:p>
            <a:pPr marL="0" lvl="0" indent="0" algn="l" rtl="0">
              <a:spcBef>
                <a:spcPts val="0"/>
              </a:spcBef>
              <a:spcAft>
                <a:spcPts val="0"/>
              </a:spcAft>
              <a:buNone/>
            </a:pPr>
            <a:r>
              <a:rPr lang="en-US" dirty="0"/>
              <a:t>or a small businesses that operates as a social enterprise or </a:t>
            </a:r>
            <a:endParaRPr dirty="0"/>
          </a:p>
          <a:p>
            <a:pPr marL="0" lvl="0" indent="0" algn="l" rtl="0">
              <a:spcBef>
                <a:spcPts val="0"/>
              </a:spcBef>
              <a:spcAft>
                <a:spcPts val="0"/>
              </a:spcAft>
              <a:buNone/>
            </a:pPr>
            <a:r>
              <a:rPr lang="en-US" dirty="0"/>
              <a:t>that is located in a less-developed economy. </a:t>
            </a:r>
            <a:endParaRPr dirty="0"/>
          </a:p>
          <a:p>
            <a:pPr marL="0" lvl="0" indent="0" algn="l" rtl="0">
              <a:spcBef>
                <a:spcPts val="0"/>
              </a:spcBef>
              <a:spcAft>
                <a:spcPts val="0"/>
              </a:spcAft>
              <a:buNone/>
            </a:pPr>
            <a:r>
              <a:rPr lang="en-US" dirty="0"/>
              <a:t>Applicants only need to qualify for one entity from this list.</a:t>
            </a:r>
            <a:endParaRPr dirty="0"/>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applicants that qualify for support, the program offers a range of financial and nonfinancial assistance to help applicants apply for a gTLD.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Financial assistance includes fee reductions (between 75-85% reduction) based upon available funds and the number of applicants that qualify for support. </a:t>
            </a:r>
            <a:endParaRPr dirty="0"/>
          </a:p>
          <a:p>
            <a:pPr marL="914400" lvl="1" indent="-304800" algn="l" rtl="0">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spcBef>
                <a:spcPts val="0"/>
              </a:spcBef>
              <a:spcAft>
                <a:spcPts val="0"/>
              </a:spcAft>
              <a:buClr>
                <a:schemeClr val="dk1"/>
              </a:buClr>
              <a:buSzPts val="1200"/>
              <a:buFont typeface="Calibri"/>
              <a:buChar char="○"/>
            </a:pPr>
            <a:r>
              <a:rPr lang="en-US" dirty="0">
                <a:solidFill>
                  <a:srgbClr val="0B3458"/>
                </a:solidFill>
              </a:rPr>
              <a:t>Qualified ASP applicants that participate in contention resolution procedures in the new gTLD program will also be eligible to receive a bid credit.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Non-financial assistance includes access to volunteer professional services, training, and resources. </a:t>
            </a:r>
            <a:endParaRPr dirty="0"/>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In this presentation I’m going to provide an overview of the Internet and the Domain Name System, or DNS, which makes it so easy for us to navigate. I’ll also share how ICANN is working to make the Internet more multilingual by promoting the Universal Acceptance of Internationalized Domain Names. And then - I’m excited to tell you about a rare opportunity that’s coming up to help build digital inclusivity via new generic top-level domains.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In the Next Round of the New Top-Level Domains Program ICANN is again making financial and nonfinancial assistance available to qualified new gTLD applicants through the Applicant Support Program, and streamlining the entire gTLD application process by evaluating Registry Service Providers as part of the RSP Evaluation Program. </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We will have plenty of time after the presentation to address any questions may have.</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ASP evaluations will be conducted in two phases.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second part of the evaluation process will be conducted by a Support Applicant Review Panel. Evaluation panelists are required to conduct fair, independent, efficient, consistent, and reliable evaluation processes to assess applicants.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panel will review the remaining aspects of the evaluation criteria: public responsibility, financial need, financial viability, and confirming that the applicant is one of the eligible entities presented earlier.</a:t>
            </a:r>
            <a:endParaRPr/>
          </a:p>
          <a:p>
            <a:pPr marL="0" lvl="0" indent="0" algn="l" rtl="0">
              <a:spcBef>
                <a:spcPts val="0"/>
              </a:spcBef>
              <a:spcAft>
                <a:spcPts val="0"/>
              </a:spcAft>
              <a:buClr>
                <a:schemeClr val="dk1"/>
              </a:buClr>
              <a:buSzPts val="1200"/>
              <a:buFont typeface="Arial"/>
              <a:buNone/>
            </a:pPr>
            <a:endParaRPr/>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dirty="0">
                <a:solidFill>
                  <a:schemeClr val="hlink"/>
                </a:solidFill>
                <a:hlinkClick r:id="rId3"/>
              </a:rPr>
              <a:t>https://newgtldprogram.icann.org/en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supports. So here we see an applicant that’s making use of capacity development support, asking questions to the Applicant counselor, or using the volunteer professional services on offer. This journey continues on the next slide.</a:t>
            </a:r>
            <a:endParaRP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Lastly, here are some of the important dates you may want to make note of. The Applicant Support Program will open to receive applications on 19 November this year. The new gTLD Program Applicant Guidebook is estimated to put out for Public Comment in May 2025 with the final, Board-approved version to be made available before December 2025. The new gTLD program is expected to open to receive applications in April 2026. </a:t>
            </a:r>
            <a:endParaRPr dirty="0">
              <a:latin typeface="Arial"/>
              <a:ea typeface="Arial"/>
              <a:cs typeface="Arial"/>
              <a:sym typeface="Arial"/>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endParaRPr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sz="1800" b="0" i="0" u="none" strike="noStrike" dirty="0">
                <a:solidFill>
                  <a:srgbClr val="000000"/>
                </a:solidFill>
                <a:effectLst/>
                <a:latin typeface="Arial" panose="020B0604020202020204" pitchFamily="34" charset="0"/>
              </a:rPr>
              <a:t>A list of evaluated RSPs will be published on the New gTLD Program website before the gTLD application submission period opens and frequently updated as RSPs are evaluated.</a:t>
            </a: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rtl="0"/>
            <a:r>
              <a:rPr lang="en-US" sz="1800" b="0" i="0" u="none" strike="noStrike" dirty="0">
                <a:solidFill>
                  <a:srgbClr val="000000"/>
                </a:solidFill>
                <a:effectLst/>
                <a:latin typeface="Arial" panose="020B0604020202020204" pitchFamily="34" charset="0"/>
              </a:rPr>
              <a:t>The RSP program is one side of the equation of getting a new gTLD delegated in the next round. The other side of the equation is applying for the gTLD during the new gTLD application window. This slide explains how both programs (the RSP evaluation and the new gTLD evaluation) interact.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RSP evaluation will provide a list of evaluated RSPs, including pre-approved IDN tables and additional registry services. ICANN will publish the list of evaluated RSPs for the first time in December 2025, and will continue to update this list as evaluations progress based on the SLTs in the RSP handbook.</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After disclosing the evaluated RSPs supporting its application, the new gTLD applicant will be presented with additional services and IDN tables that the new gTLD applicant could select to be added to the Registry Agreement.</a:t>
            </a:r>
            <a:endParaRPr lang="en-US" sz="3600" b="0" dirty="0">
              <a:effectLst/>
            </a:endParaRPr>
          </a:p>
          <a:p>
            <a:pPr rtl="0"/>
            <a:br>
              <a:rPr lang="en-US" sz="3600" b="0" dirty="0">
                <a:effectLst/>
              </a:rPr>
            </a:br>
            <a:r>
              <a:rPr lang="en-US" sz="1800" b="0" i="0" u="none" strike="noStrike" dirty="0">
                <a:solidFill>
                  <a:srgbClr val="000000"/>
                </a:solidFill>
                <a:effectLst/>
                <a:latin typeface="Arial" panose="020B0604020202020204" pitchFamily="34" charset="0"/>
              </a:rPr>
              <a:t>The new gTLD program will provide a list of gTLD applicants who want to be supported by the RSPs to the RSPs to confirm that they will support such gTLDs and have enough capacity.</a:t>
            </a:r>
            <a:endParaRPr lang="en-US" sz="3600" b="0" dirty="0">
              <a:effectLst/>
            </a:endParaRPr>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US" dirty="0"/>
              <a:t>The Internet is a vast network of interconnected networks. Today more than 5.4 billion people are online every day, and, according to Statista, more than 24 billion devices will be connected to the Internet by the end of 2024. Every single one of these devices has an Internet Protocol address, also known as an IP address, which is a long series of numbers.</a:t>
            </a:r>
            <a:endParaRPr dirty="0"/>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Are you thinking about applying for a new gTLD?</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So that you can start preparing, this slide gives you the estimated timing of the application submission period for the ASP and RSP programs, as well as the general submission period for new gTLD applications. </a:t>
            </a: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dirty="0"/>
              <a:t>The gTLD Program: Next Round website offers the most up-to-date information about the next round of applications for new gTLDs. </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There, you will find links to resources, including:</a:t>
            </a:r>
          </a:p>
          <a:p>
            <a:pPr marL="914400" lvl="1" indent="-317500" algn="l" rtl="0">
              <a:lnSpc>
                <a:spcPct val="115000"/>
              </a:lnSpc>
              <a:spcBef>
                <a:spcPts val="0"/>
              </a:spcBef>
              <a:spcAft>
                <a:spcPts val="0"/>
              </a:spcAft>
              <a:buClr>
                <a:schemeClr val="dk1"/>
              </a:buClr>
              <a:buSzPts val="1400"/>
              <a:buFont typeface="Calibri"/>
              <a:buChar char="○"/>
            </a:pPr>
            <a:r>
              <a:rPr lang="en-US" dirty="0"/>
              <a:t>News and announcements</a:t>
            </a:r>
          </a:p>
          <a:p>
            <a:pPr marL="914400" lvl="1" indent="-317500" algn="l" rtl="0">
              <a:lnSpc>
                <a:spcPct val="115000"/>
              </a:lnSpc>
              <a:spcBef>
                <a:spcPts val="0"/>
              </a:spcBef>
              <a:spcAft>
                <a:spcPts val="0"/>
              </a:spcAft>
              <a:buClr>
                <a:schemeClr val="dk1"/>
              </a:buClr>
              <a:buSzPts val="1400"/>
              <a:buFont typeface="Calibri"/>
              <a:buChar char="○"/>
            </a:pPr>
            <a:r>
              <a:rPr lang="en-US" dirty="0"/>
              <a:t>FAQs</a:t>
            </a:r>
          </a:p>
          <a:p>
            <a:pPr marL="914400" lvl="1" indent="-317500" algn="l" rtl="0">
              <a:lnSpc>
                <a:spcPct val="115000"/>
              </a:lnSpc>
              <a:spcBef>
                <a:spcPts val="0"/>
              </a:spcBef>
              <a:spcAft>
                <a:spcPts val="0"/>
              </a:spcAft>
              <a:buClr>
                <a:schemeClr val="dk1"/>
              </a:buClr>
              <a:buSzPts val="1400"/>
              <a:buFont typeface="Calibri"/>
              <a:buChar char="○"/>
            </a:pPr>
            <a:r>
              <a:rPr lang="en-US" dirty="0"/>
              <a:t>The ASP and RSP Handbooks</a:t>
            </a:r>
          </a:p>
          <a:p>
            <a:pPr marL="914400" lvl="1" indent="-317500" algn="l" rtl="0">
              <a:lnSpc>
                <a:spcPct val="115000"/>
              </a:lnSpc>
              <a:spcBef>
                <a:spcPts val="0"/>
              </a:spcBef>
              <a:spcAft>
                <a:spcPts val="0"/>
              </a:spcAft>
              <a:buClr>
                <a:schemeClr val="dk1"/>
              </a:buClr>
              <a:buSzPts val="1400"/>
              <a:buFont typeface="Calibri"/>
              <a:buChar char="○"/>
            </a:pPr>
            <a:r>
              <a:rPr lang="en-US" dirty="0"/>
              <a:t>Applicant Guidebook</a:t>
            </a:r>
          </a:p>
          <a:p>
            <a:pPr marL="914400" lvl="1" indent="-317500" algn="l" rtl="0">
              <a:lnSpc>
                <a:spcPct val="115000"/>
              </a:lnSpc>
              <a:spcBef>
                <a:spcPts val="0"/>
              </a:spcBef>
              <a:spcAft>
                <a:spcPts val="0"/>
              </a:spcAft>
              <a:buClr>
                <a:schemeClr val="dk1"/>
              </a:buClr>
              <a:buSzPts val="1400"/>
              <a:buFont typeface="Calibri"/>
              <a:buChar char="○"/>
            </a:pPr>
            <a:r>
              <a:rPr lang="en-US" dirty="0"/>
              <a:t>And more.</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So don’t wait! Check out the website and subscribe to ICANN News to receive the latest news about the next round of the New gTLD Program – delivered directly to your inbox</a:t>
            </a:r>
            <a:r>
              <a:rPr lang="en-US"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4f51f3996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4f51f3996_1_1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519" name="Google Shape;519;g334f51f3996_1_1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That wraps up my presentation. I would be happy to answer any questions you may have.</a:t>
            </a:r>
            <a:endParaRPr dirty="0"/>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An IP address is like a postal address. It allows messages, videos, and other packets of data to be sent from the device, and to receive data from other connected devices.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But a long series of numbers can be difficult for people to remember. The Domain Name System, or DNS, allows us to enter a domain name instead of an IP address to reach a website. </a:t>
            </a:r>
            <a:r>
              <a:rPr lang="en-US" dirty="0">
                <a:solidFill>
                  <a:srgbClr val="333333"/>
                </a:solidFill>
              </a:rPr>
              <a:t>For instance, you only need to type “</a:t>
            </a:r>
            <a:r>
              <a:rPr lang="en-US" dirty="0" err="1">
                <a:solidFill>
                  <a:srgbClr val="333333"/>
                </a:solidFill>
              </a:rPr>
              <a:t>www.icann.org</a:t>
            </a:r>
            <a:r>
              <a:rPr lang="en-US" dirty="0">
                <a:solidFill>
                  <a:srgbClr val="333333"/>
                </a:solidFill>
              </a:rPr>
              <a:t>” into a browser to reach our website, instead of using the IP address.</a:t>
            </a:r>
            <a:endParaRPr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n-US" dirty="0">
                <a:solidFill>
                  <a:srgbClr val="333333"/>
                </a:solidFill>
              </a:rPr>
              <a:t>ICANN helps coordinate and support these unique identifiers across the world.</a:t>
            </a:r>
            <a:endParaRPr dirty="0">
              <a:solidFill>
                <a:srgbClr val="333333"/>
              </a:solidFill>
            </a:endParaRP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A domain name is the URL, or the address of a website.</a:t>
            </a:r>
          </a:p>
          <a:p>
            <a:pPr marL="0" lvl="0" indent="0" algn="l" rtl="0">
              <a:lnSpc>
                <a:spcPct val="100000"/>
              </a:lnSpc>
              <a:spcBef>
                <a:spcPts val="0"/>
              </a:spcBef>
              <a:spcAft>
                <a:spcPts val="0"/>
              </a:spcAft>
              <a:buClr>
                <a:schemeClr val="dk1"/>
              </a:buClr>
              <a:buSzPts val="1400"/>
              <a:buFont typeface="Calibri"/>
              <a:buNone/>
            </a:pPr>
            <a:endParaRPr lang="en-US"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solidFill>
                  <a:srgbClr val="333333"/>
                </a:solidFill>
              </a:rPr>
              <a:t>In a domain name, the TLD</a:t>
            </a:r>
            <a:r>
              <a:rPr lang="en-US" b="1" dirty="0">
                <a:solidFill>
                  <a:srgbClr val="333333"/>
                </a:solidFill>
              </a:rPr>
              <a:t> </a:t>
            </a:r>
            <a:r>
              <a:rPr lang="en-US" dirty="0">
                <a:solidFill>
                  <a:srgbClr val="333333"/>
                </a:solidFill>
              </a:rPr>
              <a:t>appears after the second dot. For example, in the domain name </a:t>
            </a:r>
            <a:r>
              <a:rPr lang="en-US" b="1" dirty="0" err="1">
                <a:solidFill>
                  <a:srgbClr val="333333"/>
                </a:solidFill>
              </a:rPr>
              <a:t>icann.org</a:t>
            </a:r>
            <a:r>
              <a:rPr lang="en-US" dirty="0">
                <a:solidFill>
                  <a:srgbClr val="333333"/>
                </a:solidFill>
              </a:rPr>
              <a:t>, “org” is the TLD.</a:t>
            </a:r>
            <a:endParaRPr dirty="0">
              <a:solidFill>
                <a:srgbClr val="333333"/>
              </a:solidFill>
            </a:endParaRPr>
          </a:p>
          <a:p>
            <a:pPr marL="0" lvl="0" indent="0" algn="l" rtl="0">
              <a:spcBef>
                <a:spcPts val="0"/>
              </a:spcBef>
              <a:spcAft>
                <a:spcPts val="0"/>
              </a:spcAft>
              <a:buClr>
                <a:schemeClr val="dk1"/>
              </a:buClr>
              <a:buSzPts val="1100"/>
              <a:buFont typeface="Arial"/>
              <a:buNone/>
            </a:pPr>
            <a:endParaRPr dirty="0">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dirty="0"/>
              <a:t>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DNS started with just seven </a:t>
            </a:r>
            <a:r>
              <a:rPr lang="en-US">
                <a:solidFill>
                  <a:srgbClr val="1D1C1D"/>
                </a:solidFill>
                <a:highlight>
                  <a:schemeClr val="lt1"/>
                </a:highlight>
              </a:rPr>
              <a:t>general-purpose </a:t>
            </a:r>
            <a:r>
              <a:rPr lang="en-US"/>
              <a:t>top-level domains, including .org, .com, and .net.</a:t>
            </a:r>
            <a:endParaRPr>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ICANN launched the New gTLD Program in 2012 and resulted in the largest expansion of the DNS. It introduced generic top-level domains – short and long gTLDs and gTLDs in different scripts; these include Internationalized Domain Names like those you see here.</a:t>
            </a:r>
            <a:endParaRPr>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Today, there are more than 1,200 generic top-level domains. </a:t>
            </a:r>
            <a:endParaRPr dirty="0"/>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DNS was created using English as the operational language because its founders generally spoke English.</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While the majority of domains today are in a Latin-based script like English, only one in 20 people worldwide speak English as their native language. We need to continue working to address this imbalance. </a:t>
            </a:r>
            <a:br>
              <a:rPr lang="en-US" dirty="0">
                <a:latin typeface="Arial"/>
                <a:ea typeface="Arial"/>
                <a:cs typeface="Arial"/>
                <a:sym typeface="Arial"/>
              </a:rPr>
            </a:b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ICANN community is spearheading a number of projects with the goal of better adapting the Internet to the diverse languages and cultures of the world. This includes Universal Acceptance, or UA, and Internationalized Domain Names, or IDNs, which will facilitate the development of a more inclusive and multilingual Internet.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dirty="0"/>
              <a:t>ICANN is working toward a more multilingual Internet in two ways:</a:t>
            </a:r>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Through the introduction of Internationalized Domain Names, which accommodate a greater diversity of scripts from around the globe.</a:t>
            </a:r>
            <a:endParaRPr dirty="0"/>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 achieve that, we are focused on the Universal Acceptance of all domain names. UA is a technical necessity that ensures that all valid domain names and email addresses can be used by all Internet-enabled applications, devices, and systems.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The overarching goal is to enable everyone to use the Internet via a domain name and email address that fits their language, business, or culture. </a:t>
            </a:r>
            <a:endParaRPr dirty="0"/>
          </a:p>
          <a:p>
            <a:pPr marL="0" lvl="0" indent="0" algn="l" rtl="0">
              <a:lnSpc>
                <a:spcPct val="100000"/>
              </a:lnSpc>
              <a:spcBef>
                <a:spcPts val="0"/>
              </a:spcBef>
              <a:spcAft>
                <a:spcPts val="0"/>
              </a:spcAft>
              <a:buClr>
                <a:schemeClr val="dk1"/>
              </a:buClr>
              <a:buSzPts val="1400"/>
              <a:buFont typeface="Calibri"/>
              <a:buNone/>
            </a:pPr>
            <a:r>
              <a:rPr lang="en-US" dirty="0"/>
              <a:t>That’s one of the main reasons that ICANN is launching another round of applications for new generic top-level domains.</a:t>
            </a:r>
            <a:endParaRPr dirty="0"/>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expansion of the DNS is an initiative that ICANN is implementing at the recommendation of the community, with a mandate to assure that the expansion ensures the security, stability, and global interoperability of the Internet.</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t>For the first time in more than a decade, businesses, communities, governments, and other organizations have the opportunity to apply for new gTLDs tailored to fit organizational, business, community, cultural, and customer needs and interests.</a:t>
            </a:r>
            <a:endParaRPr sz="300"/>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3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attern slide 2">
  <p:cSld name="pattern slide 2">
    <p:bg>
      <p:bgPr>
        <a:solidFill>
          <a:srgbClr val="F1EFEA"/>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40000" y="900000"/>
            <a:ext cx="5556000" cy="5756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B3458"/>
              </a:buClr>
              <a:buSzPts val="2400"/>
              <a:buFont typeface="Arial"/>
              <a:buNone/>
              <a:defRPr sz="3200" b="1" i="0" u="none" strike="noStrike" cap="none">
                <a:solidFill>
                  <a:srgbClr val="0B345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161" name="Google Shape;161;p20"/>
          <p:cNvSpPr/>
          <p:nvPr/>
        </p:nvSpPr>
        <p:spPr>
          <a:xfrm>
            <a:off x="11290300" y="288000"/>
            <a:ext cx="362000" cy="360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2500"/>
              </a:lnSpc>
              <a:spcBef>
                <a:spcPts val="0"/>
              </a:spcBef>
              <a:spcAft>
                <a:spcPts val="0"/>
              </a:spcAft>
              <a:buClr>
                <a:srgbClr val="000000"/>
              </a:buClr>
              <a:buSzPts val="1200"/>
              <a:buFont typeface="Arial"/>
              <a:buNone/>
            </a:pPr>
            <a:fld id="{00000000-1234-1234-1234-123412341234}" type="slidenum">
              <a:rPr lang="en-GB" sz="1600" b="1" i="0" u="none" strike="noStrike" cap="none">
                <a:solidFill>
                  <a:schemeClr val="lt1"/>
                </a:solidFill>
                <a:latin typeface="Arial"/>
                <a:ea typeface="Arial"/>
                <a:cs typeface="Arial"/>
                <a:sym typeface="Arial"/>
              </a:rPr>
              <a:pPr marL="0" marR="0" lvl="0" indent="0" algn="ctr" rtl="0">
                <a:lnSpc>
                  <a:spcPct val="112500"/>
                </a:lnSpc>
                <a:spcBef>
                  <a:spcPts val="0"/>
                </a:spcBef>
                <a:spcAft>
                  <a:spcPts val="0"/>
                </a:spcAft>
                <a:buClr>
                  <a:srgbClr val="000000"/>
                </a:buClr>
                <a:buSzPts val="1200"/>
                <a:buFont typeface="Arial"/>
                <a:buNone/>
              </a:pPr>
              <a:t>‹#›</a:t>
            </a:fld>
            <a:endParaRPr sz="1600" b="0" i="0" u="none" strike="noStrike" cap="none">
              <a:solidFill>
                <a:schemeClr val="lt1"/>
              </a:solidFill>
              <a:latin typeface="Arial"/>
              <a:ea typeface="Arial"/>
              <a:cs typeface="Arial"/>
              <a:sym typeface="Arial"/>
            </a:endParaRPr>
          </a:p>
        </p:txBody>
      </p:sp>
      <p:pic>
        <p:nvPicPr>
          <p:cNvPr id="162" name="Google Shape;162;p20"/>
          <p:cNvPicPr preferRelativeResize="0"/>
          <p:nvPr/>
        </p:nvPicPr>
        <p:blipFill rotWithShape="1">
          <a:blip r:embed="rId2">
            <a:alphaModFix/>
          </a:blip>
          <a:srcRect b="28962"/>
          <a:stretch/>
        </p:blipFill>
        <p:spPr>
          <a:xfrm>
            <a:off x="-1" y="5462696"/>
            <a:ext cx="12192000" cy="1395305"/>
          </a:xfrm>
          <a:prstGeom prst="rect">
            <a:avLst/>
          </a:prstGeom>
          <a:noFill/>
          <a:ln>
            <a:noFill/>
          </a:ln>
        </p:spPr>
      </p:pic>
    </p:spTree>
    <p:extLst>
      <p:ext uri="{BB962C8B-B14F-4D97-AF65-F5344CB8AC3E}">
        <p14:creationId xmlns:p14="http://schemas.microsoft.com/office/powerpoint/2010/main" val="3488411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3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2">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707"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5.png"/><Relationship Id="rId4" Type="http://schemas.openxmlformats.org/officeDocument/2006/relationships/image" Target="../media/image34.emf"/></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4.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openxmlformats.org/officeDocument/2006/relationships/image" Target="../media/image61.png"/><Relationship Id="rId5" Type="http://schemas.openxmlformats.org/officeDocument/2006/relationships/image" Target="../media/image60.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cann-community.atlassian.net/wiki/spaces/ICANNLS/pages/106366310/New+gTLD+Program+Next+Round+-+In+YOUR+Language" TargetMode="External"/><Relationship Id="rId2" Type="http://schemas.openxmlformats.org/officeDocument/2006/relationships/notesSlide" Target="../notesSlides/notesSlide33.xml"/><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emf"/><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emf"/><Relationship Id="rId9"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en-US" sz="4000" dirty="0"/>
              <a:t>A More Inclusive Internet:</a:t>
            </a:r>
            <a:endParaRPr sz="4000" dirty="0"/>
          </a:p>
          <a:p>
            <a:pPr marL="0" lvl="0" indent="0" algn="l" rtl="0">
              <a:lnSpc>
                <a:spcPct val="100000"/>
              </a:lnSpc>
              <a:spcBef>
                <a:spcPts val="0"/>
              </a:spcBef>
              <a:spcAft>
                <a:spcPts val="0"/>
              </a:spcAft>
              <a:buClr>
                <a:schemeClr val="lt1"/>
              </a:buClr>
              <a:buSzPts val="4000"/>
              <a:buFont typeface="Arial"/>
              <a:buNone/>
            </a:pPr>
            <a:r>
              <a:rPr lang="en-US" sz="4000" dirty="0"/>
              <a:t>New Generic Top-Level Domains</a:t>
            </a:r>
            <a:endParaRPr sz="4000" dirty="0"/>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40CDD0AA-8CF7-860E-3F78-C0588432D76F}"/>
              </a:ext>
            </a:extLst>
          </p:cNvPr>
          <p:cNvPicPr>
            <a:picLocks noChangeAspect="1"/>
          </p:cNvPicPr>
          <p:nvPr/>
        </p:nvPicPr>
        <p:blipFill>
          <a:blip r:embed="rId4"/>
          <a:stretch>
            <a:fillRect/>
          </a:stretch>
        </p:blipFill>
        <p:spPr>
          <a:xfrm>
            <a:off x="326044" y="519637"/>
            <a:ext cx="4634873" cy="434520"/>
          </a:xfrm>
          <a:prstGeom prst="rect">
            <a:avLst/>
          </a:prstGeom>
        </p:spPr>
      </p:pic>
      <p:pic>
        <p:nvPicPr>
          <p:cNvPr id="16" name="Google Shape;806;p53">
            <a:extLst>
              <a:ext uri="{FF2B5EF4-FFF2-40B4-BE49-F238E27FC236}">
                <a16:creationId xmlns:a16="http://schemas.microsoft.com/office/drawing/2014/main" id="{8080696C-9809-7506-FD13-F96B4295E24B}"/>
              </a:ext>
            </a:extLst>
          </p:cNvPr>
          <p:cNvPicPr preferRelativeResize="0"/>
          <p:nvPr/>
        </p:nvPicPr>
        <p:blipFill rotWithShape="1">
          <a:blip r:embed="rId5">
            <a:alphaModFix/>
          </a:blip>
          <a:srcRect/>
          <a:stretch/>
        </p:blipFill>
        <p:spPr>
          <a:xfrm>
            <a:off x="337512" y="4872572"/>
            <a:ext cx="1186519" cy="943970"/>
          </a:xfrm>
          <a:prstGeom prst="rect">
            <a:avLst/>
          </a:prstGeom>
          <a:noFill/>
          <a:ln>
            <a:noFill/>
          </a:ln>
        </p:spPr>
      </p:pic>
      <p:pic>
        <p:nvPicPr>
          <p:cNvPr id="19" name="Picture 18">
            <a:extLst>
              <a:ext uri="{FF2B5EF4-FFF2-40B4-BE49-F238E27FC236}">
                <a16:creationId xmlns:a16="http://schemas.microsoft.com/office/drawing/2014/main" id="{AE3802A8-2E82-3B8A-6E29-D021C2C0FA60}"/>
              </a:ext>
            </a:extLst>
          </p:cNvPr>
          <p:cNvPicPr>
            <a:picLocks noChangeAspect="1"/>
          </p:cNvPicPr>
          <p:nvPr/>
        </p:nvPicPr>
        <p:blipFill>
          <a:blip r:embed="rId6"/>
          <a:stretch>
            <a:fillRect/>
          </a:stretch>
        </p:blipFill>
        <p:spPr>
          <a:xfrm>
            <a:off x="9677051" y="297826"/>
            <a:ext cx="846758" cy="846758"/>
          </a:xfrm>
          <a:prstGeom prst="rect">
            <a:avLst/>
          </a:prstGeom>
        </p:spPr>
      </p:pic>
      <p:sp>
        <p:nvSpPr>
          <p:cNvPr id="8" name="Text Placeholder 7">
            <a:extLst>
              <a:ext uri="{FF2B5EF4-FFF2-40B4-BE49-F238E27FC236}">
                <a16:creationId xmlns:a16="http://schemas.microsoft.com/office/drawing/2014/main" id="{5349CDDA-5221-90F9-98EF-A4642C8A44FE}"/>
              </a:ext>
            </a:extLst>
          </p:cNvPr>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New Domain Names, New Uses</a:t>
            </a:r>
            <a:endParaRP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Manage and secure your online presence.</a:t>
            </a:r>
            <a:endParaRPr lang="en-US" sz="1600"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Serve diverse cultural, geographic, language, and professional communities.</a:t>
            </a:r>
            <a:endParaRPr lang="en-US" sz="1600"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Build trust in and awareness of a brand.</a:t>
            </a:r>
            <a:endParaRPr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lang="en-US"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dirty="0">
                <a:solidFill>
                  <a:srgbClr val="0B3458"/>
                </a:solidFill>
              </a:rPr>
              <a:t>.</a:t>
            </a:r>
            <a:endParaRPr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Script-based:</a:t>
            </a:r>
            <a:endParaRP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Location-based:</a:t>
            </a:r>
            <a:endParaRP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.nyc</a:t>
            </a:r>
            <a:endParaRPr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t>
            </a:r>
            <a:r>
              <a:rPr lang="en-US" sz="1800" b="1">
                <a:solidFill>
                  <a:schemeClr val="lt1"/>
                </a:solidFill>
              </a:rPr>
              <a:t>durban</a:t>
            </a:r>
            <a:endParaRPr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Online identity:</a:t>
            </a:r>
            <a:endParaRP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.blog</a:t>
            </a:r>
            <a:endParaRPr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Creative tools:</a:t>
            </a:r>
            <a:endParaRP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playlist.new</a:t>
            </a:r>
            <a:endParaRPr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doc.new</a:t>
            </a:r>
            <a:endParaRPr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Brands:</a:t>
            </a:r>
            <a:endParaRP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Industry-specific:</a:t>
            </a:r>
            <a:endParaRP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.photography</a:t>
            </a:r>
            <a:endParaRP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a:t>
            </a:r>
            <a:r>
              <a:rPr lang="en-US" sz="1800" b="1">
                <a:solidFill>
                  <a:srgbClr val="0B3458"/>
                </a:solidFill>
              </a:rPr>
              <a:t>rugby</a:t>
            </a:r>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.bank</a:t>
            </a:r>
            <a:endParaRPr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.apple</a:t>
            </a:r>
            <a:endParaRPr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.google</a:t>
            </a:r>
            <a:endParaRPr sz="1800" b="1">
              <a:solidFill>
                <a:schemeClr val="lt1"/>
              </a:solidFill>
              <a:latin typeface="Arial"/>
              <a:ea typeface="Arial"/>
              <a:cs typeface="Arial"/>
              <a:sym typeface="Arial"/>
            </a:endParaRPr>
          </a:p>
        </p:txBody>
      </p:sp>
      <p:sp>
        <p:nvSpPr>
          <p:cNvPr id="1105" name="Google Shape;1105;p70"/>
          <p:cNvSpPr/>
          <p:nvPr/>
        </p:nvSpPr>
        <p:spPr>
          <a:xfrm rot="5400000">
            <a:off x="659864"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334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101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33346"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7F7F7F"/>
                </a:solidFill>
                <a:latin typeface="Arial"/>
                <a:ea typeface="Arial"/>
                <a:cs typeface="Arial"/>
                <a:sym typeface="Arial"/>
              </a:rPr>
              <a:t>EXAMPLES:</a:t>
            </a:r>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gTLD Opportunities</a:t>
            </a:r>
            <a:endParaRP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gTLDs can be tailored for audiences based on:</a:t>
            </a:r>
            <a:endParaRPr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Businesses</a:t>
            </a:r>
            <a:r>
              <a:rPr lang="en-US" sz="1800">
                <a:solidFill>
                  <a:srgbClr val="0B3458"/>
                </a:solidFill>
              </a:rPr>
              <a:t> and brands</a:t>
            </a:r>
            <a:endParaRP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Communities and cultures</a:t>
            </a:r>
            <a:endParaRP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Geographies</a:t>
            </a:r>
            <a:endParaRPr sz="1800">
              <a:solidFill>
                <a:srgbClr val="0B3458"/>
              </a:solidFill>
              <a:latin typeface="Arial"/>
              <a:ea typeface="Arial"/>
              <a:cs typeface="Arial"/>
              <a:sym typeface="Arial"/>
            </a:endParaRPr>
          </a:p>
          <a:p>
            <a:pPr marL="0" marR="0" lvl="0" indent="0" algn="ctr" rtl="0">
              <a:spcBef>
                <a:spcPts val="0"/>
              </a:spcBef>
              <a:spcAft>
                <a:spcPts val="0"/>
              </a:spcAft>
              <a:buNone/>
            </a:pPr>
            <a:r>
              <a:rPr lang="en-US" sz="1800">
                <a:solidFill>
                  <a:srgbClr val="0B3458"/>
                </a:solidFill>
              </a:rPr>
              <a:t>(e.g., cities and regions)</a:t>
            </a:r>
            <a:endParaRPr sz="1800">
              <a:solidFill>
                <a:srgbClr val="0B3458"/>
              </a:solidFill>
            </a:endParaRP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Governments – </a:t>
            </a:r>
            <a:r>
              <a:rPr lang="en-US" sz="1800">
                <a:solidFill>
                  <a:srgbClr val="0B3458"/>
                </a:solidFill>
              </a:rPr>
              <a:t>local and national - and IGOs</a:t>
            </a:r>
            <a:endParaRP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rPr>
              <a:t>Users of diverse s</a:t>
            </a:r>
            <a:r>
              <a:rPr lang="en-US" sz="1800">
                <a:solidFill>
                  <a:srgbClr val="0B3458"/>
                </a:solidFill>
                <a:latin typeface="Arial"/>
                <a:ea typeface="Arial"/>
                <a:cs typeface="Arial"/>
                <a:sym typeface="Arial"/>
              </a:rPr>
              <a:t>cripts</a:t>
            </a:r>
            <a:endParaRPr/>
          </a:p>
        </p:txBody>
      </p:sp>
      <p:sp>
        <p:nvSpPr>
          <p:cNvPr id="978" name="Google Shape;978;p69"/>
          <p:cNvSpPr txBox="1"/>
          <p:nvPr/>
        </p:nvSpPr>
        <p:spPr>
          <a:xfrm>
            <a:off x="5128398" y="5531612"/>
            <a:ext cx="1979700" cy="831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Targeted </a:t>
            </a:r>
            <a:r>
              <a:rPr lang="en-US" sz="1800">
                <a:solidFill>
                  <a:srgbClr val="0B3458"/>
                </a:solidFill>
              </a:rPr>
              <a:t>c</a:t>
            </a:r>
            <a:r>
              <a:rPr lang="en-US" sz="1800">
                <a:solidFill>
                  <a:srgbClr val="0B3458"/>
                </a:solidFill>
                <a:latin typeface="Arial"/>
                <a:ea typeface="Arial"/>
                <a:cs typeface="Arial"/>
                <a:sym typeface="Arial"/>
              </a:rPr>
              <a:t>ustomers or memberships</a:t>
            </a:r>
            <a:endParaRP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Benefits of Operating a gTLD</a:t>
            </a:r>
            <a:endParaRPr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gTLDs provide organizations with the ability to make an impact on a global scale</a:t>
            </a:r>
            <a:r>
              <a:rPr lang="en-US" sz="1800" b="1" dirty="0">
                <a:solidFill>
                  <a:srgbClr val="0B3458"/>
                </a:solidFill>
              </a:rPr>
              <a:t>.</a:t>
            </a:r>
            <a:endParaRPr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Monetization opportunities</a:t>
            </a:r>
            <a:endParaRPr dirty="0"/>
          </a:p>
        </p:txBody>
      </p:sp>
      <p:sp>
        <p:nvSpPr>
          <p:cNvPr id="1123" name="Google Shape;1123;p71"/>
          <p:cNvSpPr/>
          <p:nvPr/>
        </p:nvSpPr>
        <p:spPr>
          <a:xfrm>
            <a:off x="1640610" y="5689442"/>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rPr>
              <a:t>Enhanced security</a:t>
            </a:r>
            <a:endParaRPr dirty="0"/>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Flexibility and creativity</a:t>
            </a:r>
            <a:endParaRPr dirty="0"/>
          </a:p>
        </p:txBody>
      </p:sp>
      <p:sp>
        <p:nvSpPr>
          <p:cNvPr id="1125" name="Google Shape;1125;p71"/>
          <p:cNvSpPr/>
          <p:nvPr/>
        </p:nvSpPr>
        <p:spPr>
          <a:xfrm>
            <a:off x="812685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Control over policies</a:t>
            </a:r>
            <a:endParaRPr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Brand management</a:t>
            </a:r>
            <a:endParaRPr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Increased credibility</a:t>
            </a:r>
            <a:endParaRPr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latin typeface="Arial"/>
                <a:ea typeface="Arial"/>
                <a:cs typeface="Arial"/>
                <a:sym typeface="Arial"/>
              </a:rPr>
              <a:t>Localization</a:t>
            </a:r>
            <a:endParaRPr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Becoming a Registry Operator</a:t>
            </a:r>
            <a:endParaRP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registry).</a:t>
            </a:r>
            <a:endParaRPr lang="en-US"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spcBef>
                <a:spcPts val="0"/>
              </a:spcBef>
              <a:spcAft>
                <a:spcPts val="0"/>
              </a:spcAft>
              <a:buNone/>
            </a:pP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a:t>
            </a:r>
            <a:r>
              <a:rPr lang="en-US"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r>
              <a:rPr lang="en-US"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dirty="0"/>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A Registry Operator:</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Sets the requirements for the gTLD.</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Determines which second-level domains (the characters to the left of the dot) can be registered, and by whom.</a:t>
            </a:r>
            <a:endParaRPr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Financial and Technical Considerations</a:t>
            </a:r>
            <a:endParaRP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expected </a:t>
            </a:r>
            <a:r>
              <a:rPr lang="en-US" sz="1800" b="0" i="0" u="none" strike="noStrike" cap="none" dirty="0">
                <a:solidFill>
                  <a:srgbClr val="0B3458"/>
                </a:solidFill>
                <a:latin typeface="Arial"/>
                <a:ea typeface="Arial"/>
                <a:cs typeface="Arial"/>
                <a:sym typeface="Arial"/>
              </a:rPr>
              <a:t>evaluation fee: </a:t>
            </a:r>
            <a:r>
              <a:rPr lang="en-US" sz="1800" b="1" dirty="0">
                <a:solidFill>
                  <a:srgbClr val="0B3458"/>
                </a:solidFill>
                <a:latin typeface="Arial"/>
                <a:ea typeface="Arial"/>
                <a:cs typeface="Arial"/>
                <a:sym typeface="Arial"/>
              </a:rPr>
              <a:t>US $227,000</a:t>
            </a:r>
          </a:p>
          <a:p>
            <a:pPr marL="0" marR="0" lvl="0" indent="0" algn="l" rtl="0">
              <a:spcBef>
                <a:spcPts val="0"/>
              </a:spcBef>
              <a:spcAft>
                <a:spcPts val="0"/>
              </a:spcAft>
              <a:buNone/>
            </a:pPr>
            <a:endParaRPr lang="en-US" sz="1800" b="1" dirty="0">
              <a:solidFill>
                <a:srgbClr val="0B3458"/>
              </a:solidFill>
            </a:endParaRPr>
          </a:p>
          <a:p>
            <a:pPr marL="0" marR="0" lvl="0" indent="0" algn="l" rtl="0">
              <a:spcBef>
                <a:spcPts val="0"/>
              </a:spcBef>
              <a:spcAft>
                <a:spcPts val="0"/>
              </a:spcAft>
              <a:buNone/>
            </a:pPr>
            <a:r>
              <a:rPr lang="en-US" sz="1800" dirty="0">
                <a:solidFill>
                  <a:srgbClr val="0B3458"/>
                </a:solidFill>
              </a:rPr>
              <a:t>In addition to:</a:t>
            </a:r>
            <a:endParaRPr dirty="0"/>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Standard operational fees included in the Registry Agreement signed with ICANN </a:t>
            </a:r>
            <a:endParaRPr dirty="0"/>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Ongoing financial and technical obligations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n-US" dirty="0">
                <a:solidFill>
                  <a:srgbClr val="0B3458"/>
                </a:solidFill>
              </a:rPr>
              <a:t>*Fees subject to change</a:t>
            </a:r>
          </a:p>
          <a:p>
            <a:pPr marL="107999">
              <a:buClr>
                <a:srgbClr val="F1633E"/>
              </a:buClr>
              <a:buSzPts val="1440"/>
            </a:pPr>
            <a:endParaRPr lang="en-US" dirty="0">
              <a:solidFill>
                <a:srgbClr val="0B3458"/>
              </a:solidFill>
            </a:endParaRPr>
          </a:p>
          <a:p>
            <a:pPr marL="107999">
              <a:buClr>
                <a:srgbClr val="F1633E"/>
              </a:buClr>
              <a:buSzPts val="1440"/>
            </a:pPr>
            <a:r>
              <a:rPr lang="en-US" dirty="0">
                <a:solidFill>
                  <a:srgbClr val="0B3458"/>
                </a:solidFill>
              </a:rPr>
              <a:t>**Exceptions may apply for eligible applicants</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Applying for a new gTLD requires significant financial and technical resources.</a:t>
            </a:r>
            <a:endParaRP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Responsibilities of Registry Operators </a:t>
            </a:r>
            <a:endParaRPr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dirty="0">
                <a:solidFill>
                  <a:schemeClr val="lt1"/>
                </a:solidFill>
              </a:rPr>
              <a:t>Maintain master database of all domain names registered in the TLD. </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Generate the "zone file" that allows computers to route Internet traffic to and from TLDs anywhere in the world.</a:t>
            </a:r>
            <a:endParaRPr sz="2000" dirty="0">
              <a:solidFill>
                <a:schemeClr val="lt1"/>
              </a:solidFill>
            </a:endParaRP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n-US" sz="5400" dirty="0"/>
              <a:t>Next Round: </a:t>
            </a:r>
            <a:br>
              <a:rPr lang="en-US" sz="5400" dirty="0"/>
            </a:br>
            <a:r>
              <a:rPr lang="en-US" sz="5400" dirty="0"/>
              <a:t>Applicant Support Program (ASP)</a:t>
            </a:r>
            <a:br>
              <a:rPr lang="en-US" sz="5400" dirty="0"/>
            </a:b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Criteria for Applicant Support </a:t>
            </a:r>
            <a:endParaRPr dirty="0"/>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0B3458"/>
                </a:solidFill>
                <a:latin typeface="Arial"/>
                <a:ea typeface="Arial"/>
                <a:cs typeface="Arial"/>
                <a:sym typeface="Arial"/>
              </a:rPr>
              <a:t>To be eligible for assistance through the Applicant Support Program, applicants must demonstrate:</a:t>
            </a:r>
            <a:endParaRP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 need</a:t>
            </a:r>
            <a:endParaRP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a:t>
            </a:r>
            <a:r>
              <a:rPr lang="en-US" sz="2000" b="1">
                <a:solidFill>
                  <a:srgbClr val="F1633E"/>
                </a:solidFill>
                <a:latin typeface="Arial"/>
                <a:ea typeface="Arial"/>
                <a:cs typeface="Arial"/>
                <a:sym typeface="Arial"/>
              </a:rPr>
              <a:t> </a:t>
            </a:r>
            <a:r>
              <a:rPr lang="en-US" sz="2000">
                <a:solidFill>
                  <a:schemeClr val="lt1"/>
                </a:solidFill>
                <a:latin typeface="Arial"/>
                <a:ea typeface="Arial"/>
                <a:cs typeface="Arial"/>
                <a:sym typeface="Arial"/>
              </a:rPr>
              <a:t>viability</a:t>
            </a:r>
            <a:endParaRP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rPr>
              <a:t>General business due diligence</a:t>
            </a:r>
            <a:endParaRP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Public</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responsibility</a:t>
            </a:r>
            <a:r>
              <a:rPr lang="en-US" sz="2000" b="1">
                <a:solidFill>
                  <a:schemeClr val="lt1"/>
                </a:solidFill>
                <a:latin typeface="Arial"/>
                <a:ea typeface="Arial"/>
                <a:cs typeface="Arial"/>
                <a:sym typeface="Arial"/>
              </a:rPr>
              <a:t> </a:t>
            </a:r>
            <a:r>
              <a:rPr lang="en-US" sz="2000">
                <a:solidFill>
                  <a:schemeClr val="lt1"/>
                </a:solidFill>
              </a:rPr>
              <a:t>due diligence</a:t>
            </a:r>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Eligible</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entity</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status</a:t>
            </a:r>
            <a:endParaRP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7" name="Google Shape;10;p34">
            <a:extLst>
              <a:ext uri="{FF2B5EF4-FFF2-40B4-BE49-F238E27FC236}">
                <a16:creationId xmlns:a16="http://schemas.microsoft.com/office/drawing/2014/main" id="{A36887AD-E8B9-5F54-99BF-AF82A04E9555}"/>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Intergovernmental organizations</a:t>
            </a:r>
            <a:endParaRP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Nonprofit,</a:t>
            </a:r>
            <a:endParaRPr sz="1600">
              <a:solidFill>
                <a:srgbClr val="0B3458"/>
              </a:solidFill>
              <a:latin typeface="Arial"/>
              <a:ea typeface="Arial"/>
              <a:cs typeface="Arial"/>
              <a:sym typeface="Arial"/>
            </a:endParaRPr>
          </a:p>
          <a:p>
            <a:pPr marL="0" marR="0" lvl="0" indent="0" algn="l" rtl="0">
              <a:spcBef>
                <a:spcPts val="0"/>
              </a:spcBef>
              <a:spcAft>
                <a:spcPts val="0"/>
              </a:spcAft>
              <a:buNone/>
            </a:pPr>
            <a:r>
              <a:rPr lang="en-US" sz="1600">
                <a:solidFill>
                  <a:srgbClr val="0B3458"/>
                </a:solidFill>
                <a:latin typeface="Arial"/>
                <a:ea typeface="Arial"/>
                <a:cs typeface="Arial"/>
                <a:sym typeface="Arial"/>
              </a:rPr>
              <a:t>nongovern</a:t>
            </a:r>
            <a:r>
              <a:rPr lang="en-US" sz="1600">
                <a:solidFill>
                  <a:srgbClr val="0B3458"/>
                </a:solidFill>
              </a:rPr>
              <a:t>mental,and</a:t>
            </a:r>
            <a:r>
              <a:rPr lang="en-US" sz="1600">
                <a:solidFill>
                  <a:srgbClr val="0B3458"/>
                </a:solidFill>
                <a:latin typeface="Arial"/>
                <a:ea typeface="Arial"/>
                <a:cs typeface="Arial"/>
                <a:sym typeface="Arial"/>
              </a:rPr>
              <a:t> </a:t>
            </a:r>
            <a:r>
              <a:rPr lang="en-US" sz="1600">
                <a:solidFill>
                  <a:srgbClr val="0B3458"/>
                </a:solidFill>
              </a:rPr>
              <a:t>charitable organizations</a:t>
            </a:r>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Indigenous</a:t>
            </a:r>
            <a:r>
              <a:rPr lang="en-US" sz="1600" dirty="0">
                <a:solidFill>
                  <a:srgbClr val="0B3458"/>
                </a:solidFill>
              </a:rPr>
              <a:t>/tribal </a:t>
            </a:r>
            <a:r>
              <a:rPr lang="en-US" sz="1600" dirty="0">
                <a:solidFill>
                  <a:srgbClr val="0B3458"/>
                </a:solidFill>
                <a:latin typeface="Arial"/>
                <a:ea typeface="Arial"/>
                <a:cs typeface="Arial"/>
                <a:sym typeface="Arial"/>
              </a:rPr>
              <a:t>peoples’ </a:t>
            </a:r>
            <a:r>
              <a:rPr lang="en-US" sz="1600" dirty="0">
                <a:solidFill>
                  <a:srgbClr val="0B3458"/>
                </a:solidFill>
              </a:rPr>
              <a:t>organizations</a:t>
            </a:r>
            <a:endParaRPr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Micro and small businesses that are social enterprises or that operat</a:t>
            </a:r>
            <a:r>
              <a:rPr lang="en-US" sz="1600" dirty="0">
                <a:solidFill>
                  <a:srgbClr val="0B3458"/>
                </a:solidFill>
              </a:rPr>
              <a:t>e</a:t>
            </a:r>
            <a:r>
              <a:rPr lang="en-US" sz="1600" dirty="0">
                <a:solidFill>
                  <a:srgbClr val="0B3458"/>
                </a:solidFill>
                <a:latin typeface="Arial"/>
                <a:ea typeface="Arial"/>
                <a:cs typeface="Arial"/>
                <a:sym typeface="Arial"/>
              </a:rPr>
              <a:t> in a less-developed economy</a:t>
            </a:r>
            <a:endParaRPr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Program</a:t>
            </a:r>
            <a:endParaRP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rgbClr val="0B3458"/>
                </a:solidFill>
              </a:rPr>
              <a:t>Applying for</a:t>
            </a:r>
            <a:r>
              <a:rPr lang="en-US" sz="2000" dirty="0">
                <a:solidFill>
                  <a:srgbClr val="0B3458"/>
                </a:solidFill>
                <a:latin typeface="Arial"/>
                <a:ea typeface="Arial"/>
                <a:cs typeface="Arial"/>
                <a:sym typeface="Arial"/>
              </a:rPr>
              <a:t> a gTLD </a:t>
            </a:r>
            <a:r>
              <a:rPr lang="en-US" sz="2000" dirty="0">
                <a:solidFill>
                  <a:srgbClr val="0B3458"/>
                </a:solidFill>
              </a:rPr>
              <a:t>is</a:t>
            </a:r>
            <a:r>
              <a:rPr lang="en-US" sz="2000" dirty="0">
                <a:solidFill>
                  <a:srgbClr val="0B3458"/>
                </a:solidFill>
                <a:latin typeface="Arial"/>
                <a:ea typeface="Arial"/>
                <a:cs typeface="Arial"/>
                <a:sym typeface="Arial"/>
              </a:rPr>
              <a:t> expensive and may be out of reach for many. The Applicant Support Program makes applying for a new gTLD more accessible to entities that are unable to because of financial and other resource constraints.</a:t>
            </a:r>
            <a:endParaRPr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Candidates must be one of these types of entities:</a:t>
            </a:r>
            <a:endParaRPr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Nonfinancial Support</a:t>
            </a:r>
            <a:endParaRPr sz="1600">
              <a:solidFill>
                <a:srgbClr val="0B3458"/>
              </a:solidFill>
              <a:latin typeface="Arial"/>
              <a:ea typeface="Arial"/>
              <a:cs typeface="Arial"/>
              <a:sym typeface="Arial"/>
            </a:endParaRPr>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Training materials: applying for a gTLD</a:t>
            </a:r>
            <a:r>
              <a:rPr lang="en-US" sz="1800">
                <a:solidFill>
                  <a:srgbClr val="0B3458"/>
                </a:solidFill>
              </a:rPr>
              <a:t>,</a:t>
            </a:r>
            <a:r>
              <a:rPr lang="en-US" sz="1800">
                <a:solidFill>
                  <a:srgbClr val="0B3458"/>
                </a:solidFill>
                <a:latin typeface="Arial"/>
                <a:ea typeface="Arial"/>
                <a:cs typeface="Arial"/>
                <a:sym typeface="Arial"/>
              </a:rPr>
              <a:t> becoming a Registry Operator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Capacity Development/ Mentorship Program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Access to an Applicant Counselor</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List of volunteer professional service providers</a:t>
            </a:r>
            <a:endParaRPr sz="180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Financial Support</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rPr>
              <a:t>A 75-85% reduction in applicable gTLD evaluation fees</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Bid credit </a:t>
            </a:r>
            <a:endParaRPr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Reduced/waived base registry operator fees </a:t>
            </a:r>
            <a:endParaRPr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Portfolio</a:t>
            </a:r>
            <a:endParaRP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rgbClr val="0B3458"/>
                </a:solidFill>
                <a:latin typeface="Arial"/>
                <a:ea typeface="Arial"/>
                <a:cs typeface="Arial"/>
                <a:sym typeface="Arial"/>
              </a:rPr>
              <a:t>The Applicant Support Program provides a range of financial and nonfinancial assistance to qualified, eligible entities</a:t>
            </a:r>
            <a:r>
              <a:rPr lang="en-US" sz="1600" b="1">
                <a:solidFill>
                  <a:srgbClr val="0B3458"/>
                </a:solidFill>
              </a:rPr>
              <a:t>.</a:t>
            </a:r>
            <a:endParaRP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Agenda</a:t>
            </a:r>
            <a:endParaRPr sz="4500" dirty="0">
              <a:solidFill>
                <a:srgbClr val="002B49"/>
              </a:solidFill>
            </a:endParaRP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en-US" sz="1800" b="1" dirty="0">
                <a:solidFill>
                  <a:srgbClr val="0B3458"/>
                </a:solidFill>
              </a:rPr>
              <a:t>New gTLD Applicant Support Program</a:t>
            </a:r>
            <a:endParaRPr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Introduction to the Internet and the Domain Name System (DNS)</a:t>
            </a:r>
            <a:endParaRPr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04</a:t>
            </a:r>
            <a:endParaRPr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05</a:t>
            </a:r>
            <a:endParaRPr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01</a:t>
            </a:r>
            <a:endParaRPr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02</a:t>
            </a:r>
            <a:endParaRPr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03</a:t>
            </a:r>
            <a:endParaRPr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06</a:t>
            </a:r>
            <a:endParaRPr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Internationalized Domain Names and Universal Acceptance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n-US" sz="1800" b="1" dirty="0">
                <a:solidFill>
                  <a:srgbClr val="0B3458"/>
                </a:solidFill>
              </a:rPr>
              <a:t>Building A More Inclusive Internet through New Generic Top-Level Domains</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en-US" sz="1800" b="1" dirty="0">
                <a:solidFill>
                  <a:srgbClr val="0B3458"/>
                </a:solidFill>
              </a:rPr>
              <a:t>Registry Service Provider Evaluation Program</a:t>
            </a:r>
            <a:endParaRPr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Timeline and Resources</a:t>
            </a:r>
            <a:endParaRPr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Q &amp; A</a:t>
              </a:r>
              <a:endParaRPr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07</a:t>
              </a:r>
              <a:endParaRPr dirty="0"/>
            </a:p>
          </p:txBody>
        </p:sp>
      </p:grpSp>
      <p:pic>
        <p:nvPicPr>
          <p:cNvPr id="7" name="Picture 6">
            <a:extLst>
              <a:ext uri="{FF2B5EF4-FFF2-40B4-BE49-F238E27FC236}">
                <a16:creationId xmlns:a16="http://schemas.microsoft.com/office/drawing/2014/main" id="{158EFAA0-5DEA-727E-FAA3-F9D21787E37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General business due diligence, including:</a:t>
            </a:r>
            <a:endParaRP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1</a:t>
            </a:r>
            <a:endParaRP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Legal compliance check.</a:t>
            </a:r>
            <a:endParaRP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that all required documentation has been submitted.</a:t>
            </a:r>
            <a:endParaRP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a:t>
            </a:r>
            <a:br>
              <a:rPr lang="en-US" sz="1800">
                <a:solidFill>
                  <a:srgbClr val="0B3458"/>
                </a:solidFill>
                <a:latin typeface="Arial"/>
                <a:ea typeface="Arial"/>
                <a:cs typeface="Arial"/>
                <a:sym typeface="Arial"/>
              </a:rPr>
            </a:br>
            <a:r>
              <a:rPr lang="en-US" sz="1800">
                <a:solidFill>
                  <a:srgbClr val="0B3458"/>
                </a:solidFill>
                <a:latin typeface="Arial"/>
                <a:ea typeface="Arial"/>
                <a:cs typeface="Arial"/>
                <a:sym typeface="Arial"/>
              </a:rPr>
              <a:t>the applicant meets eligibility criteria for New gTLD Program: Next Round.</a:t>
            </a:r>
            <a:endParaRP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Background screening and cybersquatting history check.</a:t>
            </a:r>
            <a:endParaRP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Applicants that do not pass the general business due-diligence </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pre-screening will not be considered for Phase 2 evaluation.</a:t>
            </a:r>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Applicant is an eligible entity.</a:t>
            </a:r>
            <a:endParaRP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2</a:t>
            </a:r>
            <a:endParaRP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Evaluations conducted by third-party vendor managing a Support Applicant Review Panel:</a:t>
            </a:r>
            <a:endParaRP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Public responsibility </a:t>
            </a:r>
            <a:br>
              <a:rPr lang="en-US" sz="1800" b="1" dirty="0">
                <a:solidFill>
                  <a:srgbClr val="0B3458"/>
                </a:solidFill>
                <a:latin typeface="Arial"/>
                <a:ea typeface="Arial"/>
                <a:cs typeface="Arial"/>
                <a:sym typeface="Arial"/>
              </a:rPr>
            </a:br>
            <a:r>
              <a:rPr lang="en-US" sz="1800" b="1" dirty="0">
                <a:solidFill>
                  <a:srgbClr val="0B3458"/>
                </a:solidFill>
                <a:latin typeface="Arial"/>
                <a:ea typeface="Arial"/>
                <a:cs typeface="Arial"/>
                <a:sym typeface="Arial"/>
              </a:rPr>
              <a:t>due diligence: </a:t>
            </a:r>
            <a:endParaRPr dirty="0"/>
          </a:p>
          <a:p>
            <a:pPr marL="141749" marR="0" lvl="0" indent="-141749" algn="l" rtl="0">
              <a:spcBef>
                <a:spcPts val="600"/>
              </a:spcBef>
              <a:spcAft>
                <a:spcPts val="0"/>
              </a:spcAft>
              <a:buClr>
                <a:srgbClr val="F1633E"/>
              </a:buClr>
              <a:buSzPts val="1600"/>
              <a:buFont typeface="Arial"/>
              <a:buChar char="•"/>
            </a:pPr>
            <a:r>
              <a:rPr lang="en-US" sz="1600" dirty="0">
                <a:solidFill>
                  <a:srgbClr val="0B3458"/>
                </a:solidFill>
                <a:latin typeface="Arial"/>
                <a:ea typeface="Arial"/>
                <a:cs typeface="Arial"/>
                <a:sym typeface="Arial"/>
              </a:rPr>
              <a:t>Applicant does not trade in, produce, or promote an industry/string contrary to generally accepted legal norms of morality and public order.</a:t>
            </a:r>
            <a:endParaRPr dirty="0"/>
          </a:p>
          <a:p>
            <a:pPr marL="141749" marR="0" lvl="0" indent="-141749" algn="l" rtl="0">
              <a:spcBef>
                <a:spcPts val="600"/>
              </a:spcBef>
              <a:spcAft>
                <a:spcPts val="600"/>
              </a:spcAft>
              <a:buClr>
                <a:srgbClr val="F1633E"/>
              </a:buClr>
              <a:buSzPts val="1600"/>
              <a:buFont typeface="Arial"/>
              <a:buChar char="•"/>
            </a:pPr>
            <a:r>
              <a:rPr lang="en-US" sz="1600" dirty="0">
                <a:solidFill>
                  <a:srgbClr val="0B3458"/>
                </a:solidFill>
                <a:latin typeface="Arial"/>
                <a:ea typeface="Arial"/>
                <a:cs typeface="Arial"/>
                <a:sym typeface="Arial"/>
              </a:rPr>
              <a:t>Applicant is not affiliated with an existing ICANN gTLD registry.</a:t>
            </a:r>
            <a:endParaRPr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need: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could not afford to apply to the New gTLD Program without financial hardship. </a:t>
            </a:r>
            <a:endParaRP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viability: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demonstrates plan to cover remaining discounted portion of the base gTLD application fee and submits required deposit.</a:t>
            </a:r>
            <a:endParaRP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3536762"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322598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293114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What Happens Next?</a:t>
            </a:r>
            <a:endParaRP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All new gTLD applicants </a:t>
            </a:r>
            <a:r>
              <a:rPr lang="en-US" sz="2000">
                <a:solidFill>
                  <a:schemeClr val="lt1"/>
                </a:solidFill>
                <a:latin typeface="Arial"/>
                <a:ea typeface="Arial"/>
                <a:cs typeface="Arial"/>
                <a:sym typeface="Arial"/>
              </a:rPr>
              <a:t>– supported or not – are required to submit a completed application for a new gTLD.</a:t>
            </a:r>
            <a:endParaRP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1</a:t>
            </a:r>
            <a:endParaRP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Requires demonstration </a:t>
            </a:r>
            <a:r>
              <a:rPr lang="en-US" sz="2000">
                <a:solidFill>
                  <a:schemeClr val="lt1"/>
                </a:solidFill>
                <a:latin typeface="Arial"/>
                <a:ea typeface="Arial"/>
                <a:cs typeface="Arial"/>
                <a:sym typeface="Arial"/>
              </a:rPr>
              <a:t>of technical, operational, and financial capabilities needed to operate a gTLD. </a:t>
            </a:r>
            <a:endParaRP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2</a:t>
            </a:r>
            <a:endParaRP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There are also measures </a:t>
            </a:r>
            <a:r>
              <a:rPr lang="en-US" sz="2000">
                <a:solidFill>
                  <a:schemeClr val="lt1"/>
                </a:solidFill>
                <a:latin typeface="Arial"/>
                <a:ea typeface="Arial"/>
                <a:cs typeface="Arial"/>
                <a:sym typeface="Arial"/>
              </a:rPr>
              <a:t>in place to deter abuse of the program, outlined in the Applicant Support Program Handbook.</a:t>
            </a:r>
            <a:r>
              <a:rPr lang="en-US" sz="2000">
                <a:solidFill>
                  <a:srgbClr val="0B3458"/>
                </a:solidFill>
                <a:latin typeface="Arial"/>
                <a:ea typeface="Arial"/>
                <a:cs typeface="Arial"/>
                <a:sym typeface="Arial"/>
              </a:rPr>
              <a:t>.</a:t>
            </a:r>
            <a:endParaRP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3</a:t>
            </a:r>
            <a:endParaRP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EXPERIENCE</a:t>
            </a:r>
            <a:endParaRPr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SUPPORT</a:t>
            </a:r>
            <a:endParaRP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Communications,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outreach &amp; engagement</a:t>
            </a:r>
            <a:endParaRP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What do we need to know to apply?</a:t>
            </a:r>
            <a:endParaRP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Great to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know there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is support for new registries!</a:t>
            </a:r>
            <a:endParaRP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5</a:t>
            </a:r>
            <a:endParaRP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Awareness</a:t>
            </a:r>
            <a:endParaRP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Understanding</a:t>
            </a:r>
            <a:endParaRP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Consideration</a:t>
            </a:r>
            <a:endParaRP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Pro Bono Services</a:t>
            </a:r>
            <a:endParaRP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1</a:t>
            </a:r>
            <a:endParaRP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4</a:t>
            </a:r>
            <a:endParaRP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3</a:t>
            </a:r>
            <a:endParaRPr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2</a:t>
            </a:r>
            <a:endParaRP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is a gTLD relevant to our work?</a:t>
            </a:r>
            <a:endParaRP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Excited we qualify for support!</a:t>
            </a:r>
            <a:endParaRP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Applicant has applied &amp; qualified</a:t>
            </a:r>
            <a:endParaRP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do we manage start-up costs?</a:t>
            </a:r>
            <a:endParaRP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Fee Reductions</a:t>
            </a:r>
            <a:endParaRP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Decision</a:t>
            </a:r>
            <a:endParaRP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Contracting &amp; Delegation</a:t>
            </a:r>
            <a:endParaRP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Sustainable registry</a:t>
            </a:r>
            <a:endParaRP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Applicant Counselor</a:t>
            </a:r>
            <a:endParaRP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7</a:t>
            </a:r>
            <a:endParaRP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9</a:t>
            </a:r>
            <a:endParaRPr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8</a:t>
            </a:r>
            <a:endParaRP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The application process was accessible and predictable.</a:t>
            </a:r>
            <a:endParaRP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Application counselors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and pro bono services helped us apply.</a:t>
            </a:r>
            <a:endParaRP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We have resources to help us get started.</a:t>
            </a:r>
            <a:endParaRP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Grateful for ongoing access to resources and the ICANN community.</a:t>
            </a:r>
            <a:endParaRP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10</a:t>
            </a:r>
            <a:endParaRPr dirty="0"/>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Reduced/Waived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Base RO Fees</a:t>
            </a:r>
            <a:endParaRP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Ready to launch! </a:t>
            </a:r>
            <a:endParaRP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SUPPORT</a:t>
            </a:r>
            <a:endParaRPr dirty="0"/>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EXPERIENCE</a:t>
            </a:r>
            <a:endParaRP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NOV 2024</a:t>
            </a:r>
            <a:endParaRP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APRIL 2026</a:t>
            </a:r>
            <a:endParaRPr/>
          </a:p>
        </p:txBody>
      </p:sp>
      <p:cxnSp>
        <p:nvCxnSpPr>
          <p:cNvPr id="1559" name="Google Shape;1559;p83"/>
          <p:cNvCxnSpPr/>
          <p:nvPr/>
        </p:nvCxnSpPr>
        <p:spPr>
          <a:xfrm>
            <a:off x="615413" y="2125266"/>
            <a:ext cx="0" cy="704100"/>
          </a:xfrm>
          <a:prstGeom prst="straightConnector1">
            <a:avLst/>
          </a:prstGeom>
          <a:noFill/>
          <a:ln w="38100" cap="rnd" cmpd="sng">
            <a:solidFill>
              <a:srgbClr val="7030A0"/>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n-US" sz="1600" b="1">
                <a:solidFill>
                  <a:srgbClr val="7F7F7F"/>
                </a:solidFill>
                <a:latin typeface="Arial"/>
                <a:ea typeface="Arial"/>
                <a:cs typeface="Arial"/>
                <a:sym typeface="Arial"/>
              </a:rPr>
              <a:t>Q3 2026</a:t>
            </a:r>
            <a:endParaRPr/>
          </a:p>
        </p:txBody>
      </p:sp>
      <p:sp>
        <p:nvSpPr>
          <p:cNvPr id="1564" name="Google Shape;1564;p83"/>
          <p:cNvSpPr txBox="1"/>
          <p:nvPr/>
        </p:nvSpPr>
        <p:spPr>
          <a:xfrm>
            <a:off x="3751071" y="1882383"/>
            <a:ext cx="12201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dirty="0">
                <a:solidFill>
                  <a:srgbClr val="7F7F7F"/>
                </a:solidFill>
              </a:rPr>
              <a:t>DEC</a:t>
            </a:r>
            <a:r>
              <a:rPr lang="en-US" sz="1600" b="1" dirty="0">
                <a:solidFill>
                  <a:srgbClr val="7F7F7F"/>
                </a:solidFill>
                <a:latin typeface="Arial"/>
                <a:ea typeface="Arial"/>
                <a:cs typeface="Arial"/>
                <a:sym typeface="Arial"/>
              </a:rPr>
              <a:t> 2025</a:t>
            </a:r>
            <a:endParaRPr dirty="0"/>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n-US" sz="1600" b="1" dirty="0">
                <a:solidFill>
                  <a:schemeClr val="bg1"/>
                </a:solidFill>
                <a:latin typeface="Arial"/>
                <a:ea typeface="Arial"/>
                <a:cs typeface="Arial"/>
                <a:sym typeface="Arial"/>
              </a:rPr>
              <a:t>Applicant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Support Program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Application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Submission</a:t>
            </a:r>
            <a:endParaRPr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rgbClr val="002A49"/>
                </a:solidFill>
                <a:latin typeface="Arial"/>
                <a:ea typeface="Arial"/>
                <a:cs typeface="Arial"/>
                <a:sym typeface="Arial"/>
              </a:rPr>
              <a:t>Applicant </a:t>
            </a:r>
            <a:br>
              <a:rPr lang="en-US" sz="1600" b="1">
                <a:solidFill>
                  <a:srgbClr val="002A49"/>
                </a:solidFill>
                <a:latin typeface="Arial"/>
                <a:ea typeface="Arial"/>
                <a:cs typeface="Arial"/>
                <a:sym typeface="Arial"/>
              </a:rPr>
            </a:br>
            <a:r>
              <a:rPr lang="en-US" sz="1600" b="1">
                <a:solidFill>
                  <a:srgbClr val="002A49"/>
                </a:solidFill>
                <a:latin typeface="Arial"/>
                <a:ea typeface="Arial"/>
                <a:cs typeface="Arial"/>
                <a:sym typeface="Arial"/>
              </a:rPr>
              <a:t>Guidebook</a:t>
            </a:r>
            <a:endParaRP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Key Dates</a:t>
            </a:r>
            <a:endParaRP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gTLD Application Submission</a:t>
            </a:r>
            <a:endParaRP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Application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submission period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for ASP </a:t>
            </a:r>
            <a:r>
              <a:rPr lang="en-US" sz="1600" b="1" dirty="0">
                <a:solidFill>
                  <a:srgbClr val="0B3458"/>
                </a:solidFill>
                <a:latin typeface="Arial"/>
                <a:ea typeface="Arial"/>
                <a:cs typeface="Arial"/>
                <a:sym typeface="Arial"/>
              </a:rPr>
              <a:t>(19 Nov 2024 - 19 Nov 2025)</a:t>
            </a:r>
            <a:endParaRPr dirty="0"/>
          </a:p>
        </p:txBody>
      </p:sp>
      <p:cxnSp>
        <p:nvCxnSpPr>
          <p:cNvPr id="1575" name="Google Shape;1575;p83"/>
          <p:cNvCxnSpPr/>
          <p:nvPr/>
        </p:nvCxnSpPr>
        <p:spPr>
          <a:xfrm>
            <a:off x="1070625" y="4616648"/>
            <a:ext cx="0" cy="1506300"/>
          </a:xfrm>
          <a:prstGeom prst="straightConnector1">
            <a:avLst/>
          </a:prstGeom>
          <a:noFill/>
          <a:ln w="15875" cap="flat" cmpd="sng">
            <a:solidFill>
              <a:srgbClr val="7030A0"/>
            </a:solidFill>
            <a:prstDash val="solid"/>
            <a:round/>
            <a:headEnd type="none" w="sm" len="sm"/>
            <a:tailEnd type="none" w="sm" len="sm"/>
          </a:ln>
        </p:spPr>
      </p:cxnSp>
      <p:sp>
        <p:nvSpPr>
          <p:cNvPr id="1576" name="Google Shape;1576;p83"/>
          <p:cNvSpPr txBox="1"/>
          <p:nvPr/>
        </p:nvSpPr>
        <p:spPr>
          <a:xfrm>
            <a:off x="4470589" y="5186343"/>
            <a:ext cx="39480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The Applicant Guidebook is a critical resource for the program and is estimated to be available in </a:t>
            </a:r>
            <a:r>
              <a:rPr lang="en-US" sz="1600" b="1" dirty="0">
                <a:solidFill>
                  <a:srgbClr val="0B3458"/>
                </a:solidFill>
              </a:rPr>
              <a:t>December</a:t>
            </a:r>
            <a:r>
              <a:rPr lang="en-US" sz="1600" b="1" dirty="0">
                <a:solidFill>
                  <a:srgbClr val="0B3458"/>
                </a:solidFill>
                <a:latin typeface="Arial"/>
                <a:ea typeface="Arial"/>
                <a:cs typeface="Arial"/>
                <a:sym typeface="Arial"/>
              </a:rPr>
              <a:t> 2025</a:t>
            </a:r>
            <a:endParaRPr dirty="0"/>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Application submission period for new gTLDs expected to open in </a:t>
            </a:r>
            <a:r>
              <a:rPr lang="en-US" sz="1600" b="1">
                <a:solidFill>
                  <a:srgbClr val="0B3458"/>
                </a:solidFill>
                <a:latin typeface="Arial"/>
                <a:ea typeface="Arial"/>
                <a:cs typeface="Arial"/>
                <a:sym typeface="Arial"/>
              </a:rPr>
              <a:t>April 2026</a:t>
            </a:r>
            <a:endParaRP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en-US" sz="5400" dirty="0"/>
              <a:t>Next Round: </a:t>
            </a:r>
            <a:br>
              <a:rPr lang="en-US" sz="5400" dirty="0"/>
            </a:br>
            <a:r>
              <a:rPr lang="en-US" sz="5400" dirty="0"/>
              <a:t>Registry Service Provider (RSP) Evaluation Program</a:t>
            </a:r>
            <a:br>
              <a:rPr lang="en-US" sz="5400" dirty="0"/>
            </a:br>
            <a:endParaRPr lang="en-US"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596" name="Google Shape;1596;p85"/>
          <p:cNvSpPr txBox="1"/>
          <p:nvPr/>
        </p:nvSpPr>
        <p:spPr>
          <a:xfrm>
            <a:off x="299287" y="1882016"/>
            <a:ext cx="11574600" cy="3567309"/>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RSPs play an important role in the DNS ecosystem, including supporting technical operations and providing services to registry operators for TLDs.</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new gTLD applicants are required to use evaluated RSPs.</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The evaluation of RSPs is an important part of ICANN's mission to help ensure a stable, secure, resilient Internet.</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RSP evaluation is intended to reduce cost and time required for evaluating new gTLDs by separating the evaluation of the technical aspects of operating a gTLD from the application for the gTLD label.</a:t>
            </a:r>
          </a:p>
          <a:p>
            <a:pPr marL="457200" marR="0" lvl="0" indent="-355600" algn="l" rtl="0">
              <a:lnSpc>
                <a:spcPts val="2200"/>
              </a:lnSpc>
              <a:spcBef>
                <a:spcPts val="0"/>
              </a:spcBef>
              <a:spcAft>
                <a:spcPts val="0"/>
              </a:spcAft>
              <a:buClr>
                <a:srgbClr val="000000"/>
              </a:buClr>
              <a:buSzPts val="2200"/>
              <a:buFont typeface="Noto Sans Symbols"/>
              <a:buChar char="●"/>
            </a:pPr>
            <a:endParaRPr lang="en-US"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Organizations may apply to be one of each type of RSP:</a:t>
            </a: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TextBox 2">
            <a:extLst>
              <a:ext uri="{FF2B5EF4-FFF2-40B4-BE49-F238E27FC236}">
                <a16:creationId xmlns:a16="http://schemas.microsoft.com/office/drawing/2014/main" id="{99A83355-1480-949D-BABF-4C208A8E8CCA}"/>
              </a:ext>
            </a:extLst>
          </p:cNvPr>
          <p:cNvSpPr txBox="1"/>
          <p:nvPr/>
        </p:nvSpPr>
        <p:spPr>
          <a:xfrm>
            <a:off x="806734" y="5367934"/>
            <a:ext cx="7101589" cy="1196994"/>
          </a:xfrm>
          <a:prstGeom prst="rect">
            <a:avLst/>
          </a:prstGeom>
          <a:noFill/>
        </p:spPr>
        <p:txBody>
          <a:bodyPr wrap="square" rtlCol="0">
            <a:spAutoFit/>
          </a:bodyPr>
          <a:lstStyle/>
          <a:p>
            <a:pPr marL="457200" lvl="1" indent="-355600">
              <a:lnSpc>
                <a:spcPts val="2200"/>
              </a:lnSpc>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Main (EPP, RDAP, Data Escrow)</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 (DNS Service)</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DNSSEC (DNSSEC Signing)</a:t>
            </a:r>
          </a:p>
          <a:p>
            <a:pPr marL="457200" marR="0" lvl="0" indent="-355600" algn="l" rtl="0">
              <a:lnSpc>
                <a:spcPts val="2200"/>
              </a:lnSpc>
              <a:spcBef>
                <a:spcPts val="0"/>
              </a:spcBef>
              <a:spcAft>
                <a:spcPts val="0"/>
              </a:spcAft>
              <a:buClr>
                <a:srgbClr val="000000"/>
              </a:buClr>
              <a:buSzPts val="2200"/>
              <a:buFont typeface="Courier New" panose="02070309020205020404" pitchFamily="49" charset="0"/>
              <a:buChar char="o"/>
            </a:pPr>
            <a:r>
              <a:rPr lang="en-US" sz="1600" b="0" i="0" u="none" strike="noStrike" cap="none" dirty="0">
                <a:solidFill>
                  <a:srgbClr val="002B49"/>
                </a:solidFill>
                <a:latin typeface="Arial"/>
                <a:ea typeface="Arial"/>
                <a:cs typeface="Arial"/>
                <a:sym typeface="Arial"/>
              </a:rPr>
              <a:t>Proxy (Registration Validation per Applicable Law with Proxy)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sz="1200" b="0"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
        <p:nvSpPr>
          <p:cNvPr id="5" name="TextBox 4">
            <a:extLst>
              <a:ext uri="{FF2B5EF4-FFF2-40B4-BE49-F238E27FC236}">
                <a16:creationId xmlns:a16="http://schemas.microsoft.com/office/drawing/2014/main" id="{866DDDC7-37F8-A319-9B66-A1B404B61AED}"/>
              </a:ext>
            </a:extLst>
          </p:cNvPr>
          <p:cNvSpPr txBox="1"/>
          <p:nvPr/>
        </p:nvSpPr>
        <p:spPr>
          <a:xfrm>
            <a:off x="797513" y="1963323"/>
            <a:ext cx="10143426" cy="4524315"/>
          </a:xfrm>
          <a:prstGeom prst="rect">
            <a:avLst/>
          </a:prstGeom>
          <a:noFill/>
        </p:spPr>
        <p:txBody>
          <a:bodyPr wrap="square">
            <a:spAutoFit/>
          </a:bodyPr>
          <a:lstStyle/>
          <a:p>
            <a:pPr marL="298450" indent="-285750" rtl="0" fontAlgn="base">
              <a:buSzPct val="150000"/>
              <a:buFont typeface="Arial" panose="020B0604020202020204" pitchFamily="34" charset="0"/>
              <a:buChar char="•"/>
            </a:pPr>
            <a:r>
              <a:rPr lang="en-US" sz="1800" b="0" i="0" u="none" strike="noStrike" dirty="0">
                <a:solidFill>
                  <a:srgbClr val="002B49"/>
                </a:solidFill>
                <a:effectLst/>
                <a:latin typeface="+mj-lt"/>
              </a:rPr>
              <a:t>All gTLD applications undergo a technical screening and technical testing.</a:t>
            </a:r>
          </a:p>
          <a:p>
            <a:pPr marL="298450" indent="-285750" rtl="0" fontAlgn="base">
              <a:buSzPct val="122000"/>
              <a:buFont typeface="Arial" panose="020B0604020202020204" pitchFamily="34" charset="0"/>
              <a:buChar char="•"/>
            </a:pPr>
            <a:endParaRPr lang="en-US" sz="1800" dirty="0">
              <a:solidFill>
                <a:srgbClr val="002B49"/>
              </a:solidFill>
              <a:latin typeface="+mj-lt"/>
            </a:endParaRPr>
          </a:p>
          <a:p>
            <a:pPr marL="298450" indent="-285750" rtl="0" fontAlgn="base">
              <a:buSzPct val="150000"/>
              <a:buFont typeface="Arial" panose="020B0604020202020204" pitchFamily="34" charset="0"/>
              <a:buChar char="•"/>
            </a:pPr>
            <a:r>
              <a:rPr lang="en-US" sz="1800" b="0" i="0" u="none" strike="noStrike" dirty="0">
                <a:solidFill>
                  <a:srgbClr val="002B49"/>
                </a:solidFill>
                <a:effectLst/>
                <a:latin typeface="+mj-lt"/>
              </a:rPr>
              <a:t>Technical screening consists of a review to ensure that:</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All mandatory questions have been answered;</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Required supporting documents have been provided in the proper format(s); and</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All answers have been reviewed for relevance to the questions.</a:t>
            </a:r>
            <a:endParaRPr lang="en-US" sz="1800" dirty="0">
              <a:latin typeface="+mj-lt"/>
            </a:endParaRPr>
          </a:p>
          <a:p>
            <a:pPr marL="457200" rtl="0" fontAlgn="base"/>
            <a:endParaRPr lang="en-US" sz="1800" dirty="0">
              <a:solidFill>
                <a:srgbClr val="002B49"/>
              </a:solidFill>
              <a:latin typeface="+mj-lt"/>
            </a:endParaRPr>
          </a:p>
          <a:p>
            <a:pPr marL="279400" indent="-228600" rtl="0" fontAlgn="base">
              <a:buSzPct val="150000"/>
              <a:buFont typeface="Arial" panose="020B0604020202020204" pitchFamily="34" charset="0"/>
              <a:buChar char="•"/>
            </a:pPr>
            <a:r>
              <a:rPr lang="en-US" sz="1800" b="0" i="0" u="none" strike="noStrike" dirty="0">
                <a:solidFill>
                  <a:srgbClr val="002B49"/>
                </a:solidFill>
                <a:effectLst/>
                <a:latin typeface="+mj-lt"/>
              </a:rPr>
              <a:t>Technical testing requires RSP applicants to demonstrate the capacity to operate a functional RSP:</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Technical tests will use Registry System Testing v2.0.</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RST v2.0 streamlines the RST process by implementing only automated tests and providing a fully-automated, API-driven workflow.</a:t>
            </a:r>
            <a:endParaRPr lang="en-US" sz="1800" b="0" i="0" u="none" strike="noStrike" dirty="0">
              <a:solidFill>
                <a:srgbClr val="000000"/>
              </a:solidFill>
              <a:effectLst/>
              <a:latin typeface="+mj-lt"/>
            </a:endParaRPr>
          </a:p>
          <a:p>
            <a:pPr marL="742950" indent="-285750" rtl="0" fontAlgn="base">
              <a:buFont typeface="Courier New" panose="02070309020205020404" pitchFamily="49" charset="0"/>
              <a:buChar char="o"/>
            </a:pPr>
            <a:r>
              <a:rPr lang="en-US" sz="1800" b="0" i="0" u="none" strike="noStrike" dirty="0">
                <a:solidFill>
                  <a:srgbClr val="002B49"/>
                </a:solidFill>
                <a:effectLst/>
                <a:latin typeface="+mj-lt"/>
              </a:rPr>
              <a:t>Registry operators interact with RST v2.0 through an API in a self-testing design, eliminating the need for human intervention.</a:t>
            </a:r>
            <a:endParaRPr lang="en-US" sz="1800" b="0" i="0" u="none" strike="noStrike" dirty="0">
              <a:solidFill>
                <a:srgbClr val="000000"/>
              </a:solidFill>
              <a:effectLst/>
              <a:latin typeface="+mj-lt"/>
            </a:endParaRPr>
          </a:p>
          <a:p>
            <a:br>
              <a:rPr lang="en-US" sz="1800" b="0" dirty="0">
                <a:effectLst/>
                <a:latin typeface="+mj-lt"/>
              </a:rPr>
            </a:br>
            <a:endParaRPr lang="en-US" sz="180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sz="1200" b="0" i="0" u="none" strike="noStrike" cap="none" dirty="0">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RSPs and the New gTLD Program</a:t>
            </a:r>
            <a:endParaRPr sz="3500" dirty="0">
              <a:solidFill>
                <a:srgbClr val="002B49"/>
              </a:solidFill>
            </a:endParaRP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
        <p:nvSpPr>
          <p:cNvPr id="3" name="Rectangle 2">
            <a:extLst>
              <a:ext uri="{FF2B5EF4-FFF2-40B4-BE49-F238E27FC236}">
                <a16:creationId xmlns:a16="http://schemas.microsoft.com/office/drawing/2014/main" id="{D4127C37-1F39-16B5-F517-30A498B150F5}"/>
              </a:ext>
            </a:extLst>
          </p:cNvPr>
          <p:cNvSpPr/>
          <p:nvPr/>
        </p:nvSpPr>
        <p:spPr>
          <a:xfrm>
            <a:off x="457366" y="2108199"/>
            <a:ext cx="5409952" cy="4461799"/>
          </a:xfrm>
          <a:prstGeom prst="rect">
            <a:avLst/>
          </a:prstGeom>
          <a:solidFill>
            <a:srgbClr val="F16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dirty="0">
                <a:solidFill>
                  <a:srgbClr val="0A1F24"/>
                </a:solidFill>
                <a:effectLst/>
                <a:latin typeface="Arial" panose="020B0604020202020204" pitchFamily="34" charset="0"/>
              </a:rPr>
              <a:t>Prior to and during the gTLD evaluation process, the following will be made available on the RSP website:</a:t>
            </a:r>
          </a:p>
          <a:p>
            <a:endParaRPr lang="en-US" sz="1800" b="1" i="0" u="none" strike="noStrike" dirty="0">
              <a:solidFill>
                <a:srgbClr val="0A1F24"/>
              </a:solidFill>
              <a:effectLst/>
              <a:latin typeface="Arial" panose="020B0604020202020204" pitchFamily="34" charset="0"/>
            </a:endParaRPr>
          </a:p>
          <a:p>
            <a:pPr marL="285750" indent="-285750" rtl="0" fontAlgn="base">
              <a:buFont typeface="Arial" panose="020B0604020202020204" pitchFamily="34" charset="0"/>
              <a:buChar char="•"/>
            </a:pPr>
            <a:r>
              <a:rPr lang="en-US" sz="1800" b="0" i="0" u="none" strike="noStrike" dirty="0">
                <a:solidFill>
                  <a:srgbClr val="0A1F24"/>
                </a:solidFill>
                <a:effectLst/>
                <a:latin typeface="Arial" panose="020B0604020202020204" pitchFamily="34" charset="0"/>
              </a:rPr>
              <a:t>Names and contact information of the evaluated RSPs</a:t>
            </a:r>
          </a:p>
          <a:p>
            <a:pPr marL="285750" indent="-285750" rtl="0" fontAlgn="base">
              <a:buFont typeface="Arial" panose="020B0604020202020204" pitchFamily="34" charset="0"/>
              <a:buChar char="•"/>
            </a:pPr>
            <a:r>
              <a:rPr lang="en-US" sz="1800" b="0" i="0" u="none" strike="noStrike" dirty="0">
                <a:solidFill>
                  <a:srgbClr val="0A1F24"/>
                </a:solidFill>
                <a:effectLst/>
                <a:latin typeface="Arial" panose="020B0604020202020204" pitchFamily="34" charset="0"/>
              </a:rPr>
              <a:t>Pre-approved additional registry services including the service description</a:t>
            </a:r>
          </a:p>
          <a:p>
            <a:pPr marL="285750" indent="-285750" rtl="0" fontAlgn="base">
              <a:buFont typeface="Arial" panose="020B0604020202020204" pitchFamily="34" charset="0"/>
              <a:buChar char="•"/>
            </a:pPr>
            <a:r>
              <a:rPr lang="en-US" sz="1800" b="0" i="0" u="none" strike="noStrike" dirty="0">
                <a:solidFill>
                  <a:srgbClr val="0A1F24"/>
                </a:solidFill>
                <a:effectLst/>
                <a:latin typeface="Arial" panose="020B0604020202020204" pitchFamily="34" charset="0"/>
              </a:rPr>
              <a:t>Pre-approved IDN tables</a:t>
            </a:r>
          </a:p>
        </p:txBody>
      </p:sp>
      <p:sp>
        <p:nvSpPr>
          <p:cNvPr id="7" name="Rectangle 6">
            <a:extLst>
              <a:ext uri="{FF2B5EF4-FFF2-40B4-BE49-F238E27FC236}">
                <a16:creationId xmlns:a16="http://schemas.microsoft.com/office/drawing/2014/main" id="{BDCE99E6-6BC8-E056-F70B-2FD792745E64}"/>
              </a:ext>
            </a:extLst>
          </p:cNvPr>
          <p:cNvSpPr/>
          <p:nvPr/>
        </p:nvSpPr>
        <p:spPr>
          <a:xfrm>
            <a:off x="6324683" y="2086529"/>
            <a:ext cx="5549204" cy="4483471"/>
          </a:xfrm>
          <a:prstGeom prst="rect">
            <a:avLst/>
          </a:prstGeom>
          <a:solidFill>
            <a:srgbClr val="48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endParaRPr lang="en-US" sz="1600" b="1" i="0" u="none" strike="noStrike" dirty="0">
              <a:solidFill>
                <a:srgbClr val="0A1F24"/>
              </a:solidFill>
              <a:effectLst/>
              <a:latin typeface="Arial" panose="020B0604020202020204" pitchFamily="34" charset="0"/>
              <a:cs typeface="Arial" panose="020B0604020202020204" pitchFamily="34" charset="0"/>
            </a:endParaRPr>
          </a:p>
          <a:p>
            <a:pPr rtl="0"/>
            <a:endParaRPr lang="en-US" sz="1600" b="1" dirty="0">
              <a:solidFill>
                <a:srgbClr val="0A1F24"/>
              </a:solidFill>
              <a:latin typeface="Arial" panose="020B0604020202020204" pitchFamily="34" charset="0"/>
              <a:cs typeface="Arial" panose="020B0604020202020204" pitchFamily="34" charset="0"/>
            </a:endParaRPr>
          </a:p>
          <a:p>
            <a:pPr rtl="0"/>
            <a:r>
              <a:rPr lang="en-US" sz="1800" b="1" i="0" u="none" strike="noStrike" dirty="0">
                <a:solidFill>
                  <a:srgbClr val="0A1F24"/>
                </a:solidFill>
                <a:effectLst/>
                <a:latin typeface="Arial" panose="020B0604020202020204" pitchFamily="34" charset="0"/>
                <a:cs typeface="Arial" panose="020B0604020202020204" pitchFamily="34" charset="0"/>
              </a:rPr>
              <a:t>Each evaluated RSP will receive a list of gTLD applicants that selected them.</a:t>
            </a:r>
            <a:endParaRPr lang="en-US" sz="1800" dirty="0">
              <a:latin typeface="Arial" panose="020B0604020202020204" pitchFamily="34" charset="0"/>
              <a:cs typeface="Arial" panose="020B0604020202020204" pitchFamily="34" charset="0"/>
            </a:endParaRPr>
          </a:p>
          <a:p>
            <a:pPr rtl="0"/>
            <a:endParaRPr lang="en-US" sz="1800" b="0" i="0" u="none" strike="noStrike" dirty="0">
              <a:solidFill>
                <a:srgbClr val="0A1F24"/>
              </a:solidFill>
              <a:effectLst/>
              <a:latin typeface="Arial" panose="020B0604020202020204" pitchFamily="34" charset="0"/>
              <a:cs typeface="Arial" panose="020B0604020202020204" pitchFamily="34" charset="0"/>
            </a:endParaRPr>
          </a:p>
          <a:p>
            <a:pPr rtl="0"/>
            <a:r>
              <a:rPr lang="en-US" sz="1800" b="0" i="0" u="none" strike="noStrike" dirty="0">
                <a:solidFill>
                  <a:srgbClr val="0A1F24"/>
                </a:solidFill>
                <a:effectLst/>
                <a:latin typeface="Arial" panose="020B0604020202020204" pitchFamily="34" charset="0"/>
                <a:cs typeface="Arial" panose="020B0604020202020204" pitchFamily="34" charset="0"/>
              </a:rPr>
              <a:t>ICANN org will share any additional registry services selected by the gTLD applicant with the Main RSP.</a:t>
            </a:r>
            <a:endParaRPr lang="en-US" sz="1800" b="0" dirty="0">
              <a:effectLst/>
              <a:latin typeface="Arial" panose="020B0604020202020204" pitchFamily="34" charset="0"/>
              <a:cs typeface="Arial" panose="020B0604020202020204" pitchFamily="34" charset="0"/>
            </a:endParaRPr>
          </a:p>
          <a:p>
            <a:pPr rtl="0"/>
            <a:br>
              <a:rPr lang="en-US" sz="1800" b="0" dirty="0">
                <a:effectLst/>
                <a:latin typeface="Arial" panose="020B0604020202020204" pitchFamily="34" charset="0"/>
                <a:cs typeface="Arial" panose="020B0604020202020204" pitchFamily="34" charset="0"/>
              </a:rPr>
            </a:br>
            <a:r>
              <a:rPr lang="en-US" sz="1800" b="0" i="0" u="none" strike="noStrike" dirty="0">
                <a:solidFill>
                  <a:srgbClr val="0A1F24"/>
                </a:solidFill>
                <a:effectLst/>
                <a:latin typeface="Arial" panose="020B0604020202020204" pitchFamily="34" charset="0"/>
                <a:cs typeface="Arial" panose="020B0604020202020204" pitchFamily="34" charset="0"/>
              </a:rPr>
              <a:t>Each evaluated RSP must confirm which gTLD applications it will support and has enough capacity for. </a:t>
            </a:r>
            <a:endParaRPr lang="en-US" sz="1800" b="0" dirty="0">
              <a:effectLst/>
              <a:latin typeface="Arial" panose="020B0604020202020204" pitchFamily="34" charset="0"/>
              <a:cs typeface="Arial" panose="020B0604020202020204" pitchFamily="34" charset="0"/>
            </a:endParaRPr>
          </a:p>
          <a:p>
            <a:pPr rtl="0"/>
            <a:br>
              <a:rPr lang="en-US" sz="1800" b="0" dirty="0">
                <a:effectLst/>
                <a:latin typeface="Arial" panose="020B0604020202020204" pitchFamily="34" charset="0"/>
                <a:cs typeface="Arial" panose="020B0604020202020204" pitchFamily="34" charset="0"/>
              </a:rPr>
            </a:br>
            <a:r>
              <a:rPr lang="en-US" sz="1800" b="0" i="0" u="none" strike="noStrike" dirty="0">
                <a:solidFill>
                  <a:srgbClr val="0A1F24"/>
                </a:solidFill>
                <a:effectLst/>
                <a:latin typeface="Arial" panose="020B0604020202020204" pitchFamily="34" charset="0"/>
                <a:cs typeface="Arial" panose="020B0604020202020204" pitchFamily="34" charset="0"/>
              </a:rPr>
              <a:t>gTLD applicants will be notified if the evaluated RSP they select is unwilling to provide RSP support.</a:t>
            </a:r>
            <a:endParaRPr lang="en-US" sz="1800" b="0" dirty="0">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964C6A0-6815-8B0A-3486-5F7B75BC4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 y="2131052"/>
            <a:ext cx="867005" cy="8670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D4439-9DA3-A0A3-5C25-C2B73FBAC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2324424"/>
            <a:ext cx="554287" cy="644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solidFill>
                  <a:schemeClr val="bg1"/>
                </a:solidFill>
              </a:rPr>
              <a:t>The Internet is a Global Network of Networks</a:t>
            </a:r>
            <a:endParaRPr dirty="0">
              <a:solidFill>
                <a:schemeClr val="bg1"/>
              </a:solidFill>
            </a:endParaRP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n-US" sz="5400" dirty="0"/>
              <a:t>Next Round: </a:t>
            </a:r>
            <a:br>
              <a:rPr lang="en-US" sz="5400" dirty="0"/>
            </a:br>
            <a:r>
              <a:rPr lang="en-US" sz="5400" dirty="0"/>
              <a:t>Timeline and Resources</a:t>
            </a:r>
            <a:br>
              <a:rPr lang="en-US" sz="5400" dirty="0"/>
            </a:br>
            <a:endParaRPr lang="en-US"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100">
                <a:solidFill>
                  <a:srgbClr val="002B49"/>
                </a:solidFill>
              </a:rPr>
              <a:t>New gTLD Program: Next Round Implementation Timeline </a:t>
            </a:r>
            <a:endParaRPr lang="en-US" sz="3100" dirty="0">
              <a:solidFill>
                <a:srgbClr val="002B49"/>
              </a:solidFill>
            </a:endParaRP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US" b="1" dirty="0"/>
              <a:t>New gTLD Program: Next Round Application Submission Period:</a:t>
            </a:r>
            <a:endParaRPr b="1" dirty="0"/>
          </a:p>
          <a:p>
            <a:pPr marL="457200" lvl="0" indent="-330200" algn="l" rtl="0">
              <a:spcBef>
                <a:spcPts val="0"/>
              </a:spcBef>
              <a:spcAft>
                <a:spcPts val="0"/>
              </a:spcAft>
              <a:buSzPts val="1600"/>
              <a:buChar char="●"/>
            </a:pPr>
            <a:r>
              <a:rPr lang="en-US" dirty="0"/>
              <a:t>Expected to open April 2026 for 12-15 weeks.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Applicant Support Program (ASP) Application Submission Period:</a:t>
            </a:r>
            <a:endParaRPr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n-US" b="0" i="0" u="none" strike="noStrike" cap="none" dirty="0">
                <a:solidFill>
                  <a:srgbClr val="000000"/>
                </a:solidFill>
                <a:latin typeface="Arial"/>
                <a:ea typeface="Arial"/>
                <a:cs typeface="Arial"/>
                <a:sym typeface="Arial"/>
              </a:rPr>
              <a:t>Opens </a:t>
            </a:r>
            <a:r>
              <a:rPr lang="en-US" dirty="0"/>
              <a:t>19 Nov. </a:t>
            </a:r>
            <a:r>
              <a:rPr lang="en-US" b="0" i="0" u="none" strike="noStrike" cap="none" dirty="0">
                <a:solidFill>
                  <a:srgbClr val="000000"/>
                </a:solidFill>
                <a:latin typeface="Arial"/>
                <a:ea typeface="Arial"/>
                <a:cs typeface="Arial"/>
                <a:sym typeface="Arial"/>
              </a:rPr>
              <a:t>2024; Closes </a:t>
            </a:r>
            <a:r>
              <a:rPr lang="en-US" dirty="0"/>
              <a:t>19 Nov. </a:t>
            </a:r>
            <a:r>
              <a:rPr lang="en-US" b="0" i="0" u="none" strike="noStrike" cap="none" dirty="0">
                <a:solidFill>
                  <a:srgbClr val="000000"/>
                </a:solidFill>
                <a:latin typeface="Arial"/>
                <a:ea typeface="Arial"/>
                <a:cs typeface="Arial"/>
                <a:sym typeface="Arial"/>
              </a:rPr>
              <a:t>202</a:t>
            </a:r>
            <a:r>
              <a:rPr lang="en-US" b="0" i="0" u="none" strike="noStrike" cap="none" dirty="0">
                <a:solidFill>
                  <a:schemeClr val="dk1"/>
                </a:solidFill>
                <a:latin typeface="Arial"/>
                <a:ea typeface="Arial"/>
                <a:cs typeface="Arial"/>
                <a:sym typeface="Arial"/>
              </a:rPr>
              <a:t>5</a:t>
            </a:r>
            <a:endParaRPr lang="en-US"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854291"/>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opens</a:t>
            </a:r>
            <a:endParaRPr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866696"/>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closes</a:t>
            </a:r>
            <a:endParaRPr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845933"/>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closes</a:t>
            </a:r>
            <a:endParaRPr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876789"/>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opens</a:t>
            </a:r>
            <a:endParaRPr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2024</a:t>
            </a:r>
            <a:r>
              <a:rPr lang="en-US" sz="1400" b="1" i="0" u="none" strike="noStrike" cap="none" dirty="0">
                <a:solidFill>
                  <a:schemeClr val="dk1"/>
                </a:solidFill>
                <a:latin typeface="Arial"/>
                <a:ea typeface="Arial"/>
                <a:cs typeface="Arial"/>
                <a:sym typeface="Arial"/>
              </a:rPr>
              <a:t> </a:t>
            </a:r>
            <a:br>
              <a:rPr lang="en-US" sz="1400" b="1" i="0" u="none" strike="noStrike" cap="none" dirty="0">
                <a:solidFill>
                  <a:schemeClr val="dk1"/>
                </a:solidFill>
                <a:latin typeface="Arial"/>
                <a:ea typeface="Arial"/>
                <a:cs typeface="Arial"/>
                <a:sym typeface="Arial"/>
              </a:rPr>
            </a:br>
            <a:endParaRPr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20 May 2025</a:t>
            </a:r>
            <a:endParaRPr dirty="0"/>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2025</a:t>
            </a:r>
            <a:endParaRPr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Q2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Q3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63"/>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opens</a:t>
            </a:r>
            <a:endParaRPr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20263"/>
            <a:ext cx="2226452"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closes</a:t>
            </a:r>
            <a:endParaRPr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71347"/>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Dates are </a:t>
            </a:r>
            <a:r>
              <a:rPr lang="en-US" dirty="0">
                <a:solidFill>
                  <a:schemeClr val="dk1"/>
                </a:solidFill>
              </a:rPr>
              <a:t>subject to change.</a:t>
            </a:r>
            <a:endParaRPr dirty="0"/>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720263"/>
            <a:ext cx="1983826"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a:t>
            </a:r>
            <a:r>
              <a:rPr lang="en-US" dirty="0">
                <a:solidFill>
                  <a:schemeClr val="dk1"/>
                </a:solidFill>
              </a:rPr>
              <a:t>opens</a:t>
            </a:r>
            <a:endParaRPr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63"/>
            <a:ext cx="2044747"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closes</a:t>
            </a:r>
            <a:endParaRPr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Registry Service Provider (RSP) Evaluation Program Application Submission Period:</a:t>
            </a:r>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Pre-Evaluation period opens 19 Nov</a:t>
            </a:r>
            <a:r>
              <a:rPr lang="en-US" dirty="0"/>
              <a:t>.</a:t>
            </a:r>
            <a:r>
              <a:rPr lang="en-US" b="0" i="0" u="none" strike="noStrike" cap="none" dirty="0">
                <a:solidFill>
                  <a:srgbClr val="000000"/>
                </a:solidFill>
                <a:latin typeface="Arial"/>
                <a:ea typeface="Arial"/>
                <a:cs typeface="Arial"/>
                <a:sym typeface="Arial"/>
              </a:rPr>
              <a:t> 2024; Closes 20 May 2025</a:t>
            </a:r>
            <a:endParaRPr lang="en-US" dirty="0"/>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Another </a:t>
            </a:r>
            <a:r>
              <a:rPr lang="en-US" dirty="0"/>
              <a:t>E</a:t>
            </a:r>
            <a:r>
              <a:rPr lang="en-US" b="0" i="0" u="none" strike="noStrike" cap="none" dirty="0">
                <a:solidFill>
                  <a:srgbClr val="000000"/>
                </a:solidFill>
                <a:latin typeface="Arial"/>
                <a:ea typeface="Arial"/>
                <a:cs typeface="Arial"/>
                <a:sym typeface="Arial"/>
              </a:rPr>
              <a:t>valuation period opens and closes during the gTLD application submission periods</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429321-AA5E-5035-B388-93F79EE9DFF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3500" dirty="0">
                <a:solidFill>
                  <a:srgbClr val="002B49"/>
                </a:solidFill>
              </a:rPr>
              <a:t>New gTLD Program: Next Round Resources</a:t>
            </a:r>
            <a:endParaRPr sz="3500" dirty="0">
              <a:solidFill>
                <a:srgbClr val="002B49"/>
              </a:solidFill>
            </a:endParaRPr>
          </a:p>
        </p:txBody>
      </p:sp>
      <p:sp>
        <p:nvSpPr>
          <p:cNvPr id="1655" name="Google Shape;1655;p89"/>
          <p:cNvSpPr txBox="1"/>
          <p:nvPr/>
        </p:nvSpPr>
        <p:spPr>
          <a:xfrm>
            <a:off x="550875" y="2033280"/>
            <a:ext cx="11457300" cy="326240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New gTLD Program: Next Round website: </a:t>
            </a:r>
            <a:br>
              <a:rPr lang="en-US"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3"/>
              </a:rPr>
              <a:t>https://newgtldprogram.icann.org/</a:t>
            </a:r>
            <a:endParaRPr lang="en-US"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4"/>
              </a:rPr>
              <a:t>Frequently Asked Questions</a:t>
            </a:r>
            <a:r>
              <a:rPr lang="en-US" sz="2000" b="0" i="0" u="none" strike="noStrike" cap="none" dirty="0">
                <a:solidFill>
                  <a:srgbClr val="002B49"/>
                </a:solidFill>
                <a:latin typeface="Arial"/>
                <a:ea typeface="Arial"/>
                <a:cs typeface="Arial"/>
                <a:sym typeface="Arial"/>
              </a:rPr>
              <a:t> (FAQs)</a:t>
            </a:r>
          </a:p>
          <a:p>
            <a:pPr marL="45720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5"/>
              </a:rPr>
              <a:t>Program News and Announcements</a:t>
            </a:r>
            <a:endParaRPr lang="en-US"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a:t>
            </a:r>
            <a:r>
              <a:rPr lang="en-US" sz="2000" b="0" i="0" u="none" strike="noStrike" cap="none" dirty="0">
                <a:solidFill>
                  <a:srgbClr val="002B49"/>
                </a:solidFill>
                <a:latin typeface="Arial"/>
                <a:ea typeface="Arial"/>
                <a:cs typeface="Arial"/>
                <a:sym typeface="Arial"/>
                <a:hlinkClick r:id="rId6"/>
              </a:rPr>
              <a:t>Engagement Calendar</a:t>
            </a: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News Subscription </a:t>
            </a:r>
            <a:r>
              <a:rPr lang="en-US" sz="2000" b="0" i="0" u="none" strike="noStrike" cap="none" dirty="0">
                <a:solidFill>
                  <a:srgbClr val="002B49"/>
                </a:solidFill>
                <a:latin typeface="Arial"/>
                <a:ea typeface="Arial"/>
                <a:cs typeface="Arial"/>
                <a:sym typeface="Arial"/>
                <a:hlinkClick r:id="rId7"/>
              </a:rPr>
              <a:t>link</a:t>
            </a:r>
            <a:endParaRPr lang="en-US" sz="2000" b="0" i="0" u="none" strike="noStrike" cap="none" dirty="0">
              <a:solidFill>
                <a:srgbClr val="002B49"/>
              </a:solidFill>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To view the hyperlinks in normal view, right click on the link and click “Link &gt; Open Link”</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E897B180-29BE-E192-D754-2C1875C6B42C}"/>
              </a:ext>
            </a:extLst>
          </p:cNvPr>
          <p:cNvPicPr>
            <a:picLocks noChangeAspect="1"/>
          </p:cNvPicPr>
          <p:nvPr/>
        </p:nvPicPr>
        <p:blipFill>
          <a:blip r:embed="rId8"/>
          <a:stretch>
            <a:fillRect/>
          </a:stretch>
        </p:blipFill>
        <p:spPr>
          <a:xfrm>
            <a:off x="457366"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3"/>
          <p:cNvSpPr/>
          <p:nvPr/>
        </p:nvSpPr>
        <p:spPr>
          <a:xfrm>
            <a:off x="540000" y="1831951"/>
            <a:ext cx="2058000" cy="3629200"/>
          </a:xfrm>
          <a:prstGeom prst="rect">
            <a:avLst/>
          </a:prstGeom>
          <a:solidFill>
            <a:srgbClr val="002949"/>
          </a:solidFill>
          <a:ln>
            <a:noFill/>
          </a:ln>
        </p:spPr>
        <p:txBody>
          <a:bodyPr spcFirstLastPara="1" wrap="square" lIns="91433" tIns="45700" rIns="91433" bIns="45700" anchor="t" anchorCtr="0">
            <a:noAutofit/>
          </a:bodyPr>
          <a:lstStyle/>
          <a:p>
            <a:pPr algn="ctr">
              <a:spcBef>
                <a:spcPts val="1067"/>
              </a:spcBef>
              <a:buSzPts val="1100"/>
            </a:pPr>
            <a:endParaRPr sz="267" b="1">
              <a:solidFill>
                <a:srgbClr val="FFFFFF"/>
              </a:solidFill>
            </a:endParaRPr>
          </a:p>
          <a:p>
            <a:pPr algn="ctr">
              <a:buSzPts val="1100"/>
            </a:pPr>
            <a:endParaRPr sz="1467" b="1">
              <a:solidFill>
                <a:srgbClr val="FFFFFF"/>
              </a:solidFill>
            </a:endParaRPr>
          </a:p>
        </p:txBody>
      </p:sp>
      <p:sp>
        <p:nvSpPr>
          <p:cNvPr id="522" name="Google Shape;522;p43"/>
          <p:cNvSpPr txBox="1">
            <a:spLocks noGrp="1"/>
          </p:cNvSpPr>
          <p:nvPr>
            <p:ph type="title"/>
          </p:nvPr>
        </p:nvSpPr>
        <p:spPr>
          <a:xfrm>
            <a:off x="540000" y="900000"/>
            <a:ext cx="8627600" cy="575600"/>
          </a:xfrm>
          <a:prstGeom prst="rect">
            <a:avLst/>
          </a:prstGeom>
        </p:spPr>
        <p:txBody>
          <a:bodyPr spcFirstLastPara="1" wrap="square" lIns="0" tIns="0" rIns="0" bIns="0" anchor="t" anchorCtr="0">
            <a:noAutofit/>
          </a:bodyPr>
          <a:lstStyle/>
          <a:p>
            <a:r>
              <a:rPr lang="en-GB"/>
              <a:t>New gTLD Program in YOUR Language</a:t>
            </a:r>
            <a:endParaRPr/>
          </a:p>
        </p:txBody>
      </p:sp>
      <p:sp>
        <p:nvSpPr>
          <p:cNvPr id="523" name="Google Shape;523;p43"/>
          <p:cNvSpPr txBox="1"/>
          <p:nvPr/>
        </p:nvSpPr>
        <p:spPr>
          <a:xfrm>
            <a:off x="2766367" y="1761167"/>
            <a:ext cx="8440400" cy="3700000"/>
          </a:xfrm>
          <a:prstGeom prst="rect">
            <a:avLst/>
          </a:prstGeom>
          <a:noFill/>
          <a:ln>
            <a:noFill/>
          </a:ln>
        </p:spPr>
        <p:txBody>
          <a:bodyPr spcFirstLastPara="1" wrap="square" lIns="91433" tIns="91433" rIns="91433" bIns="91433" anchor="t" anchorCtr="0">
            <a:noAutofit/>
          </a:bodyPr>
          <a:lstStyle/>
          <a:p>
            <a:pPr marL="457189" indent="-355591">
              <a:lnSpc>
                <a:spcPct val="115000"/>
              </a:lnSpc>
              <a:buClr>
                <a:srgbClr val="0B3458"/>
              </a:buClr>
              <a:buSzPts val="1600"/>
              <a:buChar char="●"/>
            </a:pPr>
            <a:r>
              <a:rPr lang="en-GB" sz="2133" dirty="0">
                <a:solidFill>
                  <a:srgbClr val="0B3458"/>
                </a:solidFill>
              </a:rPr>
              <a:t>A no-cost, on-demand translation process to make </a:t>
            </a:r>
            <a:r>
              <a:rPr lang="en-GB" sz="2133" b="1" dirty="0">
                <a:solidFill>
                  <a:srgbClr val="0B3458"/>
                </a:solidFill>
              </a:rPr>
              <a:t>Next Round outreach materials</a:t>
            </a:r>
            <a:r>
              <a:rPr lang="en-GB" sz="2133" dirty="0">
                <a:solidFill>
                  <a:srgbClr val="0B3458"/>
                </a:solidFill>
              </a:rPr>
              <a:t> available in languages beyond the ICANN languages (Arabic, Chinese, English, French, Russian, Spanish).</a:t>
            </a:r>
          </a:p>
          <a:p>
            <a:pPr marL="101597">
              <a:lnSpc>
                <a:spcPct val="115000"/>
              </a:lnSpc>
              <a:buClr>
                <a:srgbClr val="0B3458"/>
              </a:buClr>
              <a:buSzPts val="1600"/>
            </a:pPr>
            <a:endParaRPr lang="en-GB" sz="2133" dirty="0">
              <a:solidFill>
                <a:srgbClr val="0B3458"/>
              </a:solidFill>
            </a:endParaRPr>
          </a:p>
          <a:p>
            <a:pPr marL="457189" indent="-355591">
              <a:lnSpc>
                <a:spcPct val="115000"/>
              </a:lnSpc>
              <a:buClr>
                <a:srgbClr val="0B3458"/>
              </a:buClr>
              <a:buSzPts val="1600"/>
              <a:buChar char="●"/>
            </a:pPr>
            <a:r>
              <a:rPr lang="en-GB" sz="2133" dirty="0">
                <a:solidFill>
                  <a:srgbClr val="0B3458"/>
                </a:solidFill>
              </a:rPr>
              <a:t>Relies on artificial intelligence and neural machine translation technologies and volunteer review. </a:t>
            </a:r>
          </a:p>
          <a:p>
            <a:pPr marL="457189" indent="-355591">
              <a:lnSpc>
                <a:spcPct val="115000"/>
              </a:lnSpc>
              <a:buClr>
                <a:srgbClr val="0B3458"/>
              </a:buClr>
              <a:buSzPts val="1600"/>
              <a:buChar char="●"/>
            </a:pPr>
            <a:endParaRPr lang="en-GB" sz="2133" dirty="0">
              <a:solidFill>
                <a:srgbClr val="0B3458"/>
              </a:solidFill>
            </a:endParaRPr>
          </a:p>
          <a:p>
            <a:pPr marL="457189" indent="-355591">
              <a:lnSpc>
                <a:spcPct val="115000"/>
              </a:lnSpc>
              <a:buClr>
                <a:srgbClr val="0B3458"/>
              </a:buClr>
              <a:buSzPts val="1600"/>
              <a:buChar char="●"/>
            </a:pPr>
            <a:r>
              <a:rPr lang="en-GB" sz="2133" dirty="0">
                <a:solidFill>
                  <a:srgbClr val="0B3458"/>
                </a:solidFill>
              </a:rPr>
              <a:t>Visit the New gTLD Program In YOUR Language </a:t>
            </a:r>
            <a:r>
              <a:rPr lang="en-GB" sz="2133" dirty="0">
                <a:solidFill>
                  <a:srgbClr val="0B3458"/>
                </a:solidFill>
                <a:hlinkClick r:id="rId3"/>
              </a:rPr>
              <a:t>WiKi page</a:t>
            </a:r>
            <a:r>
              <a:rPr lang="en-GB" sz="2133" dirty="0">
                <a:solidFill>
                  <a:srgbClr val="0B3458"/>
                </a:solidFill>
              </a:rPr>
              <a:t> for more information and to participate.</a:t>
            </a:r>
          </a:p>
        </p:txBody>
      </p:sp>
      <p:pic>
        <p:nvPicPr>
          <p:cNvPr id="524" name="Google Shape;524;p43"/>
          <p:cNvPicPr preferRelativeResize="0"/>
          <p:nvPr/>
        </p:nvPicPr>
        <p:blipFill>
          <a:blip r:embed="rId4">
            <a:alphaModFix amt="85000"/>
          </a:blip>
          <a:stretch>
            <a:fillRect/>
          </a:stretch>
        </p:blipFill>
        <p:spPr>
          <a:xfrm>
            <a:off x="655875" y="2733375"/>
            <a:ext cx="1826251" cy="18262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n-US" sz="8000" b="1" i="0">
                <a:solidFill>
                  <a:schemeClr val="lt1"/>
                </a:solidFill>
                <a:latin typeface="Arial"/>
                <a:ea typeface="Arial"/>
                <a:cs typeface="Arial"/>
                <a:sym typeface="Arial"/>
              </a:rPr>
              <a:t>Q&amp;A</a:t>
            </a:r>
            <a:endParaRPr sz="8000" b="1" i="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34</a:t>
            </a:fld>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4000" dirty="0">
                <a:solidFill>
                  <a:srgbClr val="F1633E"/>
                </a:solidFill>
              </a:rPr>
              <a:t>Thank You.</a:t>
            </a:r>
            <a:br>
              <a:rPr lang="en-US" sz="4000" dirty="0">
                <a:solidFill>
                  <a:schemeClr val="bg1"/>
                </a:solidFill>
              </a:rPr>
            </a:br>
            <a:br>
              <a:rPr lang="en-US" dirty="0">
                <a:solidFill>
                  <a:schemeClr val="bg1"/>
                </a:solidFill>
              </a:rPr>
            </a:br>
            <a:r>
              <a:rPr lang="en-US" sz="4000" dirty="0">
                <a:solidFill>
                  <a:schemeClr val="bg1"/>
                </a:solidFill>
              </a:rPr>
              <a:t>Engage with ICANN:</a:t>
            </a:r>
            <a:endParaRPr sz="4000" dirty="0">
              <a:solidFill>
                <a:schemeClr val="bg1"/>
              </a:solidFill>
            </a:endParaRPr>
          </a:p>
        </p:txBody>
      </p:sp>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pic>
        <p:nvPicPr>
          <p:cNvPr id="5" name="Picture 4">
            <a:extLst>
              <a:ext uri="{FF2B5EF4-FFF2-40B4-BE49-F238E27FC236}">
                <a16:creationId xmlns:a16="http://schemas.microsoft.com/office/drawing/2014/main" id="{2887EFB2-9B8A-6A05-3EC8-A431CF5A35BF}"/>
              </a:ext>
            </a:extLst>
          </p:cNvPr>
          <p:cNvPicPr>
            <a:picLocks noChangeAspect="1"/>
          </p:cNvPicPr>
          <p:nvPr/>
        </p:nvPicPr>
        <p:blipFill>
          <a:blip r:embed="rId11"/>
          <a:stretch>
            <a:fillRect/>
          </a:stretch>
        </p:blipFill>
        <p:spPr>
          <a:xfrm>
            <a:off x="9667526" y="307351"/>
            <a:ext cx="846758" cy="846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4500" dirty="0">
                <a:solidFill>
                  <a:srgbClr val="002B49"/>
                </a:solidFill>
              </a:rPr>
              <a:t>How Do We Navigate the Internet? </a:t>
            </a:r>
            <a:endParaRPr sz="4500" dirty="0">
              <a:solidFill>
                <a:srgbClr val="002B49"/>
              </a:solidFill>
            </a:endParaRP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IP addresses are hard for people to remember</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IPv4: 192.0.43.7</a:t>
            </a:r>
            <a:endParaRPr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IPv6: 2001:0db8:ac10:fe01:0000</a:t>
            </a:r>
            <a:endParaRPr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People easily remember words.</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2B49"/>
                </a:solidFill>
                <a:latin typeface="Arial"/>
                <a:ea typeface="Arial"/>
                <a:cs typeface="Arial"/>
                <a:sym typeface="Arial"/>
              </a:rPr>
              <a:t>www.icann.org</a:t>
            </a:r>
            <a:r>
              <a:rPr lang="en-US" sz="2000" b="0" i="0" u="none" strike="noStrike" cap="none" dirty="0">
                <a:solidFill>
                  <a:srgbClr val="002B49"/>
                </a:solidFill>
                <a:latin typeface="Arial"/>
                <a:ea typeface="Arial"/>
                <a:cs typeface="Arial"/>
                <a:sym typeface="Arial"/>
              </a:rPr>
              <a:t> = </a:t>
            </a:r>
            <a:r>
              <a:rPr lang="en-US" sz="2000" b="1" i="0" u="none" strike="noStrike" cap="none" dirty="0">
                <a:solidFill>
                  <a:srgbClr val="002B49"/>
                </a:solidFill>
                <a:latin typeface="Arial"/>
                <a:ea typeface="Arial"/>
                <a:cs typeface="Arial"/>
                <a:sym typeface="Arial"/>
              </a:rPr>
              <a:t>192.0.43.7</a:t>
            </a:r>
            <a:endParaRPr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pic>
        <p:nvPicPr>
          <p:cNvPr id="887" name="Google Shape;887;p63"/>
          <p:cNvPicPr preferRelativeResize="0"/>
          <p:nvPr/>
        </p:nvPicPr>
        <p:blipFill rotWithShape="1">
          <a:blip r:embed="rId3">
            <a:alphaModFix/>
          </a:blip>
          <a:srcRect/>
          <a:stretch/>
        </p:blipFill>
        <p:spPr>
          <a:xfrm>
            <a:off x="5057436" y="814499"/>
            <a:ext cx="4534600" cy="2441174"/>
          </a:xfrm>
          <a:prstGeom prst="rect">
            <a:avLst/>
          </a:prstGeom>
          <a:noFill/>
          <a:ln>
            <a:noFill/>
          </a:ln>
        </p:spPr>
      </p:pic>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4"/>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5"/>
          <a:stretch>
            <a:fillRect/>
          </a:stretch>
        </p:blipFill>
        <p:spPr>
          <a:xfrm>
            <a:off x="1769184" y="5168246"/>
            <a:ext cx="1456473" cy="1011196"/>
          </a:xfrm>
          <a:prstGeom prst="rect">
            <a:avLst/>
          </a:prstGeom>
        </p:spPr>
      </p:pic>
      <p:pic>
        <p:nvPicPr>
          <p:cNvPr id="9" name="Picture 8">
            <a:extLst>
              <a:ext uri="{FF2B5EF4-FFF2-40B4-BE49-F238E27FC236}">
                <a16:creationId xmlns:a16="http://schemas.microsoft.com/office/drawing/2014/main" id="{4E817240-B242-BF0E-ACE7-C006E3E289C4}"/>
              </a:ext>
            </a:extLst>
          </p:cNvPr>
          <p:cNvPicPr>
            <a:picLocks noChangeAspect="1"/>
          </p:cNvPicPr>
          <p:nvPr/>
        </p:nvPicPr>
        <p:blipFill>
          <a:blip r:embed="rId6"/>
          <a:stretch>
            <a:fillRect/>
          </a:stretch>
        </p:blipFill>
        <p:spPr>
          <a:xfrm>
            <a:off x="457366"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What is a Domain Name?</a:t>
            </a:r>
            <a:endParaRPr sz="4500" dirty="0">
              <a:solidFill>
                <a:srgbClr val="002B49"/>
              </a:solidFill>
            </a:endParaRP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endParaRPr sz="5400" b="0" i="0" u="none" strike="noStrike" cap="none" dirty="0">
              <a:solidFill>
                <a:srgbClr val="002B49"/>
              </a:solidFill>
              <a:latin typeface="Arial"/>
              <a:ea typeface="Arial"/>
              <a:cs typeface="Arial"/>
              <a:sym typeface="Arial"/>
            </a:endParaRPr>
          </a:p>
        </p:txBody>
      </p:sp>
      <p:sp>
        <p:nvSpPr>
          <p:cNvPr id="897" name="Google Shape;897;p64"/>
          <p:cNvSpPr/>
          <p:nvPr/>
        </p:nvSpPr>
        <p:spPr>
          <a:xfrm rot="-5400000">
            <a:off x="7815250" y="2819688"/>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272238"/>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dirty="0">
                <a:solidFill>
                  <a:schemeClr val="accent5"/>
                </a:solidFill>
                <a:latin typeface="Arial"/>
                <a:ea typeface="Arial"/>
                <a:cs typeface="Arial"/>
                <a:sym typeface="Arial"/>
              </a:rPr>
              <a:t>Top-Level Domain</a:t>
            </a:r>
            <a:endParaRPr sz="2400" b="1" i="0" u="none" strike="noStrike" cap="none" dirty="0">
              <a:solidFill>
                <a:schemeClr val="accent5"/>
              </a:solidFill>
              <a:latin typeface="Arial"/>
              <a:ea typeface="Arial"/>
              <a:cs typeface="Arial"/>
              <a:sym typeface="Arial"/>
            </a:endParaRPr>
          </a:p>
        </p:txBody>
      </p:sp>
      <p:pic>
        <p:nvPicPr>
          <p:cNvPr id="5" name="Picture 4">
            <a:extLst>
              <a:ext uri="{FF2B5EF4-FFF2-40B4-BE49-F238E27FC236}">
                <a16:creationId xmlns:a16="http://schemas.microsoft.com/office/drawing/2014/main" id="{DDCE24FC-862A-35F6-59DF-D97ED28C8374}"/>
              </a:ext>
            </a:extLst>
          </p:cNvPr>
          <p:cNvPicPr>
            <a:picLocks noChangeAspect="1"/>
          </p:cNvPicPr>
          <p:nvPr/>
        </p:nvPicPr>
        <p:blipFill>
          <a:blip r:embed="rId4"/>
          <a:stretch>
            <a:fillRect/>
          </a:stretch>
        </p:blipFill>
        <p:spPr>
          <a:xfrm>
            <a:off x="457366"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latin typeface="Arial"/>
                <a:ea typeface="Arial"/>
                <a:cs typeface="Arial"/>
                <a:sym typeface="Arial"/>
              </a:rPr>
              <a:t>What Are Top-Level Domains (TLDs)?</a:t>
            </a:r>
            <a:endParaRPr sz="45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Japanese</a:t>
            </a:r>
            <a:endParaRPr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300" b="1" i="0" u="none" strike="noStrike" cap="none" dirty="0">
                <a:solidFill>
                  <a:srgbClr val="002B49"/>
                </a:solidFill>
                <a:latin typeface="Arial"/>
                <a:ea typeface="Arial"/>
                <a:cs typeface="Arial"/>
                <a:sym typeface="Arial"/>
              </a:rPr>
              <a:t>2012</a:t>
            </a:r>
            <a:endParaRPr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a:solidFill>
                  <a:srgbClr val="002B49"/>
                </a:solidFill>
                <a:latin typeface="Arial"/>
                <a:ea typeface="Arial"/>
                <a:cs typeface="Arial"/>
                <a:sym typeface="Arial"/>
              </a:rPr>
              <a:t>Chinese</a:t>
            </a:r>
            <a:endParaRPr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Arabic</a:t>
            </a:r>
            <a:endParaRPr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n-US" sz="2000" b="1" dirty="0"/>
              <a:t>DOMAIN NAME</a:t>
            </a:r>
          </a:p>
          <a:p>
            <a:r>
              <a:rPr lang="en-US" sz="2000" dirty="0"/>
              <a:t>Latin letters a to z without accents or symbols.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n-US" sz="2000" b="1" dirty="0"/>
              <a:t>INTERNATIONALIZED </a:t>
            </a:r>
          </a:p>
          <a:p>
            <a:r>
              <a:rPr lang="en-US" sz="2000" b="1" dirty="0"/>
              <a:t>DOMAIN NAMES ADDED </a:t>
            </a:r>
          </a:p>
          <a:p>
            <a:r>
              <a:rPr lang="en-US" sz="2000" dirty="0"/>
              <a:t>Characters from different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.org</a:t>
            </a:r>
            <a:endParaRPr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endParaRPr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AE" altLang="ja-JP" sz="2900" b="1" i="0" u="none" strike="noStrike" cap="none" dirty="0">
                <a:solidFill>
                  <a:schemeClr val="lt1"/>
                </a:solidFill>
                <a:latin typeface="Arial"/>
                <a:ea typeface="Arial"/>
                <a:cs typeface="Arial"/>
                <a:sym typeface="Arial"/>
              </a:rPr>
              <a:t>عرب</a:t>
            </a:r>
            <a:r>
              <a:rPr lang="en-US" altLang="ja-JP" sz="2900" b="1" dirty="0">
                <a:solidFill>
                  <a:schemeClr val="lt1"/>
                </a:solidFill>
              </a:rPr>
              <a:t>.</a:t>
            </a:r>
            <a:endParaRPr lang="ar-AE"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altLang="ja-JP" sz="2900" b="1" i="0" u="none" strike="noStrike" cap="none" dirty="0">
                <a:solidFill>
                  <a:schemeClr val="lt1"/>
                </a:solidFill>
                <a:latin typeface="Arial"/>
                <a:ea typeface="Arial"/>
                <a:cs typeface="Arial"/>
                <a:sym typeface="Arial"/>
              </a:rPr>
              <a:t>.</a:t>
            </a:r>
            <a:r>
              <a:rPr lang="ja-JP" altLang="en-US" sz="2900" b="1" i="0" u="none" strike="noStrike" cap="none">
                <a:solidFill>
                  <a:schemeClr val="lt1"/>
                </a:solidFill>
                <a:latin typeface="Arial"/>
                <a:ea typeface="Arial"/>
                <a:cs typeface="Arial"/>
                <a:sym typeface="Arial"/>
              </a:rPr>
              <a:t>中国</a:t>
            </a:r>
            <a:endParaRPr lang="ar-AE"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D91175DC-EA67-AD4F-5220-F141AA75A0A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Expansion of the DNS</a:t>
            </a:r>
            <a:endParaRPr sz="4500" dirty="0">
              <a:solidFill>
                <a:srgbClr val="002B49"/>
              </a:solidFill>
            </a:endParaRPr>
          </a:p>
        </p:txBody>
      </p:sp>
      <p:sp>
        <p:nvSpPr>
          <p:cNvPr id="923" name="Google Shape;923;p66"/>
          <p:cNvSpPr txBox="1"/>
          <p:nvPr/>
        </p:nvSpPr>
        <p:spPr>
          <a:xfrm>
            <a:off x="7772537"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400" b="1" dirty="0">
                <a:solidFill>
                  <a:srgbClr val="002B49"/>
                </a:solidFill>
              </a:rPr>
              <a:t>The </a:t>
            </a:r>
            <a:r>
              <a:rPr lang="en-US" sz="2400" b="1" i="0" u="none" strike="noStrike" cap="none" dirty="0">
                <a:solidFill>
                  <a:srgbClr val="002B49"/>
                </a:solidFill>
                <a:latin typeface="Arial"/>
                <a:ea typeface="Arial"/>
                <a:cs typeface="Arial"/>
                <a:sym typeface="Arial"/>
              </a:rPr>
              <a:t>number of gTLDs has grown to over 1,200.</a:t>
            </a:r>
            <a:endParaRPr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edu</a:t>
              </a:r>
              <a:endParaRPr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.gov</a:t>
              </a:r>
              <a:endParaRPr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.int</a:t>
              </a:r>
              <a:endParaRPr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.mil</a:t>
              </a:r>
              <a:endParaRPr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err="1">
                  <a:solidFill>
                    <a:srgbClr val="002B49"/>
                  </a:solidFill>
                  <a:latin typeface="Arial"/>
                  <a:ea typeface="Arial"/>
                  <a:cs typeface="Arial"/>
                  <a:sym typeface="Arial"/>
                </a:rPr>
                <a:t>.net</a:t>
              </a:r>
              <a:endParaRPr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.org</a:t>
              </a:r>
              <a:endParaRPr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.aero</a:t>
              </a:r>
              <a:endParaRPr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.biz</a:t>
              </a:r>
              <a:endParaRPr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endParaRPr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.info</a:t>
              </a:r>
              <a:endParaRPr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.museum</a:t>
              </a:r>
              <a:endParaRPr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.name</a:t>
              </a:r>
              <a:endParaRPr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.pro</a:t>
              </a:r>
              <a:endParaRPr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asia</a:t>
              </a:r>
              <a:endParaRPr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.cat</a:t>
              </a:r>
              <a:endParaRPr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.jobs</a:t>
              </a:r>
              <a:endParaRPr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.mail</a:t>
              </a:r>
              <a:endParaRPr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mobi</a:t>
              </a:r>
              <a:endParaRPr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.post</a:t>
              </a:r>
              <a:endParaRPr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tel</a:t>
              </a:r>
              <a:endParaRPr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.com</a:t>
              </a:r>
              <a:endParaRPr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.travel</a:t>
              </a:r>
              <a:endParaRPr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.xxx</a:t>
              </a:r>
              <a:endParaRPr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dirty="0">
                  <a:solidFill>
                    <a:srgbClr val="002B49"/>
                  </a:solidFill>
                  <a:latin typeface="Arial"/>
                  <a:ea typeface="Arial"/>
                  <a:cs typeface="Arial"/>
                  <a:sym typeface="Arial"/>
                </a:rPr>
                <a:t>1,200+</a:t>
              </a:r>
              <a:endParaRPr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600" b="1" i="0" u="none" strike="noStrike" cap="none" dirty="0">
                  <a:solidFill>
                    <a:srgbClr val="002B49"/>
                  </a:solidFill>
                  <a:latin typeface="Arial"/>
                  <a:ea typeface="Arial"/>
                  <a:cs typeface="Arial"/>
                  <a:sym typeface="Arial"/>
                </a:rPr>
                <a:t>.</a:t>
              </a:r>
              <a:r>
                <a:rPr lang="ja-JP" altLang="en-US" sz="1600" b="1" i="0" u="none" strike="noStrike" cap="none">
                  <a:solidFill>
                    <a:srgbClr val="002B49"/>
                  </a:solidFill>
                  <a:latin typeface="Arial"/>
                  <a:ea typeface="Arial"/>
                  <a:cs typeface="Arial"/>
                  <a:sym typeface="Arial"/>
                </a:rPr>
                <a:t>みんな </a:t>
              </a:r>
              <a:endParaRPr lang="ja-JP"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a:t>
              </a:r>
              <a:r>
                <a:rPr lang="ja-JP" altLang="en-US" sz="1800" b="1" i="0" u="none" strike="noStrike" cap="none">
                  <a:solidFill>
                    <a:srgbClr val="002B49"/>
                  </a:solidFill>
                  <a:latin typeface="Arial"/>
                  <a:ea typeface="Arial"/>
                  <a:cs typeface="Arial"/>
                  <a:sym typeface="Arial"/>
                </a:rPr>
                <a:t>公益</a:t>
              </a:r>
              <a:endParaRPr lang="ja-JP"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az-Cyrl-AZ" altLang="ja-JP"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.menu</a:t>
              </a:r>
              <a:endParaRPr lang="az-Cyrl-AZ"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b="1" i="0" u="none" strike="noStrike" cap="none" dirty="0">
                  <a:solidFill>
                    <a:srgbClr val="002B49"/>
                  </a:solidFill>
                  <a:latin typeface="Arial"/>
                  <a:ea typeface="Arial"/>
                  <a:cs typeface="Arial"/>
                  <a:sym typeface="Arial"/>
                </a:rPr>
                <a:t>.</a:t>
              </a:r>
              <a:r>
                <a:rPr lang="en-US" altLang="ja-JP" sz="2400" b="1" i="0" u="none" strike="noStrike" cap="none" dirty="0" err="1">
                  <a:solidFill>
                    <a:srgbClr val="002B49"/>
                  </a:solidFill>
                  <a:latin typeface="Arial"/>
                  <a:ea typeface="Arial"/>
                  <a:cs typeface="Arial"/>
                  <a:sym typeface="Arial"/>
                </a:rPr>
                <a:t>paris</a:t>
              </a:r>
              <a:endParaRPr lang="az-Cyrl-AZ"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.brand</a:t>
              </a:r>
              <a:endParaRPr lang="az-Cyrl-AZ"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.cab</a:t>
              </a:r>
              <a:endParaRPr lang="az-Cyrl-AZ"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i="0" u="none" strike="noStrike" cap="none" dirty="0">
                  <a:solidFill>
                    <a:srgbClr val="002B49"/>
                  </a:solidFill>
                  <a:latin typeface="Arial"/>
                  <a:ea typeface="Arial"/>
                  <a:cs typeface="Arial"/>
                  <a:sym typeface="Arial"/>
                </a:rPr>
                <a:t>.</a:t>
              </a:r>
              <a:r>
                <a:rPr lang="en-US" altLang="ja-JP" sz="2400" i="0" u="none" strike="noStrike" cap="none" dirty="0" err="1">
                  <a:solidFill>
                    <a:srgbClr val="002B49"/>
                  </a:solidFill>
                  <a:latin typeface="Arial"/>
                  <a:ea typeface="Arial"/>
                  <a:cs typeface="Arial"/>
                  <a:sym typeface="Arial"/>
                </a:rPr>
                <a:t>futbol</a:t>
              </a:r>
              <a:endParaRPr lang="az-Cyrl-AZ"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a:t>
              </a:r>
              <a:r>
                <a:rPr lang="en-US" altLang="ja-JP" sz="1800" i="0" u="none" strike="noStrike" cap="none" dirty="0" err="1">
                  <a:solidFill>
                    <a:srgbClr val="002B49"/>
                  </a:solidFill>
                  <a:latin typeface="Arial"/>
                  <a:ea typeface="Arial"/>
                  <a:cs typeface="Arial"/>
                  <a:sym typeface="Arial"/>
                </a:rPr>
                <a:t>ceo</a:t>
              </a:r>
              <a:endParaRPr lang="az-Cyrl-AZ"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400" i="0" u="none" strike="noStrike" cap="none" dirty="0">
                  <a:solidFill>
                    <a:srgbClr val="002B49"/>
                  </a:solidFill>
                  <a:latin typeface="Arial"/>
                  <a:ea typeface="Arial"/>
                  <a:cs typeface="Arial"/>
                  <a:sym typeface="Arial"/>
                </a:rPr>
                <a:t>gTLDs</a:t>
              </a:r>
              <a:endParaRPr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536D6A9-DA61-3999-B693-EAE6B885B69B}"/>
              </a:ext>
            </a:extLst>
          </p:cNvPr>
          <p:cNvPicPr>
            <a:picLocks noChangeAspect="1"/>
          </p:cNvPicPr>
          <p:nvPr/>
        </p:nvPicPr>
        <p:blipFill>
          <a:blip r:embed="rId9"/>
          <a:stretch>
            <a:fillRect/>
          </a:stretch>
        </p:blipFill>
        <p:spPr>
          <a:xfrm>
            <a:off x="457366"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Building a More Inclusive Internet</a:t>
            </a:r>
            <a:endParaRPr sz="4500" dirty="0">
              <a:solidFill>
                <a:srgbClr val="002B49"/>
              </a:solidFill>
            </a:endParaRPr>
          </a:p>
        </p:txBody>
      </p:sp>
      <p:sp>
        <p:nvSpPr>
          <p:cNvPr id="955" name="Google Shape;955;p67"/>
          <p:cNvSpPr txBox="1"/>
          <p:nvPr/>
        </p:nvSpPr>
        <p:spPr>
          <a:xfrm>
            <a:off x="378887"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2000" b="1" dirty="0">
                <a:solidFill>
                  <a:srgbClr val="002B49"/>
                </a:solidFill>
              </a:rPr>
              <a:t>T</a:t>
            </a:r>
            <a:r>
              <a:rPr lang="en-US" sz="2100" b="1" dirty="0">
                <a:solidFill>
                  <a:srgbClr val="002B49"/>
                </a:solidFill>
              </a:rPr>
              <a:t>he ICANN community is working to make the Internet more globally usable via…</a:t>
            </a:r>
            <a:endParaRPr sz="2100" b="1" dirty="0">
              <a:solidFill>
                <a:srgbClr val="002B49"/>
              </a:solidFill>
            </a:endParaRP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Universal Acceptance – The technical necessity that ensures that all valid domain names and email addresses can be used by all Internet-enabled applications, devices, and systems.</a:t>
            </a:r>
          </a:p>
          <a:p>
            <a:pPr marL="685800" lvl="1" indent="-298450" algn="l" rtl="0">
              <a:spcBef>
                <a:spcPts val="0"/>
              </a:spcBef>
              <a:spcAft>
                <a:spcPts val="0"/>
              </a:spcAft>
              <a:buSzPts val="2100"/>
              <a:buChar char="○"/>
            </a:pPr>
            <a:r>
              <a:rPr lang="en-US" sz="1800" i="1" dirty="0">
                <a:solidFill>
                  <a:srgbClr val="002B49"/>
                </a:solidFill>
              </a:rPr>
              <a:t>Legacy applications and systems should be updated.</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Internationalized Domain Names – Domain names represented by characters other than Latin-based or ASCII characters (a through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Everyone should be able to use the Internet using a domain name and email address that fits their language or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B3458"/>
                </a:solidFill>
                <a:latin typeface="Arial"/>
                <a:ea typeface="Arial"/>
                <a:cs typeface="Arial"/>
                <a:sym typeface="Arial"/>
              </a:rPr>
              <a:t>!</a:t>
            </a:r>
            <a:endParaRPr dirty="0"/>
          </a:p>
        </p:txBody>
      </p:sp>
      <p:pic>
        <p:nvPicPr>
          <p:cNvPr id="6" name="Picture 5">
            <a:extLst>
              <a:ext uri="{FF2B5EF4-FFF2-40B4-BE49-F238E27FC236}">
                <a16:creationId xmlns:a16="http://schemas.microsoft.com/office/drawing/2014/main" id="{B3534FC6-4389-BD25-71F1-26DAB9279AF5}"/>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n-US" sz="5400" dirty="0"/>
              <a:t>The New gTLD Program: </a:t>
            </a:r>
            <a:br>
              <a:rPr lang="en-US" sz="5400" dirty="0"/>
            </a:br>
            <a:r>
              <a:rPr lang="en-US" sz="5400" dirty="0"/>
              <a:t>Next Round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4887</Words>
  <Application>Microsoft Macintosh PowerPoint</Application>
  <PresentationFormat>Widescreen</PresentationFormat>
  <Paragraphs>536</Paragraphs>
  <Slides>35</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Courier New</vt:lpstr>
      <vt:lpstr>Noto Sans Symbols</vt:lpstr>
      <vt:lpstr>NTR</vt:lpstr>
      <vt:lpstr>ICANN PPT_Arial_16x9_June 2017_potx</vt:lpstr>
      <vt:lpstr>ICANN PPT_Arial_16x9_June 2017_potx</vt:lpstr>
      <vt:lpstr>A More Inclusive Internet: New Generic Top-Level Domains</vt:lpstr>
      <vt:lpstr>Agenda</vt:lpstr>
      <vt:lpstr>The Internet is a Global Network of Networks </vt:lpstr>
      <vt:lpstr>How Do We Navigate the Internet? </vt:lpstr>
      <vt:lpstr>What is a Domain Name?</vt:lpstr>
      <vt:lpstr>What Are Top-Level Domains (TLDs)?</vt:lpstr>
      <vt:lpstr>Expansion of the DNS</vt:lpstr>
      <vt:lpstr>Building a More Inclusive Internet</vt:lpstr>
      <vt:lpstr>The New gTLD Program:  Next Round </vt:lpstr>
      <vt:lpstr>New Domain Names, New Uses</vt:lpstr>
      <vt:lpstr>gTLD Opportunities</vt:lpstr>
      <vt:lpstr>Benefits of Operating a gTLD</vt:lpstr>
      <vt:lpstr>Becoming a Registry Operator</vt:lpstr>
      <vt:lpstr>Financial and Technical Considerations</vt:lpstr>
      <vt:lpstr>Responsibilities of Registry Operators </vt:lpstr>
      <vt:lpstr>Next Round:  Applicant Support Program (ASP) </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Next Round:  Registry Service Provider (RSP) Evaluation Program </vt:lpstr>
      <vt:lpstr>Registry Service Provider Evaluation Program</vt:lpstr>
      <vt:lpstr>Registry Service Provider Evaluation Program</vt:lpstr>
      <vt:lpstr>RSPs and the New gTLD Program</vt:lpstr>
      <vt:lpstr>Next Round:  Timeline and Resources </vt:lpstr>
      <vt:lpstr>PowerPoint Presentation</vt:lpstr>
      <vt:lpstr>New gTLD Program: Next Round Resources</vt:lpstr>
      <vt:lpstr>New gTLD Program in YOUR Language</vt:lpstr>
      <vt:lpstr>PowerPoint Presentation</vt:lpstr>
      <vt:lpstr>Thank You.  Engage with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45</cp:revision>
  <dcterms:modified xsi:type="dcterms:W3CDTF">2025-05-07T17:52:52Z</dcterms:modified>
</cp:coreProperties>
</file>