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3" r:id="rId30"/>
    <p:sldId id="293" r:id="rId31"/>
    <p:sldId id="294" r:id="rId32"/>
    <p:sldId id="285" r:id="rId33"/>
    <p:sldId id="286" r:id="rId34"/>
    <p:sldId id="28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B49"/>
    <a:srgbClr val="F3A41E"/>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78231"/>
  </p:normalViewPr>
  <p:slideViewPr>
    <p:cSldViewPr snapToGrid="0">
      <p:cViewPr varScale="1">
        <p:scale>
          <a:sx n="99" d="100"/>
          <a:sy n="99" d="100"/>
        </p:scale>
        <p:origin x="1560" y="168"/>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f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Bonjour et bienvenue ! Je m’appelle ______ et je suis le/la ______ à l’ICANN, la Société pour l’attribution des noms de domaine et des numéros sur Internet.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fr-FR" dirty="0"/>
              <a:t>Nous allons aujourd’hui discuter de la manière dont nous pouvons rendre l’Internet plus inclusif et accueillant pour le prochain milliard de personnes qui se connecteront et pour la prochaine série de candidatures aux nouveaux domaines génériques de premier niveau.</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nouveaux TLD sont destinés à élargir le choix des consommateurs. Ils peuvent représenter des cultures, des marques, des zones géographiques, des intérêts spéciaux et bien plus encore (par exemple .</a:t>
            </a:r>
            <a:r>
              <a:rPr lang="fr-FR" dirty="0" err="1"/>
              <a:t>community</a:t>
            </a:r>
            <a:r>
              <a:rPr lang="fr-FR" dirty="0"/>
              <a:t>, .</a:t>
            </a:r>
            <a:r>
              <a:rPr lang="fr-FR" dirty="0" err="1"/>
              <a:t>london</a:t>
            </a:r>
            <a:r>
              <a:rPr lang="fr-FR" dirty="0"/>
              <a:t>, .sport).</a:t>
            </a:r>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solidFill>
                  <a:srgbClr val="0B181B"/>
                </a:solidFill>
              </a:rPr>
              <a:t>Pour les entreprises, les gTLD représentent des opportunités de marque.</a:t>
            </a:r>
            <a:r>
              <a:rPr lang="fr-FR" b="1" dirty="0">
                <a:solidFill>
                  <a:srgbClr val="0B181B"/>
                </a:solidFill>
              </a:rPr>
              <a:t> </a:t>
            </a:r>
            <a:r>
              <a:rPr lang="fr-FR" dirty="0">
                <a:solidFill>
                  <a:srgbClr val="0B181B"/>
                </a:solidFill>
              </a:rPr>
              <a:t>Les possibilités sont presque illimitées, permettant aux entreprises individuelles, aux organisations commerciales ou à des secteurs entiers de développer un label unique sur Internet. </a:t>
            </a:r>
          </a:p>
          <a:p>
            <a:pPr marL="0" lvl="0" indent="0" algn="l" rtl="0">
              <a:spcBef>
                <a:spcPts val="0"/>
              </a:spcBef>
              <a:spcAft>
                <a:spcPts val="0"/>
              </a:spcAft>
              <a:buNone/>
            </a:pPr>
            <a:endParaRPr dirty="0">
              <a:solidFill>
                <a:srgbClr val="0B181B"/>
              </a:solidFill>
            </a:endParaRPr>
          </a:p>
          <a:p>
            <a:pPr marL="0" lvl="0" indent="0" algn="l" rtl="0">
              <a:spcBef>
                <a:spcPts val="0"/>
              </a:spcBef>
              <a:spcAft>
                <a:spcPts val="0"/>
              </a:spcAft>
              <a:buNone/>
            </a:pPr>
            <a:r>
              <a:rPr lang="fr-FR" dirty="0">
                <a:solidFill>
                  <a:srgbClr val="0B181B"/>
                </a:solidFill>
              </a:rPr>
              <a:t>Les nouveaux gTLD profiteront aux personnes, aux entreprises et aux communautés, qu’il s'agisse de communautés autochtones, religieuses ou linguistiques, d’entreprises et de gouvernements souhaitant s’adresser à leurs clients et à leurs administrés dans des langues locales, ou de communautés dispersées dans le monde entier qui partagent une passion ou un intérêt commun. Ces groupes et entités ont ainsi la possibilité de faire connaître leur communauté, leurs valeurs et leurs spécificités géographiques ou culturelles par l’intermédiaire d’un nouveau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fr-FR" dirty="0"/>
              <a:t>Un organisme chargé de la gestion d'un gTLD peut exercer un contrôle sur les entreprises qui demandent un nom de domaine afin de maintenir la confiance dans le gTLD ou de protéger la marque qui y est associée.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fr-FR" dirty="0"/>
              <a:t>Certains gTLD sont exploités au profit d’une communauté spécifique. Ces TLD permettent à des personnes ayant des intérêts ou des valeurs similaires de se contacter et de partager des informations et des idées. </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fr-FR" dirty="0"/>
              <a:t>S’il est bien mis en </a:t>
            </a:r>
            <a:r>
              <a:rPr lang="fr-FR" dirty="0" err="1"/>
              <a:t>oeuvre</a:t>
            </a:r>
            <a:r>
              <a:rPr lang="fr-FR" dirty="0"/>
              <a:t>, un gTLD peut générer des revenus importants provenant de la la gestion des enregistrements et des renouvellements de noms de domaine.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Outre les objectifs qu'une organisation peut poursuivre en déposant une candidature pour un gTLD, des considérations techniques et financières doivent être prises en compte. L'organisation qui dépose une candidature demande à gérer un registre qui représente une partie de l'infrastructure de l'Internet.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Tous les candidats à un nouveau gTLD doivent être en mesure de démontrer qu’ils possèdent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lang="en-US" dirty="0"/>
          </a:p>
          <a:p>
            <a:pPr marL="0" lvl="0" indent="0" algn="l" rtl="0">
              <a:spcBef>
                <a:spcPts val="0"/>
              </a:spcBef>
              <a:spcAft>
                <a:spcPts val="0"/>
              </a:spcAft>
              <a:buNone/>
            </a:pPr>
            <a:r>
              <a:rPr lang="fr-FR" dirty="0"/>
              <a:t>Les frais d’évaluation devraient s’élever à 227 000 dollars américains. Vous trouverez de plus amples informations à ce sujet dans la rubrique Foire aux questions, sur le site web de la prochaine série du programme des gTLD.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procédure de candidature à l’exploitation d’un registre est beaucoup plus complexe que l’enregistrement d’un nom de domaine, que n’importe quel individu ou organisation peut effectuer, et ne doit pas être prise à la légère. </a:t>
            </a:r>
          </a:p>
          <a:p>
            <a:pPr marL="0" lvl="0" indent="0" algn="l" rtl="0">
              <a:spcBef>
                <a:spcPts val="0"/>
              </a:spcBef>
              <a:spcAft>
                <a:spcPts val="0"/>
              </a:spcAft>
              <a:buNone/>
            </a:pPr>
            <a:endParaRPr dirty="0"/>
          </a:p>
          <a:p>
            <a:pPr marL="0" lvl="0" indent="0" algn="l" rtl="0">
              <a:spcBef>
                <a:spcPts val="0"/>
              </a:spcBef>
              <a:spcAft>
                <a:spcPts val="0"/>
              </a:spcAft>
              <a:buNone/>
            </a:pPr>
            <a:r>
              <a:rPr lang="fr-FR" dirty="0"/>
              <a:t>Tous les candidats à un nouveau gTLD doivent être en mesure de démontrer les capacités opérationnelles, techniques et financières nécessaires pour exploiter un registre.  Certaines de ces capacités opérationnelles et techniques, telles que les services </a:t>
            </a:r>
            <a:r>
              <a:rPr lang="fr-FR" dirty="0" err="1"/>
              <a:t>back-end</a:t>
            </a:r>
            <a:r>
              <a:rPr lang="fr-FR" dirty="0"/>
              <a:t>, peuvent être externalisées auprès de tiers appelés fournisseurs de services de registre.</a:t>
            </a:r>
          </a:p>
          <a:p>
            <a:pPr marL="0" lvl="0" indent="0" algn="l" rtl="0">
              <a:spcBef>
                <a:spcPts val="0"/>
              </a:spcBef>
              <a:spcAft>
                <a:spcPts val="0"/>
              </a:spcAft>
              <a:buNone/>
            </a:pPr>
            <a:endParaRPr dirty="0"/>
          </a:p>
          <a:p>
            <a:pPr marL="0" lvl="0" indent="0" algn="l" rtl="0">
              <a:spcBef>
                <a:spcPts val="0"/>
              </a:spcBef>
              <a:spcAft>
                <a:spcPts val="0"/>
              </a:spcAft>
              <a:buNone/>
            </a:pPr>
            <a:r>
              <a:rPr lang="fr-FR" dirty="0"/>
              <a:t>Mais la candidature à un nouveau gTLD nécessite des ressources financières et techniques, en particulier du personnel et des équipements, qui sont hors de portée pour de nombreuses entités.  </a:t>
            </a:r>
          </a:p>
          <a:p>
            <a:pPr marL="0" lvl="0" indent="0" algn="l" rtl="0">
              <a:spcBef>
                <a:spcPts val="0"/>
              </a:spcBef>
              <a:spcAft>
                <a:spcPts val="0"/>
              </a:spcAft>
              <a:buNone/>
            </a:pPr>
            <a:endParaRPr dirty="0"/>
          </a:p>
          <a:p>
            <a:pPr marL="0" lvl="0" indent="0" algn="l" rtl="0">
              <a:spcBef>
                <a:spcPts val="0"/>
              </a:spcBef>
              <a:spcAft>
                <a:spcPts val="0"/>
              </a:spcAft>
              <a:buNone/>
            </a:pPr>
            <a:r>
              <a:rPr lang="fr-FR" dirty="0"/>
              <a:t>Les frais d’évaluation devraient se situer entre 208 000 et 293 000 dollars américains. Le montant définitif des frais devrait être confirmé en septembre de cette année.</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 programme de soutien aux candidats, ou ASP, vise à rendre la candidature à un nouveau gTLD plus accessible pour les entités qui sont intéressées par la gestion d'un gTLD mais qui ont besoin de ressources financières ou de formation pour le faire.  Le </a:t>
            </a:r>
            <a:r>
              <a:rPr lang="fr-FR" u="sng" dirty="0">
                <a:solidFill>
                  <a:srgbClr val="1155CC"/>
                </a:solidFill>
                <a:hlinkClick r:id="rId3">
                  <a:extLst>
                    <a:ext uri="{A12FA001-AC4F-418D-AE19-62706E023703}">
                      <ahyp:hlinkClr xmlns:ahyp="http://schemas.microsoft.com/office/drawing/2018/hyperlinkcolor" val="tx"/>
                    </a:ext>
                  </a:extLst>
                </a:hlinkClick>
              </a:rPr>
              <a:t>Manuel ASP</a:t>
            </a:r>
            <a:r>
              <a:rPr lang="fr-FR" dirty="0"/>
              <a:t> propose un guide complet du processus de soumission de demandes pour l'ASP. Vous y trouverez également les critères d’évaluation des demandes.  Ces critères sont les suivants : </a:t>
            </a:r>
          </a:p>
          <a:p>
            <a:pPr marL="914400" lvl="1" indent="-304800" algn="l" rtl="0">
              <a:spcBef>
                <a:spcPts val="0"/>
              </a:spcBef>
              <a:spcAft>
                <a:spcPts val="0"/>
              </a:spcAft>
              <a:buClr>
                <a:schemeClr val="dk1"/>
              </a:buClr>
              <a:buSzPts val="1200"/>
              <a:buFont typeface="Calibri"/>
              <a:buChar char="○"/>
            </a:pPr>
            <a:r>
              <a:rPr lang="fr-FR" dirty="0"/>
              <a:t>diligence raisonnable en matière d’antécédents commerciaux : il s’agit de vérifier que les demandes soumises sont complètes, de vérifier leur conformité juridique et d’effectuer une vérification d’antécédents ;</a:t>
            </a:r>
          </a:p>
          <a:p>
            <a:pPr marL="914400" lvl="1" indent="-304800" algn="l" rtl="0">
              <a:spcBef>
                <a:spcPts val="0"/>
              </a:spcBef>
              <a:spcAft>
                <a:spcPts val="0"/>
              </a:spcAft>
              <a:buClr>
                <a:schemeClr val="dk1"/>
              </a:buClr>
              <a:buSzPts val="1200"/>
              <a:buFont typeface="Calibri"/>
              <a:buChar char="○"/>
            </a:pPr>
            <a:r>
              <a:rPr lang="fr-FR" dirty="0"/>
              <a:t>diligence raisonnable en matière de responsabilité publique :  il s’agit de vérifier que le demandeur ne produit pas, ne commercialise pas ou ne promeut pas un secteur/une chaîne qui est contraire aux normes juridiques généralement acceptées de moralité et d’ordre public qui sont reconnues par les principes du droit international ;</a:t>
            </a:r>
          </a:p>
          <a:p>
            <a:pPr marL="914400" lvl="1" indent="-304800" algn="l" rtl="0">
              <a:spcBef>
                <a:spcPts val="0"/>
              </a:spcBef>
              <a:spcAft>
                <a:spcPts val="0"/>
              </a:spcAft>
              <a:buClr>
                <a:schemeClr val="dk1"/>
              </a:buClr>
              <a:buSzPts val="1200"/>
              <a:buFont typeface="Calibri"/>
              <a:buChar char="○"/>
            </a:pPr>
            <a:r>
              <a:rPr lang="fr-FR" dirty="0"/>
              <a:t>besoin financier : il s’agit d’évaluer si le paiement de l’intégralité des frais de candidature au gTLD représente une difficulté financière pour le demandeur ; </a:t>
            </a:r>
          </a:p>
          <a:p>
            <a:pPr marL="914400" lvl="1" indent="-304800" algn="l" rtl="0">
              <a:spcBef>
                <a:spcPts val="0"/>
              </a:spcBef>
              <a:spcAft>
                <a:spcPts val="0"/>
              </a:spcAft>
              <a:buClr>
                <a:schemeClr val="dk1"/>
              </a:buClr>
              <a:buSzPts val="1200"/>
              <a:buFont typeface="Calibri"/>
              <a:buChar char="○"/>
            </a:pPr>
            <a:r>
              <a:rPr lang="fr-FR" dirty="0"/>
              <a:t>viabilité financière : il s’agit de vérifier comment le candidat entend couvrir les frais de dépôt et d’évaluation de sa candidature au gTLD non pris en charge et de vérifier qu’il sera en mesure de verser un acompte s’il est retenu pour bénéficier du soutien ;</a:t>
            </a:r>
          </a:p>
          <a:p>
            <a:pPr marL="914400" lvl="1" indent="-304800" algn="l" rtl="0">
              <a:spcBef>
                <a:spcPts val="0"/>
              </a:spcBef>
              <a:spcAft>
                <a:spcPts val="0"/>
              </a:spcAft>
              <a:buClr>
                <a:schemeClr val="dk1"/>
              </a:buClr>
              <a:buSzPts val="1200"/>
              <a:buFont typeface="Calibri"/>
              <a:buChar char="○"/>
            </a:pPr>
            <a:r>
              <a:rPr lang="fr-FR" dirty="0"/>
              <a:t>statut d’entité éligible : il s’agit de vérifier que le type d’organisation ou d’entreprise est éligible – ce dont je parlerai plus en détail par la suite. </a:t>
            </a:r>
          </a:p>
          <a:p>
            <a:pPr marL="0" lvl="0" indent="0" algn="l" rtl="0">
              <a:spcBef>
                <a:spcPts val="0"/>
              </a:spcBef>
              <a:spcAft>
                <a:spcPts val="0"/>
              </a:spcAft>
              <a:buClr>
                <a:schemeClr val="dk1"/>
              </a:buClr>
              <a:buSzPts val="1200"/>
              <a:buFont typeface="Calibri"/>
              <a:buNone/>
            </a:pP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être éligibles au programme de soutien aux candidats, les demandeurs doivent appartenir à l’une de ces catégories d’entités : </a:t>
            </a:r>
          </a:p>
          <a:p>
            <a:pPr marL="0" lvl="0" indent="0" algn="l" rtl="0">
              <a:spcBef>
                <a:spcPts val="0"/>
              </a:spcBef>
              <a:spcAft>
                <a:spcPts val="0"/>
              </a:spcAft>
              <a:buNone/>
            </a:pPr>
            <a:r>
              <a:rPr lang="fr-FR" dirty="0"/>
              <a:t>organisations à but non lucratif, non gouvernementales ou caritatives ; </a:t>
            </a:r>
          </a:p>
          <a:p>
            <a:pPr marL="0" lvl="0" indent="0" algn="l" rtl="0">
              <a:spcBef>
                <a:spcPts val="0"/>
              </a:spcBef>
              <a:spcAft>
                <a:spcPts val="0"/>
              </a:spcAft>
              <a:buNone/>
            </a:pPr>
            <a:r>
              <a:rPr lang="fr-FR" dirty="0"/>
              <a:t>organisations intergouvernementales ; </a:t>
            </a:r>
          </a:p>
          <a:p>
            <a:pPr marL="0" lvl="0" indent="0" algn="l" rtl="0">
              <a:spcBef>
                <a:spcPts val="0"/>
              </a:spcBef>
              <a:spcAft>
                <a:spcPts val="0"/>
              </a:spcAft>
              <a:buNone/>
            </a:pPr>
            <a:r>
              <a:rPr lang="fr-FR" dirty="0"/>
              <a:t>organisations autochtones ou tribales ; </a:t>
            </a:r>
          </a:p>
          <a:p>
            <a:pPr marL="0" lvl="0" indent="0" algn="l" rtl="0">
              <a:spcBef>
                <a:spcPts val="0"/>
              </a:spcBef>
              <a:spcAft>
                <a:spcPts val="0"/>
              </a:spcAft>
              <a:buNone/>
            </a:pPr>
            <a:r>
              <a:rPr lang="fr-FR" dirty="0"/>
              <a:t>micro entreprises ou petites entreprises sociales ou basées dans un pays moins développé. </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Il suffit aux demandeurs d’appartenir à l’une des catégories d’entités de cette liste.</a:t>
            </a:r>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Pour les candidats qui remplissent les conditions requises, le programme prévoit une série d'aides financières et non financières afin de les aider à déposer leur candidature pour un gTLD.</a:t>
            </a:r>
          </a:p>
          <a:p>
            <a:pPr marL="0" lvl="0" indent="0" algn="l" rtl="0">
              <a:spcBef>
                <a:spcPts val="0"/>
              </a:spcBef>
              <a:spcAft>
                <a:spcPts val="0"/>
              </a:spcAft>
              <a:buNone/>
            </a:pPr>
            <a:endParaRPr dirty="0"/>
          </a:p>
          <a:p>
            <a:pPr marL="0" lvl="0" indent="0" algn="l" rtl="0">
              <a:spcBef>
                <a:spcPts val="0"/>
              </a:spcBef>
              <a:spcAft>
                <a:spcPts val="0"/>
              </a:spcAft>
              <a:buNone/>
            </a:pPr>
            <a:r>
              <a:rPr lang="fr-FR" dirty="0"/>
              <a:t>Le soutien financier comprend des réductions de frais (entre 75 et 85 %) en fonction des fonds disponibles et du nombre de candidats qui remplissent les conditions requises pour bénéficier du soutien. </a:t>
            </a:r>
          </a:p>
          <a:p>
            <a:pPr marL="914400" lvl="1" indent="-304800" algn="l" rtl="0">
              <a:spcBef>
                <a:spcPts val="0"/>
              </a:spcBef>
              <a:spcAft>
                <a:spcPts val="0"/>
              </a:spcAft>
              <a:buClr>
                <a:schemeClr val="dk1"/>
              </a:buClr>
              <a:buSzPts val="1200"/>
              <a:buFont typeface="Calibri"/>
              <a:buChar char="○"/>
            </a:pPr>
            <a:r>
              <a:rPr lang="fr-FR" dirty="0"/>
              <a:t>La réduction des frais est de 75 % au minimum et de 85 % maximum pour les candidats bénéficiant du soutien. </a:t>
            </a:r>
          </a:p>
          <a:p>
            <a:pPr marL="914400" lvl="1" indent="-304800" algn="l" rtl="0">
              <a:spcBef>
                <a:spcPts val="0"/>
              </a:spcBef>
              <a:spcAft>
                <a:spcPts val="0"/>
              </a:spcAft>
              <a:buClr>
                <a:schemeClr val="dk1"/>
              </a:buClr>
              <a:buSzPts val="1200"/>
              <a:buFont typeface="Calibri"/>
              <a:buChar char="○"/>
            </a:pPr>
            <a:r>
              <a:rPr lang="fr-FR" dirty="0"/>
              <a:t>Il est important de noter que les réductions de frais ne s'appliqueront qu'à une seule candidature gTLD par candidat bénéficiaire.</a:t>
            </a:r>
          </a:p>
          <a:p>
            <a:pPr marL="914400" lvl="1" indent="-304800" algn="l" rtl="0">
              <a:spcBef>
                <a:spcPts val="0"/>
              </a:spcBef>
              <a:spcAft>
                <a:spcPts val="0"/>
              </a:spcAft>
              <a:buClr>
                <a:schemeClr val="dk1"/>
              </a:buClr>
              <a:buSzPts val="1200"/>
              <a:buFont typeface="Calibri"/>
              <a:buChar char="○"/>
            </a:pPr>
            <a:r>
              <a:rPr lang="fr-FR" dirty="0">
                <a:solidFill>
                  <a:srgbClr val="0B3458"/>
                </a:solidFill>
              </a:rPr>
              <a:t>Les candidats ASP qualifiés qui participent aux procédures de résolution des litiges dans le cadre du programme des nouveaux gTLD pourront également bénéficier d'un crédit d'offre.</a:t>
            </a:r>
          </a:p>
          <a:p>
            <a:pPr marL="0" lvl="0" indent="0" algn="l" rtl="0">
              <a:spcBef>
                <a:spcPts val="0"/>
              </a:spcBef>
              <a:spcAft>
                <a:spcPts val="0"/>
              </a:spcAft>
              <a:buNone/>
            </a:pPr>
            <a:r>
              <a:rPr lang="fr-FR" dirty="0"/>
              <a:t>L’aide non financière comprend l’accès à un éventail de services professionnels bénévoles, à des formations et à d’autres ressources.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fr-FR" dirty="0"/>
              <a:t>Dans cette présentation, je vais vous donner un aperçu de l’Internet et du système des noms de domaine – ou DNS – qui rend la navigation si facile sur la toile. Je vous expliquerai également le travail que fait l’ICANN pour rendre l’Internet plus multilingue, grâce à la promotion de l’acceptation universelle des noms de domaine internationalisés.  Et enfin, je serai ravi(e) de vous parler d’une occasion rare de contribuer à l’inclusion numérique par l’intermédiaire des nouveaux domaines génériques de premier niveau.</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Pour la prochaine série du programme des nouveaux domaines génériques de premier niveau, l’ICANN propose une nouvelle fois aux candidats aux nouveaux gTLD éligibles des aides financières et non financières, par le biais du programme de soutien aux candidats. L’ICANN simplifie aussi l’ensemble du processus de dépôt de candidature aux gTLD en proposant l’évaluation des fournisseurs des services de registre (RSP) dans le cadre du programme d’évaluation des RSP. </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fr-FR" dirty="0"/>
              <a:t>Nous aurons beaucoup de temps après la présentation pour répondre à toutes vos questions.</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L’évaluation ASP sera menée en deux étapes.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Pendant la première étape, l’ICANN mettra en place une diligence raisonnable en matière d’antécédents commerciaux. Il s'agit de confirmer que le candidat est en conformité avec la législation, que tous les documents requis ont été soumis, que le candidat est éligible au programme des nouveaux gTLD, et de procéder à une vérification d’antécédents.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Les candidats qui ne valident pas cette première étape de l’évaluation ne peuvent pas passer à la deuxième étape.</a:t>
            </a: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fr-FR" dirty="0"/>
              <a:t>La deuxième étape du processus d’évaluation sera effectuée par un panel de révision du soutien au candidat. Les membres du panel de révision sont tenus de mettre en place des processus d'évaluation équitables, indépendants, efficaces, cohérents et fiables pour examiner les candidats. </a:t>
            </a:r>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fr-FR" dirty="0"/>
              <a:t>Le panel examinera les autres aspects des critères d’évaluation : la responsabilité publique, le besoin financier, la viabilité financière et la confirmation que le candidat appartient à une des catégories d’entités éligibles indiquées précédemment.</a:t>
            </a:r>
          </a:p>
          <a:p>
            <a:pPr marL="0" lvl="0" indent="0" algn="l" rtl="0">
              <a:spcBef>
                <a:spcPts val="0"/>
              </a:spcBef>
              <a:spcAft>
                <a:spcPts val="0"/>
              </a:spcAft>
              <a:buClr>
                <a:schemeClr val="dk1"/>
              </a:buClr>
              <a:buSzPts val="1200"/>
              <a:buFont typeface="Arial"/>
              <a:buNone/>
            </a:pPr>
            <a:endParaRPr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Il est important de noter que tous les candidats intéressés à obtenir un nouveau gTLD doivent déposer une candidature au programme des nouveaux gTLD. Le dépôt des candidatures au programme des nouveaux gTLD commencera au début de l'année 2026. Les candidats ayant fait une demande de soutien mais n’ayant pas été retenus peuvent tout de même déposer une candidature à un gTLD en s’acquittant de la totalité des frais correspondants. Les candidats devront satisfaire aux critères d'évaluation du programme des nouveaux gTLD pour que leur candidature à un gTLD soit acceptée. De plus amples informations sur le programme des nouveaux gTLD sont disponibles sur le site web : </a:t>
            </a:r>
            <a:r>
              <a:rPr lang="fr-FR" u="sng" dirty="0">
                <a:solidFill>
                  <a:schemeClr val="hlink"/>
                </a:solidFill>
                <a:hlinkClick r:id="rId3"/>
              </a:rPr>
              <a:t>https://newgtldprogram.icann.org/fr</a:t>
            </a:r>
            <a:endParaRPr lang="fr-F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dirty="0"/>
              <a:t>La barre supérieure montre les </a:t>
            </a:r>
            <a:r>
              <a:rPr lang="fr-FR" b="1" dirty="0"/>
              <a:t>étapes</a:t>
            </a:r>
            <a:r>
              <a:rPr lang="fr-FR" dirty="0"/>
              <a:t> franchies par les personnes lorsqu'elles prennent une décision importante, comme la demande d'un gTLD. La barre inférieure montre le </a:t>
            </a:r>
            <a:r>
              <a:rPr lang="fr-FR" b="1" dirty="0"/>
              <a:t>soutien</a:t>
            </a:r>
            <a:r>
              <a:rPr lang="fr-FR" dirty="0"/>
              <a:t> apporté par l'ICANN à chacune de ces étapes. Au milieu, nous présentons un exemple d'</a:t>
            </a:r>
            <a:r>
              <a:rPr lang="fr-FR" b="1" dirty="0"/>
              <a:t>expérience</a:t>
            </a:r>
            <a:r>
              <a:rPr lang="fr-FR" dirty="0"/>
              <a:t> d'un candidat bénéficiant des différents types de soutien tout au long de ces étapes. Ici nous voyons un candidat qui utilise le soutien pour le renforcement des capacités, qui fait appel à l'expertise d'un conseiller ou qui utilise les services professionnels bénévoles proposés. Le parcours continue dans la diapo suivante.</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a:t>Cette diapositive montre la suite du parcours, c'est-à-dire le moment où un candidat prend la </a:t>
            </a:r>
            <a:r>
              <a:rPr lang="fr-FR" b="1"/>
              <a:t>décision</a:t>
            </a:r>
            <a:r>
              <a:rPr lang="fr-FR"/>
              <a:t> de déposer sa candidature (barre supérieure) et l'aide qui lui est proposée pendant et après la procédure de dépôt de candidature à un gTLD (barre inférieure). Ce graphique montre le parcours d'un candidat tout au long du processus de passation de contrat et de délégation de gTLD, ainsi que les aides disponibles à long terme lorsque le candidat devient un opérateur de registre. </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fr-FR" sz="1800" dirty="0">
                <a:effectLst/>
                <a:latin typeface="Calibri" panose="020F0502020204030204" pitchFamily="34" charset="0"/>
                <a:ea typeface="Calibri" panose="020F0502020204030204" pitchFamily="34" charset="0"/>
                <a:cs typeface="Arial" panose="020B0604020202020204" pitchFamily="34" charset="0"/>
              </a:rPr>
              <a:t>Pour terminer, voici quelques dates importantes à retenir. Le programme de soutien aux candidats commencera à recevoir des demandes le 19 novembre de cette année. On estime que le Guide de candidature du programme des nouveaux gTLD sera publié pour consultation publique en mai 2025. Sa version finale approuvée par le Conseil d’administration devrait être disponible avant décembre 2025. Le programme des nouveaux gTLD devrait être ouvert aux candidatures en avril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dirty="0">
                <a:effectLst/>
                <a:latin typeface="Calibri" panose="020F0502020204030204" pitchFamily="34" charset="0"/>
                <a:ea typeface="Calibri" panose="020F0502020204030204" pitchFamily="34" charset="0"/>
                <a:cs typeface="Arial" panose="020B060402020202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latin typeface="Arial"/>
                <a:ea typeface="Arial"/>
                <a:cs typeface="Arial"/>
                <a:sym typeface="Arial"/>
              </a:rPr>
              <a:t>Les RSP assurent des fonctions essentielles pour le compte de l’opérateur de registre, comme par exemple RDAP, EPP et DNSSEC.</a:t>
            </a:r>
          </a:p>
          <a:p>
            <a:pPr marL="0" lvl="0" indent="0" algn="l" rtl="0">
              <a:spcBef>
                <a:spcPts val="0"/>
              </a:spcBef>
              <a:spcAft>
                <a:spcPts val="0"/>
              </a:spcAft>
              <a:buNone/>
            </a:pPr>
            <a:r>
              <a:rPr lang="fr-FR">
                <a:latin typeface="Arial"/>
                <a:ea typeface="Arial"/>
                <a:cs typeface="Arial"/>
                <a:sym typeface="Arial"/>
              </a:rPr>
              <a:t>Le programme d’évaluation RSP a été conçu afin de réduire les coûts et les délais d’évaluation des nouveaux gTLD en séparant les aspects techniques de l’exploitation d’un gTLD du dépôt de candidatures à des nouveaux gTLD.</a:t>
            </a:r>
          </a:p>
          <a:p>
            <a:pPr marL="0" lvl="0" indent="0" algn="l" rtl="0">
              <a:spcBef>
                <a:spcPts val="0"/>
              </a:spcBef>
              <a:spcAft>
                <a:spcPts val="0"/>
              </a:spcAft>
              <a:buNone/>
            </a:pPr>
            <a:r>
              <a:rPr lang="fr-FR">
                <a:latin typeface="Arial"/>
                <a:ea typeface="Arial"/>
                <a:cs typeface="Arial"/>
                <a:sym typeface="Arial"/>
              </a:rPr>
              <a:t>Une partie importante du travail de l’ICANN consiste à veiller au fonctionnement stable et sûr de l’Internet.</a:t>
            </a:r>
          </a:p>
          <a:p>
            <a:pPr marL="0" lvl="0" indent="0" algn="l" rtl="0">
              <a:lnSpc>
                <a:spcPct val="100000"/>
              </a:lnSpc>
              <a:spcBef>
                <a:spcPts val="0"/>
              </a:spcBef>
              <a:spcAft>
                <a:spcPts val="0"/>
              </a:spcAft>
              <a:buClr>
                <a:schemeClr val="dk1"/>
              </a:buClr>
              <a:buSzPts val="1400"/>
              <a:buFont typeface="Calibri"/>
              <a:buNone/>
            </a:pPr>
            <a:endParaRPr/>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0"/>
              </a:spcBef>
              <a:spcAft>
                <a:spcPts val="0"/>
              </a:spcAft>
              <a:buClr>
                <a:srgbClr val="0A1F24"/>
              </a:buClr>
              <a:buSzPts val="2100"/>
              <a:buChar char="●"/>
            </a:pPr>
            <a:r>
              <a:rPr lang="fr-FR" sz="2100" dirty="0">
                <a:solidFill>
                  <a:srgbClr val="0A1F24"/>
                </a:solidFill>
                <a:latin typeface="Arial"/>
                <a:ea typeface="Arial"/>
                <a:cs typeface="Arial"/>
                <a:sym typeface="Arial"/>
              </a:rPr>
              <a:t>Le système sera utilisé dans le cadre du Programme d’évaluation des RSP et lors des tests préalables à la délégation de la prochaine série.</a:t>
            </a: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n-US"/>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fr-FR" dirty="0"/>
              <a:t>L’Internet est un vaste réseau de réseaux interconnectés. Aujourd’hui, plus de 5,4 milliards de personnes se connectent à Internet chaque jour et, selon </a:t>
            </a:r>
            <a:r>
              <a:rPr lang="fr-FR" dirty="0" err="1"/>
              <a:t>Statista</a:t>
            </a:r>
            <a:r>
              <a:rPr lang="fr-FR" dirty="0"/>
              <a:t>, plus de 24 milliards d’appareils seront connectés à l’Internet d’ici à la fin de l’année (2024). Chacun de ces appareils possède une adresse de protocole Internet, ou adresse IP, qui consiste en une longue série de chiffres.</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Envisagez-vous de déposer une candidature à un nouveau gTLD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100"/>
              <a:buFont typeface="Arial"/>
              <a:buNone/>
            </a:pPr>
            <a:r>
              <a:rPr lang="fr-FR" dirty="0"/>
              <a:t>Pour vous permettre de mieux vous préparer, cette diapositive vous donne une idée des dates estimées de la période de soumission de demandes pour les programmes ASP et RSP, ainsi que de la période générale de dépôt de candidatures aux nouveaux gTLD. </a:t>
            </a:r>
          </a:p>
          <a:p>
            <a:pPr marL="0" lvl="0" indent="0" algn="l" rtl="0">
              <a:lnSpc>
                <a:spcPct val="100000"/>
              </a:lnSpc>
              <a:spcBef>
                <a:spcPts val="0"/>
              </a:spcBef>
              <a:spcAft>
                <a:spcPts val="0"/>
              </a:spcAft>
              <a:buClr>
                <a:schemeClr val="dk1"/>
              </a:buClr>
              <a:buSzPts val="1400"/>
              <a:buFont typeface="Calibri"/>
              <a:buNone/>
            </a:pPr>
            <a:endParaRPr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n-US"/>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fr-FR"/>
              <a:t>Le site web de la prochaine série du programme des nouveaux gTLD présente les informations les plus récentes sur la prochaine série de candidatures aux nouveaux gTLD. </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fr-FR"/>
              <a:t>Vous y trouverez des liens vers :</a:t>
            </a:r>
          </a:p>
          <a:p>
            <a:pPr marL="457200" lvl="0" indent="-317500" algn="l" rtl="0">
              <a:lnSpc>
                <a:spcPct val="115000"/>
              </a:lnSpc>
              <a:spcBef>
                <a:spcPts val="0"/>
              </a:spcBef>
              <a:spcAft>
                <a:spcPts val="0"/>
              </a:spcAft>
              <a:buClr>
                <a:schemeClr val="dk1"/>
              </a:buClr>
              <a:buSzPts val="1400"/>
              <a:buFont typeface="Calibri"/>
              <a:buChar char="●"/>
            </a:pPr>
            <a:r>
              <a:rPr lang="fr-FR"/>
              <a:t>l’histoire du programme des nouveaux gTLD</a:t>
            </a:r>
          </a:p>
          <a:p>
            <a:pPr marL="457200" lvl="0" indent="-317500" algn="l" rtl="0">
              <a:lnSpc>
                <a:spcPct val="115000"/>
              </a:lnSpc>
              <a:spcBef>
                <a:spcPts val="0"/>
              </a:spcBef>
              <a:spcAft>
                <a:spcPts val="0"/>
              </a:spcAft>
              <a:buClr>
                <a:schemeClr val="dk1"/>
              </a:buClr>
              <a:buSzPts val="1400"/>
              <a:buFont typeface="Calibri"/>
              <a:buChar char="●"/>
            </a:pPr>
            <a:r>
              <a:rPr lang="fr-FR"/>
              <a:t>des ressources, notamment :</a:t>
            </a:r>
          </a:p>
          <a:p>
            <a:pPr marL="914400" lvl="1" indent="-317500" algn="l" rtl="0">
              <a:lnSpc>
                <a:spcPct val="115000"/>
              </a:lnSpc>
              <a:spcBef>
                <a:spcPts val="0"/>
              </a:spcBef>
              <a:spcAft>
                <a:spcPts val="0"/>
              </a:spcAft>
              <a:buClr>
                <a:schemeClr val="dk1"/>
              </a:buClr>
              <a:buSzPts val="1400"/>
              <a:buFont typeface="Calibri"/>
              <a:buChar char="○"/>
            </a:pPr>
            <a:r>
              <a:rPr lang="fr-FR"/>
              <a:t>des actualités et des annonces</a:t>
            </a:r>
          </a:p>
          <a:p>
            <a:pPr marL="914400" lvl="1" indent="-317500" algn="l" rtl="0">
              <a:lnSpc>
                <a:spcPct val="115000"/>
              </a:lnSpc>
              <a:spcBef>
                <a:spcPts val="0"/>
              </a:spcBef>
              <a:spcAft>
                <a:spcPts val="0"/>
              </a:spcAft>
              <a:buClr>
                <a:schemeClr val="dk1"/>
              </a:buClr>
              <a:buSzPts val="1400"/>
              <a:buFont typeface="Calibri"/>
              <a:buChar char="○"/>
            </a:pPr>
            <a:r>
              <a:rPr lang="fr-FR"/>
              <a:t>une foire aux questions</a:t>
            </a:r>
          </a:p>
          <a:p>
            <a:pPr marL="914400" lvl="1" indent="-317500" algn="l" rtl="0">
              <a:lnSpc>
                <a:spcPct val="115000"/>
              </a:lnSpc>
              <a:spcBef>
                <a:spcPts val="0"/>
              </a:spcBef>
              <a:spcAft>
                <a:spcPts val="0"/>
              </a:spcAft>
              <a:buClr>
                <a:schemeClr val="dk1"/>
              </a:buClr>
              <a:buSzPts val="1400"/>
              <a:buFont typeface="Calibri"/>
              <a:buChar char="○"/>
            </a:pPr>
            <a:r>
              <a:rPr lang="fr-FR"/>
              <a:t>les manuels ASP et RSP</a:t>
            </a:r>
          </a:p>
          <a:p>
            <a:pPr marL="914400" lvl="1" indent="-317500" algn="l" rtl="0">
              <a:lnSpc>
                <a:spcPct val="115000"/>
              </a:lnSpc>
              <a:spcBef>
                <a:spcPts val="0"/>
              </a:spcBef>
              <a:spcAft>
                <a:spcPts val="0"/>
              </a:spcAft>
              <a:buClr>
                <a:schemeClr val="dk1"/>
              </a:buClr>
              <a:buSzPts val="1400"/>
              <a:buFont typeface="Calibri"/>
              <a:buChar char="○"/>
            </a:pPr>
            <a:r>
              <a:rPr lang="fr-FR"/>
              <a:t>le guide de candidature</a:t>
            </a:r>
          </a:p>
          <a:p>
            <a:pPr marL="914400" lvl="1" indent="-317500" algn="l" rtl="0">
              <a:lnSpc>
                <a:spcPct val="115000"/>
              </a:lnSpc>
              <a:spcBef>
                <a:spcPts val="0"/>
              </a:spcBef>
              <a:spcAft>
                <a:spcPts val="0"/>
              </a:spcAft>
              <a:buClr>
                <a:schemeClr val="dk1"/>
              </a:buClr>
              <a:buSzPts val="1400"/>
              <a:buFont typeface="Calibri"/>
              <a:buChar char="○"/>
            </a:pPr>
            <a:r>
              <a:rPr lang="fr-FR"/>
              <a:t>et bien plus encore.</a:t>
            </a:r>
          </a:p>
          <a:p>
            <a:pPr marL="0" lvl="0" indent="0" algn="l" rtl="0">
              <a:lnSpc>
                <a:spcPct val="115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400"/>
              <a:buFont typeface="Calibri"/>
              <a:buNone/>
            </a:pPr>
            <a:r>
              <a:rPr lang="fr-FR"/>
              <a:t>N’attendez plus ! Consultez le site web et abonnez-vous aux actualités de l’ICANN pour recevoir directement dans votre boîte de réception les dernières informations sur la prochaine série du programme des nouveaux gTLD.</a:t>
            </a:r>
            <a:r>
              <a:rPr lang="fr-FR">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a:t>Cela conclut ma présentation. Je serais ravi(e) de répondre à vos questions si vous en avez.</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dirty="0"/>
              <a:t>Une adresse IP est comparable à une adresse postale. Elle permet d’envoyer des messages, des vidéos et d’autres paquets de données depuis un appareil, et de recevoir des données d’autres appareils connectés. </a:t>
            </a:r>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fr-FR" dirty="0"/>
              <a:t>Cependant, une longue série de chiffres peut être difficile à retenir. Le système des noms de domaine, ou DNS, nous permet de saisir un nom de domaine plutôt qu’une adresse IP pour accéder à un site web. </a:t>
            </a:r>
            <a:r>
              <a:rPr lang="fr-FR" dirty="0">
                <a:solidFill>
                  <a:srgbClr val="333333"/>
                </a:solidFill>
              </a:rPr>
              <a:t>Par exemple, il suffit de saisir « </a:t>
            </a:r>
            <a:r>
              <a:rPr lang="fr-FR" dirty="0" err="1">
                <a:solidFill>
                  <a:srgbClr val="333333"/>
                </a:solidFill>
              </a:rPr>
              <a:t>www.icann.org</a:t>
            </a:r>
            <a:r>
              <a:rPr lang="fr-FR" dirty="0">
                <a:solidFill>
                  <a:srgbClr val="333333"/>
                </a:solidFill>
              </a:rPr>
              <a:t> » dans un navigateur pour accéder à notre site, au lieu d’utiliser l’adresse IP.</a:t>
            </a: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fr-FR" dirty="0">
                <a:solidFill>
                  <a:srgbClr val="333333"/>
                </a:solidFill>
              </a:rPr>
              <a:t>L’ICANN coordonne ces identificateurs uniques à l’échelle mondiale.</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fr-FR" dirty="0"/>
              <a:t>Un nom de domaine est l’URL ou l’adresse d’un site web. Il est généralement structuré en trois parties, chacune séparée par un point. </a:t>
            </a:r>
          </a:p>
          <a:p>
            <a:pPr marL="457200" lvl="0" indent="0" algn="l" rtl="0">
              <a:lnSpc>
                <a:spcPct val="100000"/>
              </a:lnSpc>
              <a:spcBef>
                <a:spcPts val="0"/>
              </a:spcBef>
              <a:spcAft>
                <a:spcPts val="0"/>
              </a:spcAft>
              <a:buClr>
                <a:schemeClr val="dk1"/>
              </a:buClr>
              <a:buSzPts val="1400"/>
              <a:buFont typeface="Calibri"/>
              <a:buNone/>
            </a:pPr>
            <a:r>
              <a:rPr lang="fr-FR" dirty="0"/>
              <a:t>Puis enfin, le domaine de premier niveau, tel que « .</a:t>
            </a:r>
            <a:r>
              <a:rPr lang="fr-FR" dirty="0" err="1"/>
              <a:t>org</a:t>
            </a:r>
            <a:r>
              <a:rPr lang="fr-FR" dirty="0"/>
              <a:t> » ou « .com ».</a:t>
            </a:r>
          </a:p>
          <a:p>
            <a:pPr marL="0" lvl="0" indent="0" algn="l" rtl="0">
              <a:spcBef>
                <a:spcPts val="0"/>
              </a:spcBef>
              <a:spcAft>
                <a:spcPts val="0"/>
              </a:spcAft>
              <a:buClr>
                <a:schemeClr val="dk1"/>
              </a:buClr>
              <a:buSzPts val="1100"/>
              <a:buFont typeface="Arial"/>
              <a:buNone/>
            </a:pPr>
            <a:r>
              <a:rPr lang="fr-FR" dirty="0">
                <a:solidFill>
                  <a:srgbClr val="333333"/>
                </a:solidFill>
              </a:rPr>
              <a:t>Dans un nom de domaine, le TLD apparaît après le second point. Par exemple, dans le nom de domaine « </a:t>
            </a:r>
            <a:r>
              <a:rPr lang="fr-FR" dirty="0" err="1">
                <a:solidFill>
                  <a:srgbClr val="333333"/>
                </a:solidFill>
              </a:rPr>
              <a:t>icann.org</a:t>
            </a:r>
            <a:r>
              <a:rPr lang="fr-FR" dirty="0">
                <a:solidFill>
                  <a:srgbClr val="333333"/>
                </a:solidFill>
              </a:rPr>
              <a:t> », « </a:t>
            </a:r>
            <a:r>
              <a:rPr lang="fr-FR" dirty="0" err="1">
                <a:solidFill>
                  <a:srgbClr val="333333"/>
                </a:solidFill>
              </a:rPr>
              <a:t>org</a:t>
            </a:r>
            <a:r>
              <a:rPr lang="fr-FR" dirty="0">
                <a:solidFill>
                  <a:srgbClr val="333333"/>
                </a:solidFill>
              </a:rPr>
              <a:t> » est le TLD.</a:t>
            </a: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fr-FR" dirty="0"/>
              <a:t>	</a:t>
            </a:r>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Le DNS a débuté avec seulement sept domaines de premier niveau à usage généra</a:t>
            </a:r>
            <a:r>
              <a:rPr lang="fr-FR" dirty="0">
                <a:solidFill>
                  <a:srgbClr val="1D1C1D"/>
                </a:solidFill>
                <a:highlight>
                  <a:schemeClr val="lt1"/>
                </a:highlight>
              </a:rPr>
              <a:t>l</a:t>
            </a:r>
            <a:r>
              <a:rPr lang="fr-FR" dirty="0"/>
              <a:t>, dont .</a:t>
            </a:r>
            <a:r>
              <a:rPr lang="fr-FR" dirty="0" err="1"/>
              <a:t>org</a:t>
            </a:r>
            <a:r>
              <a:rPr lang="fr-FR" dirty="0"/>
              <a:t>, .com et .net.</a:t>
            </a: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fr-FR" dirty="0"/>
              <a:t>En 2012, l’ICANN a lancé le Programme des nouveaux gTLD, qui a donné lieu à la plus grande expansion du DNS à ce jour. Le programme a introduit des gTLD courts et longs, ainsi que des gTLD dans différents scripts, notamment des noms de domaine internationalisés comme ceux que vous voyez ici.</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Il existe aujourd’hui plus de 1 200 domaines génériques de premier niveau.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Le DNS a été créé en utilisant l’anglais comme langue de travail, car ses fondateurs parlaient généralement anglais.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Alors que la majorité des domaines utilisent aujourd'hui le script latin, comme c’est le cas de l'anglais, seule une personne sur 20 dans le monde parle l'anglais en tant que langue maternelle. Nous devons continuer à travailler pour corriger ce déséquilibre. </a:t>
            </a:r>
            <a:br>
              <a:rPr lang="fr-FR" dirty="0">
                <a:latin typeface="Arial"/>
                <a:ea typeface="Arial"/>
                <a:cs typeface="Arial"/>
                <a:sym typeface="Arial"/>
              </a:rPr>
            </a:br>
            <a:endParaRPr lang="fr-F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fr-FR" dirty="0">
                <a:latin typeface="Arial"/>
                <a:ea typeface="Arial"/>
                <a:cs typeface="Arial"/>
                <a:sym typeface="Arial"/>
              </a:rPr>
              <a:t>La communauté de l’ICANN mène plusieurs projets qui visent à mieux adapter l’Internet aux diverses langues et cultures du monde.  Parmi ces projets on retrouve celui de l’acceptation universelle, ou UA, et celui des noms de domaine internationalisés, ou IDN, qui faciliteront le développement d’un Internet plus inclusif et multilingue. </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fr-FR" dirty="0"/>
              <a:t>L’ICANN œuvre pour un Internet plus multilingue de deux manières.</a:t>
            </a:r>
          </a:p>
          <a:p>
            <a:pPr marL="0" lvl="0" indent="0" algn="l" rtl="0">
              <a:spcBef>
                <a:spcPts val="0"/>
              </a:spcBef>
              <a:spcAft>
                <a:spcPts val="0"/>
              </a:spcAft>
              <a:buClr>
                <a:schemeClr val="dk1"/>
              </a:buClr>
              <a:buSzPts val="1400"/>
              <a:buFont typeface="Calibri"/>
              <a:buNone/>
            </a:pPr>
            <a:r>
              <a:rPr lang="fr-FR" dirty="0"/>
              <a:t>Premièrement, par l’introduction des noms de domaine internationalisés, capables de prendre en charge une plus grande diversité de scripts du monde entier.</a:t>
            </a:r>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fr-FR" dirty="0"/>
              <a:t>Pour y parvenir, nous nous concentrons sur l’acceptation universelle de tous les noms de domaine. L’UA est une nécessité technique qui permet de garantir que l’ensemble des noms de domaine et des adresses de courrier électronique valides fonctionnent dans toutes les applications, tous les dispositifs et tous les systèmes connectés à Internet.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fr-FR" dirty="0"/>
              <a:t>L’objectif ultime est de permettre à toutes les personnes d’utiliser l’Internet avec un nom de domaine et une adresse de courrier électronique adaptés à leur langue, à leur activité ou à leur culture. </a:t>
            </a:r>
          </a:p>
          <a:p>
            <a:pPr marL="0" lvl="0" indent="0" algn="l" rtl="0">
              <a:lnSpc>
                <a:spcPct val="100000"/>
              </a:lnSpc>
              <a:spcBef>
                <a:spcPts val="0"/>
              </a:spcBef>
              <a:spcAft>
                <a:spcPts val="0"/>
              </a:spcAft>
              <a:buClr>
                <a:schemeClr val="dk1"/>
              </a:buClr>
              <a:buSzPts val="1400"/>
              <a:buFont typeface="Calibri"/>
              <a:buNone/>
            </a:pPr>
            <a:r>
              <a:rPr lang="fr-FR" dirty="0"/>
              <a:t>C’est l’une des principales raisons pour lesquelles l’ICANN lance une nouvelle série de candidatures aux nouveaux domaines génériques premier niveau.</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a:t>La prochaine expansion du DNS est une initiative que l’ICANN met en œuvre sur recommandation de la communauté de l’ICANN, avec pour mandat de veiller à ce que l’expansion garantisse la sécurité, la stabilité et l’interopérabilité mondiale de l’Internet.</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fr-FR"/>
              <a:t>Pour la première fois depuis plus de dix ans, les entreprises, les communautés, les gouvernements et d’autres organisations ont la possibilité de demander de nouveaux gTLD adaptés aux besoins et aux intérêts des organisations, des entreprises, des communautés, des cultures et des clients.</a:t>
            </a: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n-US"/>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2.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emf"/><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fr-FR" sz="4000" dirty="0"/>
              <a:t>Un Internet plus inclusif :</a:t>
            </a:r>
          </a:p>
          <a:p>
            <a:pPr marL="0" lvl="0" indent="0" algn="l" rtl="0">
              <a:lnSpc>
                <a:spcPct val="100000"/>
              </a:lnSpc>
              <a:spcBef>
                <a:spcPts val="0"/>
              </a:spcBef>
              <a:spcAft>
                <a:spcPts val="0"/>
              </a:spcAft>
              <a:buClr>
                <a:schemeClr val="lt1"/>
              </a:buClr>
              <a:buSzPts val="4000"/>
              <a:buFont typeface="Arial"/>
              <a:buNone/>
            </a:pPr>
            <a:r>
              <a:rPr lang="fr-FR" sz="4000" dirty="0"/>
              <a:t>les nouveaux domaines génériques de premier niveau</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5FEC96C9-B6FA-3418-20D6-031BA5480ED8}"/>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73AB1CA3-EF8C-D6F3-9225-7D35CEF85779}"/>
              </a:ext>
            </a:extLst>
          </p:cNvPr>
          <p:cNvPicPr>
            <a:picLocks noChangeAspect="1"/>
          </p:cNvPicPr>
          <p:nvPr/>
        </p:nvPicPr>
        <p:blipFill>
          <a:blip r:embed="rId7"/>
          <a:stretch>
            <a:fillRect/>
          </a:stretch>
        </p:blipFill>
        <p:spPr>
          <a:xfrm>
            <a:off x="326044" y="519637"/>
            <a:ext cx="4634873" cy="434520"/>
          </a:xfrm>
          <a:prstGeom prst="rect">
            <a:avLst/>
          </a:prstGeom>
        </p:spPr>
      </p:pic>
      <p:sp>
        <p:nvSpPr>
          <p:cNvPr id="13" name="Text Placeholder 12">
            <a:extLst>
              <a:ext uri="{FF2B5EF4-FFF2-40B4-BE49-F238E27FC236}">
                <a16:creationId xmlns:a16="http://schemas.microsoft.com/office/drawing/2014/main" id="{4876C4A8-DA21-95BC-919A-CF798EC480D6}"/>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8204705"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Nouveaux noms de domaine, nouveaux usages</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Gérer et sécuriser sa présence en ligne.</a:t>
            </a:r>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Au service de différentes communautés culturelles, géographiques, linguistiques et professionnelles.</a:t>
            </a:r>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Créer la confiance et la notoriété d'une marque.</a:t>
            </a:r>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B3458"/>
                </a:solidFill>
                <a:latin typeface="Arial"/>
                <a:ea typeface="Arial"/>
                <a:cs typeface="Arial"/>
                <a:sym typeface="Arial"/>
              </a:rPr>
              <a:t>Permettent</a:t>
            </a:r>
            <a:r>
              <a:rPr lang="fr-FR" sz="1600" dirty="0">
                <a:solidFill>
                  <a:srgbClr val="0B3458"/>
                </a:solidFill>
              </a:rPr>
              <a:t> aux communautés et aux organisations de créer leur propre espace en ligne.</a:t>
            </a: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rgbClr val="0B3458"/>
                </a:solidFill>
                <a:latin typeface="Arial"/>
                <a:ea typeface="Arial"/>
                <a:cs typeface="Arial"/>
                <a:sym typeface="Arial"/>
              </a:rPr>
              <a:t>.网址</a:t>
            </a: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fr-FR" sz="1800" b="1">
                <a:solidFill>
                  <a:srgbClr val="0B3458"/>
                </a:solidFill>
              </a:rPr>
              <a:t>.</a:t>
            </a: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Liés à un script :</a:t>
            </a: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Liés à un endroit :</a:t>
            </a: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.nyc</a:t>
            </a: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rPr>
              <a:t>.durban</a:t>
            </a: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Identité numérique :</a:t>
            </a: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.blog</a:t>
            </a: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Outils créatifs :</a:t>
            </a: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playlist.new</a:t>
            </a: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doc.new</a:t>
            </a: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Marques :</a:t>
            </a: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600">
                <a:solidFill>
                  <a:srgbClr val="0B3458"/>
                </a:solidFill>
                <a:latin typeface="Arial"/>
                <a:ea typeface="Arial"/>
                <a:cs typeface="Arial"/>
                <a:sym typeface="Arial"/>
              </a:rPr>
              <a:t>Spécifique à un secteur d'activité :</a:t>
            </a: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latin typeface="Arial"/>
                <a:ea typeface="Arial"/>
                <a:cs typeface="Arial"/>
                <a:sym typeface="Arial"/>
              </a:rPr>
              <a:t>.photography</a:t>
            </a: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rPr>
              <a:t>.rugby</a:t>
            </a: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rgbClr val="0B3458"/>
                </a:solidFill>
                <a:latin typeface="Arial"/>
                <a:ea typeface="Arial"/>
                <a:cs typeface="Arial"/>
                <a:sym typeface="Arial"/>
              </a:rPr>
              <a:t>.bank</a:t>
            </a: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.apple</a:t>
            </a: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fr-FR" sz="1800" b="1">
                <a:solidFill>
                  <a:schemeClr val="lt1"/>
                </a:solidFill>
                <a:latin typeface="Arial"/>
                <a:ea typeface="Arial"/>
                <a:cs typeface="Arial"/>
                <a:sym typeface="Arial"/>
              </a:rPr>
              <a:t>.google</a:t>
            </a: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a:solidFill>
                  <a:srgbClr val="7F7F7F"/>
                </a:solidFill>
                <a:latin typeface="Arial"/>
                <a:ea typeface="Arial"/>
                <a:cs typeface="Arial"/>
                <a:sym typeface="Arial"/>
              </a:rPr>
              <a:t>EXEMPLES</a:t>
            </a: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Opportunités offertes par les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Les gTLD peuvent être personnalisés en fonction des publics visés</a:t>
            </a:r>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rPr>
              <a:t>Entreprises et marques</a:t>
            </a: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Communautés et cultures</a:t>
            </a: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Zones géographiques</a:t>
            </a:r>
          </a:p>
          <a:p>
            <a:pPr marL="0" marR="0" lvl="0" indent="0" algn="ctr" rtl="0">
              <a:spcBef>
                <a:spcPts val="0"/>
              </a:spcBef>
              <a:spcAft>
                <a:spcPts val="0"/>
              </a:spcAft>
              <a:buNone/>
            </a:pPr>
            <a:r>
              <a:rPr lang="fr-FR" sz="1800">
                <a:solidFill>
                  <a:srgbClr val="0B3458"/>
                </a:solidFill>
              </a:rPr>
              <a:t>(villes, régions, etc.)</a:t>
            </a: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Gouvernements (</a:t>
            </a:r>
            <a:r>
              <a:rPr lang="fr-FR" sz="1800" dirty="0">
                <a:solidFill>
                  <a:srgbClr val="0B3458"/>
                </a:solidFill>
              </a:rPr>
              <a:t>locaux et nationaux) et OIG</a:t>
            </a:r>
          </a:p>
        </p:txBody>
      </p:sp>
      <p:sp>
        <p:nvSpPr>
          <p:cNvPr id="977" name="Google Shape;977;p69"/>
          <p:cNvSpPr txBox="1"/>
          <p:nvPr/>
        </p:nvSpPr>
        <p:spPr>
          <a:xfrm>
            <a:off x="9320117" y="5529538"/>
            <a:ext cx="18624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a:solidFill>
                  <a:srgbClr val="0B3458"/>
                </a:solidFill>
              </a:rPr>
              <a:t>Utilisateurs de différents </a:t>
            </a:r>
            <a:r>
              <a:rPr lang="fr-FR" sz="1800">
                <a:solidFill>
                  <a:srgbClr val="0B3458"/>
                </a:solidFill>
                <a:latin typeface="Arial"/>
                <a:ea typeface="Arial"/>
                <a:cs typeface="Arial"/>
                <a:sym typeface="Arial"/>
              </a:rPr>
              <a:t>scripts</a:t>
            </a:r>
          </a:p>
        </p:txBody>
      </p:sp>
      <p:sp>
        <p:nvSpPr>
          <p:cNvPr id="978" name="Google Shape;978;p69"/>
          <p:cNvSpPr txBox="1"/>
          <p:nvPr/>
        </p:nvSpPr>
        <p:spPr>
          <a:xfrm>
            <a:off x="5021412" y="5529640"/>
            <a:ext cx="2274000"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Clients ou membres</a:t>
            </a:r>
            <a:r>
              <a:rPr lang="fr-FR" sz="1800" dirty="0">
                <a:solidFill>
                  <a:srgbClr val="0B3458"/>
                </a:solidFill>
              </a:rPr>
              <a:t> </a:t>
            </a:r>
            <a:r>
              <a:rPr lang="fr-FR" sz="1800" dirty="0">
                <a:solidFill>
                  <a:srgbClr val="0B3458"/>
                </a:solidFill>
                <a:latin typeface="Arial"/>
                <a:ea typeface="Arial"/>
                <a:cs typeface="Arial"/>
                <a:sym typeface="Arial"/>
              </a:rPr>
              <a:t>spécifiques</a:t>
            </a: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Avantages de l’exploitation d’un gTLD</a:t>
            </a:r>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fr-FR" sz="1800" b="1">
                <a:solidFill>
                  <a:srgbClr val="0B3458"/>
                </a:solidFill>
                <a:latin typeface="Arial"/>
                <a:ea typeface="Arial"/>
                <a:cs typeface="Arial"/>
                <a:sym typeface="Arial"/>
              </a:rPr>
              <a:t>Les gTLD permettent aux organisations d'avoir un impact à l'échelle mondiale</a:t>
            </a:r>
            <a:r>
              <a:rPr lang="fr-FR" sz="1800" b="1">
                <a:solidFill>
                  <a:srgbClr val="0B3458"/>
                </a:solidFill>
              </a:rPr>
              <a:t>.</a:t>
            </a:r>
          </a:p>
        </p:txBody>
      </p:sp>
      <p:sp>
        <p:nvSpPr>
          <p:cNvPr id="1122" name="Google Shape;1122;p71"/>
          <p:cNvSpPr/>
          <p:nvPr/>
        </p:nvSpPr>
        <p:spPr>
          <a:xfrm>
            <a:off x="1702859" y="4366511"/>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Possibilités de monétisation</a:t>
            </a:r>
          </a:p>
        </p:txBody>
      </p:sp>
      <p:sp>
        <p:nvSpPr>
          <p:cNvPr id="1123" name="Google Shape;1123;p71"/>
          <p:cNvSpPr/>
          <p:nvPr/>
        </p:nvSpPr>
        <p:spPr>
          <a:xfrm>
            <a:off x="1930393" y="5605824"/>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rPr>
              <a:t>Renforcement de la sécurité</a:t>
            </a:r>
          </a:p>
        </p:txBody>
      </p:sp>
      <p:sp>
        <p:nvSpPr>
          <p:cNvPr id="1124" name="Google Shape;1124;p71"/>
          <p:cNvSpPr/>
          <p:nvPr/>
        </p:nvSpPr>
        <p:spPr>
          <a:xfrm>
            <a:off x="8227680" y="4372233"/>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Souplesse et créativité</a:t>
            </a:r>
          </a:p>
        </p:txBody>
      </p:sp>
      <p:sp>
        <p:nvSpPr>
          <p:cNvPr id="1125" name="Google Shape;1125;p71"/>
          <p:cNvSpPr/>
          <p:nvPr/>
        </p:nvSpPr>
        <p:spPr>
          <a:xfrm>
            <a:off x="7949874"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dirty="0">
                <a:solidFill>
                  <a:srgbClr val="0B3458"/>
                </a:solidFill>
                <a:latin typeface="Arial"/>
                <a:ea typeface="Arial"/>
                <a:cs typeface="Arial"/>
                <a:sym typeface="Arial"/>
              </a:rPr>
              <a:t>Contrôle sur des politiques</a:t>
            </a:r>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Gestion de marque </a:t>
            </a:r>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Crédibilité accrue</a:t>
            </a:r>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Localisation</a:t>
            </a:r>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Devenir un opérateur de registre</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rgbClr val="0B3458"/>
                </a:solidFill>
                <a:latin typeface="Arial"/>
                <a:ea typeface="Arial"/>
                <a:cs typeface="Arial"/>
                <a:sym typeface="Arial"/>
              </a:rPr>
              <a:t>En déposant une candidature pour un gTLD, vous demandez à exploiter une partie de l'In</a:t>
            </a:r>
            <a:r>
              <a:rPr lang="fr-FR" sz="2000">
                <a:solidFill>
                  <a:srgbClr val="0B3458"/>
                </a:solidFill>
              </a:rPr>
              <a:t>ternet (un</a:t>
            </a:r>
            <a:r>
              <a:rPr lang="fr-FR" sz="2000" b="0" i="0" u="none" strike="noStrike" cap="none">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registre).</a:t>
            </a: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a:solidFill>
                  <a:srgbClr val="0B3458"/>
                </a:solidFill>
              </a:rPr>
              <a:t>Un opérateur de registre assure la gestion de tous les domaines enregistrés sous un gTLD particulier.</a:t>
            </a: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Un opérateur de registre :</a:t>
            </a:r>
          </a:p>
          <a:p>
            <a:pPr marL="342900" marR="0" lvl="0" indent="-342900" algn="l" rtl="0">
              <a:spcBef>
                <a:spcPts val="600"/>
              </a:spcBef>
              <a:spcAft>
                <a:spcPts val="0"/>
              </a:spcAft>
              <a:buClr>
                <a:srgbClr val="F1633E"/>
              </a:buClr>
              <a:buSzPts val="1600"/>
              <a:buFont typeface="NTR"/>
              <a:buChar char="►"/>
            </a:pPr>
            <a:r>
              <a:rPr lang="fr-FR" sz="2000">
                <a:solidFill>
                  <a:schemeClr val="lt1"/>
                </a:solidFill>
                <a:latin typeface="Arial"/>
                <a:ea typeface="Arial"/>
                <a:cs typeface="Arial"/>
                <a:sym typeface="Arial"/>
              </a:rPr>
              <a:t>définit les exigences applicables aux gTLD ;</a:t>
            </a:r>
          </a:p>
          <a:p>
            <a:pPr marL="342900" marR="0" lvl="0" indent="-342900" algn="l" rtl="0">
              <a:spcBef>
                <a:spcPts val="600"/>
              </a:spcBef>
              <a:spcAft>
                <a:spcPts val="0"/>
              </a:spcAft>
              <a:buClr>
                <a:srgbClr val="F1633E"/>
              </a:buClr>
              <a:buSzPts val="1600"/>
              <a:buFont typeface="NTR"/>
              <a:buChar char="►"/>
            </a:pPr>
            <a:r>
              <a:rPr lang="fr-FR" sz="2000">
                <a:solidFill>
                  <a:schemeClr val="lt1"/>
                </a:solidFill>
                <a:latin typeface="Arial"/>
                <a:ea typeface="Arial"/>
                <a:cs typeface="Arial"/>
                <a:sym typeface="Arial"/>
              </a:rPr>
              <a:t>détermine quels domaines de second niveau (caractères à gauche du point) peuvent être enregistrés, et par qui.</a:t>
            </a:r>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Considérations financières et techniques</a:t>
            </a:r>
          </a:p>
        </p:txBody>
      </p:sp>
      <p:sp>
        <p:nvSpPr>
          <p:cNvPr id="1255" name="Google Shape;1255;p73"/>
          <p:cNvSpPr txBox="1"/>
          <p:nvPr/>
        </p:nvSpPr>
        <p:spPr>
          <a:xfrm>
            <a:off x="575732" y="2231298"/>
            <a:ext cx="5009033" cy="39669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dirty="0">
                <a:solidFill>
                  <a:srgbClr val="0B3458"/>
                </a:solidFill>
              </a:rPr>
              <a:t>Frais prévus pour l’évaluation des candidatures à la prochaine série du programme des nouveaux gTLD :</a:t>
            </a:r>
            <a:r>
              <a:rPr lang="fr-FR" sz="1800" b="0" i="0" u="none" strike="noStrike" cap="none" dirty="0">
                <a:solidFill>
                  <a:srgbClr val="0B3458"/>
                </a:solidFill>
                <a:latin typeface="Arial"/>
                <a:ea typeface="Arial"/>
                <a:cs typeface="Arial"/>
                <a:sym typeface="Arial"/>
              </a:rPr>
              <a:t> </a:t>
            </a:r>
            <a:r>
              <a:rPr lang="fr-FR" sz="1800" b="1" dirty="0">
                <a:solidFill>
                  <a:srgbClr val="0B3458"/>
                </a:solidFill>
                <a:latin typeface="Arial"/>
                <a:ea typeface="Arial"/>
                <a:cs typeface="Arial"/>
                <a:sym typeface="Arial"/>
              </a:rPr>
              <a:t>227 000 dollars américains.</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fr-FR" sz="1800" dirty="0">
                <a:solidFill>
                  <a:srgbClr val="0B3458"/>
                </a:solidFill>
              </a:rPr>
              <a:t>En plus des :</a:t>
            </a:r>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fr-FR" sz="1800" dirty="0">
                <a:solidFill>
                  <a:srgbClr val="0B3458"/>
                </a:solidFill>
                <a:latin typeface="Arial"/>
                <a:ea typeface="Arial"/>
                <a:cs typeface="Arial"/>
                <a:sym typeface="Arial"/>
              </a:rPr>
              <a:t>Frais de fonctionnement standard inclus dans le contrat de registre signé avec l’ICANN. </a:t>
            </a:r>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fr-FR" sz="1800" dirty="0">
                <a:solidFill>
                  <a:srgbClr val="0B3458"/>
                </a:solidFill>
                <a:latin typeface="Arial"/>
                <a:ea typeface="Arial"/>
                <a:cs typeface="Arial"/>
                <a:sym typeface="Arial"/>
              </a:rPr>
              <a:t>Obligations financières et techniques permanentes.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fr-FR" dirty="0">
                <a:solidFill>
                  <a:srgbClr val="0B3458"/>
                </a:solidFill>
              </a:rPr>
              <a:t>*Les frais sont susceptibles d’être modifiés</a:t>
            </a:r>
          </a:p>
          <a:p>
            <a:pPr marL="107999">
              <a:buClr>
                <a:srgbClr val="F1633E"/>
              </a:buClr>
              <a:buSzPts val="1440"/>
            </a:pPr>
            <a:endParaRPr lang="en-US" dirty="0">
              <a:solidFill>
                <a:srgbClr val="0B3458"/>
              </a:solidFill>
            </a:endParaRPr>
          </a:p>
          <a:p>
            <a:pPr marL="107999">
              <a:buClr>
                <a:srgbClr val="F1633E"/>
              </a:buClr>
              <a:buSzPts val="1440"/>
            </a:pPr>
            <a:r>
              <a:rPr lang="fr-FR" dirty="0">
                <a:solidFill>
                  <a:srgbClr val="0B3458"/>
                </a:solidFill>
              </a:rPr>
              <a:t>**Des exceptions peuvent s’appliquer aux candidats éligibles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Tous les candidats à un nouveau gTLD doivent être en mesure de démontrer qu’ils possèdent les capacités opérationnelles, techniques et financières nécessaires pour exploiter un registre et satisfaire aux exigences contractuelles.</a:t>
            </a: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Postuler pour un nouveau gTLD implique d’importantes ressources financières et techniques.</a:t>
            </a: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sp>
        <p:nvSpPr>
          <p:cNvPr id="2" name="TextBox 1">
            <a:extLst>
              <a:ext uri="{FF2B5EF4-FFF2-40B4-BE49-F238E27FC236}">
                <a16:creationId xmlns:a16="http://schemas.microsoft.com/office/drawing/2014/main" id="{6FF5A994-4C1E-2176-3E17-F1C82D962105}"/>
              </a:ext>
            </a:extLst>
          </p:cNvPr>
          <p:cNvSpPr txBox="1"/>
          <p:nvPr/>
        </p:nvSpPr>
        <p:spPr>
          <a:xfrm>
            <a:off x="5145206" y="6701051"/>
            <a:ext cx="184731" cy="307777"/>
          </a:xfrm>
          <a:prstGeom prst="rect">
            <a:avLst/>
          </a:prstGeom>
          <a:noFill/>
        </p:spPr>
        <p:txBody>
          <a:bodyPr wrap="none" rtlCol="0">
            <a:spAutoFit/>
          </a:bodyPr>
          <a:lstStyle/>
          <a:p>
            <a:endParaRPr lang="en-B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Responsabilités des opérateurs de registre </a:t>
            </a:r>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649175"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fr-FR" sz="1750" dirty="0">
                <a:solidFill>
                  <a:schemeClr val="lt1"/>
                </a:solidFill>
              </a:rPr>
              <a:t>Répondre aux exigences détaillées dans le contrat de registre et les politiques de l'ICANN. </a:t>
            </a:r>
          </a:p>
          <a:p>
            <a:pPr marL="457200" lvl="0" indent="-342900" algn="l" rtl="0">
              <a:spcBef>
                <a:spcPts val="0"/>
              </a:spcBef>
              <a:spcAft>
                <a:spcPts val="0"/>
              </a:spcAft>
              <a:buClr>
                <a:schemeClr val="lt1"/>
              </a:buClr>
              <a:buSzPts val="1800"/>
              <a:buChar char="●"/>
            </a:pPr>
            <a:r>
              <a:rPr lang="fr-FR" sz="1750" dirty="0">
                <a:solidFill>
                  <a:schemeClr val="lt1"/>
                </a:solidFill>
              </a:rPr>
              <a:t>Convertir les noms de domaine en adresses IP pour permettre l'acheminement du trafic Internet.</a:t>
            </a:r>
          </a:p>
          <a:p>
            <a:pPr marL="457200" lvl="0" indent="-342900" algn="l" rtl="0">
              <a:spcBef>
                <a:spcPts val="0"/>
              </a:spcBef>
              <a:spcAft>
                <a:spcPts val="0"/>
              </a:spcAft>
              <a:buClr>
                <a:schemeClr val="lt1"/>
              </a:buClr>
              <a:buSzPts val="1800"/>
              <a:buChar char="●"/>
            </a:pPr>
            <a:r>
              <a:rPr lang="fr-FR" sz="1750" dirty="0">
                <a:solidFill>
                  <a:schemeClr val="lt1"/>
                </a:solidFill>
              </a:rPr>
              <a:t>Gérer les aspects techniques du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649174"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fr-FR" sz="1750" dirty="0">
                <a:solidFill>
                  <a:schemeClr val="lt1"/>
                </a:solidFill>
              </a:rPr>
              <a:t>Maintenir la base de données principale de tous les noms de domaine enregistrés dans le TLD. </a:t>
            </a:r>
          </a:p>
          <a:p>
            <a:pPr marL="457200" lvl="0" indent="-342900" algn="l" rtl="0">
              <a:spcBef>
                <a:spcPts val="0"/>
              </a:spcBef>
              <a:spcAft>
                <a:spcPts val="0"/>
              </a:spcAft>
              <a:buClr>
                <a:schemeClr val="lt1"/>
              </a:buClr>
              <a:buSzPts val="1800"/>
              <a:buChar char="●"/>
            </a:pPr>
            <a:r>
              <a:rPr lang="fr-FR" sz="1750" dirty="0">
                <a:solidFill>
                  <a:schemeClr val="lt1"/>
                </a:solidFill>
              </a:rPr>
              <a:t>Générer le « fichier de zone » qui permet aux ordinateurs d'acheminer le trafic Internet vers et depuis les TLD partout dans le monde.</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649162"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a:solidFill>
                  <a:srgbClr val="0B3458"/>
                </a:solidFill>
              </a:rPr>
              <a:t>Opérateurs de registre</a:t>
            </a: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6491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1">
                <a:solidFill>
                  <a:srgbClr val="0B3458"/>
                </a:solidFill>
              </a:rPr>
              <a:t>Responsabilités</a:t>
            </a: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6000" y="2016127"/>
            <a:ext cx="8243536" cy="3323987"/>
          </a:xfrm>
        </p:spPr>
        <p:txBody>
          <a:bodyPr/>
          <a:lstStyle/>
          <a:p>
            <a:r>
              <a:rPr lang="fr-FR" sz="5400" dirty="0"/>
              <a:t>Programme de soutien aux candidats (ASP) de la prochaine série</a:t>
            </a:r>
            <a:br>
              <a:rPr lang="fr-FR" sz="5400" dirty="0"/>
            </a:br>
            <a:endParaRPr lang="fr-FR"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99266"/>
            <a:ext cx="8799622"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Critères pour bénéficier du soutien aux candidats </a:t>
            </a:r>
          </a:p>
        </p:txBody>
      </p:sp>
      <p:sp>
        <p:nvSpPr>
          <p:cNvPr id="1275" name="Google Shape;1275;p75"/>
          <p:cNvSpPr txBox="1"/>
          <p:nvPr/>
        </p:nvSpPr>
        <p:spPr>
          <a:xfrm>
            <a:off x="575734" y="2074914"/>
            <a:ext cx="3842029"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dirty="0">
                <a:solidFill>
                  <a:srgbClr val="0B3458"/>
                </a:solidFill>
                <a:latin typeface="Arial"/>
                <a:ea typeface="Arial"/>
                <a:cs typeface="Arial"/>
                <a:sym typeface="Arial"/>
              </a:rPr>
              <a:t>Pour être éligible aux aides accordées par le biais du programme de soutien aux candidats, les candidats doivent satisfaire aux critères suivants :</a:t>
            </a: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Besoin financier</a:t>
            </a: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Viabilité</a:t>
            </a:r>
            <a:r>
              <a:rPr lang="fr-FR" sz="1800" b="1">
                <a:solidFill>
                  <a:srgbClr val="F1633E"/>
                </a:solidFill>
                <a:latin typeface="Arial"/>
                <a:ea typeface="Arial"/>
                <a:cs typeface="Arial"/>
                <a:sym typeface="Arial"/>
              </a:rPr>
              <a:t> </a:t>
            </a:r>
            <a:r>
              <a:rPr lang="fr-FR" sz="1800">
                <a:solidFill>
                  <a:schemeClr val="lt1"/>
                </a:solidFill>
                <a:latin typeface="Arial"/>
                <a:ea typeface="Arial"/>
                <a:cs typeface="Arial"/>
                <a:sym typeface="Arial"/>
              </a:rPr>
              <a:t>financière</a:t>
            </a: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dirty="0">
                <a:solidFill>
                  <a:schemeClr val="lt1"/>
                </a:solidFill>
              </a:rPr>
              <a:t>Diligence raisonnable en matière d’antécédents commerciaux</a:t>
            </a: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dirty="0">
                <a:solidFill>
                  <a:schemeClr val="lt1"/>
                </a:solidFill>
                <a:latin typeface="Arial"/>
                <a:ea typeface="Arial"/>
                <a:cs typeface="Arial"/>
                <a:sym typeface="Arial"/>
              </a:rPr>
              <a:t>Diligence raisonnable</a:t>
            </a:r>
            <a:r>
              <a:rPr lang="fr-FR" sz="1800" b="1" dirty="0">
                <a:solidFill>
                  <a:schemeClr val="lt1"/>
                </a:solidFill>
                <a:latin typeface="Arial"/>
                <a:ea typeface="Arial"/>
                <a:cs typeface="Arial"/>
                <a:sym typeface="Arial"/>
              </a:rPr>
              <a:t> </a:t>
            </a:r>
            <a:r>
              <a:rPr lang="fr-FR" sz="1800" dirty="0">
                <a:solidFill>
                  <a:schemeClr val="lt1"/>
                </a:solidFill>
                <a:latin typeface="Arial"/>
                <a:ea typeface="Arial"/>
                <a:cs typeface="Arial"/>
                <a:sym typeface="Arial"/>
              </a:rPr>
              <a:t>en matière de</a:t>
            </a:r>
            <a:r>
              <a:rPr lang="fr-FR" sz="1800" b="1" dirty="0">
                <a:solidFill>
                  <a:schemeClr val="lt1"/>
                </a:solidFill>
                <a:latin typeface="Arial"/>
                <a:ea typeface="Arial"/>
                <a:cs typeface="Arial"/>
                <a:sym typeface="Arial"/>
              </a:rPr>
              <a:t> </a:t>
            </a:r>
            <a:r>
              <a:rPr lang="fr-FR" sz="1800" dirty="0">
                <a:solidFill>
                  <a:schemeClr val="lt1"/>
                </a:solidFill>
              </a:rPr>
              <a:t>responsabilité publique</a:t>
            </a: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fr-FR" sz="1800">
                <a:solidFill>
                  <a:schemeClr val="lt1"/>
                </a:solidFill>
                <a:latin typeface="Arial"/>
                <a:ea typeface="Arial"/>
                <a:cs typeface="Arial"/>
                <a:sym typeface="Arial"/>
              </a:rPr>
              <a:t>Statut</a:t>
            </a:r>
            <a:r>
              <a:rPr lang="fr-FR" sz="1800" b="1">
                <a:solidFill>
                  <a:schemeClr val="lt1"/>
                </a:solidFill>
                <a:latin typeface="Arial"/>
                <a:ea typeface="Arial"/>
                <a:cs typeface="Arial"/>
                <a:sym typeface="Arial"/>
              </a:rPr>
              <a:t> </a:t>
            </a:r>
            <a:r>
              <a:rPr lang="fr-FR" sz="1800">
                <a:solidFill>
                  <a:schemeClr val="lt1"/>
                </a:solidFill>
                <a:latin typeface="Arial"/>
                <a:ea typeface="Arial"/>
                <a:cs typeface="Arial"/>
                <a:sym typeface="Arial"/>
              </a:rPr>
              <a:t>d’entité</a:t>
            </a:r>
            <a:r>
              <a:rPr lang="fr-FR" sz="1800" b="1">
                <a:solidFill>
                  <a:schemeClr val="lt1"/>
                </a:solidFill>
                <a:latin typeface="Arial"/>
                <a:ea typeface="Arial"/>
                <a:cs typeface="Arial"/>
                <a:sym typeface="Arial"/>
              </a:rPr>
              <a:t> </a:t>
            </a:r>
            <a:r>
              <a:rPr lang="fr-FR" sz="1800">
                <a:solidFill>
                  <a:schemeClr val="lt1"/>
                </a:solidFill>
                <a:latin typeface="Arial"/>
                <a:ea typeface="Arial"/>
                <a:cs typeface="Arial"/>
                <a:sym typeface="Arial"/>
              </a:rPr>
              <a:t>éligible</a:t>
            </a: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organisations intergouvernementales</a:t>
            </a: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Organisations à but non lucratif, organisations non gouvernementales et associations caritatives</a:t>
            </a:r>
          </a:p>
          <a:p>
            <a:pPr marL="0" marR="0" lvl="0" indent="0" algn="l" rtl="0">
              <a:spcBef>
                <a:spcPts val="0"/>
              </a:spcBef>
              <a:spcAft>
                <a:spcPts val="0"/>
              </a:spcAft>
              <a:buNone/>
            </a:pPr>
            <a:endParaRPr lang="fr-FR" sz="1600" dirty="0">
              <a:solidFill>
                <a:srgbClr val="0B3458"/>
              </a:solidFill>
              <a:latin typeface="Arial"/>
              <a:ea typeface="Arial"/>
              <a:cs typeface="Arial"/>
              <a:sym typeface="Arial"/>
            </a:endParaRP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dirty="0">
                <a:solidFill>
                  <a:srgbClr val="0B3458"/>
                </a:solidFill>
              </a:rPr>
              <a:t>organisations </a:t>
            </a:r>
            <a:r>
              <a:rPr lang="fr-FR" sz="1600" dirty="0">
                <a:solidFill>
                  <a:srgbClr val="0B3458"/>
                </a:solidFill>
                <a:latin typeface="Arial"/>
                <a:ea typeface="Arial"/>
                <a:cs typeface="Arial"/>
                <a:sym typeface="Arial"/>
              </a:rPr>
              <a:t>de peuples</a:t>
            </a:r>
            <a:r>
              <a:rPr lang="fr-FR" sz="1600" dirty="0">
                <a:solidFill>
                  <a:srgbClr val="0B3458"/>
                </a:solidFill>
              </a:rPr>
              <a:t> </a:t>
            </a:r>
            <a:r>
              <a:rPr lang="fr-FR" sz="1600" dirty="0">
                <a:solidFill>
                  <a:srgbClr val="0B3458"/>
                </a:solidFill>
                <a:latin typeface="Arial"/>
                <a:ea typeface="Arial"/>
                <a:cs typeface="Arial"/>
                <a:sym typeface="Arial"/>
              </a:rPr>
              <a:t>autochtones</a:t>
            </a:r>
            <a:r>
              <a:rPr lang="fr-FR" sz="1600" dirty="0">
                <a:solidFill>
                  <a:srgbClr val="0B3458"/>
                </a:solidFill>
              </a:rPr>
              <a:t>/tribaux</a:t>
            </a:r>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fr-FR" sz="1600">
                <a:solidFill>
                  <a:srgbClr val="0B3458"/>
                </a:solidFill>
                <a:latin typeface="Arial"/>
                <a:ea typeface="Arial"/>
                <a:cs typeface="Arial"/>
                <a:sym typeface="Arial"/>
              </a:rPr>
              <a:t>micro entreprises ou petites entreprises sociales ou basées dans un pays moins développé</a:t>
            </a:r>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Programme de soutien aux candidats</a:t>
            </a:r>
          </a:p>
        </p:txBody>
      </p:sp>
      <p:sp>
        <p:nvSpPr>
          <p:cNvPr id="1302" name="Google Shape;1302;p76"/>
          <p:cNvSpPr txBox="1"/>
          <p:nvPr/>
        </p:nvSpPr>
        <p:spPr>
          <a:xfrm>
            <a:off x="575733" y="1536366"/>
            <a:ext cx="1038605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dirty="0">
                <a:solidFill>
                  <a:srgbClr val="0B3458"/>
                </a:solidFill>
              </a:rPr>
              <a:t>La candidature à un gTLD</a:t>
            </a:r>
            <a:r>
              <a:rPr lang="fr-FR" sz="2000" dirty="0">
                <a:solidFill>
                  <a:srgbClr val="0B3458"/>
                </a:solidFill>
                <a:latin typeface="Arial"/>
                <a:ea typeface="Arial"/>
                <a:cs typeface="Arial"/>
                <a:sym typeface="Arial"/>
              </a:rPr>
              <a:t> est coûteuse et peut être hors de portée pour de nombreuses entités. Le programme de soutien aux candidats rend plus accessible la possibilité de déposer une candidature pour un nouveau gTLD aux entités qui ne sont pas en mesure de le faire en raison de contraintes financières ou d'autres contraintes de ressources.</a:t>
            </a:r>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Les candidats doivent appartenir à l'un de ces types d'entités :</a:t>
            </a:r>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Soutien non financier</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Matériel de formation : dépôt de candidature à un gTLD</a:t>
            </a:r>
            <a:r>
              <a:rPr lang="fr-FR" sz="1800">
                <a:solidFill>
                  <a:srgbClr val="0B3458"/>
                </a:solidFill>
              </a:rPr>
              <a:t>, </a:t>
            </a:r>
            <a:r>
              <a:rPr lang="fr-FR" sz="1800">
                <a:solidFill>
                  <a:srgbClr val="0B3458"/>
                </a:solidFill>
                <a:latin typeface="Arial"/>
                <a:ea typeface="Arial"/>
                <a:cs typeface="Arial"/>
                <a:sym typeface="Arial"/>
              </a:rPr>
              <a:t>devenir opérateur de registre</a:t>
            </a:r>
            <a:r>
              <a:rPr lang="fr-FR" sz="1800">
                <a:solidFill>
                  <a:srgbClr val="0B3458"/>
                </a:solidFill>
              </a:rPr>
              <a:t>.</a:t>
            </a:r>
            <a:r>
              <a:rPr lang="fr-FR" sz="1800">
                <a:solidFill>
                  <a:srgbClr val="0B3458"/>
                </a:solidFill>
                <a:latin typeface="Arial"/>
                <a:ea typeface="Arial"/>
                <a:cs typeface="Arial"/>
                <a:sym typeface="Arial"/>
              </a:rPr>
              <a:t> </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Programme de renforcement des capacités/de mentorat. </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Accès à des services de conseil pour les candidats.</a:t>
            </a:r>
          </a:p>
          <a:p>
            <a:pPr marL="285750" marR="0" lvl="0" indent="-318770" algn="l" rtl="0">
              <a:spcBef>
                <a:spcPts val="600"/>
              </a:spcBef>
              <a:spcAft>
                <a:spcPts val="0"/>
              </a:spcAft>
              <a:buClr>
                <a:srgbClr val="F1633E"/>
              </a:buClr>
              <a:buSzPts val="1800"/>
              <a:buFont typeface="NTR"/>
              <a:buChar char="►"/>
            </a:pPr>
            <a:r>
              <a:rPr lang="fr-FR" sz="1800">
                <a:solidFill>
                  <a:srgbClr val="0B3458"/>
                </a:solidFill>
                <a:latin typeface="Arial"/>
                <a:ea typeface="Arial"/>
                <a:cs typeface="Arial"/>
                <a:sym typeface="Arial"/>
              </a:rPr>
              <a:t>Liste de prestataires de services professionnels à titre gratuit.</a:t>
            </a:r>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fr-FR" sz="2000" b="1" dirty="0">
                <a:solidFill>
                  <a:srgbClr val="F1633E"/>
                </a:solidFill>
                <a:latin typeface="Arial"/>
                <a:ea typeface="Arial"/>
                <a:cs typeface="Arial"/>
                <a:sym typeface="Arial"/>
              </a:rPr>
              <a:t>Soutien financier</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rPr>
              <a:t>Réduction de 75 % à 85 % sur les frais d'évaluation des gTLD.</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latin typeface="Arial"/>
                <a:ea typeface="Arial"/>
                <a:cs typeface="Arial"/>
                <a:sym typeface="Arial"/>
              </a:rPr>
              <a:t>Crédit d’offre. </a:t>
            </a:r>
          </a:p>
          <a:p>
            <a:pPr marL="285750" marR="0" lvl="0" indent="-318770" algn="l" rtl="0">
              <a:spcBef>
                <a:spcPts val="600"/>
              </a:spcBef>
              <a:spcAft>
                <a:spcPts val="0"/>
              </a:spcAft>
              <a:buClr>
                <a:srgbClr val="F1633E"/>
              </a:buClr>
              <a:buSzPts val="1800"/>
              <a:buFont typeface="NTR"/>
              <a:buChar char="►"/>
            </a:pPr>
            <a:r>
              <a:rPr lang="fr-FR" sz="1800" dirty="0">
                <a:solidFill>
                  <a:srgbClr val="0B3458"/>
                </a:solidFill>
                <a:latin typeface="Arial"/>
                <a:ea typeface="Arial"/>
                <a:cs typeface="Arial"/>
                <a:sym typeface="Arial"/>
              </a:rPr>
              <a:t>Réduction/annulation des frais d’exploitation du registre de base. </a:t>
            </a:r>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Types de soutien aux candidats</a:t>
            </a:r>
          </a:p>
        </p:txBody>
      </p:sp>
      <p:sp>
        <p:nvSpPr>
          <p:cNvPr id="1367" name="Google Shape;1367;p77"/>
          <p:cNvSpPr txBox="1"/>
          <p:nvPr/>
        </p:nvSpPr>
        <p:spPr>
          <a:xfrm>
            <a:off x="5448567" y="970652"/>
            <a:ext cx="60273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b="1" dirty="0">
                <a:solidFill>
                  <a:srgbClr val="0B3458"/>
                </a:solidFill>
                <a:latin typeface="Arial"/>
                <a:ea typeface="Arial"/>
                <a:cs typeface="Arial"/>
                <a:sym typeface="Arial"/>
              </a:rPr>
              <a:t>Le programme de soutien aux candidats offre un éventail d'aides financières et non financières aux entités éligibles réunissant les conditions requises</a:t>
            </a:r>
            <a:r>
              <a:rPr lang="fr-FR" sz="1600" b="1" dirty="0">
                <a:solidFill>
                  <a:srgbClr val="0B3458"/>
                </a:solidFill>
              </a:rPr>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69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Ordre du jour</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n-US" sz="1200" b="1"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0" y="2502956"/>
            <a:ext cx="3441329" cy="523220"/>
          </a:xfrm>
          <a:prstGeom prst="rect">
            <a:avLst/>
          </a:prstGeom>
          <a:noFill/>
          <a:ln>
            <a:noFill/>
          </a:ln>
        </p:spPr>
        <p:txBody>
          <a:bodyPr spcFirstLastPara="1" wrap="square" lIns="0" tIns="0" rIns="0" bIns="0" anchor="t" anchorCtr="0">
            <a:spAutoFit/>
          </a:bodyPr>
          <a:lstStyle/>
          <a:p>
            <a:r>
              <a:rPr lang="fr-FR" sz="1700" b="1" dirty="0">
                <a:solidFill>
                  <a:srgbClr val="0B3458"/>
                </a:solidFill>
              </a:rPr>
              <a:t>Programme de soutien aux candidats aux nouveaux gTLD</a:t>
            </a: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784830"/>
          </a:xfrm>
          <a:prstGeom prst="rect">
            <a:avLst/>
          </a:prstGeom>
          <a:noFill/>
          <a:ln>
            <a:noFill/>
          </a:ln>
        </p:spPr>
        <p:txBody>
          <a:bodyPr spcFirstLastPara="1" wrap="square" lIns="0" tIns="0" rIns="0" bIns="0" anchor="t" anchorCtr="0">
            <a:spAutoFit/>
          </a:bodyPr>
          <a:lstStyle/>
          <a:p>
            <a:r>
              <a:rPr lang="fr-FR" sz="1700" b="1">
                <a:solidFill>
                  <a:srgbClr val="0B3458"/>
                </a:solidFill>
              </a:rPr>
              <a:t>Introduction à Internet et au système des noms de domaine (DNS)</a:t>
            </a:r>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dirty="0">
                <a:solidFill>
                  <a:srgbClr val="0B3458"/>
                </a:solidFill>
              </a:rPr>
              <a:t>04</a:t>
            </a:r>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05</a:t>
            </a:r>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01</a:t>
            </a:r>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02</a:t>
            </a:r>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03</a:t>
            </a:r>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800">
                <a:solidFill>
                  <a:srgbClr val="0B3458"/>
                </a:solidFill>
              </a:rPr>
              <a:t>06</a:t>
            </a:r>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784830"/>
          </a:xfrm>
          <a:prstGeom prst="rect">
            <a:avLst/>
          </a:prstGeom>
          <a:noFill/>
          <a:ln>
            <a:noFill/>
          </a:ln>
        </p:spPr>
        <p:txBody>
          <a:bodyPr spcFirstLastPara="1" wrap="square" lIns="0" tIns="0" rIns="0" bIns="0" anchor="t" anchorCtr="0">
            <a:spAutoFit/>
          </a:bodyPr>
          <a:lstStyle/>
          <a:p>
            <a:r>
              <a:rPr lang="fr-FR" sz="1700" b="1" dirty="0">
                <a:solidFill>
                  <a:srgbClr val="0B3458"/>
                </a:solidFill>
              </a:rPr>
              <a:t>Noms de domaine internationalisés et acceptation universelle</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4" y="5086133"/>
            <a:ext cx="2948855" cy="1046440"/>
          </a:xfrm>
          <a:prstGeom prst="rect">
            <a:avLst/>
          </a:prstGeom>
          <a:noFill/>
          <a:ln>
            <a:noFill/>
          </a:ln>
        </p:spPr>
        <p:txBody>
          <a:bodyPr spcFirstLastPara="1" wrap="square" lIns="0" tIns="0" rIns="0" bIns="0" anchor="t" anchorCtr="0">
            <a:spAutoFit/>
          </a:bodyPr>
          <a:lstStyle/>
          <a:p>
            <a:r>
              <a:rPr lang="fr-FR" sz="1700" b="1" dirty="0">
                <a:solidFill>
                  <a:srgbClr val="0B3458"/>
                </a:solidFill>
              </a:rPr>
              <a:t>Parvenir à un Internet plus inclusif grâce aux nouveaux domaines génériques de premier niveau</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2" y="3573569"/>
            <a:ext cx="4053940" cy="523220"/>
          </a:xfrm>
          <a:prstGeom prst="rect">
            <a:avLst/>
          </a:prstGeom>
          <a:noFill/>
          <a:ln>
            <a:noFill/>
          </a:ln>
        </p:spPr>
        <p:txBody>
          <a:bodyPr spcFirstLastPara="1" wrap="square" lIns="0" tIns="0" rIns="0" bIns="0" anchor="t" anchorCtr="0">
            <a:spAutoFit/>
          </a:bodyPr>
          <a:lstStyle/>
          <a:p>
            <a:r>
              <a:rPr lang="fr-FR" sz="1700" b="1" dirty="0">
                <a:solidFill>
                  <a:srgbClr val="0B3458"/>
                </a:solidFill>
              </a:rPr>
              <a:t>Programme de préévaluation des fournisseurs de services de registre</a:t>
            </a:r>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61610"/>
          </a:xfrm>
          <a:prstGeom prst="rect">
            <a:avLst/>
          </a:prstGeom>
          <a:noFill/>
          <a:ln>
            <a:noFill/>
          </a:ln>
        </p:spPr>
        <p:txBody>
          <a:bodyPr spcFirstLastPara="1" wrap="square" lIns="0" tIns="0" rIns="0" bIns="0" anchor="t" anchorCtr="0">
            <a:spAutoFit/>
          </a:bodyPr>
          <a:lstStyle/>
          <a:p>
            <a:r>
              <a:rPr lang="fr-FR" sz="1700" b="1">
                <a:solidFill>
                  <a:srgbClr val="0B3458"/>
                </a:solidFill>
              </a:rPr>
              <a:t>Calendrier et ressources</a:t>
            </a:r>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61610"/>
            </a:xfrm>
            <a:prstGeom prst="rect">
              <a:avLst/>
            </a:prstGeom>
            <a:noFill/>
            <a:ln>
              <a:noFill/>
            </a:ln>
          </p:spPr>
          <p:txBody>
            <a:bodyPr spcFirstLastPara="1" wrap="square" lIns="0" tIns="0" rIns="0" bIns="0" anchor="t" anchorCtr="0">
              <a:spAutoFit/>
            </a:bodyPr>
            <a:lstStyle/>
            <a:p>
              <a:r>
                <a:rPr lang="fr-FR" sz="1700" b="1">
                  <a:solidFill>
                    <a:srgbClr val="0B3458"/>
                  </a:solidFill>
                </a:rPr>
                <a:t>Questions/réponses</a:t>
              </a:r>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fr-FR" sz="1700">
                  <a:solidFill>
                    <a:srgbClr val="0B3458"/>
                  </a:solidFill>
                </a:rPr>
                <a:t>07</a:t>
              </a:r>
            </a:p>
          </p:txBody>
        </p:sp>
      </p:grpSp>
      <p:pic>
        <p:nvPicPr>
          <p:cNvPr id="7" name="Picture 6">
            <a:extLst>
              <a:ext uri="{FF2B5EF4-FFF2-40B4-BE49-F238E27FC236}">
                <a16:creationId xmlns:a16="http://schemas.microsoft.com/office/drawing/2014/main" id="{F7B8EB67-A92F-0F05-3AB3-7F4C7E826FAF}"/>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Évaluation des candidats au programme de soutien</a:t>
            </a:r>
          </a:p>
        </p:txBody>
      </p:sp>
      <p:sp>
        <p:nvSpPr>
          <p:cNvPr id="1396" name="Google Shape;1396;p78"/>
          <p:cNvSpPr txBox="1"/>
          <p:nvPr/>
        </p:nvSpPr>
        <p:spPr>
          <a:xfrm>
            <a:off x="575731" y="1947239"/>
            <a:ext cx="7165481"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Diligence raisonnable en matière d’antécédents commerciaux</a:t>
            </a: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2000" b="1">
                <a:solidFill>
                  <a:srgbClr val="0B3458"/>
                </a:solidFill>
                <a:latin typeface="Arial"/>
                <a:ea typeface="Arial"/>
                <a:cs typeface="Arial"/>
                <a:sym typeface="Arial"/>
              </a:rPr>
              <a:t>ÉTAPE 1</a:t>
            </a:r>
          </a:p>
        </p:txBody>
      </p:sp>
      <p:sp>
        <p:nvSpPr>
          <p:cNvPr id="1398" name="Google Shape;1398;p78"/>
          <p:cNvSpPr txBox="1"/>
          <p:nvPr/>
        </p:nvSpPr>
        <p:spPr>
          <a:xfrm>
            <a:off x="1008000" y="2562267"/>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Vérification de la conformité juridique.</a:t>
            </a:r>
          </a:p>
        </p:txBody>
      </p:sp>
      <p:cxnSp>
        <p:nvCxnSpPr>
          <p:cNvPr id="1399" name="Google Shape;1399;p78"/>
          <p:cNvCxnSpPr/>
          <p:nvPr/>
        </p:nvCxnSpPr>
        <p:spPr>
          <a:xfrm>
            <a:off x="3312143" y="2632008"/>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632008"/>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632008"/>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562267"/>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Confirmation que tous les documents requis ont bien été soumis.</a:t>
            </a:r>
          </a:p>
        </p:txBody>
      </p:sp>
      <p:sp>
        <p:nvSpPr>
          <p:cNvPr id="1403" name="Google Shape;1403;p78"/>
          <p:cNvSpPr txBox="1"/>
          <p:nvPr/>
        </p:nvSpPr>
        <p:spPr>
          <a:xfrm>
            <a:off x="6525213" y="2562267"/>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Confirmation que le candidat répond aux critères d'éligibilité pour la prochaine série du programme des nouveaux gTLD.</a:t>
            </a:r>
          </a:p>
        </p:txBody>
      </p:sp>
      <p:sp>
        <p:nvSpPr>
          <p:cNvPr id="1404" name="Google Shape;1404;p78"/>
          <p:cNvSpPr txBox="1"/>
          <p:nvPr/>
        </p:nvSpPr>
        <p:spPr>
          <a:xfrm>
            <a:off x="9236408" y="2562267"/>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a:solidFill>
                  <a:srgbClr val="0B3458"/>
                </a:solidFill>
                <a:latin typeface="Arial"/>
                <a:ea typeface="Arial"/>
                <a:cs typeface="Arial"/>
                <a:sym typeface="Arial"/>
              </a:rPr>
              <a:t>Vérification des antécédents et de l’historique de cybersquattage.</a:t>
            </a:r>
          </a:p>
        </p:txBody>
      </p:sp>
      <p:sp>
        <p:nvSpPr>
          <p:cNvPr id="1405" name="Google Shape;1405;p78"/>
          <p:cNvSpPr/>
          <p:nvPr/>
        </p:nvSpPr>
        <p:spPr>
          <a:xfrm rot="5400000">
            <a:off x="747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632008"/>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61985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fr-FR" sz="1800" b="1">
                <a:solidFill>
                  <a:schemeClr val="lt1"/>
                </a:solidFill>
                <a:latin typeface="Arial"/>
                <a:ea typeface="Arial"/>
                <a:cs typeface="Arial"/>
                <a:sym typeface="Arial"/>
              </a:rPr>
              <a:t>Les candidats qui ne valident pas l’étape de diligence raisonnable en matière d’antécédents commerciaux ne seront pas retenus pour l’étape 2 de l’évaluation. </a:t>
            </a:r>
          </a:p>
          <a:p>
            <a:pPr marL="0" marR="0" lvl="0" indent="0" algn="l" rtl="0">
              <a:spcBef>
                <a:spcPts val="0"/>
              </a:spcBef>
              <a:spcAft>
                <a:spcPts val="0"/>
              </a:spcAft>
              <a:buNone/>
            </a:pPr>
            <a:endParaRPr lang="fr-FR" sz="1800" b="1">
              <a:solidFill>
                <a:schemeClr val="lt1"/>
              </a:solidFill>
              <a:latin typeface="Arial"/>
              <a:ea typeface="Arial"/>
              <a:cs typeface="Arial"/>
              <a:sym typeface="Arial"/>
            </a:endParaRP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728771"/>
            <a:ext cx="11040300" cy="80703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fr-FR" sz="1800" b="1" dirty="0">
                <a:solidFill>
                  <a:schemeClr val="lt1"/>
                </a:solidFill>
              </a:rPr>
              <a:t>	 Une entité approuvée qui passe les deux étapes de l’évaluation peut bénéficier du soutien.</a:t>
            </a:r>
          </a:p>
        </p:txBody>
      </p:sp>
      <p:sp>
        <p:nvSpPr>
          <p:cNvPr id="1419" name="Google Shape;1419;p79"/>
          <p:cNvSpPr txBox="1">
            <a:spLocks noGrp="1"/>
          </p:cNvSpPr>
          <p:nvPr>
            <p:ph type="title"/>
          </p:nvPr>
        </p:nvSpPr>
        <p:spPr>
          <a:xfrm>
            <a:off x="575732" y="712824"/>
            <a:ext cx="662148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sz="2700" dirty="0"/>
              <a:t>Évaluation des candidats au programme de soutien</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2000" b="1">
                <a:solidFill>
                  <a:srgbClr val="0B3458"/>
                </a:solidFill>
                <a:latin typeface="Arial"/>
                <a:ea typeface="Arial"/>
                <a:cs typeface="Arial"/>
                <a:sym typeface="Arial"/>
              </a:rPr>
              <a:t>ÉTAPE 2</a:t>
            </a:r>
          </a:p>
        </p:txBody>
      </p:sp>
      <p:sp>
        <p:nvSpPr>
          <p:cNvPr id="1421" name="Google Shape;1421;p79"/>
          <p:cNvSpPr txBox="1"/>
          <p:nvPr/>
        </p:nvSpPr>
        <p:spPr>
          <a:xfrm>
            <a:off x="575733" y="1621407"/>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800" b="1" dirty="0">
                <a:solidFill>
                  <a:srgbClr val="0B3458"/>
                </a:solidFill>
                <a:latin typeface="Arial"/>
                <a:ea typeface="Arial"/>
                <a:cs typeface="Arial"/>
                <a:sym typeface="Arial"/>
              </a:rPr>
              <a:t>Les évaluations seront menées par un fournisseur tiers qui dirigera un panel de révision du soutien aux candidats.</a:t>
            </a: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Diligence raisonnable en </a:t>
            </a:r>
            <a:br>
              <a:rPr lang="fr-FR" sz="1750" b="1" dirty="0">
                <a:solidFill>
                  <a:srgbClr val="0B3458"/>
                </a:solidFill>
                <a:latin typeface="Arial"/>
                <a:ea typeface="Arial"/>
                <a:cs typeface="Arial"/>
                <a:sym typeface="Arial"/>
              </a:rPr>
            </a:br>
            <a:r>
              <a:rPr lang="fr-FR" sz="1750" b="1" dirty="0">
                <a:solidFill>
                  <a:srgbClr val="0B3458"/>
                </a:solidFill>
                <a:latin typeface="Arial"/>
                <a:ea typeface="Arial"/>
                <a:cs typeface="Arial"/>
                <a:sym typeface="Arial"/>
              </a:rPr>
              <a:t>matière de responsabilité publique</a:t>
            </a:r>
          </a:p>
          <a:p>
            <a:pPr marL="141749" marR="0" lvl="0" indent="-141749" algn="l" rtl="0">
              <a:spcBef>
                <a:spcPts val="600"/>
              </a:spcBef>
              <a:spcAft>
                <a:spcPts val="0"/>
              </a:spcAft>
              <a:buClr>
                <a:srgbClr val="F1633E"/>
              </a:buClr>
              <a:buSzPts val="1600"/>
              <a:buFont typeface="Arial"/>
              <a:buChar char="•"/>
            </a:pPr>
            <a:r>
              <a:rPr lang="fr-FR" sz="1550" dirty="0">
                <a:solidFill>
                  <a:srgbClr val="0B3458"/>
                </a:solidFill>
                <a:latin typeface="Arial"/>
                <a:ea typeface="Arial"/>
                <a:cs typeface="Arial"/>
                <a:sym typeface="Arial"/>
              </a:rPr>
              <a:t>le candidat ne commercialise pas, ne produit pas ou ne promeut pas un secteur/une chaîne contraire aux normes juridiques généralement acceptées de moralité et d’ordre public.</a:t>
            </a:r>
          </a:p>
          <a:p>
            <a:pPr marL="141749" marR="0" lvl="0" indent="-141749" algn="l" rtl="0">
              <a:spcBef>
                <a:spcPts val="600"/>
              </a:spcBef>
              <a:spcAft>
                <a:spcPts val="600"/>
              </a:spcAft>
              <a:buClr>
                <a:srgbClr val="F1633E"/>
              </a:buClr>
              <a:buSzPts val="1600"/>
              <a:buFont typeface="Arial"/>
              <a:buChar char="•"/>
            </a:pPr>
            <a:r>
              <a:rPr lang="fr-FR" sz="1550" dirty="0">
                <a:solidFill>
                  <a:srgbClr val="0B3458"/>
                </a:solidFill>
                <a:latin typeface="Arial"/>
                <a:ea typeface="Arial"/>
                <a:cs typeface="Arial"/>
                <a:sym typeface="Arial"/>
              </a:rPr>
              <a:t>Le candidat n’est pas affilié à un registre gTLD existant de l’ICANN.</a:t>
            </a:r>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Besoin financier</a:t>
            </a:r>
          </a:p>
          <a:p>
            <a:pPr marL="177750" marR="0" lvl="0" indent="-177750" algn="l" rtl="0">
              <a:spcBef>
                <a:spcPts val="600"/>
              </a:spcBef>
              <a:spcAft>
                <a:spcPts val="600"/>
              </a:spcAft>
              <a:buClr>
                <a:srgbClr val="F1633E"/>
              </a:buClr>
              <a:buSzPts val="1800"/>
              <a:buFont typeface="Arial"/>
              <a:buChar char="•"/>
            </a:pPr>
            <a:r>
              <a:rPr lang="fr-FR" sz="1550" dirty="0">
                <a:solidFill>
                  <a:srgbClr val="0B3458"/>
                </a:solidFill>
                <a:latin typeface="Arial"/>
                <a:ea typeface="Arial"/>
                <a:cs typeface="Arial"/>
                <a:sym typeface="Arial"/>
              </a:rPr>
              <a:t>le candidat ne pourrait pas se permettre de déposer sa candidature au programme des nouveaux gTLD sans être confronté à des difficultés financières. </a:t>
            </a: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1750" b="1" dirty="0">
                <a:solidFill>
                  <a:srgbClr val="0B3458"/>
                </a:solidFill>
                <a:latin typeface="Arial"/>
                <a:ea typeface="Arial"/>
                <a:cs typeface="Arial"/>
                <a:sym typeface="Arial"/>
              </a:rPr>
              <a:t>Viabilité financière</a:t>
            </a:r>
          </a:p>
          <a:p>
            <a:pPr marL="177750" marR="0" lvl="0" indent="-177750" algn="l" rtl="0">
              <a:spcBef>
                <a:spcPts val="600"/>
              </a:spcBef>
              <a:spcAft>
                <a:spcPts val="600"/>
              </a:spcAft>
              <a:buClr>
                <a:srgbClr val="F1633E"/>
              </a:buClr>
              <a:buSzPts val="1800"/>
              <a:buFont typeface="Arial"/>
              <a:buChar char="•"/>
            </a:pPr>
            <a:r>
              <a:rPr lang="fr-FR" sz="1550" dirty="0">
                <a:solidFill>
                  <a:srgbClr val="0B3458"/>
                </a:solidFill>
                <a:latin typeface="Arial"/>
                <a:ea typeface="Arial"/>
                <a:cs typeface="Arial"/>
                <a:sym typeface="Arial"/>
              </a:rPr>
              <a:t>le candidat démontre qu'il a l'intention de payer la partie non prise en charge des frais de candidature aux gTLD de base et verse l'acompte exigé.</a:t>
            </a: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1294827"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984050"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689210" y="600455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Quelles sont les prochaines étapes ?</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Tous les candidats aux nouveaux gTLD </a:t>
            </a:r>
            <a:r>
              <a:rPr lang="fr-FR" sz="2000">
                <a:solidFill>
                  <a:schemeClr val="lt1"/>
                </a:solidFill>
                <a:latin typeface="Arial"/>
                <a:ea typeface="Arial"/>
                <a:cs typeface="Arial"/>
                <a:sym typeface="Arial"/>
              </a:rPr>
              <a:t>, bénéficiant ou non d’un soutien, sont tenus de déposer un dossier complet de candidature à un nouveau gTLD.</a:t>
            </a: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1</a:t>
            </a: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Ils doivent démontrer </a:t>
            </a:r>
            <a:r>
              <a:rPr lang="fr-FR" sz="2000">
                <a:solidFill>
                  <a:schemeClr val="lt1"/>
                </a:solidFill>
                <a:latin typeface="Arial"/>
                <a:ea typeface="Arial"/>
                <a:cs typeface="Arial"/>
                <a:sym typeface="Arial"/>
              </a:rPr>
              <a:t>qu’ils possèdent les capacités techniques, opérationnelles et financières requises pour l’exploitation d’un gTLD. </a:t>
            </a: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2</a:t>
            </a: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fr-FR" sz="2000" b="1">
                <a:solidFill>
                  <a:srgbClr val="F1633E"/>
                </a:solidFill>
                <a:latin typeface="Arial"/>
                <a:ea typeface="Arial"/>
                <a:cs typeface="Arial"/>
                <a:sym typeface="Arial"/>
              </a:rPr>
              <a:t>Des mesures</a:t>
            </a:r>
            <a:r>
              <a:rPr lang="fr-FR" sz="2000">
                <a:solidFill>
                  <a:schemeClr val="lt1"/>
                </a:solidFill>
                <a:latin typeface="Arial"/>
                <a:ea typeface="Arial"/>
                <a:cs typeface="Arial"/>
                <a:sym typeface="Arial"/>
              </a:rPr>
              <a:t> ont également été mises en place pour prévenir les abus, décrites dans le manuel du programme de soutien aux candidats.</a:t>
            </a:r>
            <a:r>
              <a:rPr lang="fr-FR" sz="2000">
                <a:solidFill>
                  <a:srgbClr val="0B3458"/>
                </a:solidFill>
                <a:latin typeface="Arial"/>
                <a:ea typeface="Arial"/>
                <a:cs typeface="Arial"/>
                <a:sym typeface="Arial"/>
              </a:rPr>
              <a:t>.</a:t>
            </a: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a:solidFill>
                  <a:srgbClr val="0B3458"/>
                </a:solidFill>
                <a:latin typeface="Arial"/>
                <a:ea typeface="Arial"/>
                <a:cs typeface="Arial"/>
                <a:sym typeface="Arial"/>
              </a:rPr>
              <a:t>3</a:t>
            </a:r>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sz="1400">
                <a:solidFill>
                  <a:srgbClr val="0B3458"/>
                </a:solidFill>
                <a:latin typeface="Arial"/>
                <a:ea typeface="Arial"/>
                <a:cs typeface="Arial"/>
                <a:sym typeface="Arial"/>
              </a:rPr>
              <a:t>PROGRAMME DE SOUTIEN AUX CANDIDATS</a:t>
            </a: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8909792"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Le parcours d'un candidat bénéficiant du soutien</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ÉTAPES</a:t>
            </a: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EXPÉRIENCE</a:t>
            </a:r>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SOUTIEN</a:t>
            </a: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fr-FR" sz="1600">
                <a:solidFill>
                  <a:srgbClr val="0B3458"/>
                </a:solidFill>
                <a:latin typeface="Arial"/>
                <a:ea typeface="Arial"/>
                <a:cs typeface="Arial"/>
                <a:sym typeface="Arial"/>
              </a:rPr>
              <a:t>Communication, sensibilisation</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et promotion de la participation</a:t>
            </a: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Que doit-on savoir avant de déposer la demande ?</a:t>
            </a: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Le soutien pour les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nouveaux registres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est une bonne nouvelle !</a:t>
            </a: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5</a:t>
            </a: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Sensibilisation</a:t>
            </a: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Compréhension</a:t>
            </a: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Considération</a:t>
            </a: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fr-FR" sz="1600">
                <a:solidFill>
                  <a:srgbClr val="0B3458"/>
                </a:solidFill>
                <a:latin typeface="Arial"/>
                <a:ea typeface="Arial"/>
                <a:cs typeface="Arial"/>
                <a:sym typeface="Arial"/>
              </a:rPr>
              <a:t>Conseiller en développement des capacités </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Services pro bono</a:t>
            </a: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1</a:t>
            </a: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4</a:t>
            </a: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3</a:t>
            </a:r>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6</a:t>
            </a: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2</a:t>
            </a:r>
          </a:p>
        </p:txBody>
      </p:sp>
      <p:sp>
        <p:nvSpPr>
          <p:cNvPr id="1481" name="Google Shape;1481;p81"/>
          <p:cNvSpPr/>
          <p:nvPr/>
        </p:nvSpPr>
        <p:spPr>
          <a:xfrm>
            <a:off x="833249" y="3467258"/>
            <a:ext cx="1969714"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Utilité d'un gTLD pour notre travail ?</a:t>
            </a:r>
          </a:p>
        </p:txBody>
      </p:sp>
      <p:sp>
        <p:nvSpPr>
          <p:cNvPr id="1482" name="Google Shape;1482;p81"/>
          <p:cNvSpPr/>
          <p:nvPr/>
        </p:nvSpPr>
        <p:spPr>
          <a:xfrm>
            <a:off x="4659636" y="2833436"/>
            <a:ext cx="1613700" cy="1146256"/>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Ravis de pouvoir bénéficier du soutien !</a:t>
            </a:r>
          </a:p>
        </p:txBody>
      </p:sp>
      <p:sp>
        <p:nvSpPr>
          <p:cNvPr id="1483" name="Google Shape;1483;p81"/>
          <p:cNvSpPr/>
          <p:nvPr/>
        </p:nvSpPr>
        <p:spPr>
          <a:xfrm>
            <a:off x="4839540" y="4684882"/>
            <a:ext cx="2695991" cy="814478"/>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rgbClr val="0B3458"/>
                </a:solidFill>
                <a:latin typeface="Arial"/>
                <a:ea typeface="Arial"/>
                <a:cs typeface="Arial"/>
                <a:sym typeface="Arial"/>
              </a:rPr>
              <a:t>Le candidat a postulé et rempli les conditions requises</a:t>
            </a: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Dépôt d'une candidature à un gTLD</a:t>
            </a:r>
          </a:p>
        </p:txBody>
      </p:sp>
      <p:sp>
        <p:nvSpPr>
          <p:cNvPr id="1485" name="Google Shape;1485;p81"/>
          <p:cNvSpPr/>
          <p:nvPr/>
        </p:nvSpPr>
        <p:spPr>
          <a:xfrm>
            <a:off x="6426127" y="3021830"/>
            <a:ext cx="2202906" cy="95753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Comment gérer les coûts de démarrage ?</a:t>
            </a: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0" y="900114"/>
            <a:ext cx="9030977"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dirty="0"/>
              <a:t>Le parcours d'un candidat bénéficiant du soutien</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Conseiller en développement </a:t>
            </a:r>
          </a:p>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des capacités </a:t>
            </a:r>
            <a:br>
              <a:rPr lang="fr-FR" sz="1600" dirty="0">
                <a:solidFill>
                  <a:srgbClr val="0B3458"/>
                </a:solidFill>
                <a:latin typeface="Arial"/>
                <a:ea typeface="Arial"/>
                <a:cs typeface="Arial"/>
                <a:sym typeface="Arial"/>
              </a:rPr>
            </a:br>
            <a:r>
              <a:rPr lang="fr-FR" sz="1600" dirty="0">
                <a:solidFill>
                  <a:srgbClr val="0B3458"/>
                </a:solidFill>
                <a:latin typeface="Arial"/>
                <a:ea typeface="Arial"/>
                <a:cs typeface="Arial"/>
                <a:sym typeface="Arial"/>
              </a:rPr>
              <a:t>Réductions sur les frais</a:t>
            </a: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Décision</a:t>
            </a: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Contrat et délégation</a:t>
            </a: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Registre durable</a:t>
            </a: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Mentorat </a:t>
            </a:r>
            <a:br>
              <a:rPr lang="fr-FR" sz="1600" dirty="0">
                <a:solidFill>
                  <a:srgbClr val="0B3458"/>
                </a:solidFill>
                <a:latin typeface="Arial"/>
                <a:ea typeface="Arial"/>
                <a:cs typeface="Arial"/>
                <a:sym typeface="Arial"/>
              </a:rPr>
            </a:br>
            <a:r>
              <a:rPr lang="fr-FR" sz="1600" dirty="0">
                <a:solidFill>
                  <a:srgbClr val="0B3458"/>
                </a:solidFill>
                <a:latin typeface="Arial"/>
                <a:ea typeface="Arial"/>
                <a:cs typeface="Arial"/>
                <a:sym typeface="Arial"/>
              </a:rPr>
              <a:t>Conseiller pour le </a:t>
            </a:r>
          </a:p>
          <a:p>
            <a:pPr marL="0" marR="0" lvl="0" indent="0" algn="ctr" rtl="0">
              <a:lnSpc>
                <a:spcPct val="106250"/>
              </a:lnSpc>
              <a:spcBef>
                <a:spcPts val="0"/>
              </a:spcBef>
              <a:spcAft>
                <a:spcPts val="0"/>
              </a:spcAft>
              <a:buNone/>
            </a:pPr>
            <a:r>
              <a:rPr lang="fr-FR" sz="1600" dirty="0">
                <a:solidFill>
                  <a:srgbClr val="0B3458"/>
                </a:solidFill>
                <a:latin typeface="Arial"/>
                <a:ea typeface="Arial"/>
                <a:cs typeface="Arial"/>
                <a:sym typeface="Arial"/>
              </a:rPr>
              <a:t>dépôt de candidature</a:t>
            </a: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6</a:t>
            </a: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7</a:t>
            </a: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9</a:t>
            </a:r>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8</a:t>
            </a: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Candidature à un gTLD déposée !</a:t>
            </a: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Le processus de dépôt de candidature était accessible et prévisible.</a:t>
            </a: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Les conseillers et les </a:t>
            </a:r>
            <a:br>
              <a:rPr lang="fr-FR" sz="1550">
                <a:solidFill>
                  <a:schemeClr val="lt1"/>
                </a:solidFill>
                <a:latin typeface="Arial"/>
                <a:ea typeface="Arial"/>
                <a:cs typeface="Arial"/>
                <a:sym typeface="Arial"/>
              </a:rPr>
            </a:br>
            <a:r>
              <a:rPr lang="fr-FR" sz="1550">
                <a:solidFill>
                  <a:schemeClr val="lt1"/>
                </a:solidFill>
                <a:latin typeface="Arial"/>
                <a:ea typeface="Arial"/>
                <a:cs typeface="Arial"/>
                <a:sym typeface="Arial"/>
              </a:rPr>
              <a:t>services pro bono nous ont aidé à postuler.</a:t>
            </a: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chemeClr val="lt1"/>
                </a:solidFill>
                <a:latin typeface="Arial"/>
                <a:ea typeface="Arial"/>
                <a:cs typeface="Arial"/>
                <a:sym typeface="Arial"/>
              </a:rPr>
              <a:t>Nous disposons de ressources pour nous aider à démarrer</a:t>
            </a: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dirty="0">
                <a:solidFill>
                  <a:schemeClr val="lt1"/>
                </a:solidFill>
                <a:latin typeface="Arial"/>
                <a:ea typeface="Arial"/>
                <a:cs typeface="Arial"/>
                <a:sym typeface="Arial"/>
              </a:rPr>
              <a:t>Reconnaissant pour l'accès permanent aux ressources et à la communauté de l'ICANN.</a:t>
            </a: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fr-FR" sz="1400" b="1">
                <a:solidFill>
                  <a:srgbClr val="F1633E"/>
                </a:solidFill>
                <a:latin typeface="Arial"/>
                <a:ea typeface="Arial"/>
                <a:cs typeface="Arial"/>
                <a:sym typeface="Arial"/>
              </a:rPr>
              <a:t>10</a:t>
            </a:r>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fr-FR" sz="1600">
                <a:solidFill>
                  <a:srgbClr val="0B3458"/>
                </a:solidFill>
                <a:latin typeface="Arial"/>
                <a:ea typeface="Arial"/>
                <a:cs typeface="Arial"/>
                <a:sym typeface="Arial"/>
              </a:rPr>
              <a:t>Mentorat  </a:t>
            </a:r>
            <a:br>
              <a:rPr lang="fr-FR" sz="1600">
                <a:solidFill>
                  <a:srgbClr val="0B3458"/>
                </a:solidFill>
                <a:latin typeface="Arial"/>
                <a:ea typeface="Arial"/>
                <a:cs typeface="Arial"/>
                <a:sym typeface="Arial"/>
              </a:rPr>
            </a:br>
            <a:r>
              <a:rPr lang="fr-FR" sz="1600">
                <a:solidFill>
                  <a:srgbClr val="0B3458"/>
                </a:solidFill>
                <a:latin typeface="Arial"/>
                <a:ea typeface="Arial"/>
                <a:cs typeface="Arial"/>
                <a:sym typeface="Arial"/>
              </a:rPr>
              <a:t>Frais RO de base réduits/supprimés</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fr-FR" sz="1550">
                <a:solidFill>
                  <a:srgbClr val="0B3458"/>
                </a:solidFill>
                <a:latin typeface="Arial"/>
                <a:ea typeface="Arial"/>
                <a:cs typeface="Arial"/>
                <a:sym typeface="Arial"/>
              </a:rPr>
              <a:t>Prêt pour le lancement ! </a:t>
            </a: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ÉTAPES</a:t>
            </a: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SOUTIEN</a:t>
            </a:r>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400">
                <a:solidFill>
                  <a:srgbClr val="7F7F7F"/>
                </a:solidFill>
                <a:latin typeface="Arial"/>
                <a:ea typeface="Arial"/>
                <a:cs typeface="Arial"/>
                <a:sym typeface="Arial"/>
              </a:rPr>
              <a:t>EXPÉRIENCE</a:t>
            </a: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dirty="0">
                <a:solidFill>
                  <a:srgbClr val="7F7F7F"/>
                </a:solidFill>
                <a:latin typeface="Arial"/>
                <a:ea typeface="Arial"/>
                <a:cs typeface="Arial"/>
                <a:sym typeface="Arial"/>
              </a:rPr>
              <a:t>NOVEMBRE 2024</a:t>
            </a: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a:solidFill>
                  <a:srgbClr val="7F7F7F"/>
                </a:solidFill>
                <a:latin typeface="Arial"/>
                <a:ea typeface="Arial"/>
                <a:cs typeface="Arial"/>
                <a:sym typeface="Arial"/>
              </a:rPr>
              <a:t>AVRIL 2026</a:t>
            </a:r>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fr-FR" sz="1600" b="1">
                <a:solidFill>
                  <a:srgbClr val="7F7F7F"/>
                </a:solidFill>
                <a:latin typeface="Arial"/>
                <a:ea typeface="Arial"/>
                <a:cs typeface="Arial"/>
                <a:sym typeface="Arial"/>
              </a:rPr>
              <a:t>T3 2026</a:t>
            </a:r>
          </a:p>
        </p:txBody>
      </p:sp>
      <p:sp>
        <p:nvSpPr>
          <p:cNvPr id="1564" name="Google Shape;1564;p83"/>
          <p:cNvSpPr txBox="1"/>
          <p:nvPr/>
        </p:nvSpPr>
        <p:spPr>
          <a:xfrm>
            <a:off x="3751071" y="1882383"/>
            <a:ext cx="1220100" cy="231474"/>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fr-FR" sz="1600" b="1" dirty="0">
                <a:solidFill>
                  <a:srgbClr val="7F7F7F"/>
                </a:solidFill>
                <a:latin typeface="Arial"/>
                <a:ea typeface="Arial"/>
                <a:cs typeface="Arial"/>
                <a:sym typeface="Arial"/>
              </a:rPr>
              <a:t>DÉC. 2025</a:t>
            </a: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fr-FR" sz="1600" b="1" dirty="0">
                <a:solidFill>
                  <a:schemeClr val="bg1"/>
                </a:solidFill>
                <a:latin typeface="Arial"/>
                <a:ea typeface="Arial"/>
                <a:cs typeface="Arial"/>
                <a:sym typeface="Arial"/>
              </a:rPr>
              <a:t>Soumission de la </a:t>
            </a:r>
            <a:br>
              <a:rPr lang="fr-FR" sz="1600" b="1" dirty="0">
                <a:solidFill>
                  <a:schemeClr val="bg1"/>
                </a:solidFill>
                <a:latin typeface="Arial"/>
                <a:ea typeface="Arial"/>
                <a:cs typeface="Arial"/>
                <a:sym typeface="Arial"/>
              </a:rPr>
            </a:br>
            <a:r>
              <a:rPr lang="fr-FR" sz="1600" b="1" dirty="0">
                <a:solidFill>
                  <a:schemeClr val="bg1"/>
                </a:solidFill>
                <a:latin typeface="Arial"/>
                <a:ea typeface="Arial"/>
                <a:cs typeface="Arial"/>
                <a:sym typeface="Arial"/>
              </a:rPr>
              <a:t>demande </a:t>
            </a:r>
            <a:r>
              <a:rPr lang="fr-FR" sz="1600" b="1" dirty="0">
                <a:solidFill>
                  <a:schemeClr val="bg1"/>
                </a:solidFill>
              </a:rPr>
              <a:t>pour le </a:t>
            </a:r>
          </a:p>
          <a:p>
            <a:pPr marL="0" marR="0" lvl="0" indent="0" algn="l" rtl="0">
              <a:spcBef>
                <a:spcPts val="0"/>
              </a:spcBef>
              <a:spcAft>
                <a:spcPts val="0"/>
              </a:spcAft>
              <a:buNone/>
            </a:pPr>
            <a:r>
              <a:rPr lang="fr-FR" sz="1600" b="1" dirty="0">
                <a:solidFill>
                  <a:schemeClr val="bg1"/>
                </a:solidFill>
                <a:latin typeface="Arial"/>
                <a:ea typeface="Arial"/>
                <a:cs typeface="Arial"/>
                <a:sym typeface="Arial"/>
              </a:rPr>
              <a:t>Programme de soutien  </a:t>
            </a:r>
            <a:br>
              <a:rPr lang="fr-FR" sz="1600" b="1" dirty="0">
                <a:solidFill>
                  <a:schemeClr val="bg1"/>
                </a:solidFill>
                <a:latin typeface="Arial"/>
                <a:ea typeface="Arial"/>
                <a:cs typeface="Arial"/>
                <a:sym typeface="Arial"/>
              </a:rPr>
            </a:br>
            <a:r>
              <a:rPr lang="fr-FR" sz="1600" b="1" dirty="0">
                <a:solidFill>
                  <a:schemeClr val="bg1"/>
                </a:solidFill>
                <a:latin typeface="Arial"/>
                <a:ea typeface="Arial"/>
                <a:cs typeface="Arial"/>
                <a:sym typeface="Arial"/>
              </a:rPr>
              <a:t>aux candidats </a:t>
            </a: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fr-FR" sz="1600" b="1">
                <a:solidFill>
                  <a:srgbClr val="002A49"/>
                </a:solidFill>
                <a:latin typeface="Arial"/>
                <a:ea typeface="Arial"/>
                <a:cs typeface="Arial"/>
                <a:sym typeface="Arial"/>
              </a:rPr>
              <a:t>Guide </a:t>
            </a:r>
            <a:br>
              <a:rPr lang="fr-FR" sz="1600" b="1">
                <a:solidFill>
                  <a:srgbClr val="002A49"/>
                </a:solidFill>
                <a:latin typeface="Arial"/>
                <a:ea typeface="Arial"/>
                <a:cs typeface="Arial"/>
                <a:sym typeface="Arial"/>
              </a:rPr>
            </a:br>
            <a:r>
              <a:rPr lang="fr-FR" sz="1600" b="1">
                <a:solidFill>
                  <a:srgbClr val="002A49"/>
                </a:solidFill>
                <a:latin typeface="Arial"/>
                <a:ea typeface="Arial"/>
                <a:cs typeface="Arial"/>
                <a:sym typeface="Arial"/>
              </a:rPr>
              <a:t>de candidature</a:t>
            </a: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fr-FR"/>
              <a:t>Dates clés</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fr-FR" sz="1600" b="1" dirty="0">
                <a:solidFill>
                  <a:schemeClr val="lt1"/>
                </a:solidFill>
                <a:latin typeface="Arial"/>
                <a:ea typeface="Arial"/>
                <a:cs typeface="Arial"/>
                <a:sym typeface="Arial"/>
              </a:rPr>
              <a:t>Dépôt de candidature </a:t>
            </a:r>
            <a:br>
              <a:rPr lang="fr-FR" sz="1600" b="1" dirty="0">
                <a:solidFill>
                  <a:schemeClr val="lt1"/>
                </a:solidFill>
                <a:latin typeface="Arial"/>
                <a:ea typeface="Arial"/>
                <a:cs typeface="Arial"/>
                <a:sym typeface="Arial"/>
              </a:rPr>
            </a:br>
            <a:r>
              <a:rPr lang="fr-FR" sz="1600" b="1" dirty="0">
                <a:solidFill>
                  <a:schemeClr val="lt1"/>
                </a:solidFill>
                <a:latin typeface="Arial"/>
                <a:ea typeface="Arial"/>
                <a:cs typeface="Arial"/>
                <a:sym typeface="Arial"/>
              </a:rPr>
              <a:t>à un gTLD</a:t>
            </a: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4" y="5186343"/>
            <a:ext cx="28269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Période de soumission </a:t>
            </a:r>
          </a:p>
          <a:p>
            <a:pPr marL="0" marR="0" lvl="0" indent="0" algn="l" rtl="0">
              <a:spcBef>
                <a:spcPts val="0"/>
              </a:spcBef>
              <a:spcAft>
                <a:spcPts val="0"/>
              </a:spcAft>
              <a:buNone/>
            </a:pPr>
            <a:r>
              <a:rPr lang="fr-FR" sz="1600" dirty="0">
                <a:solidFill>
                  <a:srgbClr val="0B3458"/>
                </a:solidFill>
                <a:latin typeface="Arial"/>
                <a:ea typeface="Arial"/>
                <a:cs typeface="Arial"/>
                <a:sym typeface="Arial"/>
              </a:rPr>
              <a:t>de demandes ASP </a:t>
            </a:r>
          </a:p>
          <a:p>
            <a:pPr marL="0" marR="0" lvl="0" indent="0" algn="l" rtl="0">
              <a:spcBef>
                <a:spcPts val="0"/>
              </a:spcBef>
              <a:spcAft>
                <a:spcPts val="0"/>
              </a:spcAft>
              <a:buNone/>
            </a:pPr>
            <a:r>
              <a:rPr lang="fr-FR" sz="1600" b="1" dirty="0">
                <a:solidFill>
                  <a:srgbClr val="0B3458"/>
                </a:solidFill>
                <a:latin typeface="Arial"/>
                <a:ea typeface="Arial"/>
                <a:cs typeface="Arial"/>
                <a:sym typeface="Arial"/>
              </a:rPr>
              <a:t>(19 nov. 2024 - 19 nov. 2025)</a:t>
            </a:r>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Le Guide de candidature est une ressource essentielle pour le programme. Il devrait être achevé en </a:t>
            </a:r>
            <a:r>
              <a:rPr lang="fr-FR" sz="1600" b="1" dirty="0">
                <a:solidFill>
                  <a:srgbClr val="0B3458"/>
                </a:solidFill>
                <a:latin typeface="Arial"/>
                <a:ea typeface="Arial"/>
                <a:cs typeface="Arial"/>
                <a:sym typeface="Arial"/>
              </a:rPr>
              <a:t>décembre 2025.</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09224"/>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600" dirty="0">
                <a:solidFill>
                  <a:srgbClr val="0B3458"/>
                </a:solidFill>
                <a:latin typeface="Arial"/>
                <a:ea typeface="Arial"/>
                <a:cs typeface="Arial"/>
                <a:sym typeface="Arial"/>
              </a:rPr>
              <a:t>La période de dépôt de candidatures aux nouveaux gTLD devrait débuter en </a:t>
            </a:r>
            <a:r>
              <a:rPr lang="fr-FR" sz="1600" b="1" dirty="0">
                <a:solidFill>
                  <a:srgbClr val="0B3458"/>
                </a:solidFill>
                <a:latin typeface="Arial"/>
                <a:ea typeface="Arial"/>
                <a:cs typeface="Arial"/>
                <a:sym typeface="Arial"/>
              </a:rPr>
              <a:t>avril 2026</a:t>
            </a: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fr-FR">
                <a:solidFill>
                  <a:srgbClr val="0B3458"/>
                </a:solidFill>
              </a:rPr>
              <a:t>PROGRAMME DE SOUTIEN AUX CANDIDATS</a:t>
            </a:r>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62684"/>
            <a:ext cx="3308315" cy="307777"/>
          </a:xfrm>
          <a:prstGeom prst="rect">
            <a:avLst/>
          </a:prstGeom>
          <a:noFill/>
        </p:spPr>
        <p:txBody>
          <a:bodyPr wrap="square" rtlCol="0">
            <a:spAutoFit/>
          </a:bodyPr>
          <a:lstStyle/>
          <a:p>
            <a:r>
              <a:rPr lang="fr-FR" dirty="0">
                <a:solidFill>
                  <a:srgbClr val="0B3458"/>
                </a:solidFill>
              </a:rPr>
              <a:t>Les dates sont susceptibles de changer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fr-FR" sz="5400"/>
              <a:t>Prochaine série : </a:t>
            </a:r>
            <a:br>
              <a:rPr lang="fr-FR" sz="5400"/>
            </a:br>
            <a:r>
              <a:rPr lang="fr-FR" sz="5400"/>
              <a:t>programme d’évaluation des fournisseurs de service de registre (RSP)</a:t>
            </a:r>
            <a:br>
              <a:rPr lang="fr-FR" sz="5400"/>
            </a:br>
            <a:endParaRPr lang="fr-FR" sz="540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7145999"/>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n-US" sz="1200" b="1"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748713"/>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dirty="0">
                <a:solidFill>
                  <a:srgbClr val="002B49"/>
                </a:solidFill>
              </a:rPr>
              <a:t>Programme d’évaluation des fournisseurs de services de registre</a:t>
            </a:r>
          </a:p>
        </p:txBody>
      </p:sp>
      <p:sp>
        <p:nvSpPr>
          <p:cNvPr id="1596" name="Google Shape;1596;p85"/>
          <p:cNvSpPr txBox="1"/>
          <p:nvPr/>
        </p:nvSpPr>
        <p:spPr>
          <a:xfrm>
            <a:off x="432000" y="1999953"/>
            <a:ext cx="11574600" cy="4976034"/>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RSP assurent des fonctions essentielles pour le compte de l’opérateur de registre. </a:t>
            </a: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fr-FR" sz="1800" dirty="0">
                <a:solidFill>
                  <a:srgbClr val="002B49"/>
                </a:solidFill>
              </a:rPr>
              <a:t>L’évaluation RSP</a:t>
            </a:r>
            <a:r>
              <a:rPr lang="fr-FR" sz="1800" b="0" i="0" u="none" strike="noStrike" cap="none" dirty="0">
                <a:solidFill>
                  <a:srgbClr val="002B49"/>
                </a:solidFill>
                <a:latin typeface="Arial"/>
                <a:ea typeface="Arial"/>
                <a:cs typeface="Arial"/>
                <a:sym typeface="Arial"/>
              </a:rPr>
              <a:t> vise à réduire les coûts et les délais d’évaluation des nouveaux gTLD en séparant les aspects techniques de l’exploitation d’un gTLD du dépôt de candidatures à de nouvelles chaînes gTLD.</a:t>
            </a:r>
          </a:p>
          <a:p>
            <a:pPr marL="457200" marR="0" lvl="0" indent="-3556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Elle garantit que les RSP possèdent l’expertise technique nécessaire pour assurer les fonctions </a:t>
            </a:r>
            <a:r>
              <a:rPr lang="fr-FR" sz="1800" b="0" i="0" u="none" strike="noStrike" cap="none" dirty="0" err="1">
                <a:solidFill>
                  <a:srgbClr val="002B49"/>
                </a:solidFill>
                <a:latin typeface="Arial"/>
                <a:ea typeface="Arial"/>
                <a:cs typeface="Arial"/>
                <a:sym typeface="Arial"/>
              </a:rPr>
              <a:t>back-end</a:t>
            </a:r>
            <a:r>
              <a:rPr lang="fr-FR" sz="1800" b="0" i="0" u="none" strike="noStrike" cap="none" dirty="0">
                <a:solidFill>
                  <a:srgbClr val="002B49"/>
                </a:solidFill>
                <a:latin typeface="Arial"/>
                <a:ea typeface="Arial"/>
                <a:cs typeface="Arial"/>
                <a:sym typeface="Arial"/>
              </a:rPr>
              <a:t> d’un gTLD.</a:t>
            </a:r>
          </a:p>
          <a:p>
            <a:pPr marL="457200" marR="0" lvl="0" indent="-3556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Les organisations peuvent déposer leur candidature pour l’un des types suivants de RSP :</a:t>
            </a:r>
          </a:p>
          <a:p>
            <a:pPr marL="914400" marR="0" lvl="1" indent="-3683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Principal</a:t>
            </a:r>
          </a:p>
          <a:p>
            <a:pPr marL="914400" marR="0" lvl="1" indent="-3683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DNS</a:t>
            </a:r>
          </a:p>
          <a:p>
            <a:pPr marL="914400" marR="0" lvl="1" indent="-3683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DNSSEC</a:t>
            </a:r>
          </a:p>
          <a:p>
            <a:pPr marL="914400" marR="0" lvl="1" indent="-368300" algn="l" rtl="0">
              <a:lnSpc>
                <a:spcPts val="22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Enregistrement fiduciaire (frais pour un dossier de candidature). Les RSP principaux peuvent demander un ou plusieurs services IDN ou services de registre prévus à l’annexe A.</a:t>
            </a:r>
          </a:p>
        </p:txBody>
      </p:sp>
      <p:pic>
        <p:nvPicPr>
          <p:cNvPr id="5" name="Picture 4">
            <a:extLst>
              <a:ext uri="{FF2B5EF4-FFF2-40B4-BE49-F238E27FC236}">
                <a16:creationId xmlns:a16="http://schemas.microsoft.com/office/drawing/2014/main" id="{D48BD1D9-3A9B-E42C-DF2D-23FEC2B864D5}"/>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n-US" sz="1200" b="1" i="0" u="none" strike="noStrike" cap="none">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3500">
                <a:solidFill>
                  <a:srgbClr val="002B49"/>
                </a:solidFill>
              </a:rPr>
              <a:t>Tests du système de registre 2.0</a:t>
            </a: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445676" y="1833522"/>
            <a:ext cx="10966962"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Toute candidature à un gTLD fait l’objet d’un examen technique initial et de tests techniques. </a:t>
            </a:r>
            <a:r>
              <a:rPr lang="fr-FR" sz="1800" dirty="0">
                <a:solidFill>
                  <a:srgbClr val="002B49"/>
                </a:solidFill>
              </a:rPr>
              <a:t>	</a:t>
            </a:r>
          </a:p>
          <a:p>
            <a:pPr marL="914400" marR="0" lvl="1" indent="-368300" algn="l" rtl="0">
              <a:lnSpc>
                <a:spcPct val="1000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Nouveau service de tests du système de registre 2.0.</a:t>
            </a:r>
          </a:p>
          <a:p>
            <a:pPr marL="457200" marR="0" lvl="0" indent="-355600" algn="l" rtl="0">
              <a:lnSpc>
                <a:spcPct val="100000"/>
              </a:lnSpc>
              <a:spcBef>
                <a:spcPts val="1300"/>
              </a:spcBef>
              <a:spcAft>
                <a:spcPts val="0"/>
              </a:spcAft>
              <a:buClr>
                <a:srgbClr val="000000"/>
              </a:buClr>
              <a:buSzPts val="2200"/>
              <a:buFont typeface="Noto Sans Symbols"/>
              <a:buChar char="●"/>
            </a:pPr>
            <a:r>
              <a:rPr lang="fr-FR" sz="1800" b="0" i="0" u="none" strike="noStrike" cap="none" dirty="0">
                <a:solidFill>
                  <a:srgbClr val="002B49"/>
                </a:solidFill>
                <a:latin typeface="Arial"/>
                <a:ea typeface="Arial"/>
                <a:cs typeface="Arial"/>
                <a:sym typeface="Arial"/>
              </a:rPr>
              <a:t>Une liste des RSP évalués sera disponible avant l’ouverture de la période de dépôt des candidatures aux gTLD. Elle sera fréquemment mise à jour au fur et à mesure de l’évaluation des RSP.</a:t>
            </a:r>
          </a:p>
          <a:p>
            <a:pPr marL="457200" marR="0" lvl="0" indent="-355600" algn="l" rtl="0">
              <a:lnSpc>
                <a:spcPct val="100000"/>
              </a:lnSpc>
              <a:spcBef>
                <a:spcPts val="1300"/>
              </a:spcBef>
              <a:spcAft>
                <a:spcPts val="0"/>
              </a:spcAft>
              <a:buClr>
                <a:srgbClr val="000000"/>
              </a:buClr>
              <a:buSzPts val="2200"/>
              <a:buFont typeface="Noto Sans Symbols"/>
              <a:buChar char="●"/>
            </a:pPr>
            <a:r>
              <a:rPr lang="fr-FR" sz="1800" dirty="0">
                <a:solidFill>
                  <a:srgbClr val="002B49"/>
                </a:solidFill>
              </a:rPr>
              <a:t>Les candidats aux nouveaux gTLD sont tous tenus d’avoir recours à des RSP évalués.</a:t>
            </a: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l" rtl="0">
              <a:lnSpc>
                <a:spcPct val="100000"/>
              </a:lnSpc>
              <a:spcBef>
                <a:spcPts val="0"/>
              </a:spcBef>
              <a:spcAft>
                <a:spcPts val="0"/>
              </a:spcAft>
              <a:buClr>
                <a:srgbClr val="000000"/>
              </a:buClr>
              <a:buSzPts val="2100"/>
              <a:buFont typeface="Noto Sans Symbols"/>
              <a:buChar char="●"/>
            </a:pPr>
            <a:r>
              <a:rPr lang="fr-FR" sz="1800" b="0" i="0" u="none" strike="noStrike" cap="none" dirty="0">
                <a:solidFill>
                  <a:srgbClr val="002B49"/>
                </a:solidFill>
                <a:latin typeface="Arial"/>
                <a:ea typeface="Arial"/>
                <a:cs typeface="Arial"/>
                <a:sym typeface="Arial"/>
              </a:rPr>
              <a:t>Les candidatures d’organisations n’ayant pas connu d’interruption de service au titre de la spécification 10 au cours des six derniers mois sont exemptées d’un second contrôle technique.</a:t>
            </a:r>
          </a:p>
        </p:txBody>
      </p:sp>
      <p:pic>
        <p:nvPicPr>
          <p:cNvPr id="6" name="Picture 5">
            <a:extLst>
              <a:ext uri="{FF2B5EF4-FFF2-40B4-BE49-F238E27FC236}">
                <a16:creationId xmlns:a16="http://schemas.microsoft.com/office/drawing/2014/main" id="{B55250F4-CEA5-C43D-A459-78FF44709DC6}"/>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fr-FR" sz="5400"/>
              <a:t>Prochaine série : </a:t>
            </a:r>
            <a:br>
              <a:rPr lang="fr-FR" sz="5400"/>
            </a:br>
            <a:r>
              <a:rPr lang="fr-FR" sz="5400"/>
              <a:t>calendrier et ressources</a:t>
            </a:r>
            <a:br>
              <a:rPr lang="fr-FR" sz="5400"/>
            </a:br>
            <a:endParaRPr lang="fr-FR" sz="5400"/>
          </a:p>
        </p:txBody>
      </p:sp>
    </p:spTree>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a:solidFill>
                  <a:schemeClr val="bg1"/>
                </a:solidFill>
              </a:rPr>
              <a:t>L’Internet est un « réseau mondial de réseaux »</a:t>
            </a: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n-US" sz="12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2" name="Rectangle 1">
            <a:extLst>
              <a:ext uri="{FF2B5EF4-FFF2-40B4-BE49-F238E27FC236}">
                <a16:creationId xmlns:a16="http://schemas.microsoft.com/office/drawing/2014/main" id="{8082E193-5317-0D29-3803-0C17AE7AFDFE}"/>
              </a:ext>
            </a:extLst>
          </p:cNvPr>
          <p:cNvSpPr/>
          <p:nvPr/>
        </p:nvSpPr>
        <p:spPr>
          <a:xfrm>
            <a:off x="0" y="-14391"/>
            <a:ext cx="12192000" cy="7145999"/>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lang="en-US" sz="1200" b="1" i="0" u="none" strike="noStrike" cap="none">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592890"/>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100" dirty="0">
                <a:solidFill>
                  <a:srgbClr val="002B49"/>
                </a:solidFill>
              </a:rPr>
              <a:t>Calendrier de mise en œuvre de la prochaine série du programme des nouveaux gTLD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1849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fr-FR" sz="1300" b="1" dirty="0"/>
              <a:t>Période de dépôt de candidatures à la prochaine série du programme des nouveaux gTLD</a:t>
            </a:r>
          </a:p>
          <a:p>
            <a:pPr marL="457200" lvl="0" indent="-330200" algn="l" rtl="0">
              <a:spcBef>
                <a:spcPts val="0"/>
              </a:spcBef>
              <a:spcAft>
                <a:spcPts val="0"/>
              </a:spcAft>
              <a:buSzPts val="1600"/>
              <a:buChar char="●"/>
            </a:pPr>
            <a:r>
              <a:rPr lang="fr-FR" sz="1300" dirty="0"/>
              <a:t>Ouverture prévue en avril 2026 pour une durée de 12 à 15 semaines. </a:t>
            </a:r>
          </a:p>
          <a:p>
            <a:pPr marL="457200" lvl="0" indent="-330200" algn="l" rtl="0">
              <a:spcBef>
                <a:spcPts val="0"/>
              </a:spcBef>
              <a:spcAft>
                <a:spcPts val="0"/>
              </a:spcAft>
              <a:buSzPts val="1600"/>
              <a:buChar char="●"/>
            </a:pPr>
            <a:endParaRPr lang="en-US" sz="1300" b="1" dirty="0"/>
          </a:p>
          <a:p>
            <a:pPr marL="0" marR="0" lvl="0" indent="0" algn="l" rtl="0">
              <a:lnSpc>
                <a:spcPct val="100000"/>
              </a:lnSpc>
              <a:spcBef>
                <a:spcPts val="0"/>
              </a:spcBef>
              <a:spcAft>
                <a:spcPts val="0"/>
              </a:spcAft>
              <a:buClr>
                <a:srgbClr val="000000"/>
              </a:buClr>
              <a:buSzPts val="1800"/>
              <a:buFont typeface="Arial"/>
              <a:buNone/>
            </a:pPr>
            <a:r>
              <a:rPr lang="fr-FR" sz="1300" b="1" i="0" u="none" strike="noStrike" cap="none" dirty="0">
                <a:solidFill>
                  <a:srgbClr val="000000"/>
                </a:solidFill>
                <a:latin typeface="Arial"/>
                <a:ea typeface="Arial"/>
                <a:cs typeface="Arial"/>
                <a:sym typeface="Arial"/>
              </a:rPr>
              <a:t>Période de soumission de demandes pour le programme de soutien aux candidats</a:t>
            </a:r>
          </a:p>
          <a:p>
            <a:pPr marL="457200" lvl="0" indent="-330200" algn="l" rtl="0">
              <a:spcBef>
                <a:spcPts val="0"/>
              </a:spcBef>
              <a:spcAft>
                <a:spcPts val="0"/>
              </a:spcAft>
              <a:buSzPts val="1600"/>
              <a:buChar char="●"/>
            </a:pPr>
            <a:r>
              <a:rPr lang="fr-FR" sz="1300" dirty="0"/>
              <a:t>O</a:t>
            </a:r>
            <a:r>
              <a:rPr lang="fr-FR" sz="1300" b="0" i="0" u="none" strike="noStrike" cap="none" dirty="0">
                <a:solidFill>
                  <a:srgbClr val="000000"/>
                </a:solidFill>
                <a:latin typeface="Arial"/>
                <a:ea typeface="Arial"/>
                <a:cs typeface="Arial"/>
                <a:sym typeface="Arial"/>
              </a:rPr>
              <a:t>uverture </a:t>
            </a:r>
            <a:r>
              <a:rPr lang="fr-FR" sz="1300" dirty="0"/>
              <a:t>le 19 nov. </a:t>
            </a:r>
            <a:r>
              <a:rPr lang="fr-FR" sz="1300" b="0" i="0" u="none" strike="noStrike" cap="none" dirty="0">
                <a:solidFill>
                  <a:srgbClr val="000000"/>
                </a:solidFill>
                <a:latin typeface="Arial"/>
                <a:ea typeface="Arial"/>
                <a:cs typeface="Arial"/>
                <a:sym typeface="Arial"/>
              </a:rPr>
              <a:t>2024 ; clôture </a:t>
            </a:r>
            <a:r>
              <a:rPr lang="fr-FR" sz="1300" dirty="0"/>
              <a:t>le 19 nov. </a:t>
            </a:r>
            <a:r>
              <a:rPr lang="fr-FR" sz="1300" b="0" i="0" u="none" strike="noStrike" cap="none" dirty="0">
                <a:solidFill>
                  <a:srgbClr val="000000"/>
                </a:solidFill>
                <a:latin typeface="Arial"/>
                <a:ea typeface="Arial"/>
                <a:cs typeface="Arial"/>
                <a:sym typeface="Arial"/>
              </a:rPr>
              <a:t>202</a:t>
            </a:r>
            <a:r>
              <a:rPr lang="fr-FR" sz="1300" b="0" i="0" u="none" strike="noStrike" cap="none" dirty="0">
                <a:solidFill>
                  <a:schemeClr val="dk1"/>
                </a:solidFill>
                <a:latin typeface="Arial"/>
                <a:ea typeface="Arial"/>
                <a:cs typeface="Arial"/>
                <a:sym typeface="Arial"/>
              </a:rPr>
              <a:t>5.</a:t>
            </a:r>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7" y="3883787"/>
            <a:ext cx="2904727"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soumission de demandes ASP</a:t>
            </a:r>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4273031" y="3851915"/>
            <a:ext cx="2649924"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soumission de demandes ASP</a:t>
            </a:r>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718487" y="3779831"/>
            <a:ext cx="2447926"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dépôt de candidatures aux gTLD</a:t>
            </a:r>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6992341" y="3798061"/>
            <a:ext cx="2649924" cy="452175"/>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dépôt de candidatures aux gTLD</a:t>
            </a:r>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89861"/>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519782"/>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48053"/>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19 nov. 2024</a:t>
            </a:r>
            <a:r>
              <a:rPr lang="fr-FR" sz="1400" b="1" i="0" u="none" strike="noStrike" cap="none">
                <a:solidFill>
                  <a:schemeClr val="dk1"/>
                </a:solidFill>
                <a:latin typeface="Arial"/>
                <a:ea typeface="Arial"/>
                <a:cs typeface="Arial"/>
                <a:sym typeface="Arial"/>
              </a:rPr>
              <a:t> </a:t>
            </a:r>
            <a:br>
              <a:rPr lang="fr-FR" sz="1400" b="1" i="0" u="none" strike="noStrike" cap="none">
                <a:solidFill>
                  <a:schemeClr val="dk1"/>
                </a:solidFill>
                <a:latin typeface="Arial"/>
                <a:ea typeface="Arial"/>
                <a:cs typeface="Arial"/>
                <a:sym typeface="Arial"/>
              </a:rPr>
            </a:br>
            <a:endParaRPr lang="fr-FR" sz="1400" b="1" i="0" u="none" strike="noStrike" cap="none">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7322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20 mai 2025</a:t>
            </a:r>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a:solidFill>
                  <a:schemeClr val="dk1"/>
                </a:solidFill>
              </a:rPr>
              <a:t>19 nov. 2025</a:t>
            </a: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317303" y="5952490"/>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dirty="0">
                <a:solidFill>
                  <a:schemeClr val="dk1"/>
                </a:solidFill>
              </a:rPr>
              <a:t>T2 </a:t>
            </a:r>
            <a:r>
              <a:rPr lang="fr-FR" sz="1400" b="1" i="0" u="none" strike="noStrike" cap="none" dirty="0">
                <a:solidFill>
                  <a:schemeClr val="dk1"/>
                </a:solidFill>
                <a:latin typeface="Arial"/>
                <a:ea typeface="Arial"/>
                <a:cs typeface="Arial"/>
                <a:sym typeface="Arial"/>
              </a:rPr>
              <a:t>2026</a:t>
            </a: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825565"/>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91645" y="5952318"/>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b="1" dirty="0">
                <a:solidFill>
                  <a:schemeClr val="dk1"/>
                </a:solidFill>
              </a:rPr>
              <a:t>T3 </a:t>
            </a:r>
            <a:r>
              <a:rPr lang="fr-FR" sz="1400" b="1" i="0" u="none" strike="noStrike" cap="none" dirty="0">
                <a:solidFill>
                  <a:schemeClr val="dk1"/>
                </a:solidFill>
                <a:latin typeface="Arial"/>
                <a:ea typeface="Arial"/>
                <a:cs typeface="Arial"/>
                <a:sym typeface="Arial"/>
              </a:rPr>
              <a:t>2026</a:t>
            </a: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49759"/>
            <a:ext cx="2164940"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Ouverture de la période de dépôt de candidatures pour la préévaluation des RSP</a:t>
            </a:r>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749759"/>
            <a:ext cx="2226452"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dirty="0">
                <a:solidFill>
                  <a:schemeClr val="dk1"/>
                </a:solidFill>
                <a:latin typeface="Arial"/>
                <a:ea typeface="Arial"/>
                <a:cs typeface="Arial"/>
                <a:sym typeface="Arial"/>
              </a:rPr>
              <a:t>Clôture de la période de dépôt de candidatures pour la préévaluation des RSP</a:t>
            </a:r>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500838"/>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74543"/>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7610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6356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6567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7452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74525"/>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97034"/>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407125"/>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6186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61868"/>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797481" y="6750748"/>
            <a:ext cx="3368931" cy="22608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dirty="0">
                <a:solidFill>
                  <a:schemeClr val="dk1"/>
                </a:solidFill>
              </a:rPr>
              <a:t>Les </a:t>
            </a:r>
            <a:r>
              <a:rPr lang="fr-FR" sz="1300" b="0" i="0" u="none" strike="noStrike" cap="none" dirty="0">
                <a:solidFill>
                  <a:schemeClr val="dk1"/>
                </a:solidFill>
                <a:latin typeface="Arial"/>
                <a:ea typeface="Arial"/>
                <a:cs typeface="Arial"/>
                <a:sym typeface="Arial"/>
              </a:rPr>
              <a:t>dates</a:t>
            </a:r>
            <a:r>
              <a:rPr lang="fr-FR" sz="1300" dirty="0">
                <a:solidFill>
                  <a:schemeClr val="dk1"/>
                </a:solidFill>
              </a:rPr>
              <a:t> sont susceptibles de changer.</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379233" y="4749759"/>
            <a:ext cx="2226452"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dirty="0">
                <a:solidFill>
                  <a:schemeClr val="dk1"/>
                </a:solidFill>
              </a:rPr>
              <a:t>Ouverture de la période de dépôt de candidatures pour l’évaluation des RSP</a:t>
            </a:r>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49759"/>
            <a:ext cx="2044747" cy="67826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fr-FR" sz="1300" b="0" i="0" u="none" strike="noStrike" cap="none">
                <a:solidFill>
                  <a:schemeClr val="dk1"/>
                </a:solidFill>
                <a:latin typeface="Arial"/>
                <a:ea typeface="Arial"/>
                <a:cs typeface="Arial"/>
                <a:sym typeface="Arial"/>
              </a:rPr>
              <a:t>Clôture de la période de dépôt de candidatures pour l’évaluation des RSP</a:t>
            </a:r>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18493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300" b="1" i="0" u="none" strike="noStrike" cap="none" dirty="0">
                <a:solidFill>
                  <a:srgbClr val="000000"/>
                </a:solidFill>
                <a:latin typeface="Arial"/>
                <a:ea typeface="Arial"/>
                <a:cs typeface="Arial"/>
                <a:sym typeface="Arial"/>
              </a:rPr>
              <a:t>Période de dépôt de candidatures pour le programme d’évaluation des fournisseurs de services de registre (RSP)</a:t>
            </a:r>
          </a:p>
          <a:p>
            <a:pPr marL="457200" marR="0" lvl="0" indent="-330200" algn="l" rtl="0">
              <a:lnSpc>
                <a:spcPct val="100000"/>
              </a:lnSpc>
              <a:spcBef>
                <a:spcPts val="0"/>
              </a:spcBef>
              <a:spcAft>
                <a:spcPts val="0"/>
              </a:spcAft>
              <a:buClr>
                <a:srgbClr val="000000"/>
              </a:buClr>
              <a:buSzPts val="1600"/>
              <a:buFont typeface="Arial"/>
              <a:buChar char="●"/>
            </a:pPr>
            <a:r>
              <a:rPr lang="fr-FR" sz="1300" dirty="0"/>
              <a:t>O</a:t>
            </a:r>
            <a:r>
              <a:rPr lang="fr-FR" sz="1300" b="0" i="0" u="none" strike="noStrike" cap="none" dirty="0">
                <a:solidFill>
                  <a:srgbClr val="000000"/>
                </a:solidFill>
                <a:latin typeface="Arial"/>
                <a:ea typeface="Arial"/>
                <a:cs typeface="Arial"/>
                <a:sym typeface="Arial"/>
              </a:rPr>
              <a:t>uverture de la période de préévaluation le 19 nov. 2024 ; clôture le 20 mai 2025.</a:t>
            </a:r>
          </a:p>
          <a:p>
            <a:pPr marL="457200" marR="0" lvl="0" indent="-330200" algn="l" rtl="0">
              <a:lnSpc>
                <a:spcPct val="100000"/>
              </a:lnSpc>
              <a:spcBef>
                <a:spcPts val="0"/>
              </a:spcBef>
              <a:spcAft>
                <a:spcPts val="0"/>
              </a:spcAft>
              <a:buClr>
                <a:srgbClr val="000000"/>
              </a:buClr>
              <a:buSzPts val="1600"/>
              <a:buFont typeface="Arial"/>
              <a:buChar char="●"/>
            </a:pPr>
            <a:r>
              <a:rPr lang="fr-FR" sz="1300" dirty="0"/>
              <a:t>Une nouvelle période d’évaluation aura lieu pendant la période de dépôt de candidatures aux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D09964-4ABE-3585-D65D-1C7AB9E90663}"/>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n-US" sz="1200" b="1" i="0" u="none" strike="noStrike" cap="none">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823926"/>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fr-FR" sz="3500">
                <a:solidFill>
                  <a:srgbClr val="002B49"/>
                </a:solidFill>
              </a:rPr>
              <a:t>Ressources pour la prochaine série du programme des nouveaux gTLD</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rPr>
              <a:t>Site web de la prochaine série du programme des nouveaux gTLD : </a:t>
            </a:r>
            <a:br>
              <a:rPr lang="fr-FR" sz="2000" b="0" i="0" u="none" strike="noStrike" cap="none" dirty="0">
                <a:solidFill>
                  <a:srgbClr val="002B49"/>
                </a:solidFill>
                <a:latin typeface="Arial"/>
                <a:ea typeface="Arial"/>
                <a:cs typeface="Arial"/>
                <a:sym typeface="Arial"/>
              </a:rPr>
            </a:br>
            <a:r>
              <a:rPr lang="fr-FR" sz="2000" i="0" u="none" strike="noStrike" cap="none" dirty="0">
                <a:solidFill>
                  <a:srgbClr val="002B49"/>
                </a:solidFill>
                <a:latin typeface="Arial"/>
                <a:ea typeface="Arial"/>
                <a:cs typeface="Arial"/>
                <a:sym typeface="Arial"/>
                <a:hlinkClick r:id="rId3"/>
              </a:rPr>
              <a:t>https://newgtldprogram.icann.org/</a:t>
            </a:r>
          </a:p>
          <a:p>
            <a:pPr marL="457200" marR="0" lvl="0" indent="-400050" algn="l" rtl="0">
              <a:lnSpc>
                <a:spcPct val="100000"/>
              </a:lnSpc>
              <a:spcBef>
                <a:spcPts val="0"/>
              </a:spcBef>
              <a:spcAft>
                <a:spcPts val="0"/>
              </a:spcAft>
              <a:buClr>
                <a:srgbClr val="000000"/>
              </a:buClr>
              <a:buSzPts val="2700"/>
              <a:buFont typeface="Arial"/>
              <a:buChar char="●"/>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4"/>
              </a:rPr>
              <a:t>Foire aux questions</a:t>
            </a:r>
            <a:r>
              <a:rPr lang="fr-FR" sz="2000" b="0" i="0" u="none" strike="noStrike" cap="none" dirty="0">
                <a:solidFill>
                  <a:srgbClr val="002B49"/>
                </a:solidFill>
                <a:latin typeface="Arial"/>
                <a:ea typeface="Arial"/>
                <a:cs typeface="Arial"/>
                <a:sym typeface="Arial"/>
              </a:rPr>
              <a:t> (FAQ)</a:t>
            </a: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5"/>
              </a:rPr>
              <a:t>Actualités et annonces du programme</a:t>
            </a:r>
          </a:p>
          <a:p>
            <a:pPr marL="0" marR="0" lvl="0" indent="0" algn="l" rtl="0">
              <a:lnSpc>
                <a:spcPct val="100000"/>
              </a:lnSpc>
              <a:spcBef>
                <a:spcPts val="0"/>
              </a:spcBef>
              <a:spcAft>
                <a:spcPts val="0"/>
              </a:spcAft>
              <a:buClr>
                <a:srgbClr val="000000"/>
              </a:buClr>
              <a:buSzPts val="2200"/>
              <a:buFont typeface="Arial"/>
              <a:buNone/>
            </a:pPr>
            <a:endParaRPr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6"/>
              </a:rPr>
              <a:t>Calendrier d’événements</a:t>
            </a:r>
            <a:r>
              <a:rPr lang="fr-FR" sz="2000" b="0" i="0" u="none" strike="noStrike" cap="none" dirty="0">
                <a:solidFill>
                  <a:srgbClr val="002B49"/>
                </a:solidFill>
                <a:latin typeface="Arial"/>
                <a:ea typeface="Arial"/>
                <a:cs typeface="Arial"/>
                <a:sym typeface="Arial"/>
              </a:rPr>
              <a:t> de l’ICANN </a:t>
            </a: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fr-FR" sz="2000" b="0" i="0" u="none" strike="noStrike" cap="none" dirty="0">
                <a:solidFill>
                  <a:srgbClr val="002B49"/>
                </a:solidFill>
                <a:latin typeface="Arial"/>
                <a:ea typeface="Arial"/>
                <a:cs typeface="Arial"/>
                <a:sym typeface="Arial"/>
                <a:hlinkClick r:id="rId7"/>
              </a:rPr>
              <a:t>S’abonner</a:t>
            </a:r>
            <a:r>
              <a:rPr lang="fr-FR" sz="2000" b="0" i="0" u="none" strike="noStrike" cap="none" dirty="0">
                <a:solidFill>
                  <a:srgbClr val="002B49"/>
                </a:solidFill>
                <a:latin typeface="Arial"/>
                <a:ea typeface="Arial"/>
                <a:cs typeface="Arial"/>
                <a:sym typeface="Arial"/>
              </a:rPr>
              <a:t> aux actualités de l’ICANN</a:t>
            </a:r>
          </a:p>
          <a:p>
            <a:pPr marL="0" marR="0" lvl="0" indent="0" algn="l" rtl="0">
              <a:lnSpc>
                <a:spcPct val="115000"/>
              </a:lnSpc>
              <a:spcBef>
                <a:spcPts val="0"/>
              </a:spcBef>
              <a:spcAft>
                <a:spcPts val="0"/>
              </a:spcAft>
              <a:buClr>
                <a:srgbClr val="000000"/>
              </a:buClr>
              <a:buSzPts val="1800"/>
              <a:buFont typeface="Arial"/>
              <a:buNone/>
            </a:pPr>
            <a:endParaRPr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7"/>
            <a:ext cx="11010300" cy="848831"/>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fr-FR" sz="1550" b="1" dirty="0">
                <a:solidFill>
                  <a:schemeClr val="lt1"/>
                </a:solidFill>
                <a:latin typeface="Arial"/>
                <a:ea typeface="Arial"/>
                <a:cs typeface="Arial"/>
                <a:sym typeface="Arial"/>
              </a:rPr>
              <a:t>Pour afficher les hyperliens en vue normale, cliquez sur le lien à l'aide du bouton droit de la souris et cliquez sur « Lien &gt; Ouvrir le lien »</a:t>
            </a:r>
          </a:p>
          <a:p>
            <a:pPr marL="0" marR="0" lvl="0" indent="0" algn="l" rtl="0">
              <a:spcBef>
                <a:spcPts val="0"/>
              </a:spcBef>
              <a:spcAft>
                <a:spcPts val="0"/>
              </a:spcAft>
              <a:buNone/>
            </a:pPr>
            <a:endParaRPr lang="en-US" sz="155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2" name="Picture 1">
            <a:extLst>
              <a:ext uri="{FF2B5EF4-FFF2-40B4-BE49-F238E27FC236}">
                <a16:creationId xmlns:a16="http://schemas.microsoft.com/office/drawing/2014/main" id="{0095EB5B-EEBC-D25D-B523-65512D6E154C}"/>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193983" y="1986173"/>
            <a:ext cx="5802673"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fr-FR" sz="8000" b="1" i="0" dirty="0">
                <a:solidFill>
                  <a:schemeClr val="lt1"/>
                </a:solidFill>
                <a:latin typeface="Arial"/>
                <a:ea typeface="Arial"/>
                <a:cs typeface="Arial"/>
                <a:sym typeface="Arial"/>
              </a:rPr>
              <a:t>Questions/Réponses</a:t>
            </a: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n-US" sz="12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fr-FR" sz="3100" dirty="0">
                <a:solidFill>
                  <a:schemeClr val="bg1"/>
                </a:solidFill>
              </a:rPr>
              <a:t>Merci.</a:t>
            </a:r>
            <a:br>
              <a:rPr lang="fr-FR" sz="3100" dirty="0">
                <a:solidFill>
                  <a:schemeClr val="bg1"/>
                </a:solidFill>
              </a:rPr>
            </a:br>
            <a:br>
              <a:rPr lang="fr-FR" sz="3100" dirty="0">
                <a:solidFill>
                  <a:schemeClr val="bg1"/>
                </a:solidFill>
              </a:rPr>
            </a:br>
            <a:r>
              <a:rPr lang="fr-FR" sz="3100" dirty="0">
                <a:solidFill>
                  <a:schemeClr val="bg1"/>
                </a:solidFill>
              </a:rPr>
              <a:t>Collaborer avec l’ICANN :</a:t>
            </a:r>
          </a:p>
        </p:txBody>
      </p:sp>
      <p:grpSp>
        <p:nvGrpSpPr>
          <p:cNvPr id="10" name="Group 9">
            <a:extLst>
              <a:ext uri="{FF2B5EF4-FFF2-40B4-BE49-F238E27FC236}">
                <a16:creationId xmlns:a16="http://schemas.microsoft.com/office/drawing/2014/main" id="{01BB7A9D-1A3A-2C3C-85DF-1DB3AB3F4572}"/>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1072B85C-EB72-F9D1-87C7-214DAB5EB160}"/>
                </a:ext>
              </a:extLst>
            </p:cNvPr>
            <p:cNvSpPr txBox="1"/>
            <p:nvPr/>
          </p:nvSpPr>
          <p:spPr>
            <a:xfrm>
              <a:off x="1632187" y="877740"/>
              <a:ext cx="3285715" cy="400110"/>
            </a:xfrm>
            <a:prstGeom prst="rect">
              <a:avLst/>
            </a:prstGeom>
            <a:solidFill>
              <a:srgbClr val="002B49"/>
            </a:solidFill>
          </p:spPr>
          <p:txBody>
            <a:bodyPr wrap="square" rtlCol="0">
              <a:spAutoFit/>
            </a:bodyPr>
            <a:lstStyle/>
            <a:p>
              <a:r>
                <a:rPr lang="en-TR" sz="2000" dirty="0">
                  <a:solidFill>
                    <a:schemeClr val="bg1"/>
                  </a:solidFill>
                </a:rPr>
                <a:t>Un monde, un Internet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69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668188"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fr-FR" sz="4500" dirty="0">
                <a:solidFill>
                  <a:srgbClr val="002B49"/>
                </a:solidFill>
              </a:rPr>
              <a:t>Comment naviguons-nous sur Internet ?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02B49"/>
                </a:solidFill>
                <a:latin typeface="Arial"/>
                <a:ea typeface="Arial"/>
                <a:cs typeface="Arial"/>
                <a:sym typeface="Arial"/>
              </a:rPr>
              <a:t>Les adresses IP sont difficiles à mémoriser.</a:t>
            </a: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fr-FR" sz="2000" b="0" i="0" u="none" strike="noStrike" cap="none" dirty="0">
                <a:solidFill>
                  <a:srgbClr val="002B49"/>
                </a:solidFill>
                <a:latin typeface="Arial"/>
                <a:ea typeface="Arial"/>
                <a:cs typeface="Arial"/>
                <a:sym typeface="Arial"/>
              </a:rPr>
              <a:t>IPv4 : 192.0.43.7.</a:t>
            </a:r>
          </a:p>
          <a:p>
            <a:pPr marL="285750" marR="0" lvl="0" indent="-279400" algn="ctr" rtl="0">
              <a:lnSpc>
                <a:spcPct val="100000"/>
              </a:lnSpc>
              <a:spcBef>
                <a:spcPts val="0"/>
              </a:spcBef>
              <a:spcAft>
                <a:spcPts val="0"/>
              </a:spcAft>
              <a:buClr>
                <a:schemeClr val="dk1"/>
              </a:buClr>
              <a:buSzPts val="2000"/>
              <a:buFont typeface="Arial"/>
              <a:buChar char="•"/>
            </a:pPr>
            <a:r>
              <a:rPr lang="fr-FR" sz="2000" b="0" i="0" u="none" strike="noStrike" cap="none" dirty="0">
                <a:solidFill>
                  <a:srgbClr val="002B49"/>
                </a:solidFill>
                <a:latin typeface="Arial"/>
                <a:ea typeface="Arial"/>
                <a:cs typeface="Arial"/>
                <a:sym typeface="Arial"/>
              </a:rPr>
              <a:t>IPv6 : 2001:0db8:ac10:fe01:0000</a:t>
            </a: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dirty="0">
                <a:solidFill>
                  <a:srgbClr val="002B49"/>
                </a:solidFill>
                <a:latin typeface="Arial"/>
                <a:ea typeface="Arial"/>
                <a:cs typeface="Arial"/>
                <a:sym typeface="Arial"/>
              </a:rPr>
              <a:t>Les personnes retiennent plus facilement des mots.</a:t>
            </a: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b="1" i="0" u="none" strike="noStrike" cap="none" dirty="0" err="1">
                <a:solidFill>
                  <a:srgbClr val="002B49"/>
                </a:solidFill>
                <a:latin typeface="Arial"/>
                <a:ea typeface="Arial"/>
                <a:cs typeface="Arial"/>
                <a:sym typeface="Arial"/>
              </a:rPr>
              <a:t>www.icann.org</a:t>
            </a:r>
            <a:r>
              <a:rPr lang="fr-FR" sz="2000" b="0" i="0" u="none" strike="noStrike" cap="none" dirty="0">
                <a:solidFill>
                  <a:srgbClr val="002B49"/>
                </a:solidFill>
                <a:latin typeface="Arial"/>
                <a:ea typeface="Arial"/>
                <a:cs typeface="Arial"/>
                <a:sym typeface="Arial"/>
              </a:rPr>
              <a:t> = </a:t>
            </a:r>
            <a:r>
              <a:rPr lang="fr-FR" sz="2000" b="1" i="0" u="none" strike="noStrike" cap="none" dirty="0">
                <a:solidFill>
                  <a:srgbClr val="002B49"/>
                </a:solidFill>
                <a:latin typeface="Arial"/>
                <a:ea typeface="Arial"/>
                <a:cs typeface="Arial"/>
                <a:sym typeface="Arial"/>
              </a:rPr>
              <a:t>192.0.43.7</a:t>
            </a: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n-US" sz="1200" b="1"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8" name="Group 7">
            <a:extLst>
              <a:ext uri="{FF2B5EF4-FFF2-40B4-BE49-F238E27FC236}">
                <a16:creationId xmlns:a16="http://schemas.microsoft.com/office/drawing/2014/main" id="{99CD8EBD-F2B2-2108-3D20-B5A3300C1356}"/>
              </a:ext>
            </a:extLst>
          </p:cNvPr>
          <p:cNvGrpSpPr/>
          <p:nvPr/>
        </p:nvGrpSpPr>
        <p:grpSpPr>
          <a:xfrm>
            <a:off x="5710989" y="808993"/>
            <a:ext cx="4796828" cy="2486959"/>
            <a:chOff x="5710989" y="808993"/>
            <a:chExt cx="4796828" cy="2486959"/>
          </a:xfrm>
        </p:grpSpPr>
        <p:sp>
          <p:nvSpPr>
            <p:cNvPr id="7" name="Rectangle 6">
              <a:extLst>
                <a:ext uri="{FF2B5EF4-FFF2-40B4-BE49-F238E27FC236}">
                  <a16:creationId xmlns:a16="http://schemas.microsoft.com/office/drawing/2014/main" id="{5517E39F-F177-2437-49B0-3CCE4693BBA3}"/>
                </a:ext>
              </a:extLst>
            </p:cNvPr>
            <p:cNvSpPr/>
            <p:nvPr/>
          </p:nvSpPr>
          <p:spPr>
            <a:xfrm>
              <a:off x="5710989"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87" name="Google Shape;887;p63"/>
            <p:cNvPicPr preferRelativeResize="0"/>
            <p:nvPr/>
          </p:nvPicPr>
          <p:blipFill rotWithShape="1">
            <a:blip r:embed="rId5">
              <a:alphaModFix/>
            </a:blip>
            <a:srcRect/>
            <a:stretch/>
          </p:blipFill>
          <p:spPr>
            <a:xfrm>
              <a:off x="5751495" y="814499"/>
              <a:ext cx="4534600" cy="2441448"/>
            </a:xfrm>
            <a:prstGeom prst="rect">
              <a:avLst/>
            </a:prstGeom>
            <a:noFill/>
            <a:ln>
              <a:noFill/>
            </a:ln>
          </p:spPr>
        </p:pic>
        <p:pic>
          <p:nvPicPr>
            <p:cNvPr id="10" name="Picture 9">
              <a:extLst>
                <a:ext uri="{FF2B5EF4-FFF2-40B4-BE49-F238E27FC236}">
                  <a16:creationId xmlns:a16="http://schemas.microsoft.com/office/drawing/2014/main" id="{1519802A-A1F4-E16B-2C01-85DFA6BA621B}"/>
                </a:ext>
              </a:extLst>
            </p:cNvPr>
            <p:cNvPicPr>
              <a:picLocks noChangeAspect="1"/>
            </p:cNvPicPr>
            <p:nvPr/>
          </p:nvPicPr>
          <p:blipFill>
            <a:blip r:embed="rId6"/>
            <a:stretch>
              <a:fillRect/>
            </a:stretch>
          </p:blipFill>
          <p:spPr>
            <a:xfrm>
              <a:off x="5867400" y="859470"/>
              <a:ext cx="4195570" cy="650050"/>
            </a:xfrm>
            <a:prstGeom prst="rect">
              <a:avLst/>
            </a:prstGeom>
          </p:spPr>
        </p:pic>
        <p:sp>
          <p:nvSpPr>
            <p:cNvPr id="9" name="TextBox 8">
              <a:extLst>
                <a:ext uri="{FF2B5EF4-FFF2-40B4-BE49-F238E27FC236}">
                  <a16:creationId xmlns:a16="http://schemas.microsoft.com/office/drawing/2014/main" id="{6CBE9D4A-D4DD-548C-187D-F0FCD1E0ED5F}"/>
                </a:ext>
              </a:extLst>
            </p:cNvPr>
            <p:cNvSpPr txBox="1"/>
            <p:nvPr/>
          </p:nvSpPr>
          <p:spPr>
            <a:xfrm>
              <a:off x="5894345" y="948200"/>
              <a:ext cx="4393403" cy="584775"/>
            </a:xfrm>
            <a:prstGeom prst="rect">
              <a:avLst/>
            </a:prstGeom>
            <a:noFill/>
          </p:spPr>
          <p:txBody>
            <a:bodyPr wrap="square">
              <a:spAutoFit/>
            </a:bodyPr>
            <a:lstStyle/>
            <a:p>
              <a:pPr algn="ctr"/>
              <a:r>
                <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Une information envoyée sur Internet, c'est comme une </a:t>
              </a:r>
              <a:r>
                <a:rPr lang="fr-FR"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carte postale numérique</a:t>
              </a:r>
              <a:r>
                <a:rPr lang="fr-FR"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600" dirty="0">
                  <a:solidFill>
                    <a:schemeClr val="bg1"/>
                  </a:solidFill>
                  <a:effectLst/>
                </a:rPr>
                <a:t> </a:t>
              </a:r>
              <a:endParaRPr lang="en-US" sz="1600" dirty="0">
                <a:solidFill>
                  <a:schemeClr val="bg1"/>
                </a:solidFill>
              </a:endParaRPr>
            </a:p>
          </p:txBody>
        </p:sp>
        <p:pic>
          <p:nvPicPr>
            <p:cNvPr id="11" name="Picture 10">
              <a:extLst>
                <a:ext uri="{FF2B5EF4-FFF2-40B4-BE49-F238E27FC236}">
                  <a16:creationId xmlns:a16="http://schemas.microsoft.com/office/drawing/2014/main" id="{65465AF3-5FF5-4C40-6EB5-A4C8C335999D}"/>
                </a:ext>
              </a:extLst>
            </p:cNvPr>
            <p:cNvPicPr>
              <a:picLocks noChangeAspect="1"/>
            </p:cNvPicPr>
            <p:nvPr/>
          </p:nvPicPr>
          <p:blipFill>
            <a:blip r:embed="rId6"/>
            <a:stretch>
              <a:fillRect/>
            </a:stretch>
          </p:blipFill>
          <p:spPr>
            <a:xfrm>
              <a:off x="5760130" y="2095426"/>
              <a:ext cx="930358" cy="650050"/>
            </a:xfrm>
            <a:prstGeom prst="rect">
              <a:avLst/>
            </a:prstGeom>
          </p:spPr>
        </p:pic>
        <p:sp>
          <p:nvSpPr>
            <p:cNvPr id="12" name="TextBox 11">
              <a:extLst>
                <a:ext uri="{FF2B5EF4-FFF2-40B4-BE49-F238E27FC236}">
                  <a16:creationId xmlns:a16="http://schemas.microsoft.com/office/drawing/2014/main" id="{866640C0-BE03-A88E-3D60-8DD0D039A8F7}"/>
                </a:ext>
              </a:extLst>
            </p:cNvPr>
            <p:cNvSpPr txBox="1"/>
            <p:nvPr/>
          </p:nvSpPr>
          <p:spPr>
            <a:xfrm>
              <a:off x="5833553" y="2162356"/>
              <a:ext cx="930358" cy="338554"/>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contenu</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AD9572E-93FE-EF08-96E4-74B7EB3A90BF}"/>
                </a:ext>
              </a:extLst>
            </p:cNvPr>
            <p:cNvPicPr>
              <a:picLocks noChangeAspect="1"/>
            </p:cNvPicPr>
            <p:nvPr/>
          </p:nvPicPr>
          <p:blipFill>
            <a:blip r:embed="rId6"/>
            <a:stretch>
              <a:fillRect/>
            </a:stretch>
          </p:blipFill>
          <p:spPr>
            <a:xfrm>
              <a:off x="9168072" y="1740958"/>
              <a:ext cx="1126657" cy="1428550"/>
            </a:xfrm>
            <a:prstGeom prst="rect">
              <a:avLst/>
            </a:prstGeom>
          </p:spPr>
        </p:pic>
        <p:sp>
          <p:nvSpPr>
            <p:cNvPr id="14" name="TextBox 13">
              <a:extLst>
                <a:ext uri="{FF2B5EF4-FFF2-40B4-BE49-F238E27FC236}">
                  <a16:creationId xmlns:a16="http://schemas.microsoft.com/office/drawing/2014/main" id="{17028A1F-6CBC-CED8-4443-538F03F28AB5}"/>
                </a:ext>
              </a:extLst>
            </p:cNvPr>
            <p:cNvSpPr txBox="1"/>
            <p:nvPr/>
          </p:nvSpPr>
          <p:spPr>
            <a:xfrm>
              <a:off x="9176707" y="1740606"/>
              <a:ext cx="1294398" cy="584775"/>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adresse du destinataire</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86EA69A-F6A1-5B87-3896-956EBCD5D4D4}"/>
                </a:ext>
              </a:extLst>
            </p:cNvPr>
            <p:cNvSpPr txBox="1"/>
            <p:nvPr/>
          </p:nvSpPr>
          <p:spPr>
            <a:xfrm>
              <a:off x="9213419" y="2497651"/>
              <a:ext cx="1294398" cy="584775"/>
            </a:xfrm>
            <a:prstGeom prst="rect">
              <a:avLst/>
            </a:prstGeom>
            <a:noFill/>
          </p:spPr>
          <p:txBody>
            <a:bodyPr wrap="square">
              <a:spAutoFit/>
            </a:bodyPr>
            <a:lstStyle/>
            <a:p>
              <a:pPr marL="0" marR="0">
                <a:spcBef>
                  <a:spcPts val="0"/>
                </a:spcBef>
                <a:spcAft>
                  <a:spcPts val="0"/>
                </a:spcAft>
              </a:pPr>
              <a:r>
                <a:rPr lang="fr-FR"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rPr>
                <a:t>adresse de l’expéditeur</a:t>
              </a:r>
              <a:endParaRPr lang="en-US" sz="16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E220FDD9-68BC-DE1C-FDA6-7BCE2D81435F}"/>
              </a:ext>
            </a:extLst>
          </p:cNvPr>
          <p:cNvPicPr>
            <a:picLocks noChangeAspect="1"/>
          </p:cNvPicPr>
          <p:nvPr/>
        </p:nvPicPr>
        <p:blipFill>
          <a:blip r:embed="rId7"/>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n-US" sz="1200" b="1"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Qu’est-ce qu’un nom de domaine ?</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fr-FR" sz="5400" b="0" i="0" u="sng" strike="noStrike" cap="none">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p>
        </p:txBody>
      </p:sp>
      <p:sp>
        <p:nvSpPr>
          <p:cNvPr id="897" name="Google Shape;897;p64"/>
          <p:cNvSpPr/>
          <p:nvPr/>
        </p:nvSpPr>
        <p:spPr>
          <a:xfrm rot="-5400000">
            <a:off x="7815250" y="2888229"/>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399771"/>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fr-FR" sz="1800" b="1" dirty="0">
                <a:solidFill>
                  <a:schemeClr val="accent5"/>
                </a:solidFill>
              </a:rPr>
              <a:t>d</a:t>
            </a:r>
            <a:r>
              <a:rPr lang="fr-FR" sz="1800" b="1" i="0" u="none" strike="noStrike" cap="none" dirty="0">
                <a:solidFill>
                  <a:schemeClr val="accent5"/>
                </a:solidFill>
                <a:latin typeface="Arial"/>
                <a:ea typeface="Arial"/>
                <a:cs typeface="Arial"/>
                <a:sym typeface="Arial"/>
              </a:rPr>
              <a:t>omaine de premier niveau</a:t>
            </a:r>
          </a:p>
        </p:txBody>
      </p:sp>
      <p:pic>
        <p:nvPicPr>
          <p:cNvPr id="5" name="Picture 4">
            <a:extLst>
              <a:ext uri="{FF2B5EF4-FFF2-40B4-BE49-F238E27FC236}">
                <a16:creationId xmlns:a16="http://schemas.microsoft.com/office/drawing/2014/main" id="{319C9020-FB6C-F946-13C9-24F42CB37557}"/>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n-US" sz="1200" b="1"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561388"/>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400" dirty="0">
                <a:solidFill>
                  <a:srgbClr val="002B49"/>
                </a:solidFill>
                <a:latin typeface="Arial"/>
                <a:ea typeface="Arial"/>
                <a:cs typeface="Arial"/>
                <a:sym typeface="Arial"/>
              </a:rPr>
              <a:t>Qu’est-ce qu’un domaine générique de premier niveau (TLD) ?</a:t>
            </a: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Japonais</a:t>
            </a: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.コム</a:t>
            </a: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300" b="1" i="0" u="none" strike="noStrike" cap="none">
                <a:solidFill>
                  <a:srgbClr val="002B49"/>
                </a:solidFill>
                <a:latin typeface="Arial"/>
                <a:ea typeface="Arial"/>
                <a:cs typeface="Arial"/>
                <a:sym typeface="Arial"/>
              </a:rPr>
              <a:t>2012</a:t>
            </a: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Chinois</a:t>
            </a: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1700" b="1" i="0" u="none" strike="noStrike" cap="none">
                <a:solidFill>
                  <a:srgbClr val="002B49"/>
                </a:solidFill>
                <a:latin typeface="Arial"/>
                <a:ea typeface="Arial"/>
                <a:cs typeface="Arial"/>
                <a:sym typeface="Arial"/>
              </a:rPr>
              <a:t>Arabe</a:t>
            </a: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fr-FR" sz="2000" b="1"/>
              <a:t>NOM DE DOMAINE</a:t>
            </a:r>
          </a:p>
          <a:p>
            <a:r>
              <a:rPr lang="fr-FR" sz="2000"/>
              <a:t>Lettres latines de a à z sans accents ni symboles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594635"/>
            <a:ext cx="3264632" cy="1323439"/>
          </a:xfrm>
          <a:prstGeom prst="rect">
            <a:avLst/>
          </a:prstGeom>
          <a:noFill/>
        </p:spPr>
        <p:txBody>
          <a:bodyPr wrap="square" rtlCol="0">
            <a:spAutoFit/>
          </a:bodyPr>
          <a:lstStyle/>
          <a:p>
            <a:r>
              <a:rPr lang="fr-FR" sz="2000" b="1" dirty="0"/>
              <a:t>NOMS DE DOMAINE INTERNATIONALISÉS AJOUTÉS </a:t>
            </a:r>
          </a:p>
          <a:p>
            <a:r>
              <a:rPr lang="fr-FR" sz="2000" b="1" dirty="0"/>
              <a:t> </a:t>
            </a:r>
          </a:p>
          <a:p>
            <a:r>
              <a:rPr lang="fr-FR" sz="2000" dirty="0"/>
              <a:t>Caractères issus de différents scripts.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.org</a:t>
            </a: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.com</a:t>
            </a: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عرب</a:t>
            </a:r>
            <a:r>
              <a:rPr lang="fr-FR" sz="2900" b="1">
                <a:solidFill>
                  <a:schemeClr val="lt1"/>
                </a:solidFill>
              </a:rPr>
              <a:t>.</a:t>
            </a: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fr-FR" sz="2900" b="1" i="0" u="none" strike="noStrike" cap="none">
                <a:solidFill>
                  <a:schemeClr val="lt1"/>
                </a:solidFill>
                <a:latin typeface="Arial"/>
                <a:ea typeface="Arial"/>
                <a:cs typeface="Arial"/>
                <a:sym typeface="Arial"/>
              </a:rPr>
              <a:t>.中国</a:t>
            </a: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fr-FR" sz="2800" b="1" i="0" u="none" strike="noStrike" cap="none">
                <a:solidFill>
                  <a:schemeClr val="lt1"/>
                </a:solidFill>
                <a:latin typeface="Arial"/>
                <a:ea typeface="Arial"/>
                <a:cs typeface="Arial"/>
                <a:sym typeface="Arial"/>
              </a:rPr>
              <a:t>.net</a:t>
            </a:r>
          </a:p>
        </p:txBody>
      </p:sp>
      <p:pic>
        <p:nvPicPr>
          <p:cNvPr id="37" name="Picture 36">
            <a:extLst>
              <a:ext uri="{FF2B5EF4-FFF2-40B4-BE49-F238E27FC236}">
                <a16:creationId xmlns:a16="http://schemas.microsoft.com/office/drawing/2014/main" id="{B1F0DEB6-088A-353E-5503-68ACE5E94674}"/>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a:solidFill>
                  <a:srgbClr val="002B49"/>
                </a:solidFill>
              </a:rPr>
              <a:t>Expansion du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fr-FR" sz="2400" b="1">
                <a:solidFill>
                  <a:srgbClr val="002B49"/>
                </a:solidFill>
              </a:rPr>
              <a:t>On compte aujourd’hui plus </a:t>
            </a:r>
            <a:r>
              <a:rPr lang="fr-FR" sz="2400" b="1" i="0" u="none" strike="noStrike" cap="none">
                <a:solidFill>
                  <a:srgbClr val="002B49"/>
                </a:solidFill>
                <a:latin typeface="Arial"/>
                <a:ea typeface="Arial"/>
                <a:cs typeface="Arial"/>
                <a:sym typeface="Arial"/>
              </a:rPr>
              <a:t>de 1 200 gTLD</a:t>
            </a: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.edu</a:t>
              </a: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.gov</a:t>
              </a: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.int</a:t>
              </a: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.mil</a:t>
              </a: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.net</a:t>
              </a: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.org</a:t>
              </a: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.aero</a:t>
              </a: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.biz</a:t>
              </a: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.coop</a:t>
              </a: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.info</a:t>
              </a: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.museum</a:t>
              </a: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.name</a:t>
              </a: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.pro</a:t>
              </a: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.asia</a:t>
              </a: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.cat</a:t>
              </a: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.jobs</a:t>
              </a: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.mail</a:t>
              </a: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.mobi</a:t>
              </a: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.post</a:t>
              </a: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.tel</a:t>
              </a: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.com</a:t>
              </a: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.travel</a:t>
              </a: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002B49"/>
                  </a:solidFill>
                  <a:latin typeface="Arial"/>
                  <a:ea typeface="Arial"/>
                  <a:cs typeface="Arial"/>
                  <a:sym typeface="Arial"/>
                </a:rPr>
                <a:t>.xxx</a:t>
              </a: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fr-FR" sz="3100" b="1" i="0" u="none" strike="noStrike" cap="none">
                  <a:solidFill>
                    <a:srgbClr val="002B49"/>
                  </a:solidFill>
                  <a:latin typeface="Arial"/>
                  <a:ea typeface="Arial"/>
                  <a:cs typeface="Arial"/>
                  <a:sym typeface="Arial"/>
                </a:rPr>
                <a:t>1 200 +</a:t>
              </a: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600" b="1" i="0" u="none" strike="noStrike" cap="none">
                  <a:solidFill>
                    <a:srgbClr val="002B49"/>
                  </a:solidFill>
                  <a:latin typeface="Arial"/>
                  <a:ea typeface="Arial"/>
                  <a:cs typeface="Arial"/>
                  <a:sym typeface="Arial"/>
                </a:rPr>
                <a:t>.みんな </a:t>
              </a: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.公益</a:t>
              </a: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b="1" i="0" u="none" strike="noStrike" cap="none">
                  <a:solidFill>
                    <a:srgbClr val="002B49"/>
                  </a:solidFill>
                  <a:latin typeface="Arial"/>
                  <a:ea typeface="Arial"/>
                  <a:cs typeface="Arial"/>
                  <a:sym typeface="Arial"/>
                </a:rPr>
                <a:t>.menu</a:t>
              </a: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2400" b="1" i="0" u="none" strike="noStrike" cap="none">
                  <a:solidFill>
                    <a:srgbClr val="002B49"/>
                  </a:solidFill>
                  <a:latin typeface="Arial"/>
                  <a:ea typeface="Arial"/>
                  <a:cs typeface="Arial"/>
                  <a:sym typeface="Arial"/>
                </a:rPr>
                <a:t>.paris</a:t>
              </a: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.brand</a:t>
              </a: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.cab</a:t>
              </a: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2400" i="0" u="none" strike="noStrike" cap="none">
                  <a:solidFill>
                    <a:srgbClr val="002B49"/>
                  </a:solidFill>
                  <a:latin typeface="Arial"/>
                  <a:ea typeface="Arial"/>
                  <a:cs typeface="Arial"/>
                  <a:sym typeface="Arial"/>
                </a:rPr>
                <a:t>.futbol</a:t>
              </a: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fr-FR" sz="1800" i="0" u="none" strike="noStrike" cap="none">
                  <a:solidFill>
                    <a:srgbClr val="002B49"/>
                  </a:solidFill>
                  <a:latin typeface="Arial"/>
                  <a:ea typeface="Arial"/>
                  <a:cs typeface="Arial"/>
                  <a:sym typeface="Arial"/>
                </a:rPr>
                <a:t>.ceo</a:t>
              </a: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fr-FR" sz="2400" i="0" u="none" strike="noStrike" cap="none">
                  <a:solidFill>
                    <a:srgbClr val="002B49"/>
                  </a:solidFill>
                  <a:latin typeface="Arial"/>
                  <a:ea typeface="Arial"/>
                  <a:cs typeface="Arial"/>
                  <a:sym typeface="Arial"/>
                </a:rPr>
                <a:t>gTLD</a:t>
              </a: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n-US" sz="1200" b="1"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07E38C07-6AC4-A547-E5FB-D1BC165FC059}"/>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n-US" sz="1200" b="1" i="0" u="none" strike="noStrike" cap="none">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90291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fr-FR" sz="4500" dirty="0">
                <a:solidFill>
                  <a:srgbClr val="002B49"/>
                </a:solidFill>
              </a:rPr>
              <a:t>Parvenir à un Internet plus inclusif</a:t>
            </a:r>
          </a:p>
        </p:txBody>
      </p:sp>
      <p:sp>
        <p:nvSpPr>
          <p:cNvPr id="955" name="Google Shape;955;p67"/>
          <p:cNvSpPr txBox="1"/>
          <p:nvPr/>
        </p:nvSpPr>
        <p:spPr>
          <a:xfrm>
            <a:off x="504825" y="1729732"/>
            <a:ext cx="10992375"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fr-FR" sz="2100" b="1" dirty="0">
                <a:solidFill>
                  <a:srgbClr val="002B49"/>
                </a:solidFill>
              </a:rPr>
              <a:t>La communauté de l’ICANN s’efforce de rendre l’Internet plus utilisable à l’échelle mondiale grâce à :</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1" y="2650772"/>
            <a:ext cx="9089411" cy="1200329"/>
          </a:xfrm>
          <a:prstGeom prst="rect">
            <a:avLst/>
          </a:prstGeom>
          <a:noFill/>
        </p:spPr>
        <p:txBody>
          <a:bodyPr wrap="square" rtlCol="0">
            <a:spAutoFit/>
          </a:bodyPr>
          <a:lstStyle/>
          <a:p>
            <a:pPr marL="44450" lvl="0" algn="l" rtl="0">
              <a:spcBef>
                <a:spcPts val="0"/>
              </a:spcBef>
              <a:spcAft>
                <a:spcPts val="0"/>
              </a:spcAft>
              <a:buSzPts val="2100"/>
            </a:pPr>
            <a:r>
              <a:rPr lang="fr-FR" sz="1800" dirty="0">
                <a:solidFill>
                  <a:srgbClr val="002B49"/>
                </a:solidFill>
              </a:rPr>
              <a:t>l’acceptation universelle : une exigence technique qui permet de garantir que tous les noms de domaine et les adresses de courrier électronique valides fonctionnent dans toutes les applications, tous les dispositifs et tous les systèmes connectés à Internet.</a:t>
            </a:r>
          </a:p>
          <a:p>
            <a:pPr marL="685800" lvl="1" indent="-298450" algn="l" rtl="0">
              <a:spcBef>
                <a:spcPts val="0"/>
              </a:spcBef>
              <a:spcAft>
                <a:spcPts val="0"/>
              </a:spcAft>
              <a:buSzPts val="2100"/>
              <a:buChar char="○"/>
            </a:pPr>
            <a:r>
              <a:rPr lang="fr-FR" sz="1800" i="1" dirty="0">
                <a:solidFill>
                  <a:srgbClr val="002B49"/>
                </a:solidFill>
              </a:rPr>
              <a:t>les applications et les systèmes existants doivent être mis à jour.</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656320"/>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184947"/>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7" y="4210065"/>
            <a:ext cx="8785487" cy="815608"/>
          </a:xfrm>
          <a:prstGeom prst="rect">
            <a:avLst/>
          </a:prstGeom>
          <a:noFill/>
        </p:spPr>
        <p:txBody>
          <a:bodyPr wrap="square" rtlCol="0">
            <a:spAutoFit/>
          </a:bodyPr>
          <a:lstStyle/>
          <a:p>
            <a:pPr marL="44450" lvl="0" algn="l" rtl="0">
              <a:spcBef>
                <a:spcPts val="0"/>
              </a:spcBef>
              <a:spcAft>
                <a:spcPts val="0"/>
              </a:spcAft>
              <a:buSzPts val="2100"/>
            </a:pPr>
            <a:r>
              <a:rPr lang="fr-FR" sz="1800" dirty="0">
                <a:solidFill>
                  <a:srgbClr val="002B49"/>
                </a:solidFill>
              </a:rPr>
              <a:t>les noms de domaine internationalisés : il s’agit de noms de domaine représentés par des caractères autres que ceux basés sur le script latin ou en ASCII (a à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280548"/>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fr-FR" sz="1800" b="1">
                <a:solidFill>
                  <a:schemeClr val="lt1"/>
                </a:solidFill>
                <a:latin typeface="Arial"/>
                <a:ea typeface="Arial"/>
                <a:cs typeface="Arial"/>
                <a:sym typeface="Arial"/>
              </a:rPr>
              <a:t>Toute personne devrait pouvoir utiliser l’Internet avec un nom de domaine et une adresse électronique propres à sa langue ou à sa culture.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075113"/>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0B3458"/>
                </a:solidFill>
                <a:latin typeface="Arial"/>
                <a:ea typeface="Arial"/>
                <a:cs typeface="Arial"/>
                <a:sym typeface="Arial"/>
              </a:rPr>
              <a:t>!</a:t>
            </a:r>
          </a:p>
        </p:txBody>
      </p:sp>
      <p:pic>
        <p:nvPicPr>
          <p:cNvPr id="5" name="Picture 4">
            <a:extLst>
              <a:ext uri="{FF2B5EF4-FFF2-40B4-BE49-F238E27FC236}">
                <a16:creationId xmlns:a16="http://schemas.microsoft.com/office/drawing/2014/main" id="{888EC9F5-E845-C9ED-71BA-4CF62AEEFA3A}"/>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fr-FR" sz="5400"/>
              <a:t>Prochaine série du programme</a:t>
            </a:r>
            <a:br>
              <a:rPr lang="fr-FR" sz="5400"/>
            </a:br>
            <a:r>
              <a:rPr lang="fr-FR" sz="5400"/>
              <a:t>des nouveaux gTLD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5648</Words>
  <Application>Microsoft Macintosh PowerPoint</Application>
  <PresentationFormat>Widescreen</PresentationFormat>
  <Paragraphs>533</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Noto Sans Symbols</vt:lpstr>
      <vt:lpstr>NTR</vt:lpstr>
      <vt:lpstr>ICANN PPT_Arial_16x9_June 2017_potx</vt:lpstr>
      <vt:lpstr>ICANN PPT_Arial_16x9_June 2017_potx</vt:lpstr>
      <vt:lpstr>Un Internet plus inclusif : les nouveaux domaines génériques de premier niveau</vt:lpstr>
      <vt:lpstr>Ordre du jour</vt:lpstr>
      <vt:lpstr>L’Internet est un « réseau mondial de réseaux » </vt:lpstr>
      <vt:lpstr>Comment naviguons-nous sur Internet ? </vt:lpstr>
      <vt:lpstr>Qu’est-ce qu’un nom de domaine ?</vt:lpstr>
      <vt:lpstr>Qu’est-ce qu’un domaine générique de premier niveau (TLD) ?</vt:lpstr>
      <vt:lpstr>Expansion du DNS</vt:lpstr>
      <vt:lpstr>Parvenir à un Internet plus inclusif</vt:lpstr>
      <vt:lpstr>Prochaine série du programme des nouveaux gTLD </vt:lpstr>
      <vt:lpstr>Nouveaux noms de domaine, nouveaux usages</vt:lpstr>
      <vt:lpstr>Opportunités offertes par les gTLD</vt:lpstr>
      <vt:lpstr>Avantages de l’exploitation d’un gTLD</vt:lpstr>
      <vt:lpstr>Devenir un opérateur de registre</vt:lpstr>
      <vt:lpstr>Considérations financières et techniques</vt:lpstr>
      <vt:lpstr>Responsabilités des opérateurs de registre </vt:lpstr>
      <vt:lpstr>Programme de soutien aux candidats (ASP) de la prochaine série </vt:lpstr>
      <vt:lpstr>Critères pour bénéficier du soutien aux candidats </vt:lpstr>
      <vt:lpstr>Programme de soutien aux candidats</vt:lpstr>
      <vt:lpstr>Types de soutien aux candidats</vt:lpstr>
      <vt:lpstr>Évaluation des candidats au programme de soutien</vt:lpstr>
      <vt:lpstr>Évaluation des candidats au programme de soutien</vt:lpstr>
      <vt:lpstr>Quelles sont les prochaines étapes ?</vt:lpstr>
      <vt:lpstr>Le parcours d'un candidat bénéficiant du soutien</vt:lpstr>
      <vt:lpstr>Le parcours d'un candidat bénéficiant du soutien</vt:lpstr>
      <vt:lpstr>Dates clés</vt:lpstr>
      <vt:lpstr>Prochaine série :  programme d’évaluation des fournisseurs de service de registre (RSP) </vt:lpstr>
      <vt:lpstr>Programme d’évaluation des fournisseurs de services de registre</vt:lpstr>
      <vt:lpstr>Tests du système de registre 2.0</vt:lpstr>
      <vt:lpstr>Prochaine série :  calendrier et ressources </vt:lpstr>
      <vt:lpstr>PowerPoint Presentation</vt:lpstr>
      <vt:lpstr>Ressources pour la prochaine série du programme des nouveaux gTLD</vt:lpstr>
      <vt:lpstr>PowerPoint Presentation</vt:lpstr>
      <vt:lpstr>Merci.  Collaborer avec l’ICANN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47</cp:revision>
  <dcterms:modified xsi:type="dcterms:W3CDTF">2024-10-16T13:04:55Z</dcterms:modified>
</cp:coreProperties>
</file>