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92" r:id="rId2"/>
    <p:sldId id="257" r:id="rId3"/>
    <p:sldId id="258" r:id="rId4"/>
    <p:sldId id="259" r:id="rId5"/>
    <p:sldId id="293"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Helvetica Neue" panose="02000503000000020004" pitchFamily="2" charset="0"/>
      <p:regular r:id="rId33"/>
      <p:bold r:id="rId34"/>
      <p:italic r:id="rId35"/>
      <p:boldItalic r:id="rId36"/>
    </p:embeddedFont>
    <p:embeddedFont>
      <p:font typeface="NTR"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defaultTextStyle>
  <p:extLst>
    <p:ext uri="{EFAFB233-063F-42B5-8137-9DF3F51BA10A}">
      <p15:sldGuideLst xmlns:p15="http://schemas.microsoft.com/office/powerpoint/2012/main">
        <p15:guide id="1" orient="horz" pos="68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HV1VEOgxzowt2Y7wPyjDbJx7ym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2DFE"/>
    <a:srgbClr val="0B3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p:restoredTop sz="80000"/>
  </p:normalViewPr>
  <p:slideViewPr>
    <p:cSldViewPr snapToGrid="0">
      <p:cViewPr varScale="1">
        <p:scale>
          <a:sx n="101" d="100"/>
          <a:sy n="101" d="100"/>
        </p:scale>
        <p:origin x="2456" y="192"/>
      </p:cViewPr>
      <p:guideLst>
        <p:guide orient="horz" pos="686"/>
        <p:guide pos="2880"/>
      </p:guideLst>
    </p:cSldViewPr>
  </p:slideViewPr>
  <p:notesTextViewPr>
    <p:cViewPr>
      <p:scale>
        <a:sx n="140" d="100"/>
        <a:sy n="140" d="100"/>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5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SimSun"/>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gtlds.icann.org/en/program-status/statistic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58" name="Google Shape;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zh-CN" sz="1150" dirty="0">
                <a:solidFill>
                  <a:srgbClr val="1D1C1D"/>
                </a:solidFill>
                <a:latin typeface="Arial"/>
                <a:ea typeface="SimSun"/>
                <a:cs typeface="Arial"/>
                <a:sym typeface="Arial"/>
              </a:rPr>
              <a:t>除了拥有一个独特的“标签”或名称外，gTLD 还能带来许多潜在的好处：</a:t>
            </a:r>
          </a:p>
          <a:p>
            <a:pPr marL="0" lvl="0" indent="0" algn="l" rtl="0">
              <a:lnSpc>
                <a:spcPct val="115000"/>
              </a:lnSpc>
              <a:spcBef>
                <a:spcPts val="0"/>
              </a:spcBef>
              <a:spcAft>
                <a:spcPts val="0"/>
              </a:spcAft>
              <a:buClr>
                <a:schemeClr val="dk1"/>
              </a:buClr>
              <a:buSzPts val="1100"/>
              <a:buFont typeface="Arial"/>
              <a:buNone/>
            </a:pP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zh-CN" sz="1150" dirty="0">
                <a:solidFill>
                  <a:srgbClr val="1D1C1D"/>
                </a:solidFill>
                <a:latin typeface="Arial"/>
                <a:ea typeface="SimSun"/>
                <a:cs typeface="Arial"/>
                <a:sym typeface="Arial"/>
              </a:rPr>
              <a:t>增强安全性：一家注册管理运行机构 (RO) 能够实施针对该域名量身定制的安全措施，从而降低网络威胁（如网络钓鱼攻击）风险。</a:t>
            </a:r>
          </a:p>
          <a:p>
            <a:pPr marL="457200" lvl="0" indent="-301625" algn="l" rtl="0">
              <a:lnSpc>
                <a:spcPct val="115000"/>
              </a:lnSpc>
              <a:spcBef>
                <a:spcPts val="0"/>
              </a:spcBef>
              <a:spcAft>
                <a:spcPts val="0"/>
              </a:spcAft>
              <a:buClr>
                <a:srgbClr val="1D1C1D"/>
              </a:buClr>
              <a:buSzPts val="1150"/>
              <a:buFont typeface="Arial"/>
              <a:buAutoNum type="arabicPeriod"/>
            </a:pPr>
            <a:r>
              <a:rPr lang="zh-CN" sz="1150" dirty="0">
                <a:solidFill>
                  <a:srgbClr val="1D1C1D"/>
                </a:solidFill>
                <a:latin typeface="Arial"/>
                <a:ea typeface="SimSun"/>
                <a:cs typeface="Arial"/>
                <a:sym typeface="Arial"/>
              </a:rPr>
              <a:t>货币化机遇RO 可以出售 gTLD 下的域名，从而获得潜在收入。</a:t>
            </a:r>
          </a:p>
          <a:p>
            <a:pPr marL="457200" lvl="0" indent="-301625" algn="l" rtl="0">
              <a:lnSpc>
                <a:spcPct val="115000"/>
              </a:lnSpc>
              <a:spcBef>
                <a:spcPts val="0"/>
              </a:spcBef>
              <a:spcAft>
                <a:spcPts val="0"/>
              </a:spcAft>
              <a:buClr>
                <a:srgbClr val="1D1C1D"/>
              </a:buClr>
              <a:buSzPts val="1150"/>
              <a:buFont typeface="Arial"/>
              <a:buAutoNum type="arabicPeriod"/>
            </a:pPr>
            <a:r>
              <a:rPr lang="zh-CN" sz="1150" dirty="0">
                <a:solidFill>
                  <a:srgbClr val="1D1C1D"/>
                </a:solidFill>
                <a:latin typeface="Arial"/>
                <a:ea typeface="SimSun"/>
                <a:cs typeface="Arial"/>
                <a:sym typeface="Arial"/>
              </a:rPr>
              <a:t>提高可信度：  gTLD 可以提高品牌在用户心目中的信誉度和可信度。</a:t>
            </a:r>
          </a:p>
          <a:p>
            <a:pPr marL="457200" lvl="0" indent="-301625" algn="l" rtl="0">
              <a:lnSpc>
                <a:spcPct val="115000"/>
              </a:lnSpc>
              <a:spcBef>
                <a:spcPts val="0"/>
              </a:spcBef>
              <a:spcAft>
                <a:spcPts val="0"/>
              </a:spcAft>
              <a:buClr>
                <a:srgbClr val="1D1C1D"/>
              </a:buClr>
              <a:buSzPts val="1150"/>
              <a:buFont typeface="Arial"/>
              <a:buAutoNum type="arabicPeriod"/>
            </a:pPr>
            <a:r>
              <a:rPr lang="zh-CN" sz="1150" dirty="0">
                <a:solidFill>
                  <a:srgbClr val="1D1C1D"/>
                </a:solidFill>
                <a:latin typeface="Arial"/>
                <a:ea typeface="SimSun"/>
                <a:cs typeface="Arial"/>
                <a:sym typeface="Arial"/>
              </a:rPr>
              <a:t>品牌控制：gTLD 可让您对自己的品牌拥有更多的线上控制权。</a:t>
            </a:r>
          </a:p>
          <a:p>
            <a:pPr marL="457200" lvl="0" indent="-301625" algn="l" rtl="0">
              <a:lnSpc>
                <a:spcPct val="115000"/>
              </a:lnSpc>
              <a:spcBef>
                <a:spcPts val="0"/>
              </a:spcBef>
              <a:spcAft>
                <a:spcPts val="0"/>
              </a:spcAft>
              <a:buClr>
                <a:srgbClr val="1D1C1D"/>
              </a:buClr>
              <a:buSzPts val="1150"/>
              <a:buFont typeface="Arial"/>
              <a:buAutoNum type="arabicPeriod"/>
            </a:pPr>
            <a:r>
              <a:rPr lang="zh-CN" sz="1150" dirty="0">
                <a:solidFill>
                  <a:srgbClr val="1D1C1D"/>
                </a:solidFill>
                <a:latin typeface="Arial"/>
                <a:ea typeface="SimSun"/>
                <a:cs typeface="Arial"/>
                <a:sym typeface="Arial"/>
              </a:rPr>
              <a:t>灵活性和创造性：作为 RO，您可以创建与您的特定利基或行业更相关、更有创意的域名。</a:t>
            </a:r>
          </a:p>
          <a:p>
            <a:pPr marL="457200" lvl="0" indent="-301625" algn="l" rtl="0">
              <a:lnSpc>
                <a:spcPct val="115000"/>
              </a:lnSpc>
              <a:spcBef>
                <a:spcPts val="0"/>
              </a:spcBef>
              <a:spcAft>
                <a:spcPts val="0"/>
              </a:spcAft>
              <a:buClr>
                <a:srgbClr val="1D1C1D"/>
              </a:buClr>
              <a:buSzPts val="1150"/>
              <a:buFont typeface="Arial"/>
              <a:buAutoNum type="arabicPeriod"/>
            </a:pPr>
            <a:r>
              <a:rPr lang="zh-CN" sz="1150" dirty="0">
                <a:solidFill>
                  <a:srgbClr val="1D1C1D"/>
                </a:solidFill>
                <a:latin typeface="Arial"/>
                <a:ea typeface="SimSun"/>
                <a:cs typeface="Arial"/>
                <a:sym typeface="Arial"/>
              </a:rPr>
              <a:t>政策管控：虽然</a:t>
            </a:r>
            <a:r>
              <a:rPr lang="zh-CN" sz="1150" dirty="0">
                <a:solidFill>
                  <a:srgbClr val="1D1C1D"/>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有些规则是依据 ICANN 共识性政策制定的，</a:t>
            </a:r>
            <a:r>
              <a:rPr lang="zh-CN" sz="1150" dirty="0">
                <a:solidFill>
                  <a:srgbClr val="1D1C1D"/>
                </a:solidFill>
                <a:latin typeface="Arial"/>
                <a:ea typeface="SimSun"/>
                <a:cs typeface="Arial"/>
                <a:sym typeface="Arial"/>
              </a:rPr>
              <a:t>但 RO 通常拥有制定 gTLD 注册政策的自主权，包括谁可以在您的 gTLD 下注册域名以及出于何种目的进行注册。</a:t>
            </a:r>
          </a:p>
          <a:p>
            <a:pPr marL="457200" lvl="0" indent="-301625" algn="l" rtl="0">
              <a:lnSpc>
                <a:spcPct val="115000"/>
              </a:lnSpc>
              <a:spcBef>
                <a:spcPts val="0"/>
              </a:spcBef>
              <a:spcAft>
                <a:spcPts val="0"/>
              </a:spcAft>
              <a:buClr>
                <a:srgbClr val="1D1C1D"/>
              </a:buClr>
              <a:buSzPts val="1150"/>
              <a:buFont typeface="Arial"/>
              <a:buAutoNum type="arabicPeriod"/>
            </a:pPr>
            <a:r>
              <a:rPr lang="zh-CN" sz="1150" dirty="0">
                <a:solidFill>
                  <a:srgbClr val="1D1C1D"/>
                </a:solidFill>
                <a:latin typeface="Arial"/>
                <a:ea typeface="SimSun"/>
                <a:cs typeface="Arial"/>
                <a:sym typeface="Arial"/>
              </a:rPr>
              <a:t>本地化：拥有自己的 gTLD 将支持针对特定地区或语言注册本地化域名，从而提高您的全球影响力和相关性。</a:t>
            </a:r>
          </a:p>
        </p:txBody>
      </p:sp>
      <p:sp>
        <p:nvSpPr>
          <p:cNvPr id="319" name="Google Shape;31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r>
              <a:rPr lang="zh-CN"/>
              <a:t>申请运营注册管理机构业务的流程要比注册域名复杂得多，任何个人或组织都可以申请，但不应该轻易申请。申请新通用顶级域实质上表示要申请运营互联网注册管理机构。让我们来谈谈这意味着什么。</a:t>
            </a:r>
          </a:p>
          <a:p>
            <a:pPr marL="0" lvl="0" indent="0" algn="l" rtl="0">
              <a:lnSpc>
                <a:spcPct val="100000"/>
              </a:lnSpc>
              <a:spcBef>
                <a:spcPts val="1200"/>
              </a:spcBef>
              <a:spcAft>
                <a:spcPts val="1200"/>
              </a:spcAft>
              <a:buSzPts val="1400"/>
              <a:buNone/>
            </a:pPr>
            <a:endParaRPr sz="1100"/>
          </a:p>
        </p:txBody>
      </p:sp>
      <p:sp>
        <p:nvSpPr>
          <p:cNvPr id="422" name="Google Shape;4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作为申请人，您的组织请求运营一个代表互联网基础设施一部分的注册管理机构。 </a:t>
            </a: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zh-CN" sz="1100">
                <a:latin typeface="Arial"/>
                <a:ea typeface="SimSun"/>
                <a:cs typeface="Arial"/>
                <a:sym typeface="Arial"/>
              </a:rPr>
              <a:t>一家注册管理机构是一个包含在特定 TLD 下所有已注册域名的数据库。注册管理运行机构 (registry operators, RO) 负责维护所有这些域名的主列表或注册。RO 与注册服务机构签订合同，使其能够出售 gTLD。RO 也负责添加、删除或修改域名，并根据注册服务机构的要求进行其他更改。 </a:t>
            </a: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zh-CN"/>
              <a:t>RO 决定哪些组织可以注册使用您的域名，而哪些组织不可以。 </a:t>
            </a:r>
          </a:p>
          <a:p>
            <a:pPr marL="0" lvl="0" indent="0" algn="l" rtl="0">
              <a:lnSpc>
                <a:spcPct val="100000"/>
              </a:lnSpc>
              <a:spcBef>
                <a:spcPts val="0"/>
              </a:spcBef>
              <a:spcAft>
                <a:spcPts val="0"/>
              </a:spcAft>
              <a:buSzPts val="1400"/>
              <a:buNone/>
            </a:pPr>
            <a:r>
              <a:rPr lang="zh-CN"/>
              <a:t>他们还决定：  gTLD 的用途是什么？是像 .bank 或 .edu 这样的封闭社群，还是开放社群？ </a:t>
            </a:r>
          </a:p>
          <a:p>
            <a:pPr marL="0" lvl="0" indent="0" algn="l" rtl="0">
              <a:lnSpc>
                <a:spcPct val="100000"/>
              </a:lnSpc>
              <a:spcBef>
                <a:spcPts val="0"/>
              </a:spcBef>
              <a:spcAft>
                <a:spcPts val="0"/>
              </a:spcAft>
              <a:buSzPts val="1400"/>
              <a:buNone/>
            </a:pPr>
            <a:r>
              <a:rPr lang="zh-CN"/>
              <a:t>是否只能以特定方式使用，比如 .new？还是在一个特定的地理区域内使用？</a:t>
            </a:r>
          </a:p>
        </p:txBody>
      </p:sp>
      <p:sp>
        <p:nvSpPr>
          <p:cNvPr id="429" name="Google Shape;42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所有新通用顶级域申请人必须能够证明具有运营注册管理机构所需的运营、技术和财务能力。  其中一些运营和技术能力，如后端服务，可以外包给称为注册管理机构服务提供商的第三方。</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zh-CN"/>
              <a:t>但是，申请新通用顶级域需要财务和技术资源，包括人员和设备，这是许多人力所不能及的。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申请和评估费用</a:t>
            </a:r>
            <a:r>
              <a:rPr lang="zh-CN"/>
              <a:t>预计在 208,000 到 293,000 美元之间。最终费用数字预计将于今年 9 月确定。</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62" name="Google Shape;46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f0b3186b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2f0b3186ba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运营一家注册管理机构涉及技术、财务和监管等多个方面。 </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注册管理运行机构在互联网生态系统中所发挥的关键作用是维护在每个顶级域中注册的所有域名组成的主数据库，并生成“区文件”，该区域文件允许在计算机和世界各地的 TLD 之间路由互联网流量。</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注册管理运行机构负责维护每个顶级域的注册管理机构。注册管理机构的职责包括：接受注册请求；维护必要的域名注册数据组成的数据库；提供域名服务器以在互联网上发布区文件数据</a:t>
            </a:r>
            <a:r>
              <a:rPr lang="zh-CN" i="1">
                <a:latin typeface="Arial"/>
                <a:ea typeface="SimSun"/>
                <a:cs typeface="Arial"/>
                <a:sym typeface="Arial"/>
              </a:rPr>
              <a:t>（例如</a:t>
            </a:r>
            <a:r>
              <a:rPr lang="zh-CN">
                <a:latin typeface="Arial"/>
                <a:ea typeface="SimSun"/>
                <a:cs typeface="Arial"/>
                <a:sym typeface="Arial"/>
              </a:rPr>
              <a:t>，有关域名所在地的信息）。</a:t>
            </a:r>
          </a:p>
          <a:p>
            <a:pPr marL="0" lvl="0" indent="0" algn="l" rtl="0">
              <a:lnSpc>
                <a:spcPct val="100000"/>
              </a:lnSpc>
              <a:spcBef>
                <a:spcPts val="0"/>
              </a:spcBef>
              <a:spcAft>
                <a:spcPts val="0"/>
              </a:spcAft>
              <a:buClr>
                <a:schemeClr val="dk1"/>
              </a:buClr>
              <a:buSzPts val="1100"/>
              <a:buFont typeface="Arial"/>
              <a:buNone/>
            </a:pPr>
            <a:endParaRPr>
              <a:solidFill>
                <a:srgbClr val="333333"/>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latin typeface="Arial"/>
                <a:ea typeface="SimSun"/>
                <a:cs typeface="Arial"/>
                <a:sym typeface="Arial"/>
              </a:rPr>
              <a:t>一些注册管理运行机构可能会选择将部分技术要求外包给第三方，即注册管理机构服务提供商。 </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latin typeface="Arial"/>
                <a:ea typeface="SimSun"/>
                <a:cs typeface="Arial"/>
                <a:sym typeface="Arial"/>
              </a:rPr>
              <a:t>如果您想进一步了解如何成为注册管理运行机构，我们建议您参加 ICANN 学习中心课程，该课程可在 icann.org 上获取。</a:t>
            </a:r>
          </a:p>
          <a:p>
            <a:pPr marL="0" lvl="0" indent="0" algn="l" rtl="0">
              <a:lnSpc>
                <a:spcPct val="100000"/>
              </a:lnSpc>
              <a:spcBef>
                <a:spcPts val="0"/>
              </a:spcBef>
              <a:spcAft>
                <a:spcPts val="0"/>
              </a:spcAft>
              <a:buClr>
                <a:schemeClr val="dk1"/>
              </a:buClr>
              <a:buSzPts val="1100"/>
              <a:buFont typeface="Arial"/>
              <a:buNone/>
            </a:pPr>
            <a:endParaRPr>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74" name="Google Shape;474;g2f0b3186ba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zh-CN"/>
              <a:t>申请人支持计划 (Applicant Support Program, ASP) 使有兴趣运行 gTLD 但需要获得财务或培训资源帮助的实体能够更容易申请新通用顶级域。  </a:t>
            </a:r>
          </a:p>
        </p:txBody>
      </p:sp>
      <p:sp>
        <p:nvSpPr>
          <p:cNvPr id="504" name="Google Shape;5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申请资格评估标准</a:t>
            </a: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包括：</a:t>
            </a: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a:t>
            </a:r>
          </a:p>
          <a:p>
            <a:pPr marL="914400" lvl="1" indent="-304800" algn="l" rtl="0">
              <a:lnSpc>
                <a:spcPct val="100000"/>
              </a:lnSpc>
              <a:spcBef>
                <a:spcPts val="0"/>
              </a:spcBef>
              <a:spcAft>
                <a:spcPts val="0"/>
              </a:spcAft>
              <a:buClr>
                <a:schemeClr val="dk1"/>
              </a:buClr>
              <a:buSzPts val="1200"/>
              <a:buFont typeface="Calibri"/>
              <a:buChar char="○"/>
            </a:pPr>
            <a:r>
              <a:rPr lang="zh-CN"/>
              <a:t>企业尽职调查</a:t>
            </a:r>
          </a:p>
          <a:p>
            <a:pPr marL="914400" lvl="1" indent="-304800" algn="l" rtl="0">
              <a:lnSpc>
                <a:spcPct val="100000"/>
              </a:lnSpc>
              <a:spcBef>
                <a:spcPts val="0"/>
              </a:spcBef>
              <a:spcAft>
                <a:spcPts val="0"/>
              </a:spcAft>
              <a:buClr>
                <a:schemeClr val="dk1"/>
              </a:buClr>
              <a:buSzPts val="1200"/>
              <a:buFont typeface="Calibri"/>
              <a:buChar char="○"/>
            </a:pPr>
            <a:r>
              <a:rPr lang="zh-CN"/>
              <a:t>公共责任尽职调查</a:t>
            </a:r>
          </a:p>
          <a:p>
            <a:pPr marL="914400" lvl="1" indent="-304800" algn="l" rtl="0">
              <a:lnSpc>
                <a:spcPct val="100000"/>
              </a:lnSpc>
              <a:spcBef>
                <a:spcPts val="0"/>
              </a:spcBef>
              <a:spcAft>
                <a:spcPts val="0"/>
              </a:spcAft>
              <a:buClr>
                <a:schemeClr val="dk1"/>
              </a:buClr>
              <a:buSzPts val="1200"/>
              <a:buFont typeface="Calibri"/>
              <a:buChar char="○"/>
            </a:pPr>
            <a:r>
              <a:rPr lang="zh-CN"/>
              <a:t>资金需求 </a:t>
            </a:r>
          </a:p>
          <a:p>
            <a:pPr marL="914400" lvl="1" indent="-304800" algn="l" rtl="0">
              <a:lnSpc>
                <a:spcPct val="100000"/>
              </a:lnSpc>
              <a:spcBef>
                <a:spcPts val="0"/>
              </a:spcBef>
              <a:spcAft>
                <a:spcPts val="0"/>
              </a:spcAft>
              <a:buClr>
                <a:schemeClr val="dk1"/>
              </a:buClr>
              <a:buSzPts val="1200"/>
              <a:buFont typeface="Calibri"/>
              <a:buChar char="○"/>
            </a:pPr>
            <a:r>
              <a:rPr lang="zh-CN"/>
              <a:t>财务可行性</a:t>
            </a:r>
          </a:p>
          <a:p>
            <a:pPr marL="914400" lvl="1" indent="-304800" algn="l" rtl="0">
              <a:lnSpc>
                <a:spcPct val="100000"/>
              </a:lnSpc>
              <a:spcBef>
                <a:spcPts val="0"/>
              </a:spcBef>
              <a:spcAft>
                <a:spcPts val="0"/>
              </a:spcAft>
              <a:buClr>
                <a:schemeClr val="dk1"/>
              </a:buClr>
              <a:buSzPts val="1200"/>
              <a:buFont typeface="Calibri"/>
              <a:buChar char="○"/>
            </a:pPr>
            <a:r>
              <a:rPr lang="zh-CN"/>
              <a:t>合格实体身份</a:t>
            </a:r>
          </a:p>
          <a:p>
            <a:pPr marL="0" lvl="0" indent="0" algn="l" rtl="0">
              <a:lnSpc>
                <a:spcPct val="100000"/>
              </a:lnSpc>
              <a:spcBef>
                <a:spcPts val="0"/>
              </a:spcBef>
              <a:spcAft>
                <a:spcPts val="0"/>
              </a:spcAft>
              <a:buClr>
                <a:schemeClr val="dk1"/>
              </a:buClr>
              <a:buSzPts val="1200"/>
              <a:buFont typeface="Calibri"/>
              <a:buNone/>
            </a:pPr>
            <a:endParaRPr>
              <a:highlight>
                <a:srgbClr val="FFFF00"/>
              </a:highlight>
            </a:endParaRPr>
          </a:p>
          <a:p>
            <a:pPr marL="0" lvl="0" indent="0" algn="l" rtl="0">
              <a:spcBef>
                <a:spcPts val="0"/>
              </a:spcBef>
              <a:spcAft>
                <a:spcPts val="0"/>
              </a:spcAft>
              <a:buClr>
                <a:schemeClr val="dk1"/>
              </a:buClr>
              <a:buSzPts val="1400"/>
              <a:buFont typeface="Arial"/>
              <a:buNone/>
            </a:pPr>
            <a:r>
              <a:rPr lang="zh-CN"/>
              <a:t>有关 ASP 申请流程的完整指南，请参见</a:t>
            </a:r>
            <a:r>
              <a:rPr lang="zh-CN" u="sng">
                <a:solidFill>
                  <a:srgbClr val="1155CC"/>
                </a:solidFill>
                <a:hlinkClick r:id="rId3">
                  <a:extLst>
                    <a:ext uri="{A12FA001-AC4F-418D-AE19-62706E023703}">
                      <ahyp:hlinkClr xmlns:ahyp="http://schemas.microsoft.com/office/drawing/2018/hyperlinkcolor" val="tx"/>
                    </a:ext>
                  </a:extLst>
                </a:hlinkClick>
              </a:rPr>
              <a:t>《ASP 手册》</a:t>
            </a:r>
            <a:r>
              <a:rPr lang="zh-CN"/>
              <a:t>，我们将在几分钟后对此作详细介绍。</a:t>
            </a:r>
          </a:p>
        </p:txBody>
      </p:sp>
      <p:sp>
        <p:nvSpPr>
          <p:cNvPr id="511" name="Google Shape;51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如需申请“申请人支持计划”，申请人必须是以下实体之一： </a:t>
            </a:r>
          </a:p>
          <a:p>
            <a:pPr marL="457200" lvl="0" indent="-317500" algn="l" rtl="0">
              <a:lnSpc>
                <a:spcPct val="100000"/>
              </a:lnSpc>
              <a:spcBef>
                <a:spcPts val="0"/>
              </a:spcBef>
              <a:spcAft>
                <a:spcPts val="0"/>
              </a:spcAft>
              <a:buSzPts val="1400"/>
              <a:buChar char="●"/>
            </a:pP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非营利、非政府或慈善组织；</a:t>
            </a: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 </a:t>
            </a:r>
          </a:p>
          <a:p>
            <a:pPr marL="457200" lvl="0" indent="-317500" algn="l" rtl="0">
              <a:lnSpc>
                <a:spcPct val="100000"/>
              </a:lnSpc>
              <a:spcBef>
                <a:spcPts val="0"/>
              </a:spcBef>
              <a:spcAft>
                <a:spcPts val="0"/>
              </a:spcAft>
              <a:buSzPts val="1400"/>
              <a:buChar char="●"/>
            </a:pP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国际政府间组织；</a:t>
            </a: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 </a:t>
            </a:r>
          </a:p>
          <a:p>
            <a:pPr marL="457200" lvl="0" indent="-317500" algn="l" rtl="0">
              <a:lnSpc>
                <a:spcPct val="100000"/>
              </a:lnSpc>
              <a:spcBef>
                <a:spcPts val="0"/>
              </a:spcBef>
              <a:spcAft>
                <a:spcPts val="0"/>
              </a:spcAft>
              <a:buSzPts val="1400"/>
              <a:buChar char="●"/>
            </a:pP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原住民</a:t>
            </a: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或</a:t>
            </a: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部落</a:t>
            </a: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人民组织；</a:t>
            </a: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 </a:t>
            </a:r>
          </a:p>
          <a:p>
            <a:pPr marL="457200" lvl="0" indent="-317500" algn="l" rtl="0">
              <a:lnSpc>
                <a:spcPct val="100000"/>
              </a:lnSpc>
              <a:spcBef>
                <a:spcPts val="0"/>
              </a:spcBef>
              <a:spcAft>
                <a:spcPts val="0"/>
              </a:spcAft>
              <a:buSzPts val="1400"/>
              <a:buChar char="●"/>
            </a:pP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作为社会企业运营的小型企业或位于</a:t>
            </a: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欠发达</a:t>
            </a: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经济体内的小型企业。</a:t>
            </a: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 </a:t>
            </a: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zh-CN"/>
              <a:t>申请人需要证明自己属于名单上的实体类型之一，并提供相应的文件。</a:t>
            </a:r>
          </a:p>
          <a:p>
            <a:pPr marL="0" lvl="0" indent="0" algn="l" rtl="0">
              <a:lnSpc>
                <a:spcPct val="100000"/>
              </a:lnSpc>
              <a:spcBef>
                <a:spcPts val="0"/>
              </a:spcBef>
              <a:spcAft>
                <a:spcPts val="0"/>
              </a:spcAft>
              <a:buClr>
                <a:schemeClr val="dk1"/>
              </a:buClr>
              <a:buSzPts val="1200"/>
              <a:buFont typeface="Calibri"/>
              <a:buNone/>
            </a:pPr>
            <a:endParaRPr/>
          </a:p>
        </p:txBody>
      </p:sp>
      <p:sp>
        <p:nvSpPr>
          <p:cNvPr id="534" name="Google Shape;53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dirty="0"/>
              <a:t>对于有资格获得支持的申请人，该计划提供一系列财务上和非财务上的援助，以帮助申请人申请 gTLD。</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zh-CN" dirty="0"/>
              <a:t>财务援助包括根据可用资金和有资格获得支持的申请人数量提供费用减额（减额幅度在 75% 到 85% 之间）。 </a:t>
            </a:r>
          </a:p>
          <a:p>
            <a:pPr marL="914400" lvl="1" indent="-304800" algn="l" rtl="0">
              <a:lnSpc>
                <a:spcPct val="100000"/>
              </a:lnSpc>
              <a:spcBef>
                <a:spcPts val="0"/>
              </a:spcBef>
              <a:spcAft>
                <a:spcPts val="0"/>
              </a:spcAft>
              <a:buClr>
                <a:schemeClr val="dk1"/>
              </a:buClr>
              <a:buSzPts val="1200"/>
              <a:buFont typeface="Calibri"/>
              <a:buChar char="○"/>
            </a:pPr>
            <a:r>
              <a:rPr lang="zh-CN" dirty="0"/>
              <a:t>75% 是对受支持申请人的最低费用减额；85% 是对受支持申请人的最高费用减额。 </a:t>
            </a:r>
          </a:p>
          <a:p>
            <a:pPr marL="914400" lvl="1" indent="-304800" algn="l" rtl="0">
              <a:lnSpc>
                <a:spcPct val="100000"/>
              </a:lnSpc>
              <a:spcBef>
                <a:spcPts val="0"/>
              </a:spcBef>
              <a:spcAft>
                <a:spcPts val="0"/>
              </a:spcAft>
              <a:buClr>
                <a:schemeClr val="dk1"/>
              </a:buClr>
              <a:buSzPts val="1200"/>
              <a:buFont typeface="Calibri"/>
              <a:buChar char="○"/>
            </a:pPr>
            <a:r>
              <a:rPr lang="zh-CN" dirty="0"/>
              <a:t>值得注意的是，每个受支持申请人只能获得一次 gTLD 申请的费用减额。</a:t>
            </a:r>
          </a:p>
          <a:p>
            <a:pPr marL="914400" lvl="1" indent="-304800" algn="l" rtl="0">
              <a:lnSpc>
                <a:spcPct val="100000"/>
              </a:lnSpc>
              <a:spcBef>
                <a:spcPts val="0"/>
              </a:spcBef>
              <a:spcAft>
                <a:spcPts val="0"/>
              </a:spcAft>
              <a:buSzPts val="1200"/>
              <a:buFont typeface="Calibri"/>
              <a:buChar char="○"/>
            </a:pPr>
            <a:r>
              <a:rPr lang="zh-CN" dirty="0">
                <a:solidFill>
                  <a:srgbClr val="000000"/>
                </a:solidFill>
              </a:rPr>
              <a:t>参与新通用顶级域项目字符争用集解决方案的合格 ASP 申请人还有资格获得竞标积分。</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zh-CN" dirty="0"/>
              <a:t>非财务援助包括提供培训资料和资源；提供申请人顾问服务，就您的申请提供支持；以及志愿专业服务。</a:t>
            </a:r>
          </a:p>
        </p:txBody>
      </p:sp>
      <p:sp>
        <p:nvSpPr>
          <p:cNvPr id="599" name="Google Shape;59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zh-CN"/>
              <a:t>ASP 评估将分两个阶段进行。 </a:t>
            </a: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zh-CN"/>
              <a:t>在第 1 阶段，ICANN 将进行一般企业尽职调查。这需要确认申请人是否符合法律规定，是否已提交所有必要文件，是否符合条件参与新通用顶级域项目，此外还要进行背景筛查。 </a:t>
            </a: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zh-CN"/>
              <a:t>未通过第 1 阶段评估的申请人不能进入第 2 阶段。</a:t>
            </a:r>
          </a:p>
        </p:txBody>
      </p:sp>
      <p:sp>
        <p:nvSpPr>
          <p:cNvPr id="632" name="Google Shape;6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zh-CN"/>
              <a:t>大家好，我是 —--  欢迎参加今天的网络研讨会，我们举办本次网络研讨会是为了鼓励大家参与下一轮新通用顶级域项目。 </a:t>
            </a: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zh-CN" sz="1100">
                <a:latin typeface="Arial"/>
                <a:ea typeface="SimSun"/>
                <a:cs typeface="Arial"/>
                <a:sym typeface="Arial"/>
              </a:rPr>
              <a:t>本着造福全世界的宗旨，互联网名称与数字地址分配机构 (Internet Corporation for Assigned Names and Numbers, ICANN) 管理着互联网域名系统 (Domain Name System, DNS)。它负责协调世界各地的互联网唯一标识符系统，包括域名和 IP 地址。 </a:t>
            </a: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zh-CN"/>
              <a:t>ICANN 的全球利益相关方合作团队代表 ICANN 组织主导着世界各地区的外展工作。这项工作的内容包括沟通和能力建设。</a:t>
            </a: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zh-CN"/>
              <a:t>这是我们今天的议程。</a:t>
            </a:r>
          </a:p>
        </p:txBody>
      </p:sp>
      <p:sp>
        <p:nvSpPr>
          <p:cNvPr id="72" name="Google Shape;7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zh-CN" dirty="0"/>
              <a:t>评估流程的第二部分将由申请人支持审核小组进行。评估专家组成员将开展公平、独立、高效、一致且可靠的评估流程，以对申请人进行评估。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zh-CN" dirty="0"/>
              <a:t>专家组将审查评估标准的其余方面：公共责任，要求在交易、生成或推广行业/字符串方面，申请人没有违背与道德和公共秩序相关的公认法律规范。申请人不得与现有 gTLD 注册管理运行机构和/或参与下一轮次且不满足 ASP 条件的其他潜在 gTLD 申请人存在附属关系。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zh-CN" dirty="0"/>
              <a:t>其他要求包括资金需求、财务可行性以及确认申请人是前面讨论过的符合条件的实体之一。</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endParaRPr dirty="0"/>
          </a:p>
        </p:txBody>
      </p:sp>
      <p:sp>
        <p:nvSpPr>
          <p:cNvPr id="655" name="Google Shape;65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dirty="0"/>
              <a:t>值得注意的是，所有有意申请新通用顶级域的申请人都必须提交新通用顶级域项目申请。新通用顶级域项目将于 2026 年初开始提交申请。如果申请人不符合 ASP 的支持条件，仍然能够提交 gTLD 申请，只是需要全额支付费用。申请人需要满足 gTLD 项目评估的要求，才能成功申请 gTLD。有关新通用顶级域项目的更多信息，请访问网站： </a:t>
            </a:r>
            <a:r>
              <a:rPr lang="zh-CN" u="sng" dirty="0">
                <a:solidFill>
                  <a:schemeClr val="hlink"/>
                </a:solidFill>
                <a:hlinkClick r:id="rId3"/>
              </a:rPr>
              <a:t>https://newgtldprogram.icann.org</a:t>
            </a:r>
            <a:r>
              <a:rPr lang="en-US" altLang="zh-CN" u="sng" dirty="0">
                <a:solidFill>
                  <a:schemeClr val="hlink"/>
                </a:solidFill>
                <a:hlinkClick r:id="rId3"/>
              </a:rPr>
              <a:t>/zh</a:t>
            </a:r>
            <a:endParaRPr lang="zh-CN" dirty="0"/>
          </a:p>
        </p:txBody>
      </p:sp>
      <p:sp>
        <p:nvSpPr>
          <p:cNvPr id="678" name="Google Shape;67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顶部栏显示了人们在做出重要决定（如申请 gTLD）时所经历的各个</a:t>
            </a:r>
            <a:r>
              <a:rPr lang="zh-CN" b="1"/>
              <a:t>阶段</a:t>
            </a:r>
            <a:r>
              <a:rPr lang="zh-CN"/>
              <a:t>。底部栏显示 ICANN 在每个阶段提供的</a:t>
            </a:r>
            <a:r>
              <a:rPr lang="zh-CN" b="1"/>
              <a:t>支持</a:t>
            </a:r>
            <a:r>
              <a:rPr lang="zh-CN"/>
              <a:t>。在中间栏中，我们举例说明了受支持申请人在这些阶段中获得这些类型</a:t>
            </a:r>
            <a:r>
              <a:rPr lang="zh-C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支持</a:t>
            </a:r>
            <a:r>
              <a:rPr lang="zh-CN"/>
              <a:t>的</a:t>
            </a:r>
            <a:r>
              <a:rPr lang="zh-CN" b="1"/>
              <a:t>经历</a:t>
            </a:r>
            <a:r>
              <a:rPr lang="zh-CN"/>
              <a:t>。 </a:t>
            </a: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zh-CN"/>
              <a:t>因此，我们在这里看到的是一位申请人正在利用能力建设支持、向申请人顾问提问或使用所提供的志愿专业服务。下一张幻灯片将继续展示这一历程。</a:t>
            </a:r>
          </a:p>
        </p:txBody>
      </p:sp>
      <p:sp>
        <p:nvSpPr>
          <p:cNvPr id="691" name="Google Shape;69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本幻灯片显示了申请流程的延续，即申请人做出申请</a:t>
            </a:r>
            <a:r>
              <a:rPr lang="zh-CN" b="1"/>
              <a:t>决策</a:t>
            </a:r>
            <a:r>
              <a:rPr lang="zh-CN"/>
              <a:t>（顶部栏）以及在 gTLD 申请流程期间和之后可获得的支持（底部栏）。该图显示了申请人的签约和 gTLD 授权历程，以及申请人成为注册管理运行机构后可长期获得的支持。 </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743" name="Google Shape;74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zh-CN" sz="1800">
                <a:effectLst/>
                <a:latin typeface="Calibri" panose="020F0502020204030204" pitchFamily="34" charset="0"/>
                <a:ea typeface="Times New Roman" panose="02020603050405020304" pitchFamily="18" charset="0"/>
                <a:cs typeface="Times New Roman" panose="02020603050405020304" pitchFamily="18" charset="0"/>
              </a:rPr>
              <a:t>最</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后，您可能需要关注一些重要日期。申请人支持计划预计将于今年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11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19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日开始接受申请。新</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gTLD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项目的《申请人指导手册》预计将于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2025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12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月公布。新</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gTLD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项目预计将于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2026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4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月开放接收申请。 </a:t>
            </a:r>
            <a:endParaRPr lang="en-T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zh-CN" dirty="0">
              <a:latin typeface="Arial"/>
              <a:ea typeface="SimSun"/>
              <a:cs typeface="Arial"/>
              <a:sym typeface="Arial"/>
            </a:endParaRPr>
          </a:p>
        </p:txBody>
      </p:sp>
      <p:sp>
        <p:nvSpPr>
          <p:cNvPr id="794" name="Google Shape;79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演讲者可根据需要在此幻灯片中添加相关活动。 </a:t>
            </a:r>
          </a:p>
        </p:txBody>
      </p:sp>
      <p:sp>
        <p:nvSpPr>
          <p:cNvPr id="829" name="Google Shape;82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7" name="Google Shape;85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首先谈一下今天来到这里的原因，告诉大家一些有趣且振奋人心的新机遇，这些机遇即将随着名为“下一轮新通用顶级域项目”的启动而出现。 </a:t>
            </a:r>
          </a:p>
        </p:txBody>
      </p:sp>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1" name="Google Shape;84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互联网最初只有少数几个 gTLD。您最熟悉的可能是 .com、.org 或 .net。  </a:t>
            </a: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zh-CN"/>
              <a:t>随着互联网的发展，gTLD 的数量也在增加。ICANN 于 2012 年启动了新通用顶级域项目，鼓励域名行业的创新、竞争和消费者选择。  截至 2021 年 3 月底，gTLD 数量已超过 </a:t>
            </a:r>
            <a:r>
              <a:rPr lang="zh-CN" u="sng">
                <a:solidFill>
                  <a:srgbClr val="1155CC"/>
                </a:solidFill>
                <a:hlinkClick r:id="rId3">
                  <a:extLst>
                    <a:ext uri="{A12FA001-AC4F-418D-AE19-62706E023703}">
                      <ahyp:hlinkClr xmlns:ahyp="http://schemas.microsoft.com/office/drawing/2018/hyperlinkcolor" val="tx"/>
                    </a:ext>
                  </a:extLst>
                </a:hlinkClick>
              </a:rPr>
              <a:t>1,200 个</a:t>
            </a:r>
            <a:r>
              <a:rPr lang="zh-CN"/>
              <a:t>。</a:t>
            </a:r>
          </a:p>
        </p:txBody>
      </p:sp>
      <p:sp>
        <p:nvSpPr>
          <p:cNvPr id="97" name="Google Shape;9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zh-CN" dirty="0"/>
              <a:t>顶级域是互联网地址中圆点后面的部分。新通用顶级域 (gTLD) 可以代表品牌、社群和地理区域，以及采用多种文字且长度超过三个字符的域名。在某些文字中，顶级域出现在圆点的左侧，如阿拉伯语。 </a:t>
            </a:r>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zh-CN" dirty="0"/>
              <a:t>注意：所有双字符 TLD 无一例外都是国家和地区名称，表示网站所在的国家和地区、主权国家或属地。</a:t>
            </a:r>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zh-CN" dirty="0"/>
              <a:t>随着互联网的发展，通用顶级域的数量也在增加，以反映数十亿互联网用户的多面性。ICANN 已进行了三轮新通用顶级域申请，分别在 2000 年、2004 年和 2012 年。 </a:t>
            </a:r>
          </a:p>
        </p:txBody>
      </p:sp>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zh-CN" dirty="0"/>
              <a:t>我们将如何确定我们的成功？社群所确定的我们下一轮的总体目标是促进多样性、鼓励竞争和提高 DNS 的实用性。这实际上意味着让 DNS 对受众而言更有用且更多样化。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zh-CN" dirty="0"/>
              <a:t>我们如何知道是否已经实现了这一目标？我们希望看到来自新社群、新文化和新组织的申请。我们希望来自目前在 ICANN 代表性不足的地区的申请比例更高。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zh-CN" dirty="0"/>
              <a:t>我们的目标是最大限度地提高这些群体申请通用顶级域的可能性。实现这个目标的方法之一，就是在整个流程中为这些潜在申请人提供支持。</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p:txBody>
      </p:sp>
      <p:sp>
        <p:nvSpPr>
          <p:cNvPr id="146" name="Google Shape;14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dirty="0"/>
              <a:t> ICANN 正在准备开启另一轮新通用顶级域申请。但是，“申请新通用顶级域”究竟是什么意思？一个组织为什么要申请新通用顶级域，甚至为什么要运营新通用顶级域？</a:t>
            </a:r>
          </a:p>
        </p:txBody>
      </p:sp>
      <p:sp>
        <p:nvSpPr>
          <p:cNvPr id="160" name="Google Shape;1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zh-CN" dirty="0"/>
              <a:t>新通用顶级域旨在为消费者提供更多选择，并且能够以许多创新方式使用。例如，一些品牌正在将 TLD 作内部使用，让他们的员工和技术团队能够建立安全网络空间。</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zh-CN" b="1" dirty="0"/>
              <a:t>.bank</a:t>
            </a:r>
            <a:r>
              <a:rPr lang="zh-CN" dirty="0"/>
              <a:t> 仅为金融行业提供服务，并提供安全、可靠、易于识别的网上地址，从而增强人们对网上银行系统的信任。</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zh-CN" b="1" dirty="0"/>
              <a:t>.nyc</a:t>
            </a:r>
            <a:r>
              <a:rPr lang="zh-CN" dirty="0"/>
              <a:t> 的创建是为了展示体现纽约城市活力的观点、人员和企业的多样性。</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zh-CN" dirty="0"/>
              <a:t>另一方面，</a:t>
            </a:r>
            <a:r>
              <a:rPr lang="zh-CN" b="1" dirty="0"/>
              <a:t>.new</a:t>
            </a:r>
            <a:r>
              <a:rPr lang="zh-CN" dirty="0"/>
              <a:t> 只能用来创建一个新任务，比如打开一个新的 Google Doc 或一个新的 Spotify 播放列表。</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zh-CN" dirty="0"/>
              <a:t>gTLD 可以代表文化、品牌、地理区域、社群、特殊利益等（例如 .community、.london、.sport）。</a:t>
            </a:r>
          </a:p>
          <a:p>
            <a:pPr marL="0" lvl="0" indent="0" algn="l" rtl="0">
              <a:lnSpc>
                <a:spcPct val="100000"/>
              </a:lnSpc>
              <a:spcBef>
                <a:spcPts val="0"/>
              </a:spcBef>
              <a:spcAft>
                <a:spcPts val="0"/>
              </a:spcAft>
              <a:buSzPts val="1400"/>
              <a:buNone/>
            </a:pPr>
            <a:endParaRPr dirty="0"/>
          </a:p>
        </p:txBody>
      </p:sp>
      <p:sp>
        <p:nvSpPr>
          <p:cNvPr id="167" name="Google Shape;16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solidFill>
                  <a:srgbClr val="0B181B"/>
                </a:solidFill>
              </a:rPr>
              <a:t>对于企业来说，gTLD 是一个品牌塑造的机会。这种机会几乎没有限制，可以让单个企业、商业组织或整个行业在互联网上为自己贴上独一无二的标签。 </a:t>
            </a:r>
          </a:p>
          <a:p>
            <a:pPr marL="0" lvl="0" indent="0" algn="l" rtl="0">
              <a:lnSpc>
                <a:spcPct val="100000"/>
              </a:lnSpc>
              <a:spcBef>
                <a:spcPts val="0"/>
              </a:spcBef>
              <a:spcAft>
                <a:spcPts val="0"/>
              </a:spcAft>
              <a:buSzPts val="1400"/>
              <a:buNone/>
            </a:pPr>
            <a:endParaRPr>
              <a:solidFill>
                <a:srgbClr val="0B181B"/>
              </a:solidFill>
            </a:endParaRPr>
          </a:p>
          <a:p>
            <a:pPr marL="0" lvl="0" indent="0" algn="l" rtl="0">
              <a:lnSpc>
                <a:spcPct val="100000"/>
              </a:lnSpc>
              <a:spcBef>
                <a:spcPts val="0"/>
              </a:spcBef>
              <a:spcAft>
                <a:spcPts val="0"/>
              </a:spcAft>
              <a:buSzPts val="1400"/>
              <a:buNone/>
            </a:pPr>
            <a:r>
              <a:rPr lang="zh-CN">
                <a:solidFill>
                  <a:srgbClr val="0B181B"/>
                </a:solidFill>
              </a:rPr>
              <a:t>新通用顶级域将使人员、企业和社群受益，从原住民、宗教或语言社群，到希望用当地文字向客户和选民表达意见的公司和政府，再到散布在世界各地的具有共同爱好或具有某种共性的社群。这些群体和实体都有机会通过新通用顶级域反映其社群、价值观以及地理或文化利基。</a:t>
            </a:r>
          </a:p>
        </p:txBody>
      </p:sp>
      <p:sp>
        <p:nvSpPr>
          <p:cNvPr id="205" name="Google Shape;2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11"/>
        <p:cNvGrpSpPr/>
        <p:nvPr/>
      </p:nvGrpSpPr>
      <p:grpSpPr>
        <a:xfrm>
          <a:off x="0" y="0"/>
          <a:ext cx="0" cy="0"/>
          <a:chOff x="0" y="0"/>
          <a:chExt cx="0" cy="0"/>
        </a:xfrm>
      </p:grpSpPr>
      <p:sp>
        <p:nvSpPr>
          <p:cNvPr id="12" name="Google Shape;12;p35"/>
          <p:cNvSpPr txBox="1">
            <a:spLocks noGrp="1"/>
          </p:cNvSpPr>
          <p:nvPr>
            <p:ph type="title"/>
          </p:nvPr>
        </p:nvSpPr>
        <p:spPr>
          <a:xfrm>
            <a:off x="540000" y="2049472"/>
            <a:ext cx="4254465" cy="2058256"/>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
        <p:nvSpPr>
          <p:cNvPr id="13" name="Google Shape;13;p35"/>
          <p:cNvSpPr txBox="1">
            <a:spLocks noGrp="1"/>
          </p:cNvSpPr>
          <p:nvPr>
            <p:ph type="body" idx="1"/>
          </p:nvPr>
        </p:nvSpPr>
        <p:spPr>
          <a:xfrm>
            <a:off x="540000" y="4344247"/>
            <a:ext cx="4262308" cy="716808"/>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lt1"/>
              </a:buClr>
              <a:buSzPts val="1500"/>
              <a:buFont typeface="Arial"/>
              <a:buNone/>
              <a:defRPr sz="1500" b="1" i="0" u="none" strike="noStrike" cap="none">
                <a:solidFill>
                  <a:schemeClr val="lt1"/>
                </a:solidFill>
                <a:latin typeface="Arial"/>
                <a:ea typeface="SimSun"/>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SimSun"/>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SimSun"/>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a:p>
        </p:txBody>
      </p:sp>
      <p:pic>
        <p:nvPicPr>
          <p:cNvPr id="14" name="Google Shape;14;p35"/>
          <p:cNvPicPr preferRelativeResize="0"/>
          <p:nvPr/>
        </p:nvPicPr>
        <p:blipFill rotWithShape="1">
          <a:blip r:embed="rId2">
            <a:alphaModFix/>
          </a:blip>
          <a:srcRect/>
          <a:stretch/>
        </p:blipFill>
        <p:spPr>
          <a:xfrm>
            <a:off x="540000" y="5375868"/>
            <a:ext cx="1186518" cy="943970"/>
          </a:xfrm>
          <a:prstGeom prst="rect">
            <a:avLst/>
          </a:prstGeom>
          <a:noFill/>
          <a:ln>
            <a:noFill/>
          </a:ln>
        </p:spPr>
      </p:pic>
      <p:pic>
        <p:nvPicPr>
          <p:cNvPr id="15" name="Google Shape;15;p35"/>
          <p:cNvPicPr preferRelativeResize="0"/>
          <p:nvPr/>
        </p:nvPicPr>
        <p:blipFill rotWithShape="1">
          <a:blip r:embed="rId3">
            <a:alphaModFix/>
          </a:blip>
          <a:srcRect/>
          <a:stretch/>
        </p:blipFill>
        <p:spPr>
          <a:xfrm>
            <a:off x="540000" y="611558"/>
            <a:ext cx="6054632" cy="19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16"/>
        <p:cNvGrpSpPr/>
        <p:nvPr/>
      </p:nvGrpSpPr>
      <p:grpSpPr>
        <a:xfrm>
          <a:off x="0" y="0"/>
          <a:ext cx="0" cy="0"/>
          <a:chOff x="0" y="0"/>
          <a:chExt cx="0" cy="0"/>
        </a:xfrm>
      </p:grpSpPr>
      <p:sp>
        <p:nvSpPr>
          <p:cNvPr id="17" name="Google Shape;17;p36"/>
          <p:cNvSpPr txBox="1">
            <a:spLocks noGrp="1"/>
          </p:cNvSpPr>
          <p:nvPr>
            <p:ph type="title"/>
          </p:nvPr>
        </p:nvSpPr>
        <p:spPr>
          <a:xfrm>
            <a:off x="431999" y="900001"/>
            <a:ext cx="5979817"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
        <p:nvSpPr>
          <p:cNvPr id="18" name="Google Shape;18;p36"/>
          <p:cNvSpPr/>
          <p:nvPr/>
        </p:nvSpPr>
        <p:spPr>
          <a:xfrm rot="8100000">
            <a:off x="1919628" y="6077048"/>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SimSun"/>
              <a:cs typeface="Arial"/>
              <a:sym typeface="Arial"/>
            </a:endParaRPr>
          </a:p>
        </p:txBody>
      </p:sp>
      <p:sp>
        <p:nvSpPr>
          <p:cNvPr id="19" name="Google Shape;19;p36"/>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20"/>
        <p:cNvGrpSpPr/>
        <p:nvPr/>
      </p:nvGrpSpPr>
      <p:grpSpPr>
        <a:xfrm>
          <a:off x="0" y="0"/>
          <a:ext cx="0" cy="0"/>
          <a:chOff x="0" y="0"/>
          <a:chExt cx="0" cy="0"/>
        </a:xfrm>
      </p:grpSpPr>
      <p:sp>
        <p:nvSpPr>
          <p:cNvPr id="21" name="Google Shape;21;p37"/>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SimSun"/>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SimSun"/>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SimSun"/>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a:p>
        </p:txBody>
      </p:sp>
      <p:sp>
        <p:nvSpPr>
          <p:cNvPr id="22" name="Google Shape;22;p37"/>
          <p:cNvSpPr txBox="1">
            <a:spLocks noGrp="1"/>
          </p:cNvSpPr>
          <p:nvPr>
            <p:ph type="title"/>
          </p:nvPr>
        </p:nvSpPr>
        <p:spPr>
          <a:xfrm>
            <a:off x="432000" y="2785561"/>
            <a:ext cx="5825744" cy="5539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2A49"/>
              </a:buClr>
              <a:buSzPts val="3600"/>
              <a:buFont typeface="Arial"/>
              <a:buNone/>
              <a:defRPr sz="3600" b="1" i="0" u="none" strike="noStrike" cap="none">
                <a:solidFill>
                  <a:srgbClr val="002A49"/>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pic>
        <p:nvPicPr>
          <p:cNvPr id="23" name="Google Shape;23;p37"/>
          <p:cNvPicPr preferRelativeResize="0"/>
          <p:nvPr/>
        </p:nvPicPr>
        <p:blipFill rotWithShape="1">
          <a:blip r:embed="rId2">
            <a:alphaModFix/>
          </a:blip>
          <a:srcRect r="24078"/>
          <a:stretch/>
        </p:blipFill>
        <p:spPr>
          <a:xfrm>
            <a:off x="5513560" y="-3637"/>
            <a:ext cx="3630440" cy="68675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24"/>
        <p:cNvGrpSpPr/>
        <p:nvPr/>
      </p:nvGrpSpPr>
      <p:grpSpPr>
        <a:xfrm>
          <a:off x="0" y="0"/>
          <a:ext cx="0" cy="0"/>
          <a:chOff x="0" y="0"/>
          <a:chExt cx="0" cy="0"/>
        </a:xfrm>
      </p:grpSpPr>
      <p:sp>
        <p:nvSpPr>
          <p:cNvPr id="25" name="Google Shape;25;p38"/>
          <p:cNvSpPr txBox="1">
            <a:spLocks noGrp="1"/>
          </p:cNvSpPr>
          <p:nvPr>
            <p:ph type="title"/>
          </p:nvPr>
        </p:nvSpPr>
        <p:spPr>
          <a:xfrm>
            <a:off x="432000" y="900001"/>
            <a:ext cx="5362872"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
        <p:nvSpPr>
          <p:cNvPr id="26" name="Google Shape;26;p38"/>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432000" y="900000"/>
            <a:ext cx="5406940" cy="57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27"/>
        <p:cNvGrpSpPr/>
        <p:nvPr/>
      </p:nvGrpSpPr>
      <p:grpSpPr>
        <a:xfrm>
          <a:off x="0" y="0"/>
          <a:ext cx="0" cy="0"/>
          <a:chOff x="0" y="0"/>
          <a:chExt cx="0" cy="0"/>
        </a:xfrm>
      </p:grpSpPr>
      <p:cxnSp>
        <p:nvCxnSpPr>
          <p:cNvPr id="28" name="Google Shape;28;p39"/>
          <p:cNvCxnSpPr/>
          <p:nvPr/>
        </p:nvCxnSpPr>
        <p:spPr>
          <a:xfrm>
            <a:off x="3779384" y="3198304"/>
            <a:ext cx="2693" cy="3659703"/>
          </a:xfrm>
          <a:prstGeom prst="straightConnector1">
            <a:avLst/>
          </a:prstGeom>
          <a:noFill/>
          <a:ln w="15875" cap="flat" cmpd="sng">
            <a:solidFill>
              <a:schemeClr val="accent5"/>
            </a:solidFill>
            <a:prstDash val="solid"/>
            <a:round/>
            <a:headEnd type="none" w="sm" len="sm"/>
            <a:tailEnd type="none" w="sm" len="sm"/>
          </a:ln>
        </p:spPr>
      </p:cxnSp>
      <p:cxnSp>
        <p:nvCxnSpPr>
          <p:cNvPr id="29" name="Google Shape;29;p39"/>
          <p:cNvCxnSpPr/>
          <p:nvPr/>
        </p:nvCxnSpPr>
        <p:spPr>
          <a:xfrm>
            <a:off x="756229" y="3198304"/>
            <a:ext cx="0" cy="3659703"/>
          </a:xfrm>
          <a:prstGeom prst="straightConnector1">
            <a:avLst/>
          </a:prstGeom>
          <a:noFill/>
          <a:ln w="15875" cap="flat" cmpd="sng">
            <a:solidFill>
              <a:schemeClr val="accent5"/>
            </a:solidFill>
            <a:prstDash val="solid"/>
            <a:round/>
            <a:headEnd type="none" w="sm" len="sm"/>
            <a:tailEnd type="none" w="sm" len="sm"/>
          </a:ln>
        </p:spPr>
      </p:cxnSp>
      <p:sp>
        <p:nvSpPr>
          <p:cNvPr id="30" name="Google Shape;30;p39"/>
          <p:cNvSpPr txBox="1"/>
          <p:nvPr/>
        </p:nvSpPr>
        <p:spPr>
          <a:xfrm>
            <a:off x="4112015" y="3141058"/>
            <a:ext cx="2669453"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flickr.com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SimSun"/>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linkedin.com</a:t>
            </a:r>
            <a:r>
              <a:rPr lang="en-US" sz="1600" b="0" i="0" u="none" strike="noStrike" cap="none" dirty="0">
                <a:solidFill>
                  <a:schemeClr val="accent5"/>
                </a:solidFill>
                <a:latin typeface="Arial"/>
                <a:ea typeface="Arial"/>
                <a:cs typeface="Arial"/>
                <a:sym typeface="Arial"/>
              </a:rPr>
              <a:t>/company/</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SimSun"/>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instagram.com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SimSun"/>
              <a:cs typeface="Arial"/>
              <a:sym typeface="Arial"/>
            </a:endParaRPr>
          </a:p>
        </p:txBody>
      </p:sp>
      <p:sp>
        <p:nvSpPr>
          <p:cNvPr id="31" name="Google Shape;31;p39"/>
          <p:cNvSpPr/>
          <p:nvPr/>
        </p:nvSpPr>
        <p:spPr>
          <a:xfrm>
            <a:off x="3566362"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32" name="Google Shape;32;p39"/>
          <p:cNvSpPr/>
          <p:nvPr/>
        </p:nvSpPr>
        <p:spPr>
          <a:xfrm>
            <a:off x="3566362"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33" name="Google Shape;33;p39"/>
          <p:cNvSpPr/>
          <p:nvPr/>
        </p:nvSpPr>
        <p:spPr>
          <a:xfrm>
            <a:off x="3566362" y="4565473"/>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34" name="Google Shape;34;p39"/>
          <p:cNvSpPr/>
          <p:nvPr/>
        </p:nvSpPr>
        <p:spPr>
          <a:xfrm>
            <a:off x="540000"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35" name="Google Shape;35;p39"/>
          <p:cNvSpPr/>
          <p:nvPr/>
        </p:nvSpPr>
        <p:spPr>
          <a:xfrm>
            <a:off x="540000"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36" name="Google Shape;36;p39"/>
          <p:cNvSpPr/>
          <p:nvPr/>
        </p:nvSpPr>
        <p:spPr>
          <a:xfrm>
            <a:off x="540000" y="4565472"/>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pic>
        <p:nvPicPr>
          <p:cNvPr id="37" name="Google Shape;37;p39"/>
          <p:cNvPicPr preferRelativeResize="0"/>
          <p:nvPr/>
        </p:nvPicPr>
        <p:blipFill rotWithShape="1">
          <a:blip r:embed="rId2">
            <a:alphaModFix/>
          </a:blip>
          <a:srcRect/>
          <a:stretch/>
        </p:blipFill>
        <p:spPr>
          <a:xfrm>
            <a:off x="3688436" y="4698193"/>
            <a:ext cx="184206" cy="177742"/>
          </a:xfrm>
          <a:prstGeom prst="rect">
            <a:avLst/>
          </a:prstGeom>
          <a:noFill/>
          <a:ln>
            <a:noFill/>
          </a:ln>
        </p:spPr>
      </p:pic>
      <p:pic>
        <p:nvPicPr>
          <p:cNvPr id="38" name="Google Shape;38;p39"/>
          <p:cNvPicPr preferRelativeResize="0"/>
          <p:nvPr/>
        </p:nvPicPr>
        <p:blipFill rotWithShape="1">
          <a:blip r:embed="rId3">
            <a:alphaModFix/>
          </a:blip>
          <a:srcRect/>
          <a:stretch/>
        </p:blipFill>
        <p:spPr>
          <a:xfrm>
            <a:off x="3617678" y="3860920"/>
            <a:ext cx="340340" cy="340340"/>
          </a:xfrm>
          <a:prstGeom prst="rect">
            <a:avLst/>
          </a:prstGeom>
          <a:noFill/>
          <a:ln>
            <a:noFill/>
          </a:ln>
        </p:spPr>
      </p:pic>
      <p:sp>
        <p:nvSpPr>
          <p:cNvPr id="39" name="Google Shape;39;p39"/>
          <p:cNvSpPr/>
          <p:nvPr/>
        </p:nvSpPr>
        <p:spPr>
          <a:xfrm>
            <a:off x="3669363"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40" name="Google Shape;40;p39"/>
          <p:cNvSpPr/>
          <p:nvPr/>
        </p:nvSpPr>
        <p:spPr>
          <a:xfrm>
            <a:off x="3794267"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41" name="Google Shape;41;p39"/>
          <p:cNvSpPr txBox="1">
            <a:spLocks noGrp="1"/>
          </p:cNvSpPr>
          <p:nvPr>
            <p:ph type="body" idx="1"/>
          </p:nvPr>
        </p:nvSpPr>
        <p:spPr>
          <a:xfrm>
            <a:off x="540000" y="1718062"/>
            <a:ext cx="4308194" cy="369332"/>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540"/>
              </a:spcBef>
              <a:spcAft>
                <a:spcPts val="0"/>
              </a:spcAft>
              <a:buClr>
                <a:schemeClr val="lt1"/>
              </a:buClr>
              <a:buSzPts val="2700"/>
              <a:buFont typeface="Arial"/>
              <a:buNone/>
              <a:defRPr sz="2700" b="1" i="0" u="none" strike="noStrike" cap="none">
                <a:solidFill>
                  <a:schemeClr val="lt1"/>
                </a:solidFill>
                <a:latin typeface="Arial"/>
                <a:ea typeface="SimSun"/>
                <a:cs typeface="Arial"/>
                <a:sym typeface="Arial"/>
              </a:defRPr>
            </a:lvl1pPr>
            <a:lvl2pPr marL="914400" marR="0" lvl="1" indent="-361950" algn="l" rtl="0">
              <a:lnSpc>
                <a:spcPct val="100000"/>
              </a:lnSpc>
              <a:spcBef>
                <a:spcPts val="420"/>
              </a:spcBef>
              <a:spcAft>
                <a:spcPts val="0"/>
              </a:spcAft>
              <a:buClr>
                <a:srgbClr val="0B3458"/>
              </a:buClr>
              <a:buSzPts val="2100"/>
              <a:buFont typeface="Arial"/>
              <a:buChar char="–"/>
              <a:defRPr sz="2100" b="0" i="0" u="none" strike="noStrike" cap="none">
                <a:solidFill>
                  <a:srgbClr val="0B3458"/>
                </a:solidFill>
                <a:latin typeface="Arial"/>
                <a:ea typeface="SimSun"/>
                <a:cs typeface="Arial"/>
                <a:sym typeface="Arial"/>
              </a:defRPr>
            </a:lvl2pPr>
            <a:lvl3pPr marL="1371600" marR="0" lvl="2" indent="-342900" algn="l" rtl="0">
              <a:lnSpc>
                <a:spcPct val="100000"/>
              </a:lnSpc>
              <a:spcBef>
                <a:spcPts val="360"/>
              </a:spcBef>
              <a:spcAft>
                <a:spcPts val="0"/>
              </a:spcAft>
              <a:buClr>
                <a:srgbClr val="0B3458"/>
              </a:buClr>
              <a:buSzPts val="1800"/>
              <a:buFont typeface="Arial"/>
              <a:buChar char="•"/>
              <a:defRPr sz="1800" b="0" i="0" u="none" strike="noStrike" cap="none">
                <a:solidFill>
                  <a:srgbClr val="0B3458"/>
                </a:solidFill>
                <a:latin typeface="Arial"/>
                <a:ea typeface="SimSun"/>
                <a:cs typeface="Arial"/>
                <a:sym typeface="Arial"/>
              </a:defRPr>
            </a:lvl3pPr>
            <a:lvl4pPr marL="1828800" marR="0" lvl="3"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SimSun"/>
                <a:cs typeface="Arial"/>
                <a:sym typeface="Arial"/>
              </a:defRPr>
            </a:lvl4pPr>
            <a:lvl5pPr marL="2286000" marR="0" lvl="4"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SimSun"/>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a:p>
        </p:txBody>
      </p:sp>
      <p:sp>
        <p:nvSpPr>
          <p:cNvPr id="42" name="Google Shape;42;p39"/>
          <p:cNvSpPr txBox="1"/>
          <p:nvPr/>
        </p:nvSpPr>
        <p:spPr>
          <a:xfrm>
            <a:off x="1087753" y="3145187"/>
            <a:ext cx="2361155"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SimSun"/>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facebook.com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SimSun"/>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youtube.com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icannnews</a:t>
            </a:r>
            <a:endParaRPr sz="1600" b="0" i="0" u="none" strike="noStrike" cap="none" dirty="0">
              <a:solidFill>
                <a:schemeClr val="accent5"/>
              </a:solidFill>
              <a:latin typeface="Arial"/>
              <a:ea typeface="SimSun"/>
              <a:cs typeface="Arial"/>
              <a:sym typeface="Arial"/>
            </a:endParaRPr>
          </a:p>
        </p:txBody>
      </p:sp>
      <p:pic>
        <p:nvPicPr>
          <p:cNvPr id="43" name="Google Shape;43;p39"/>
          <p:cNvPicPr preferRelativeResize="0"/>
          <p:nvPr/>
        </p:nvPicPr>
        <p:blipFill rotWithShape="1">
          <a:blip r:embed="rId4">
            <a:alphaModFix/>
          </a:blip>
          <a:srcRect/>
          <a:stretch/>
        </p:blipFill>
        <p:spPr>
          <a:xfrm>
            <a:off x="661143" y="4718555"/>
            <a:ext cx="193406" cy="131017"/>
          </a:xfrm>
          <a:prstGeom prst="rect">
            <a:avLst/>
          </a:prstGeom>
          <a:noFill/>
          <a:ln>
            <a:noFill/>
          </a:ln>
        </p:spPr>
      </p:pic>
      <p:pic>
        <p:nvPicPr>
          <p:cNvPr id="44" name="Google Shape;44;p39"/>
          <p:cNvPicPr preferRelativeResize="0"/>
          <p:nvPr/>
        </p:nvPicPr>
        <p:blipFill rotWithShape="1">
          <a:blip r:embed="rId5">
            <a:alphaModFix/>
          </a:blip>
          <a:srcRect/>
          <a:stretch/>
        </p:blipFill>
        <p:spPr>
          <a:xfrm>
            <a:off x="660619" y="3199155"/>
            <a:ext cx="189759" cy="171687"/>
          </a:xfrm>
          <a:prstGeom prst="rect">
            <a:avLst/>
          </a:prstGeom>
          <a:noFill/>
          <a:ln>
            <a:noFill/>
          </a:ln>
        </p:spPr>
      </p:pic>
      <p:pic>
        <p:nvPicPr>
          <p:cNvPr id="45" name="Google Shape;45;p39"/>
          <p:cNvPicPr preferRelativeResize="0"/>
          <p:nvPr/>
        </p:nvPicPr>
        <p:blipFill rotWithShape="1">
          <a:blip r:embed="rId6">
            <a:alphaModFix/>
          </a:blip>
          <a:srcRect/>
          <a:stretch/>
        </p:blipFill>
        <p:spPr>
          <a:xfrm>
            <a:off x="593555" y="3876167"/>
            <a:ext cx="320921" cy="320921"/>
          </a:xfrm>
          <a:prstGeom prst="rect">
            <a:avLst/>
          </a:prstGeom>
          <a:noFill/>
          <a:ln>
            <a:noFill/>
          </a:ln>
        </p:spPr>
      </p:pic>
      <p:pic>
        <p:nvPicPr>
          <p:cNvPr id="46" name="Google Shape;46;p39"/>
          <p:cNvPicPr preferRelativeResize="0"/>
          <p:nvPr/>
        </p:nvPicPr>
        <p:blipFill rotWithShape="1">
          <a:blip r:embed="rId7">
            <a:alphaModFix/>
          </a:blip>
          <a:srcRect/>
          <a:stretch/>
        </p:blipFill>
        <p:spPr>
          <a:xfrm>
            <a:off x="5477116" y="4446953"/>
            <a:ext cx="3666884" cy="2414222"/>
          </a:xfrm>
          <a:prstGeom prst="rect">
            <a:avLst/>
          </a:prstGeom>
          <a:noFill/>
          <a:ln>
            <a:noFill/>
          </a:ln>
        </p:spPr>
      </p:pic>
      <p:sp>
        <p:nvSpPr>
          <p:cNvPr id="47" name="Google Shape;47;p39"/>
          <p:cNvSpPr/>
          <p:nvPr/>
        </p:nvSpPr>
        <p:spPr>
          <a:xfrm>
            <a:off x="5012946" y="6005456"/>
            <a:ext cx="720000" cy="72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48" name="Google Shape;48;p39"/>
          <p:cNvSpPr/>
          <p:nvPr/>
        </p:nvSpPr>
        <p:spPr>
          <a:xfrm>
            <a:off x="8663221" y="3577348"/>
            <a:ext cx="180000" cy="18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49" name="Google Shape;49;p39"/>
          <p:cNvSpPr/>
          <p:nvPr/>
        </p:nvSpPr>
        <p:spPr>
          <a:xfrm>
            <a:off x="6822688" y="2108508"/>
            <a:ext cx="432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pic>
        <p:nvPicPr>
          <p:cNvPr id="50" name="Google Shape;50;p39"/>
          <p:cNvPicPr preferRelativeResize="0"/>
          <p:nvPr/>
        </p:nvPicPr>
        <p:blipFill rotWithShape="1">
          <a:blip r:embed="rId8">
            <a:alphaModFix/>
          </a:blip>
          <a:srcRect/>
          <a:stretch/>
        </p:blipFill>
        <p:spPr>
          <a:xfrm>
            <a:off x="7162675" y="5410158"/>
            <a:ext cx="1186518" cy="943970"/>
          </a:xfrm>
          <a:prstGeom prst="rect">
            <a:avLst/>
          </a:prstGeom>
          <a:noFill/>
          <a:ln>
            <a:noFill/>
          </a:ln>
        </p:spPr>
      </p:pic>
      <p:sp>
        <p:nvSpPr>
          <p:cNvPr id="51" name="Google Shape;51;p39"/>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pic>
        <p:nvPicPr>
          <p:cNvPr id="52" name="Google Shape;52;p39"/>
          <p:cNvPicPr preferRelativeResize="0"/>
          <p:nvPr/>
        </p:nvPicPr>
        <p:blipFill rotWithShape="1">
          <a:blip r:embed="rId9">
            <a:alphaModFix/>
          </a:blip>
          <a:srcRect/>
          <a:stretch/>
        </p:blipFill>
        <p:spPr>
          <a:xfrm>
            <a:off x="540000" y="611558"/>
            <a:ext cx="6054632" cy="198000"/>
          </a:xfrm>
          <a:prstGeom prst="rect">
            <a:avLst/>
          </a:prstGeom>
          <a:noFill/>
          <a:ln>
            <a:noFill/>
          </a:ln>
        </p:spPr>
      </p:pic>
      <p:pic>
        <p:nvPicPr>
          <p:cNvPr id="53" name="Google Shape;53;p39"/>
          <p:cNvPicPr preferRelativeResize="0"/>
          <p:nvPr/>
        </p:nvPicPr>
        <p:blipFill rotWithShape="1">
          <a:blip r:embed="rId10">
            <a:alphaModFix/>
          </a:blip>
          <a:srcRect/>
          <a:stretch/>
        </p:blipFill>
        <p:spPr>
          <a:xfrm>
            <a:off x="7138247" y="294969"/>
            <a:ext cx="800100" cy="800100"/>
          </a:xfrm>
          <a:prstGeom prst="rect">
            <a:avLst/>
          </a:prstGeom>
          <a:noFill/>
          <a:ln>
            <a:noFill/>
          </a:ln>
        </p:spPr>
      </p:pic>
    </p:spTree>
    <p:extLst>
      <p:ext uri="{BB962C8B-B14F-4D97-AF65-F5344CB8AC3E}">
        <p14:creationId xmlns:p14="http://schemas.microsoft.com/office/powerpoint/2010/main" val="237118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9"/>
        <p:cNvGrpSpPr/>
        <p:nvPr/>
      </p:nvGrpSpPr>
      <p:grpSpPr>
        <a:xfrm>
          <a:off x="0" y="0"/>
          <a:ext cx="0" cy="0"/>
          <a:chOff x="0" y="0"/>
          <a:chExt cx="0" cy="0"/>
        </a:xfrm>
      </p:grpSpPr>
      <p:pic>
        <p:nvPicPr>
          <p:cNvPr id="10" name="Google Shape;10;p34"/>
          <p:cNvPicPr preferRelativeResize="0"/>
          <p:nvPr/>
        </p:nvPicPr>
        <p:blipFill rotWithShape="1">
          <a:blip r:embed="rId8">
            <a:alphaModFix/>
          </a:blip>
          <a:srcRect/>
          <a:stretch/>
        </p:blipFill>
        <p:spPr>
          <a:xfrm>
            <a:off x="432000" y="288001"/>
            <a:ext cx="4420810" cy="28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pos="5493">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cann.org/zh/engagement-calenda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nextroundinfo@icann.org" TargetMode="External"/><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newgtldprogram.icann.org/en" TargetMode="External"/><Relationship Id="rId4" Type="http://schemas.openxmlformats.org/officeDocument/2006/relationships/hyperlink" Target="mailto:globalsupport@icann.or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newgtldprogram.icann.org/en/application-rounds/round2/asp/resources" TargetMode="External"/><Relationship Id="rId3" Type="http://schemas.openxmlformats.org/officeDocument/2006/relationships/image" Target="../media/image21.png"/><Relationship Id="rId7" Type="http://schemas.openxmlformats.org/officeDocument/2006/relationships/hyperlink" Target="https://community.icann.org/display/SPIR/ASP+%7C+Applicant+Support+Progra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newgtldprogram.icann.org/en/application-rounds/round2/asp/handbook" TargetMode="External"/><Relationship Id="rId5" Type="http://schemas.openxmlformats.org/officeDocument/2006/relationships/hyperlink" Target="https://newgtldprogram.icann.org/en/application-rounds/round2/asp" TargetMode="External"/><Relationship Id="rId10" Type="http://schemas.openxmlformats.org/officeDocument/2006/relationships/hyperlink" Target="https://www.icann.org/en/beginners/courses-and-learning" TargetMode="External"/><Relationship Id="rId4" Type="http://schemas.openxmlformats.org/officeDocument/2006/relationships/image" Target="../media/image20.png"/><Relationship Id="rId9" Type="http://schemas.openxmlformats.org/officeDocument/2006/relationships/hyperlink" Target="https://newgtlds.icann.org/en/announcements-and-media/case-studi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newgtldprogram.icann.org/"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540000" y="1380204"/>
            <a:ext cx="6733248" cy="204879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000"/>
              <a:buFont typeface="Arial"/>
              <a:buNone/>
            </a:pPr>
            <a:r>
              <a:rPr lang="zh-CN" sz="4000"/>
              <a:t>更具包容性的互联网：新 gTLD 申请人支持计划 </a:t>
            </a:r>
          </a:p>
        </p:txBody>
      </p:sp>
      <p:sp>
        <p:nvSpPr>
          <p:cNvPr id="61" name="Google Shape;61;p1"/>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62" name="Google Shape;62;p1"/>
          <p:cNvPicPr preferRelativeResize="0"/>
          <p:nvPr/>
        </p:nvPicPr>
        <p:blipFill rotWithShape="1">
          <a:blip r:embed="rId3">
            <a:alphaModFix/>
          </a:blip>
          <a:srcRect/>
          <a:stretch/>
        </p:blipFill>
        <p:spPr>
          <a:xfrm>
            <a:off x="4971719" y="4111033"/>
            <a:ext cx="4172281" cy="2746967"/>
          </a:xfrm>
          <a:prstGeom prst="rect">
            <a:avLst/>
          </a:prstGeom>
          <a:noFill/>
          <a:ln>
            <a:noFill/>
          </a:ln>
        </p:spPr>
      </p:pic>
      <p:sp>
        <p:nvSpPr>
          <p:cNvPr id="63" name="Google Shape;63;p1"/>
          <p:cNvSpPr/>
          <p:nvPr/>
        </p:nvSpPr>
        <p:spPr>
          <a:xfrm>
            <a:off x="7997799" y="3103543"/>
            <a:ext cx="650913" cy="650913"/>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30A0"/>
              </a:solidFill>
              <a:latin typeface="Arial"/>
              <a:ea typeface="Arial"/>
              <a:cs typeface="Arial"/>
              <a:sym typeface="Arial"/>
            </a:endParaRPr>
          </a:p>
        </p:txBody>
      </p:sp>
      <p:sp>
        <p:nvSpPr>
          <p:cNvPr id="64" name="Google Shape;64;p1"/>
          <p:cNvSpPr/>
          <p:nvPr/>
        </p:nvSpPr>
        <p:spPr>
          <a:xfrm>
            <a:off x="8648712" y="1514415"/>
            <a:ext cx="180576" cy="180576"/>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 name="Google Shape;65;p1"/>
          <p:cNvSpPr/>
          <p:nvPr/>
        </p:nvSpPr>
        <p:spPr>
          <a:xfrm>
            <a:off x="7425204" y="2034160"/>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 name="Google Shape;66;p1"/>
          <p:cNvSpPr txBox="1"/>
          <p:nvPr/>
        </p:nvSpPr>
        <p:spPr>
          <a:xfrm>
            <a:off x="540000" y="3673404"/>
            <a:ext cx="47766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B3458"/>
              </a:buClr>
              <a:buSzPts val="1800"/>
              <a:buFont typeface="Arial"/>
              <a:buNone/>
            </a:pPr>
            <a:r>
              <a:rPr lang="zh-CN" sz="1800" b="1" i="0" u="none" strike="noStrike" cap="none">
                <a:solidFill>
                  <a:schemeClr val="lt1"/>
                </a:solidFill>
                <a:latin typeface="Arial"/>
                <a:ea typeface="SimSun"/>
                <a:cs typeface="Arial"/>
                <a:sym typeface="Arial"/>
              </a:rPr>
              <a:t>为世界各地的社群</a:t>
            </a:r>
            <a:r>
              <a:rPr lang="zh-CN" sz="1800" b="1">
                <a:solidFill>
                  <a:schemeClr val="lt1"/>
                </a:solidFill>
              </a:rPr>
              <a:t>、</a:t>
            </a:r>
            <a:r>
              <a:rPr lang="zh-CN" sz="1800" b="1" i="0" u="none" strike="noStrike" cap="none">
                <a:solidFill>
                  <a:schemeClr val="lt1"/>
                </a:solidFill>
                <a:latin typeface="Arial"/>
                <a:ea typeface="SimSun"/>
                <a:cs typeface="Arial"/>
                <a:sym typeface="Arial"/>
              </a:rPr>
              <a:t>组织</a:t>
            </a:r>
            <a:r>
              <a:rPr lang="zh-CN" sz="1800" b="1">
                <a:solidFill>
                  <a:schemeClr val="lt1"/>
                </a:solidFill>
              </a:rPr>
              <a:t>和</a:t>
            </a:r>
            <a:r>
              <a:rPr lang="zh-CN" sz="1800" b="1" i="0" u="none" strike="noStrike" cap="none">
                <a:solidFill>
                  <a:schemeClr val="lt1"/>
                </a:solidFill>
                <a:latin typeface="Arial"/>
                <a:ea typeface="SimSun"/>
                <a:cs typeface="Arial"/>
                <a:sym typeface="Arial"/>
              </a:rPr>
              <a:t>地区带来机遇</a:t>
            </a:r>
          </a:p>
        </p:txBody>
      </p:sp>
      <p:pic>
        <p:nvPicPr>
          <p:cNvPr id="67" name="Google Shape;67;p1"/>
          <p:cNvPicPr preferRelativeResize="0"/>
          <p:nvPr/>
        </p:nvPicPr>
        <p:blipFill rotWithShape="1">
          <a:blip r:embed="rId4">
            <a:alphaModFix/>
          </a:blip>
          <a:srcRect/>
          <a:stretch/>
        </p:blipFill>
        <p:spPr>
          <a:xfrm>
            <a:off x="7138247" y="294969"/>
            <a:ext cx="800100" cy="800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0"/>
          <p:cNvSpPr/>
          <p:nvPr/>
        </p:nvSpPr>
        <p:spPr>
          <a:xfrm rot="10800000">
            <a:off x="2632599" y="2299496"/>
            <a:ext cx="3864641" cy="3872294"/>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 name="Google Shape;322;p10"/>
          <p:cNvSpPr txBox="1">
            <a:spLocks noGrp="1"/>
          </p:cNvSpPr>
          <p:nvPr>
            <p:ph type="title"/>
          </p:nvPr>
        </p:nvSpPr>
        <p:spPr>
          <a:xfrm>
            <a:off x="431799" y="900112"/>
            <a:ext cx="5034281" cy="5449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运营 gTLD 的好处</a:t>
            </a:r>
          </a:p>
        </p:txBody>
      </p:sp>
      <p:sp>
        <p:nvSpPr>
          <p:cNvPr id="323" name="Google Shape;323;p10"/>
          <p:cNvSpPr txBox="1"/>
          <p:nvPr/>
        </p:nvSpPr>
        <p:spPr>
          <a:xfrm>
            <a:off x="3171970" y="3576805"/>
            <a:ext cx="2791800" cy="1530900"/>
          </a:xfrm>
          <a:prstGeom prst="rect">
            <a:avLst/>
          </a:prstGeom>
          <a:solidFill>
            <a:srgbClr val="F1EFEA"/>
          </a:solidFill>
          <a:ln>
            <a:noFill/>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gTLD 可让组织在全球范围内产生影响力。</a:t>
            </a:r>
          </a:p>
        </p:txBody>
      </p:sp>
      <p:sp>
        <p:nvSpPr>
          <p:cNvPr id="324" name="Google Shape;324;p10"/>
          <p:cNvSpPr/>
          <p:nvPr/>
        </p:nvSpPr>
        <p:spPr>
          <a:xfrm>
            <a:off x="816326"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货币化机遇</a:t>
            </a:r>
          </a:p>
        </p:txBody>
      </p:sp>
      <p:sp>
        <p:nvSpPr>
          <p:cNvPr id="325" name="Google Shape;325;p10"/>
          <p:cNvSpPr/>
          <p:nvPr/>
        </p:nvSpPr>
        <p:spPr>
          <a:xfrm>
            <a:off x="1259410" y="5802807"/>
            <a:ext cx="1893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a:solidFill>
                  <a:srgbClr val="0B3458"/>
                </a:solidFill>
              </a:rPr>
              <a:t>增强</a:t>
            </a:r>
            <a:r>
              <a:rPr lang="zh-CN" sz="1800" b="0" i="0" u="none" strike="noStrike" cap="none">
                <a:solidFill>
                  <a:srgbClr val="0B3458"/>
                </a:solidFill>
                <a:latin typeface="Arial"/>
                <a:ea typeface="SimSun"/>
                <a:cs typeface="Arial"/>
                <a:sym typeface="Arial"/>
              </a:rPr>
              <a:t>安全性 </a:t>
            </a:r>
          </a:p>
        </p:txBody>
      </p:sp>
      <p:sp>
        <p:nvSpPr>
          <p:cNvPr id="326" name="Google Shape;326;p10"/>
          <p:cNvSpPr/>
          <p:nvPr/>
        </p:nvSpPr>
        <p:spPr>
          <a:xfrm>
            <a:off x="6790550" y="4423768"/>
            <a:ext cx="1766853"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dirty="0">
                <a:solidFill>
                  <a:srgbClr val="0B3458"/>
                </a:solidFill>
                <a:latin typeface="Arial"/>
                <a:ea typeface="SimSun"/>
                <a:cs typeface="Arial"/>
                <a:sym typeface="Arial"/>
              </a:rPr>
              <a:t>灵活性和创造性</a:t>
            </a:r>
          </a:p>
        </p:txBody>
      </p:sp>
      <p:sp>
        <p:nvSpPr>
          <p:cNvPr id="327" name="Google Shape;327;p10"/>
          <p:cNvSpPr/>
          <p:nvPr/>
        </p:nvSpPr>
        <p:spPr>
          <a:xfrm>
            <a:off x="6324069" y="2673291"/>
            <a:ext cx="1512414" cy="61731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政策管控</a:t>
            </a:r>
          </a:p>
        </p:txBody>
      </p:sp>
      <p:sp>
        <p:nvSpPr>
          <p:cNvPr id="328" name="Google Shape;328;p10"/>
          <p:cNvSpPr/>
          <p:nvPr/>
        </p:nvSpPr>
        <p:spPr>
          <a:xfrm>
            <a:off x="3815800" y="1460800"/>
            <a:ext cx="1512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品牌</a:t>
            </a:r>
            <a:r>
              <a:rPr lang="zh-CN" sz="1800">
                <a:solidFill>
                  <a:srgbClr val="0B3458"/>
                </a:solidFill>
              </a:rPr>
              <a:t>管理</a:t>
            </a:r>
            <a:r>
              <a:rPr lang="zh-CN" sz="1800" b="0" i="0" u="none" strike="noStrike" cap="none">
                <a:solidFill>
                  <a:srgbClr val="0B3458"/>
                </a:solidFill>
                <a:latin typeface="Arial"/>
                <a:ea typeface="SimSun"/>
                <a:cs typeface="Arial"/>
                <a:sym typeface="Arial"/>
              </a:rPr>
              <a:t> </a:t>
            </a:r>
          </a:p>
        </p:txBody>
      </p:sp>
      <p:sp>
        <p:nvSpPr>
          <p:cNvPr id="329" name="Google Shape;329;p10"/>
          <p:cNvSpPr/>
          <p:nvPr/>
        </p:nvSpPr>
        <p:spPr>
          <a:xfrm>
            <a:off x="1318939" y="2670157"/>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提高可信度</a:t>
            </a:r>
          </a:p>
        </p:txBody>
      </p:sp>
      <p:sp>
        <p:nvSpPr>
          <p:cNvPr id="330" name="Google Shape;330;p10"/>
          <p:cNvSpPr/>
          <p:nvPr/>
        </p:nvSpPr>
        <p:spPr>
          <a:xfrm>
            <a:off x="5996819" y="5899361"/>
            <a:ext cx="1250904" cy="3413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本地化</a:t>
            </a:r>
          </a:p>
        </p:txBody>
      </p:sp>
      <p:sp>
        <p:nvSpPr>
          <p:cNvPr id="331" name="Google Shape;331;p10"/>
          <p:cNvSpPr/>
          <p:nvPr/>
        </p:nvSpPr>
        <p:spPr>
          <a:xfrm>
            <a:off x="3394306" y="5674467"/>
            <a:ext cx="544648" cy="54398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10"/>
          <p:cNvSpPr/>
          <p:nvPr/>
        </p:nvSpPr>
        <p:spPr>
          <a:xfrm>
            <a:off x="6170047" y="4431096"/>
            <a:ext cx="543368" cy="54270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 name="Google Shape;333;p10"/>
          <p:cNvSpPr/>
          <p:nvPr/>
        </p:nvSpPr>
        <p:spPr>
          <a:xfrm>
            <a:off x="2418751" y="4433092"/>
            <a:ext cx="539372" cy="53871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10"/>
          <p:cNvSpPr/>
          <p:nvPr/>
        </p:nvSpPr>
        <p:spPr>
          <a:xfrm>
            <a:off x="5842982" y="2774957"/>
            <a:ext cx="538280" cy="53762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 name="Google Shape;335;p10"/>
          <p:cNvSpPr/>
          <p:nvPr/>
        </p:nvSpPr>
        <p:spPr>
          <a:xfrm>
            <a:off x="2745817" y="2771870"/>
            <a:ext cx="544460" cy="54379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10"/>
          <p:cNvSpPr/>
          <p:nvPr/>
        </p:nvSpPr>
        <p:spPr>
          <a:xfrm>
            <a:off x="4299837" y="2041955"/>
            <a:ext cx="541694" cy="54103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 name="Google Shape;337;p10"/>
          <p:cNvSpPr/>
          <p:nvPr/>
        </p:nvSpPr>
        <p:spPr>
          <a:xfrm>
            <a:off x="5224422" y="5675776"/>
            <a:ext cx="542026" cy="54136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8" name="Google Shape;338;p10"/>
          <p:cNvGrpSpPr/>
          <p:nvPr/>
        </p:nvGrpSpPr>
        <p:grpSpPr>
          <a:xfrm>
            <a:off x="2547602" y="4582129"/>
            <a:ext cx="281670" cy="236614"/>
            <a:chOff x="4582472" y="2001793"/>
            <a:chExt cx="341181" cy="286605"/>
          </a:xfrm>
        </p:grpSpPr>
        <p:sp>
          <p:nvSpPr>
            <p:cNvPr id="339" name="Google Shape;339;p10"/>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0" name="Google Shape;340;p10"/>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10"/>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2" name="Google Shape;342;p10"/>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3" name="Google Shape;343;p10"/>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10"/>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10"/>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10"/>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10"/>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10"/>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10"/>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50" name="Google Shape;350;p10"/>
          <p:cNvGrpSpPr/>
          <p:nvPr/>
        </p:nvGrpSpPr>
        <p:grpSpPr>
          <a:xfrm>
            <a:off x="6004883" y="2903009"/>
            <a:ext cx="226370" cy="256116"/>
            <a:chOff x="10334203" y="3610289"/>
            <a:chExt cx="589811" cy="667317"/>
          </a:xfrm>
        </p:grpSpPr>
        <p:sp>
          <p:nvSpPr>
            <p:cNvPr id="351" name="Google Shape;351;p10"/>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10"/>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10"/>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10"/>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10"/>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10"/>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10"/>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10"/>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10"/>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0" name="Google Shape;360;p10"/>
          <p:cNvGrpSpPr/>
          <p:nvPr/>
        </p:nvGrpSpPr>
        <p:grpSpPr>
          <a:xfrm>
            <a:off x="2856559" y="2869295"/>
            <a:ext cx="308911" cy="313456"/>
            <a:chOff x="2856559" y="2869295"/>
            <a:chExt cx="308911" cy="313456"/>
          </a:xfrm>
        </p:grpSpPr>
        <p:grpSp>
          <p:nvGrpSpPr>
            <p:cNvPr id="361" name="Google Shape;361;p10"/>
            <p:cNvGrpSpPr/>
            <p:nvPr/>
          </p:nvGrpSpPr>
          <p:grpSpPr>
            <a:xfrm>
              <a:off x="2856559" y="3068761"/>
              <a:ext cx="308911" cy="113990"/>
              <a:chOff x="2856559" y="3068761"/>
              <a:chExt cx="308911" cy="113990"/>
            </a:xfrm>
          </p:grpSpPr>
          <p:grpSp>
            <p:nvGrpSpPr>
              <p:cNvPr id="362" name="Google Shape;362;p10"/>
              <p:cNvGrpSpPr/>
              <p:nvPr/>
            </p:nvGrpSpPr>
            <p:grpSpPr>
              <a:xfrm>
                <a:off x="3062500" y="3074530"/>
                <a:ext cx="102970" cy="108221"/>
                <a:chOff x="3062500" y="3074530"/>
                <a:chExt cx="102970" cy="108221"/>
              </a:xfrm>
            </p:grpSpPr>
            <p:sp>
              <p:nvSpPr>
                <p:cNvPr id="363" name="Google Shape;363;p10"/>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10"/>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5" name="Google Shape;365;p10"/>
              <p:cNvGrpSpPr/>
              <p:nvPr/>
            </p:nvGrpSpPr>
            <p:grpSpPr>
              <a:xfrm>
                <a:off x="2959530" y="3068761"/>
                <a:ext cx="102970" cy="113990"/>
                <a:chOff x="2959530" y="3068761"/>
                <a:chExt cx="102970" cy="113990"/>
              </a:xfrm>
            </p:grpSpPr>
            <p:sp>
              <p:nvSpPr>
                <p:cNvPr id="366" name="Google Shape;366;p10"/>
                <p:cNvSpPr/>
                <p:nvPr/>
              </p:nvSpPr>
              <p:spPr>
                <a:xfrm rot="-4603200">
                  <a:off x="2982586" y="3074519"/>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10"/>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8" name="Google Shape;368;p10"/>
              <p:cNvGrpSpPr/>
              <p:nvPr/>
            </p:nvGrpSpPr>
            <p:grpSpPr>
              <a:xfrm>
                <a:off x="2856559" y="3074530"/>
                <a:ext cx="102970" cy="108221"/>
                <a:chOff x="2856559" y="3074530"/>
                <a:chExt cx="102970" cy="108221"/>
              </a:xfrm>
            </p:grpSpPr>
            <p:sp>
              <p:nvSpPr>
                <p:cNvPr id="369" name="Google Shape;369;p10"/>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10"/>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1" name="Google Shape;371;p10"/>
            <p:cNvGrpSpPr/>
            <p:nvPr/>
          </p:nvGrpSpPr>
          <p:grpSpPr>
            <a:xfrm>
              <a:off x="2908044" y="2869295"/>
              <a:ext cx="205862" cy="179061"/>
              <a:chOff x="2908044" y="2869295"/>
              <a:chExt cx="205862" cy="179061"/>
            </a:xfrm>
          </p:grpSpPr>
          <p:sp>
            <p:nvSpPr>
              <p:cNvPr id="372" name="Google Shape;372;p10"/>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10"/>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10"/>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5" name="Google Shape;375;p10"/>
          <p:cNvGrpSpPr/>
          <p:nvPr/>
        </p:nvGrpSpPr>
        <p:grpSpPr>
          <a:xfrm>
            <a:off x="5364010" y="5790225"/>
            <a:ext cx="260931" cy="305180"/>
            <a:chOff x="5364010" y="5790225"/>
            <a:chExt cx="260931" cy="305180"/>
          </a:xfrm>
        </p:grpSpPr>
        <p:sp>
          <p:nvSpPr>
            <p:cNvPr id="376" name="Google Shape;376;p10"/>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10"/>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10"/>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10"/>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2" name="Google Shape;382;p10"/>
          <p:cNvGrpSpPr/>
          <p:nvPr/>
        </p:nvGrpSpPr>
        <p:grpSpPr>
          <a:xfrm>
            <a:off x="4499207" y="2223952"/>
            <a:ext cx="234480" cy="212845"/>
            <a:chOff x="5477493" y="2045584"/>
            <a:chExt cx="234480" cy="212845"/>
          </a:xfrm>
        </p:grpSpPr>
        <p:sp>
          <p:nvSpPr>
            <p:cNvPr id="383" name="Google Shape;383;p10"/>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10"/>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10"/>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10"/>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7" name="Google Shape;387;p10"/>
          <p:cNvGrpSpPr/>
          <p:nvPr/>
        </p:nvGrpSpPr>
        <p:grpSpPr>
          <a:xfrm>
            <a:off x="4409214" y="2183267"/>
            <a:ext cx="234409" cy="212845"/>
            <a:chOff x="5387500" y="2004899"/>
            <a:chExt cx="234409" cy="212845"/>
          </a:xfrm>
        </p:grpSpPr>
        <p:sp>
          <p:nvSpPr>
            <p:cNvPr id="388" name="Google Shape;388;p10"/>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0"/>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10"/>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10"/>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2" name="Google Shape;392;p10"/>
          <p:cNvGrpSpPr/>
          <p:nvPr/>
        </p:nvGrpSpPr>
        <p:grpSpPr>
          <a:xfrm>
            <a:off x="6297047" y="4539749"/>
            <a:ext cx="296430" cy="325398"/>
            <a:chOff x="4362504" y="3177511"/>
            <a:chExt cx="420591" cy="461691"/>
          </a:xfrm>
        </p:grpSpPr>
        <p:grpSp>
          <p:nvGrpSpPr>
            <p:cNvPr id="393" name="Google Shape;393;p10"/>
            <p:cNvGrpSpPr/>
            <p:nvPr/>
          </p:nvGrpSpPr>
          <p:grpSpPr>
            <a:xfrm>
              <a:off x="4429861" y="3244655"/>
              <a:ext cx="286007" cy="394547"/>
              <a:chOff x="4429861" y="3244655"/>
              <a:chExt cx="286007" cy="394547"/>
            </a:xfrm>
          </p:grpSpPr>
          <p:sp>
            <p:nvSpPr>
              <p:cNvPr id="394" name="Google Shape;394;p10"/>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10"/>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10"/>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7" name="Google Shape;397;p10"/>
            <p:cNvGrpSpPr/>
            <p:nvPr/>
          </p:nvGrpSpPr>
          <p:grpSpPr>
            <a:xfrm>
              <a:off x="4362504" y="3177511"/>
              <a:ext cx="420591" cy="358919"/>
              <a:chOff x="4362504" y="3177511"/>
              <a:chExt cx="420591" cy="358919"/>
            </a:xfrm>
          </p:grpSpPr>
          <p:grpSp>
            <p:nvGrpSpPr>
              <p:cNvPr id="398" name="Google Shape;398;p10"/>
              <p:cNvGrpSpPr/>
              <p:nvPr/>
            </p:nvGrpSpPr>
            <p:grpSpPr>
              <a:xfrm>
                <a:off x="4362504" y="3387760"/>
                <a:ext cx="420591" cy="9415"/>
                <a:chOff x="4362504" y="3387760"/>
                <a:chExt cx="420591" cy="9415"/>
              </a:xfrm>
            </p:grpSpPr>
            <p:sp>
              <p:nvSpPr>
                <p:cNvPr id="399" name="Google Shape;399;p10"/>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10"/>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1" name="Google Shape;401;p10"/>
              <p:cNvGrpSpPr/>
              <p:nvPr/>
            </p:nvGrpSpPr>
            <p:grpSpPr>
              <a:xfrm>
                <a:off x="4424176" y="3239089"/>
                <a:ext cx="297342" cy="297341"/>
                <a:chOff x="4424176" y="3239089"/>
                <a:chExt cx="297342" cy="297341"/>
              </a:xfrm>
            </p:grpSpPr>
            <p:sp>
              <p:nvSpPr>
                <p:cNvPr id="402" name="Google Shape;402;p10"/>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10"/>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4" name="Google Shape;404;p10"/>
              <p:cNvGrpSpPr/>
              <p:nvPr/>
            </p:nvGrpSpPr>
            <p:grpSpPr>
              <a:xfrm>
                <a:off x="4424176" y="3239089"/>
                <a:ext cx="297342" cy="297341"/>
                <a:chOff x="4424176" y="3239089"/>
                <a:chExt cx="297342" cy="297341"/>
              </a:xfrm>
            </p:grpSpPr>
            <p:sp>
              <p:nvSpPr>
                <p:cNvPr id="405" name="Google Shape;405;p10"/>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10"/>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07" name="Google Shape;407;p10"/>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8" name="Google Shape;408;p10"/>
            <p:cNvGrpSpPr/>
            <p:nvPr/>
          </p:nvGrpSpPr>
          <p:grpSpPr>
            <a:xfrm>
              <a:off x="4497146" y="3379380"/>
              <a:ext cx="151401" cy="168255"/>
              <a:chOff x="4497146" y="3379380"/>
              <a:chExt cx="151401" cy="168255"/>
            </a:xfrm>
          </p:grpSpPr>
          <p:sp>
            <p:nvSpPr>
              <p:cNvPr id="409" name="Google Shape;409;p10"/>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0"/>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0"/>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412" name="Google Shape;412;p10"/>
          <p:cNvGrpSpPr/>
          <p:nvPr/>
        </p:nvGrpSpPr>
        <p:grpSpPr>
          <a:xfrm>
            <a:off x="3532038" y="5794042"/>
            <a:ext cx="265294" cy="325678"/>
            <a:chOff x="3532038" y="5801158"/>
            <a:chExt cx="265294" cy="325678"/>
          </a:xfrm>
        </p:grpSpPr>
        <p:grpSp>
          <p:nvGrpSpPr>
            <p:cNvPr id="413" name="Google Shape;413;p10"/>
            <p:cNvGrpSpPr/>
            <p:nvPr/>
          </p:nvGrpSpPr>
          <p:grpSpPr>
            <a:xfrm>
              <a:off x="3608928" y="5882879"/>
              <a:ext cx="111418" cy="149514"/>
              <a:chOff x="3608928" y="5882879"/>
              <a:chExt cx="111418" cy="149514"/>
            </a:xfrm>
          </p:grpSpPr>
          <p:sp>
            <p:nvSpPr>
              <p:cNvPr id="414" name="Google Shape;414;p10"/>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10"/>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10"/>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10"/>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8" name="Google Shape;418;p10"/>
            <p:cNvSpPr/>
            <p:nvPr/>
          </p:nvSpPr>
          <p:spPr>
            <a:xfrm>
              <a:off x="3532038" y="5801158"/>
              <a:ext cx="265294" cy="32567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9" name="Google Shape;419;p1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0"/>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zh-CN"/>
              <a:t>03</a:t>
            </a:r>
          </a:p>
        </p:txBody>
      </p:sp>
      <p:sp>
        <p:nvSpPr>
          <p:cNvPr id="425" name="Google Shape;425;p20"/>
          <p:cNvSpPr txBox="1">
            <a:spLocks noGrp="1"/>
          </p:cNvSpPr>
          <p:nvPr>
            <p:ph type="title"/>
          </p:nvPr>
        </p:nvSpPr>
        <p:spPr>
          <a:xfrm>
            <a:off x="431800" y="2786063"/>
            <a:ext cx="5203190"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zh-CN"/>
              <a:t>成为注册管理</a:t>
            </a:r>
            <a:br>
              <a:rPr lang="zh-CN"/>
            </a:br>
            <a:r>
              <a:rPr lang="zh-CN"/>
              <a:t>运行机构</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431799" y="900113"/>
            <a:ext cx="5153753" cy="47699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成为注册管理运行机构</a:t>
            </a:r>
          </a:p>
        </p:txBody>
      </p:sp>
      <p:sp>
        <p:nvSpPr>
          <p:cNvPr id="432" name="Google Shape;432;p12"/>
          <p:cNvSpPr/>
          <p:nvPr/>
        </p:nvSpPr>
        <p:spPr>
          <a:xfrm>
            <a:off x="683799" y="2079547"/>
            <a:ext cx="377329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B3458"/>
                </a:solidFill>
                <a:latin typeface="Arial"/>
                <a:ea typeface="SimSun"/>
                <a:cs typeface="Arial"/>
                <a:sym typeface="Arial"/>
              </a:rPr>
              <a:t>申请 gTLD 意味着申请运营互联网</a:t>
            </a:r>
            <a:r>
              <a:rPr lang="zh-CN" sz="2000">
                <a:solidFill>
                  <a:srgbClr val="0B3458"/>
                </a:solidFill>
              </a:rPr>
              <a:t>的一部分（</a:t>
            </a:r>
            <a:r>
              <a:rPr lang="zh-CN" sz="20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注册管理机构）。</a:t>
            </a:r>
          </a:p>
        </p:txBody>
      </p:sp>
      <p:sp>
        <p:nvSpPr>
          <p:cNvPr id="433" name="Google Shape;433;p12"/>
          <p:cNvSpPr/>
          <p:nvPr/>
        </p:nvSpPr>
        <p:spPr>
          <a:xfrm>
            <a:off x="4680199" y="2079547"/>
            <a:ext cx="3773289"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注册</a:t>
            </a:r>
            <a:r>
              <a:rPr lang="zh-CN" sz="20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管理机构</a:t>
            </a:r>
            <a:r>
              <a:rPr lang="zh-CN" sz="20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支</a:t>
            </a:r>
            <a:r>
              <a:rPr lang="zh-CN" sz="200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持</a:t>
            </a:r>
            <a:r>
              <a:rPr lang="zh-CN" sz="2000" b="0" i="0" u="none" strike="noStrike" cap="none">
                <a:solidFill>
                  <a:srgbClr val="0B3458"/>
                </a:solidFill>
                <a:latin typeface="Arial"/>
                <a:ea typeface="SimSun"/>
                <a:cs typeface="Arial"/>
                <a:sym typeface="Arial"/>
              </a:rPr>
              <a:t>在特定的 gTLD 下</a:t>
            </a:r>
            <a:r>
              <a:rPr lang="zh-CN" sz="2000">
                <a:solidFill>
                  <a:srgbClr val="0B3458"/>
                </a:solidFill>
              </a:rPr>
              <a:t>注册的</a:t>
            </a:r>
            <a:r>
              <a:rPr lang="zh-CN" sz="2000" b="0" i="0" u="none" strike="noStrike" cap="none">
                <a:solidFill>
                  <a:srgbClr val="0B3458"/>
                </a:solidFill>
                <a:latin typeface="Arial"/>
                <a:ea typeface="SimSun"/>
                <a:cs typeface="Arial"/>
                <a:sym typeface="Arial"/>
              </a:rPr>
              <a:t>所有域名。</a:t>
            </a:r>
          </a:p>
        </p:txBody>
      </p:sp>
      <p:sp>
        <p:nvSpPr>
          <p:cNvPr id="434" name="Google Shape;434;p12"/>
          <p:cNvSpPr/>
          <p:nvPr/>
        </p:nvSpPr>
        <p:spPr>
          <a:xfrm>
            <a:off x="683799" y="4110546"/>
            <a:ext cx="7776402" cy="2072485"/>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注册管理运行机构：</a:t>
            </a:r>
          </a:p>
          <a:p>
            <a:pPr marL="342900" marR="0" lvl="0" indent="-342900" algn="l" rtl="0">
              <a:lnSpc>
                <a:spcPct val="100000"/>
              </a:lnSpc>
              <a:spcBef>
                <a:spcPts val="600"/>
              </a:spcBef>
              <a:spcAft>
                <a:spcPts val="0"/>
              </a:spcAft>
              <a:buClr>
                <a:srgbClr val="F1633E"/>
              </a:buClr>
              <a:buSzPts val="1600"/>
              <a:buFont typeface="NTR"/>
              <a:buChar char="►"/>
            </a:pPr>
            <a:r>
              <a:rPr lang="zh-CN" sz="2000" b="0" i="0" u="none" strike="noStrike" cap="none">
                <a:solidFill>
                  <a:schemeClr val="lt1"/>
                </a:solidFill>
                <a:latin typeface="Arial"/>
                <a:ea typeface="SimSun"/>
                <a:cs typeface="Arial"/>
                <a:sym typeface="Arial"/>
              </a:rPr>
              <a:t>设定 </a:t>
            </a:r>
            <a:r>
              <a:rPr lang="zh-CN" sz="2000" b="0" i="0" u="none" strike="noStrike" cap="none">
                <a:solidFill>
                  <a:schemeClr val="lt1"/>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gTLD 的要求。</a:t>
            </a:r>
          </a:p>
          <a:p>
            <a:pPr marL="342900" marR="0" lvl="0" indent="-342900" algn="l" rtl="0">
              <a:lnSpc>
                <a:spcPct val="100000"/>
              </a:lnSpc>
              <a:spcBef>
                <a:spcPts val="600"/>
              </a:spcBef>
              <a:spcAft>
                <a:spcPts val="0"/>
              </a:spcAft>
              <a:buClr>
                <a:srgbClr val="F1633E"/>
              </a:buClr>
              <a:buSzPts val="1600"/>
              <a:buFont typeface="NTR"/>
              <a:buChar char="►"/>
            </a:pPr>
            <a:r>
              <a:rPr lang="zh-CN" sz="2000" b="0" i="0" u="none" strike="noStrike" cap="none">
                <a:solidFill>
                  <a:schemeClr val="lt1"/>
                </a:solidFill>
                <a:latin typeface="Arial"/>
                <a:ea typeface="SimSun"/>
                <a:cs typeface="Arial"/>
                <a:sym typeface="Arial"/>
              </a:rPr>
              <a:t>决定哪些二级域（圆点左侧的字符）可以注册，以及由谁注册。</a:t>
            </a:r>
          </a:p>
        </p:txBody>
      </p:sp>
      <p:sp>
        <p:nvSpPr>
          <p:cNvPr id="435" name="Google Shape;435;p1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6" name="Google Shape;436;p12"/>
          <p:cNvCxnSpPr/>
          <p:nvPr/>
        </p:nvCxnSpPr>
        <p:spPr>
          <a:xfrm>
            <a:off x="4680199" y="2079547"/>
            <a:ext cx="3780002" cy="0"/>
          </a:xfrm>
          <a:prstGeom prst="straightConnector1">
            <a:avLst/>
          </a:prstGeom>
          <a:noFill/>
          <a:ln w="15875" cap="flat" cmpd="sng">
            <a:solidFill>
              <a:srgbClr val="F1633E"/>
            </a:solidFill>
            <a:prstDash val="solid"/>
            <a:round/>
            <a:headEnd type="none" w="sm" len="sm"/>
            <a:tailEnd type="none" w="sm" len="sm"/>
          </a:ln>
        </p:spPr>
      </p:cxnSp>
      <p:cxnSp>
        <p:nvCxnSpPr>
          <p:cNvPr id="437" name="Google Shape;437;p12"/>
          <p:cNvCxnSpPr/>
          <p:nvPr/>
        </p:nvCxnSpPr>
        <p:spPr>
          <a:xfrm>
            <a:off x="685714" y="2079547"/>
            <a:ext cx="3771375" cy="0"/>
          </a:xfrm>
          <a:prstGeom prst="straightConnector1">
            <a:avLst/>
          </a:prstGeom>
          <a:noFill/>
          <a:ln w="15875" cap="flat" cmpd="sng">
            <a:solidFill>
              <a:srgbClr val="F1633E"/>
            </a:solidFill>
            <a:prstDash val="solid"/>
            <a:round/>
            <a:headEnd type="none" w="sm" len="sm"/>
            <a:tailEnd type="none" w="sm" len="sm"/>
          </a:ln>
        </p:spPr>
      </p:cxnSp>
      <p:grpSp>
        <p:nvGrpSpPr>
          <p:cNvPr id="438" name="Google Shape;438;p12"/>
          <p:cNvGrpSpPr/>
          <p:nvPr/>
        </p:nvGrpSpPr>
        <p:grpSpPr>
          <a:xfrm>
            <a:off x="5014983" y="1775799"/>
            <a:ext cx="656316" cy="656316"/>
            <a:chOff x="3145601" y="1775799"/>
            <a:chExt cx="656316" cy="656316"/>
          </a:xfrm>
        </p:grpSpPr>
        <p:sp>
          <p:nvSpPr>
            <p:cNvPr id="439" name="Google Shape;439;p12"/>
            <p:cNvSpPr/>
            <p:nvPr/>
          </p:nvSpPr>
          <p:spPr>
            <a:xfrm>
              <a:off x="3145601"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40" name="Google Shape;440;p12"/>
            <p:cNvGrpSpPr/>
            <p:nvPr/>
          </p:nvGrpSpPr>
          <p:grpSpPr>
            <a:xfrm>
              <a:off x="3251261" y="1857441"/>
              <a:ext cx="439754" cy="485782"/>
              <a:chOff x="5399755" y="2316832"/>
              <a:chExt cx="554154" cy="612158"/>
            </a:xfrm>
          </p:grpSpPr>
          <p:sp>
            <p:nvSpPr>
              <p:cNvPr id="441" name="Google Shape;441;p1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1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1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1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1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1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12"/>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1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2"/>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12"/>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12"/>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1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12"/>
            <p:cNvSpPr/>
            <p:nvPr/>
          </p:nvSpPr>
          <p:spPr>
            <a:xfrm>
              <a:off x="3396002" y="2029823"/>
              <a:ext cx="156388" cy="155634"/>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54" name="Google Shape;454;p12"/>
          <p:cNvGrpSpPr/>
          <p:nvPr/>
        </p:nvGrpSpPr>
        <p:grpSpPr>
          <a:xfrm>
            <a:off x="1018582" y="1775799"/>
            <a:ext cx="656316" cy="656316"/>
            <a:chOff x="355642" y="1775799"/>
            <a:chExt cx="656316" cy="656316"/>
          </a:xfrm>
        </p:grpSpPr>
        <p:sp>
          <p:nvSpPr>
            <p:cNvPr id="455" name="Google Shape;455;p12"/>
            <p:cNvSpPr/>
            <p:nvPr/>
          </p:nvSpPr>
          <p:spPr>
            <a:xfrm>
              <a:off x="355642"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56" name="Google Shape;456;p12"/>
            <p:cNvGrpSpPr/>
            <p:nvPr/>
          </p:nvGrpSpPr>
          <p:grpSpPr>
            <a:xfrm>
              <a:off x="555065" y="1942711"/>
              <a:ext cx="257466" cy="335954"/>
              <a:chOff x="1876510" y="1547778"/>
              <a:chExt cx="347712" cy="453711"/>
            </a:xfrm>
          </p:grpSpPr>
          <p:sp>
            <p:nvSpPr>
              <p:cNvPr id="457" name="Google Shape;457;p1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8" name="Google Shape;458;p1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title"/>
          </p:nvPr>
        </p:nvSpPr>
        <p:spPr>
          <a:xfrm>
            <a:off x="431799" y="900113"/>
            <a:ext cx="6574929" cy="99478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财务和技术考虑因素</a:t>
            </a:r>
          </a:p>
        </p:txBody>
      </p:sp>
      <p:sp>
        <p:nvSpPr>
          <p:cNvPr id="465" name="Google Shape;465;p13"/>
          <p:cNvSpPr txBox="1"/>
          <p:nvPr/>
        </p:nvSpPr>
        <p:spPr>
          <a:xfrm>
            <a:off x="431800" y="2231298"/>
            <a:ext cx="3506355" cy="3898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a:solidFill>
                  <a:srgbClr val="0B3458"/>
                </a:solidFill>
              </a:rPr>
              <a:t>下一轮新通用顶级域项目</a:t>
            </a:r>
            <a:r>
              <a:rPr lang="zh-CN" sz="1800" b="0" i="0" u="none" strike="noStrike" cap="none">
                <a:solidFill>
                  <a:srgbClr val="0B3458"/>
                </a:solidFill>
                <a:latin typeface="Arial"/>
                <a:ea typeface="SimSun"/>
                <a:cs typeface="Arial"/>
                <a:sym typeface="Arial"/>
              </a:rPr>
              <a:t>申请和评估费用：</a:t>
            </a:r>
            <a:r>
              <a:rPr lang="zh-CN" sz="1800" b="1"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208,000–293,000 美元*</a:t>
            </a:r>
            <a:r>
              <a:rPr lang="zh-CN" sz="18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B3458"/>
              </a:solidFill>
              <a:latin typeface="Arial"/>
              <a:ea typeface="Arial"/>
              <a:cs typeface="Arial"/>
              <a:sym typeface="Arial"/>
            </a:endParaRPr>
          </a:p>
          <a:p>
            <a:pPr marL="393750" marR="0" lvl="0" indent="-285750" algn="l" rtl="0">
              <a:lnSpc>
                <a:spcPct val="100000"/>
              </a:lnSpc>
              <a:spcBef>
                <a:spcPts val="0"/>
              </a:spcBef>
              <a:spcAft>
                <a:spcPts val="0"/>
              </a:spcAft>
              <a:buClr>
                <a:srgbClr val="F1633E"/>
              </a:buClr>
              <a:buSzPts val="1440"/>
              <a:buFont typeface="NTR"/>
              <a:buChar char="✚"/>
            </a:pPr>
            <a:r>
              <a:rPr lang="zh-CN" sz="1800" b="0" i="0" u="none" strike="noStrike" cap="none">
                <a:solidFill>
                  <a:srgbClr val="0B3458"/>
                </a:solidFill>
                <a:latin typeface="Arial"/>
                <a:ea typeface="SimSun"/>
                <a:cs typeface="Arial"/>
                <a:sym typeface="Arial"/>
              </a:rPr>
              <a:t>与 ICANN 签订的《注册管理机构协议》中包含的标准运营</a:t>
            </a:r>
            <a:r>
              <a:rPr lang="zh-CN" sz="18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费用</a:t>
            </a:r>
            <a:r>
              <a:rPr lang="zh-CN" sz="1800" b="0" i="0" u="none" strike="noStrike" cap="none">
                <a:solidFill>
                  <a:srgbClr val="0B3458"/>
                </a:solidFill>
                <a:latin typeface="Arial"/>
                <a:ea typeface="SimSun"/>
                <a:cs typeface="Arial"/>
                <a:sym typeface="Arial"/>
              </a:rPr>
              <a:t> </a:t>
            </a:r>
          </a:p>
          <a:p>
            <a:pPr marL="393750" marR="0" lvl="0" indent="-194310" algn="l" rtl="0">
              <a:lnSpc>
                <a:spcPct val="100000"/>
              </a:lnSpc>
              <a:spcBef>
                <a:spcPts val="0"/>
              </a:spcBef>
              <a:spcAft>
                <a:spcPts val="0"/>
              </a:spcAft>
              <a:buClr>
                <a:srgbClr val="F1633E"/>
              </a:buClr>
              <a:buSzPts val="1440"/>
              <a:buFont typeface="NTR"/>
              <a:buNone/>
            </a:pPr>
            <a:endParaRPr sz="1800" b="0" i="0" u="none" strike="noStrike" cap="none" dirty="0">
              <a:solidFill>
                <a:srgbClr val="0B3458"/>
              </a:solidFill>
              <a:latin typeface="Arial"/>
              <a:ea typeface="Arial"/>
              <a:cs typeface="Arial"/>
              <a:sym typeface="Arial"/>
            </a:endParaRPr>
          </a:p>
          <a:p>
            <a:pPr marL="393750" marR="0" lvl="0" indent="-285750" algn="l" rtl="0">
              <a:lnSpc>
                <a:spcPct val="100000"/>
              </a:lnSpc>
              <a:spcBef>
                <a:spcPts val="0"/>
              </a:spcBef>
              <a:spcAft>
                <a:spcPts val="0"/>
              </a:spcAft>
              <a:buClr>
                <a:srgbClr val="F1633E"/>
              </a:buClr>
              <a:buSzPts val="1440"/>
              <a:buFont typeface="NTR"/>
              <a:buChar char="✚"/>
            </a:pPr>
            <a:r>
              <a:rPr lang="zh-CN" sz="18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持续的财务和技术</a:t>
            </a:r>
            <a:r>
              <a:rPr lang="zh-CN" sz="180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义务</a:t>
            </a:r>
          </a:p>
        </p:txBody>
      </p:sp>
      <p:sp>
        <p:nvSpPr>
          <p:cNvPr id="466" name="Google Shape;466;p13"/>
          <p:cNvSpPr/>
          <p:nvPr/>
        </p:nvSpPr>
        <p:spPr>
          <a:xfrm>
            <a:off x="4572000" y="3875356"/>
            <a:ext cx="4572000" cy="2323039"/>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chemeClr val="lt1"/>
                </a:solidFill>
                <a:latin typeface="Arial"/>
                <a:ea typeface="SimSun"/>
                <a:cs typeface="Arial"/>
                <a:sym typeface="Arial"/>
              </a:rPr>
              <a:t>所有新通用顶级域申请人必须能够证明具有运营注册管理机构和遵守合同要求所需的运营、技术和财务能力。</a:t>
            </a:r>
          </a:p>
        </p:txBody>
      </p:sp>
      <p:sp>
        <p:nvSpPr>
          <p:cNvPr id="467" name="Google Shape;467;p13"/>
          <p:cNvSpPr/>
          <p:nvPr/>
        </p:nvSpPr>
        <p:spPr>
          <a:xfrm>
            <a:off x="4572000" y="2026226"/>
            <a:ext cx="4572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chemeClr val="lt1"/>
                </a:solidFill>
                <a:latin typeface="Arial"/>
                <a:ea typeface="SimSun"/>
                <a:cs typeface="Arial"/>
                <a:sym typeface="Arial"/>
              </a:rPr>
              <a:t>申请新通用顶级域需要大量财务和技术资源。</a:t>
            </a:r>
          </a:p>
        </p:txBody>
      </p:sp>
      <p:sp>
        <p:nvSpPr>
          <p:cNvPr id="468" name="Google Shape;468;p13"/>
          <p:cNvSpPr/>
          <p:nvPr/>
        </p:nvSpPr>
        <p:spPr>
          <a:xfrm>
            <a:off x="4955426" y="3636365"/>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zh-CN" sz="2400" b="1" i="0" u="none" strike="noStrike" cap="none">
                <a:solidFill>
                  <a:srgbClr val="0B3458"/>
                </a:solidFill>
                <a:latin typeface="Arial"/>
                <a:ea typeface="SimSun"/>
                <a:cs typeface="Arial"/>
                <a:sym typeface="Arial"/>
              </a:rPr>
              <a:t>！</a:t>
            </a:r>
          </a:p>
        </p:txBody>
      </p:sp>
      <p:sp>
        <p:nvSpPr>
          <p:cNvPr id="469" name="Google Shape;469;p13"/>
          <p:cNvSpPr/>
          <p:nvPr/>
        </p:nvSpPr>
        <p:spPr>
          <a:xfrm>
            <a:off x="4955424" y="1787649"/>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zh-CN" sz="2400" b="1" i="0" u="none" strike="noStrike" cap="none">
                <a:solidFill>
                  <a:srgbClr val="0B3458"/>
                </a:solidFill>
                <a:latin typeface="Arial"/>
                <a:ea typeface="SimSun"/>
                <a:cs typeface="Arial"/>
                <a:sym typeface="Arial"/>
              </a:rPr>
              <a:t>！</a:t>
            </a:r>
          </a:p>
        </p:txBody>
      </p:sp>
      <p:sp>
        <p:nvSpPr>
          <p:cNvPr id="470" name="Google Shape;470;p1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37B5D025-62F6-4998-ED8A-241792541F70}"/>
              </a:ext>
            </a:extLst>
          </p:cNvPr>
          <p:cNvSpPr txBox="1"/>
          <p:nvPr/>
        </p:nvSpPr>
        <p:spPr>
          <a:xfrm>
            <a:off x="629840" y="5890618"/>
            <a:ext cx="3308315" cy="307777"/>
          </a:xfrm>
          <a:prstGeom prst="rect">
            <a:avLst/>
          </a:prstGeom>
          <a:noFill/>
        </p:spPr>
        <p:txBody>
          <a:bodyPr wrap="square" rtlCol="0">
            <a:spAutoFit/>
          </a:bodyPr>
          <a:lstStyle/>
          <a:p>
            <a:r>
              <a:rPr lang="zh-CN">
                <a:solidFill>
                  <a:srgbClr val="0B3458"/>
                </a:solidFill>
              </a:rPr>
              <a:t>*费用可能会有变动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f0b3186bae_0_0"/>
          <p:cNvSpPr txBox="1">
            <a:spLocks noGrp="1"/>
          </p:cNvSpPr>
          <p:nvPr>
            <p:ph type="title"/>
          </p:nvPr>
        </p:nvSpPr>
        <p:spPr>
          <a:xfrm>
            <a:off x="431800" y="900125"/>
            <a:ext cx="6574800" cy="474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注册管理运行机构的职责 </a:t>
            </a:r>
          </a:p>
          <a:p>
            <a:pPr marL="0" lvl="0" indent="0" algn="l" rtl="0">
              <a:lnSpc>
                <a:spcPct val="100000"/>
              </a:lnSpc>
              <a:spcBef>
                <a:spcPts val="0"/>
              </a:spcBef>
              <a:spcAft>
                <a:spcPts val="0"/>
              </a:spcAft>
              <a:buClr>
                <a:srgbClr val="0B3458"/>
              </a:buClr>
              <a:buSzPts val="2800"/>
              <a:buFont typeface="Arial"/>
              <a:buNone/>
            </a:pPr>
            <a:r>
              <a:rPr lang="zh-CN"/>
              <a:t>	</a:t>
            </a:r>
          </a:p>
        </p:txBody>
      </p:sp>
      <p:sp>
        <p:nvSpPr>
          <p:cNvPr id="477" name="Google Shape;477;g2f0b3186bae_0_0"/>
          <p:cNvSpPr txBox="1"/>
          <p:nvPr/>
        </p:nvSpPr>
        <p:spPr>
          <a:xfrm>
            <a:off x="4990642" y="318208"/>
            <a:ext cx="33153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2f0b3186bae_0_0"/>
          <p:cNvSpPr/>
          <p:nvPr/>
        </p:nvSpPr>
        <p:spPr>
          <a:xfrm>
            <a:off x="4656238" y="3187200"/>
            <a:ext cx="4032000"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zh-CN" sz="1800">
                <a:solidFill>
                  <a:schemeClr val="lt1"/>
                </a:solidFill>
              </a:rPr>
              <a:t>管理注册管理机构协议和 ICANN 政策中详细规定的要求。 </a:t>
            </a:r>
          </a:p>
          <a:p>
            <a:pPr marL="457200" lvl="0" indent="-342900" algn="l" rtl="0">
              <a:spcBef>
                <a:spcPts val="0"/>
              </a:spcBef>
              <a:spcAft>
                <a:spcPts val="0"/>
              </a:spcAft>
              <a:buClr>
                <a:schemeClr val="lt1"/>
              </a:buClr>
              <a:buSzPts val="1800"/>
              <a:buChar char="●"/>
            </a:pPr>
            <a:r>
              <a:rPr lang="zh-CN" sz="1800">
                <a:solidFill>
                  <a:schemeClr val="lt1"/>
                </a:solidFill>
              </a:rPr>
              <a:t>将域名转换为 IP 地址，以支持路由互联网流量。</a:t>
            </a:r>
          </a:p>
          <a:p>
            <a:pPr marL="457200" lvl="0" indent="-342900" algn="l" rtl="0">
              <a:spcBef>
                <a:spcPts val="0"/>
              </a:spcBef>
              <a:spcAft>
                <a:spcPts val="0"/>
              </a:spcAft>
              <a:buClr>
                <a:schemeClr val="lt1"/>
              </a:buClr>
              <a:buSzPts val="1800"/>
              <a:buChar char="●"/>
            </a:pPr>
            <a:r>
              <a:rPr lang="zh-CN" sz="1800">
                <a:solidFill>
                  <a:schemeClr val="lt1"/>
                </a:solidFill>
              </a:rPr>
              <a:t>运营 TLD 的技术方面。</a:t>
            </a:r>
          </a:p>
        </p:txBody>
      </p:sp>
      <p:sp>
        <p:nvSpPr>
          <p:cNvPr id="479" name="Google Shape;479;g2f0b3186bae_0_0"/>
          <p:cNvSpPr/>
          <p:nvPr/>
        </p:nvSpPr>
        <p:spPr>
          <a:xfrm>
            <a:off x="455763" y="3187200"/>
            <a:ext cx="4032000"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zh-CN" sz="1800">
                <a:solidFill>
                  <a:schemeClr val="lt1"/>
                </a:solidFill>
              </a:rPr>
              <a:t>维护在 TLD 中注册的所有域名组成的主数据库。 </a:t>
            </a:r>
          </a:p>
          <a:p>
            <a:pPr marL="457200" lvl="0" indent="-342900" algn="l" rtl="0">
              <a:spcBef>
                <a:spcPts val="0"/>
              </a:spcBef>
              <a:spcAft>
                <a:spcPts val="0"/>
              </a:spcAft>
              <a:buClr>
                <a:schemeClr val="lt1"/>
              </a:buClr>
              <a:buSzPts val="1800"/>
              <a:buChar char="●"/>
            </a:pPr>
            <a:r>
              <a:rPr lang="zh-CN" sz="1800">
                <a:solidFill>
                  <a:schemeClr val="lt1"/>
                </a:solidFill>
              </a:rPr>
              <a:t>生成“区文件”，以便在计算机与世界各地的 TLD 之间相互路由互联网流量。</a:t>
            </a:r>
          </a:p>
        </p:txBody>
      </p:sp>
      <p:sp>
        <p:nvSpPr>
          <p:cNvPr id="480" name="Google Shape;480;g2f0b3186bae_0_0"/>
          <p:cNvSpPr/>
          <p:nvPr/>
        </p:nvSpPr>
        <p:spPr>
          <a:xfrm>
            <a:off x="455775" y="21531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a:solidFill>
                  <a:srgbClr val="0B3458"/>
                </a:solidFill>
              </a:rPr>
              <a:t>注册管理运行机构：</a:t>
            </a:r>
          </a:p>
        </p:txBody>
      </p:sp>
      <p:sp>
        <p:nvSpPr>
          <p:cNvPr id="481" name="Google Shape;481;g2f0b3186bae_0_0"/>
          <p:cNvSpPr/>
          <p:nvPr/>
        </p:nvSpPr>
        <p:spPr>
          <a:xfrm>
            <a:off x="4656250" y="21594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a:solidFill>
                  <a:srgbClr val="0B3458"/>
                </a:solidFill>
              </a:rPr>
              <a:t>职责包括：</a:t>
            </a:r>
          </a:p>
        </p:txBody>
      </p:sp>
      <p:cxnSp>
        <p:nvCxnSpPr>
          <p:cNvPr id="482" name="Google Shape;482;g2f0b3186bae_0_0"/>
          <p:cNvCxnSpPr/>
          <p:nvPr/>
        </p:nvCxnSpPr>
        <p:spPr>
          <a:xfrm>
            <a:off x="455764" y="2146797"/>
            <a:ext cx="4011600" cy="4800"/>
          </a:xfrm>
          <a:prstGeom prst="straightConnector1">
            <a:avLst/>
          </a:prstGeom>
          <a:noFill/>
          <a:ln w="15875" cap="flat" cmpd="sng">
            <a:solidFill>
              <a:srgbClr val="F1633E"/>
            </a:solidFill>
            <a:prstDash val="solid"/>
            <a:round/>
            <a:headEnd type="none" w="sm" len="sm"/>
            <a:tailEnd type="none" w="sm" len="sm"/>
          </a:ln>
        </p:spPr>
      </p:cxnSp>
      <p:cxnSp>
        <p:nvCxnSpPr>
          <p:cNvPr id="483" name="Google Shape;483;g2f0b3186bae_0_0"/>
          <p:cNvCxnSpPr/>
          <p:nvPr/>
        </p:nvCxnSpPr>
        <p:spPr>
          <a:xfrm>
            <a:off x="4666439" y="2146810"/>
            <a:ext cx="4011600" cy="4800"/>
          </a:xfrm>
          <a:prstGeom prst="straightConnector1">
            <a:avLst/>
          </a:prstGeom>
          <a:noFill/>
          <a:ln w="15875" cap="flat" cmpd="sng">
            <a:solidFill>
              <a:srgbClr val="F1633E"/>
            </a:solidFill>
            <a:prstDash val="solid"/>
            <a:round/>
            <a:headEnd type="none" w="sm" len="sm"/>
            <a:tailEnd type="none" w="sm" len="sm"/>
          </a:ln>
        </p:spPr>
      </p:cxnSp>
      <p:grpSp>
        <p:nvGrpSpPr>
          <p:cNvPr id="484" name="Google Shape;484;g2f0b3186bae_0_0"/>
          <p:cNvGrpSpPr/>
          <p:nvPr/>
        </p:nvGrpSpPr>
        <p:grpSpPr>
          <a:xfrm>
            <a:off x="714183" y="1820999"/>
            <a:ext cx="656400" cy="656400"/>
            <a:chOff x="3145601" y="1775799"/>
            <a:chExt cx="656400" cy="656400"/>
          </a:xfrm>
        </p:grpSpPr>
        <p:sp>
          <p:nvSpPr>
            <p:cNvPr id="485" name="Google Shape;485;g2f0b3186bae_0_0"/>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86" name="Google Shape;486;g2f0b3186bae_0_0"/>
            <p:cNvGrpSpPr/>
            <p:nvPr/>
          </p:nvGrpSpPr>
          <p:grpSpPr>
            <a:xfrm>
              <a:off x="3251481" y="1857588"/>
              <a:ext cx="439657" cy="485762"/>
              <a:chOff x="5399755" y="2316890"/>
              <a:chExt cx="554003" cy="612100"/>
            </a:xfrm>
          </p:grpSpPr>
          <p:sp>
            <p:nvSpPr>
              <p:cNvPr id="487" name="Google Shape;487;g2f0b3186bae_0_0"/>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g2f0b3186bae_0_0"/>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g2f0b3186bae_0_0"/>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g2f0b3186bae_0_0"/>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g2f0b3186bae_0_0"/>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g2f0b3186bae_0_0"/>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g2f0b3186bae_0_0"/>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g2f0b3186bae_0_0"/>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g2f0b3186bae_0_0"/>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g2f0b3186bae_0_0"/>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g2f0b3186bae_0_0"/>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g2f0b3186bae_0_0"/>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9" name="Google Shape;499;g2f0b3186bae_0_0"/>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0" name="Google Shape;500;g2f0b3186bae_0_0"/>
          <p:cNvSpPr/>
          <p:nvPr/>
        </p:nvSpPr>
        <p:spPr>
          <a:xfrm>
            <a:off x="4927033"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501" name="Google Shape;501;g2f0b3186bae_0_0"/>
          <p:cNvPicPr preferRelativeResize="0"/>
          <p:nvPr/>
        </p:nvPicPr>
        <p:blipFill rotWithShape="1">
          <a:blip r:embed="rId3">
            <a:alphaModFix/>
          </a:blip>
          <a:srcRect/>
          <a:stretch/>
        </p:blipFill>
        <p:spPr>
          <a:xfrm>
            <a:off x="5064549" y="2026311"/>
            <a:ext cx="373658" cy="2562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zh-CN"/>
              <a:t>04</a:t>
            </a:r>
          </a:p>
        </p:txBody>
      </p:sp>
      <p:sp>
        <p:nvSpPr>
          <p:cNvPr id="507" name="Google Shape;507;p11"/>
          <p:cNvSpPr txBox="1">
            <a:spLocks noGrp="1"/>
          </p:cNvSpPr>
          <p:nvPr>
            <p:ph type="title"/>
          </p:nvPr>
        </p:nvSpPr>
        <p:spPr>
          <a:xfrm>
            <a:off x="431800" y="2786063"/>
            <a:ext cx="5203200" cy="1108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zh-CN"/>
              <a:t>为新通用顶级域申请人提供援助</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5"/>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获得申请人支持的标准 </a:t>
            </a:r>
          </a:p>
        </p:txBody>
      </p:sp>
      <p:sp>
        <p:nvSpPr>
          <p:cNvPr id="514" name="Google Shape;514;p15"/>
          <p:cNvSpPr txBox="1"/>
          <p:nvPr/>
        </p:nvSpPr>
        <p:spPr>
          <a:xfrm>
            <a:off x="431801" y="2074914"/>
            <a:ext cx="2366263" cy="2433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B3458"/>
                </a:solidFill>
                <a:latin typeface="Arial"/>
                <a:ea typeface="SimSun"/>
                <a:cs typeface="Arial"/>
                <a:sym typeface="Arial"/>
              </a:rPr>
              <a:t>申请人必须证明以下几点，才有资格获得申请人支持计划的援助：</a:t>
            </a:r>
          </a:p>
        </p:txBody>
      </p:sp>
      <p:sp>
        <p:nvSpPr>
          <p:cNvPr id="515" name="Google Shape;515;p15"/>
          <p:cNvSpPr/>
          <p:nvPr/>
        </p:nvSpPr>
        <p:spPr>
          <a:xfrm>
            <a:off x="3997842" y="3647163"/>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chemeClr val="lt1"/>
                </a:solidFill>
                <a:latin typeface="Arial"/>
                <a:ea typeface="SimSun"/>
                <a:cs typeface="Arial"/>
                <a:sym typeface="Arial"/>
              </a:rPr>
              <a:t>资金需求</a:t>
            </a:r>
          </a:p>
        </p:txBody>
      </p:sp>
      <p:sp>
        <p:nvSpPr>
          <p:cNvPr id="516" name="Google Shape;516;p15"/>
          <p:cNvSpPr/>
          <p:nvPr/>
        </p:nvSpPr>
        <p:spPr>
          <a:xfrm>
            <a:off x="3997842" y="4443047"/>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chemeClr val="lt1"/>
                </a:solidFill>
                <a:latin typeface="Arial"/>
                <a:ea typeface="SimSun"/>
                <a:cs typeface="Arial"/>
                <a:sym typeface="Arial"/>
              </a:rPr>
              <a:t>财务可行性</a:t>
            </a:r>
          </a:p>
        </p:txBody>
      </p:sp>
      <p:sp>
        <p:nvSpPr>
          <p:cNvPr id="517" name="Google Shape;517;p15"/>
          <p:cNvSpPr/>
          <p:nvPr/>
        </p:nvSpPr>
        <p:spPr>
          <a:xfrm>
            <a:off x="3997842" y="2055406"/>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chemeClr val="lt1"/>
                </a:solidFill>
                <a:latin typeface="Arial"/>
                <a:ea typeface="SimSun"/>
                <a:cs typeface="Arial"/>
                <a:sym typeface="Arial"/>
              </a:rPr>
              <a:t>一般企业尽职调查</a:t>
            </a:r>
          </a:p>
        </p:txBody>
      </p:sp>
      <p:sp>
        <p:nvSpPr>
          <p:cNvPr id="518" name="Google Shape;518;p15"/>
          <p:cNvSpPr/>
          <p:nvPr/>
        </p:nvSpPr>
        <p:spPr>
          <a:xfrm>
            <a:off x="3997842" y="2851290"/>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chemeClr val="lt1"/>
                </a:solidFill>
                <a:latin typeface="Arial"/>
                <a:ea typeface="SimSun"/>
                <a:cs typeface="Arial"/>
                <a:sym typeface="Arial"/>
              </a:rPr>
              <a:t>公共责任尽职调查</a:t>
            </a:r>
          </a:p>
        </p:txBody>
      </p:sp>
      <p:sp>
        <p:nvSpPr>
          <p:cNvPr id="519" name="Google Shape;519;p15"/>
          <p:cNvSpPr/>
          <p:nvPr/>
        </p:nvSpPr>
        <p:spPr>
          <a:xfrm>
            <a:off x="3997842" y="5260005"/>
            <a:ext cx="5146158" cy="636389"/>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chemeClr val="lt1"/>
                </a:solidFill>
                <a:latin typeface="Arial"/>
                <a:ea typeface="SimSun"/>
                <a:cs typeface="Arial"/>
                <a:sym typeface="Arial"/>
              </a:rPr>
              <a:t>合格实体身份</a:t>
            </a:r>
          </a:p>
        </p:txBody>
      </p:sp>
      <p:sp>
        <p:nvSpPr>
          <p:cNvPr id="520" name="Google Shape;520;p15"/>
          <p:cNvSpPr/>
          <p:nvPr/>
        </p:nvSpPr>
        <p:spPr>
          <a:xfrm>
            <a:off x="3830381" y="380022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1" name="Google Shape;521;p15"/>
          <p:cNvPicPr preferRelativeResize="0"/>
          <p:nvPr/>
        </p:nvPicPr>
        <p:blipFill rotWithShape="1">
          <a:blip r:embed="rId3">
            <a:alphaModFix/>
          </a:blip>
          <a:srcRect/>
          <a:stretch/>
        </p:blipFill>
        <p:spPr>
          <a:xfrm>
            <a:off x="3923994" y="3917089"/>
            <a:ext cx="147696" cy="101276"/>
          </a:xfrm>
          <a:prstGeom prst="rect">
            <a:avLst/>
          </a:prstGeom>
          <a:noFill/>
          <a:ln>
            <a:noFill/>
          </a:ln>
        </p:spPr>
      </p:pic>
      <p:sp>
        <p:nvSpPr>
          <p:cNvPr id="522" name="Google Shape;522;p15"/>
          <p:cNvSpPr/>
          <p:nvPr/>
        </p:nvSpPr>
        <p:spPr>
          <a:xfrm>
            <a:off x="3830381" y="45922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3" name="Google Shape;523;p15"/>
          <p:cNvPicPr preferRelativeResize="0"/>
          <p:nvPr/>
        </p:nvPicPr>
        <p:blipFill rotWithShape="1">
          <a:blip r:embed="rId3">
            <a:alphaModFix/>
          </a:blip>
          <a:srcRect/>
          <a:stretch/>
        </p:blipFill>
        <p:spPr>
          <a:xfrm>
            <a:off x="3923994" y="4709139"/>
            <a:ext cx="147696" cy="101276"/>
          </a:xfrm>
          <a:prstGeom prst="rect">
            <a:avLst/>
          </a:prstGeom>
          <a:noFill/>
          <a:ln>
            <a:noFill/>
          </a:ln>
        </p:spPr>
      </p:pic>
      <p:sp>
        <p:nvSpPr>
          <p:cNvPr id="524" name="Google Shape;524;p15"/>
          <p:cNvSpPr/>
          <p:nvPr/>
        </p:nvSpPr>
        <p:spPr>
          <a:xfrm>
            <a:off x="3830381" y="2213679"/>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5" name="Google Shape;525;p15"/>
          <p:cNvPicPr preferRelativeResize="0"/>
          <p:nvPr/>
        </p:nvPicPr>
        <p:blipFill rotWithShape="1">
          <a:blip r:embed="rId3">
            <a:alphaModFix/>
          </a:blip>
          <a:srcRect/>
          <a:stretch/>
        </p:blipFill>
        <p:spPr>
          <a:xfrm>
            <a:off x="3923994" y="2330544"/>
            <a:ext cx="147696" cy="101276"/>
          </a:xfrm>
          <a:prstGeom prst="rect">
            <a:avLst/>
          </a:prstGeom>
          <a:noFill/>
          <a:ln>
            <a:noFill/>
          </a:ln>
        </p:spPr>
      </p:pic>
      <p:sp>
        <p:nvSpPr>
          <p:cNvPr id="526" name="Google Shape;526;p15"/>
          <p:cNvSpPr/>
          <p:nvPr/>
        </p:nvSpPr>
        <p:spPr>
          <a:xfrm>
            <a:off x="3830381" y="3002510"/>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7" name="Google Shape;527;p15"/>
          <p:cNvPicPr preferRelativeResize="0"/>
          <p:nvPr/>
        </p:nvPicPr>
        <p:blipFill rotWithShape="1">
          <a:blip r:embed="rId3">
            <a:alphaModFix/>
          </a:blip>
          <a:srcRect/>
          <a:stretch/>
        </p:blipFill>
        <p:spPr>
          <a:xfrm>
            <a:off x="3923994" y="3119375"/>
            <a:ext cx="147696" cy="101276"/>
          </a:xfrm>
          <a:prstGeom prst="rect">
            <a:avLst/>
          </a:prstGeom>
          <a:noFill/>
          <a:ln>
            <a:noFill/>
          </a:ln>
        </p:spPr>
      </p:pic>
      <p:sp>
        <p:nvSpPr>
          <p:cNvPr id="528" name="Google Shape;528;p15"/>
          <p:cNvSpPr/>
          <p:nvPr/>
        </p:nvSpPr>
        <p:spPr>
          <a:xfrm>
            <a:off x="3830381" y="5412275"/>
            <a:ext cx="334922" cy="33492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9" name="Google Shape;529;p15"/>
          <p:cNvPicPr preferRelativeResize="0"/>
          <p:nvPr/>
        </p:nvPicPr>
        <p:blipFill rotWithShape="1">
          <a:blip r:embed="rId3">
            <a:alphaModFix/>
          </a:blip>
          <a:srcRect/>
          <a:stretch/>
        </p:blipFill>
        <p:spPr>
          <a:xfrm>
            <a:off x="3923994" y="5529140"/>
            <a:ext cx="147696" cy="101276"/>
          </a:xfrm>
          <a:prstGeom prst="rect">
            <a:avLst/>
          </a:prstGeom>
          <a:noFill/>
          <a:ln>
            <a:noFill/>
          </a:ln>
        </p:spPr>
      </p:pic>
      <p:sp>
        <p:nvSpPr>
          <p:cNvPr id="530" name="Google Shape;530;p1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4"/>
          <p:cNvSpPr/>
          <p:nvPr/>
        </p:nvSpPr>
        <p:spPr>
          <a:xfrm>
            <a:off x="2614542" y="4046946"/>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国际政府间组织</a:t>
            </a:r>
          </a:p>
        </p:txBody>
      </p:sp>
      <p:sp>
        <p:nvSpPr>
          <p:cNvPr id="537" name="Google Shape;537;p14"/>
          <p:cNvSpPr/>
          <p:nvPr/>
        </p:nvSpPr>
        <p:spPr>
          <a:xfrm>
            <a:off x="463625" y="4046947"/>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非营利、</a:t>
            </a:r>
          </a:p>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非政府和</a:t>
            </a:r>
            <a:r>
              <a:rPr lang="zh-CN" sz="1600" b="0" i="0" u="none" strike="noStrike" cap="none">
                <a:solidFill>
                  <a:srgbClr val="0B3458"/>
                </a:solidFill>
                <a:latin typeface="Arial"/>
                <a:ea typeface="SimSun"/>
                <a:cs typeface="Arial"/>
                <a:sym typeface="Arial"/>
              </a:rPr>
              <a:t>慈善组织</a:t>
            </a:r>
          </a:p>
        </p:txBody>
      </p:sp>
      <p:sp>
        <p:nvSpPr>
          <p:cNvPr id="538" name="Google Shape;538;p14"/>
          <p:cNvSpPr/>
          <p:nvPr/>
        </p:nvSpPr>
        <p:spPr>
          <a:xfrm>
            <a:off x="4765459"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原住民</a:t>
            </a:r>
            <a:r>
              <a:rPr lang="zh-CN" sz="16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/部落人民</a:t>
            </a:r>
            <a:r>
              <a:rPr lang="zh-CN" sz="1600" b="0" i="0" u="none" strike="noStrike" cap="none">
                <a:solidFill>
                  <a:srgbClr val="0B3458"/>
                </a:solidFill>
                <a:latin typeface="Arial"/>
                <a:ea typeface="SimSun"/>
                <a:cs typeface="Arial"/>
                <a:sym typeface="Arial"/>
              </a:rPr>
              <a:t>组织</a:t>
            </a:r>
          </a:p>
        </p:txBody>
      </p:sp>
      <p:sp>
        <p:nvSpPr>
          <p:cNvPr id="539" name="Google Shape;539;p14"/>
          <p:cNvSpPr/>
          <p:nvPr/>
        </p:nvSpPr>
        <p:spPr>
          <a:xfrm>
            <a:off x="6772375"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属于社会企业或在欠发达经济体内</a:t>
            </a:r>
            <a:r>
              <a:rPr lang="zh-CN" sz="16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运营</a:t>
            </a:r>
            <a:r>
              <a:rPr lang="zh-CN" sz="1600" b="0" i="0" u="none" strike="noStrike" cap="none">
                <a:solidFill>
                  <a:srgbClr val="0B3458"/>
                </a:solidFill>
                <a:latin typeface="Arial"/>
                <a:ea typeface="SimSun"/>
                <a:cs typeface="Arial"/>
                <a:sym typeface="Arial"/>
              </a:rPr>
              <a:t>的小微企业。</a:t>
            </a:r>
          </a:p>
        </p:txBody>
      </p:sp>
      <p:sp>
        <p:nvSpPr>
          <p:cNvPr id="540" name="Google Shape;540;p14"/>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申请人支持计划</a:t>
            </a:r>
          </a:p>
        </p:txBody>
      </p:sp>
      <p:sp>
        <p:nvSpPr>
          <p:cNvPr id="541" name="Google Shape;541;p14"/>
          <p:cNvSpPr txBox="1"/>
          <p:nvPr/>
        </p:nvSpPr>
        <p:spPr>
          <a:xfrm>
            <a:off x="431800" y="1734672"/>
            <a:ext cx="7051561" cy="13663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a:solidFill>
                  <a:srgbClr val="0B3458"/>
                </a:solidFill>
              </a:rPr>
              <a:t>申请 </a:t>
            </a:r>
            <a:r>
              <a:rPr lang="zh-CN" sz="2000" b="0" i="0" u="none" strike="noStrike" cap="none">
                <a:solidFill>
                  <a:srgbClr val="0B3458"/>
                </a:solidFill>
                <a:latin typeface="Arial"/>
                <a:ea typeface="SimSun"/>
                <a:cs typeface="Arial"/>
                <a:sym typeface="Arial"/>
              </a:rPr>
              <a:t>gTLD 费用高昂，许多人可能无力承担。申请人支持计划使那些因财务和其他资源限制而无法申请新通用顶级域的实体能够更容易申请。</a:t>
            </a:r>
          </a:p>
        </p:txBody>
      </p:sp>
      <p:sp>
        <p:nvSpPr>
          <p:cNvPr id="542" name="Google Shape;542;p14"/>
          <p:cNvSpPr txBox="1"/>
          <p:nvPr/>
        </p:nvSpPr>
        <p:spPr>
          <a:xfrm>
            <a:off x="431799" y="3155510"/>
            <a:ext cx="7108687" cy="3947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候选人必须是以下类型的实体之一：</a:t>
            </a:r>
          </a:p>
        </p:txBody>
      </p:sp>
      <p:cxnSp>
        <p:nvCxnSpPr>
          <p:cNvPr id="543" name="Google Shape;543;p14"/>
          <p:cNvCxnSpPr/>
          <p:nvPr/>
        </p:nvCxnSpPr>
        <p:spPr>
          <a:xfrm>
            <a:off x="463625" y="4046299"/>
            <a:ext cx="2052000" cy="0"/>
          </a:xfrm>
          <a:prstGeom prst="straightConnector1">
            <a:avLst/>
          </a:prstGeom>
          <a:noFill/>
          <a:ln w="15875" cap="flat" cmpd="sng">
            <a:solidFill>
              <a:srgbClr val="F1633E"/>
            </a:solidFill>
            <a:prstDash val="solid"/>
            <a:round/>
            <a:headEnd type="none" w="sm" len="sm"/>
            <a:tailEnd type="none" w="sm" len="sm"/>
          </a:ln>
        </p:spPr>
      </p:cxnSp>
      <p:cxnSp>
        <p:nvCxnSpPr>
          <p:cNvPr id="544" name="Google Shape;544;p14"/>
          <p:cNvCxnSpPr/>
          <p:nvPr/>
        </p:nvCxnSpPr>
        <p:spPr>
          <a:xfrm>
            <a:off x="2619684" y="4046299"/>
            <a:ext cx="2046858" cy="0"/>
          </a:xfrm>
          <a:prstGeom prst="straightConnector1">
            <a:avLst/>
          </a:prstGeom>
          <a:noFill/>
          <a:ln w="15875" cap="flat" cmpd="sng">
            <a:solidFill>
              <a:srgbClr val="F1633E"/>
            </a:solidFill>
            <a:prstDash val="solid"/>
            <a:round/>
            <a:headEnd type="none" w="sm" len="sm"/>
            <a:tailEnd type="none" w="sm" len="sm"/>
          </a:ln>
        </p:spPr>
      </p:cxnSp>
      <p:cxnSp>
        <p:nvCxnSpPr>
          <p:cNvPr id="545" name="Google Shape;545;p14"/>
          <p:cNvCxnSpPr/>
          <p:nvPr/>
        </p:nvCxnSpPr>
        <p:spPr>
          <a:xfrm>
            <a:off x="4775743" y="4046299"/>
            <a:ext cx="1897716" cy="0"/>
          </a:xfrm>
          <a:prstGeom prst="straightConnector1">
            <a:avLst/>
          </a:prstGeom>
          <a:noFill/>
          <a:ln w="15875" cap="flat" cmpd="sng">
            <a:solidFill>
              <a:srgbClr val="F1633E"/>
            </a:solidFill>
            <a:prstDash val="solid"/>
            <a:round/>
            <a:headEnd type="none" w="sm" len="sm"/>
            <a:tailEnd type="none" w="sm" len="sm"/>
          </a:ln>
        </p:spPr>
      </p:cxnSp>
      <p:cxnSp>
        <p:nvCxnSpPr>
          <p:cNvPr id="546" name="Google Shape;546;p14"/>
          <p:cNvCxnSpPr/>
          <p:nvPr/>
        </p:nvCxnSpPr>
        <p:spPr>
          <a:xfrm rot="10800000" flipH="1">
            <a:off x="6773988" y="4046035"/>
            <a:ext cx="1906387" cy="264"/>
          </a:xfrm>
          <a:prstGeom prst="straightConnector1">
            <a:avLst/>
          </a:prstGeom>
          <a:noFill/>
          <a:ln w="15875" cap="flat" cmpd="sng">
            <a:solidFill>
              <a:srgbClr val="F1633E"/>
            </a:solidFill>
            <a:prstDash val="solid"/>
            <a:round/>
            <a:headEnd type="none" w="sm" len="sm"/>
            <a:tailEnd type="none" w="sm" len="sm"/>
          </a:ln>
        </p:spPr>
      </p:cxnSp>
      <p:sp>
        <p:nvSpPr>
          <p:cNvPr id="547" name="Google Shape;547;p14"/>
          <p:cNvSpPr/>
          <p:nvPr/>
        </p:nvSpPr>
        <p:spPr>
          <a:xfrm>
            <a:off x="497847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48" name="Google Shape;548;p14"/>
          <p:cNvGrpSpPr/>
          <p:nvPr/>
        </p:nvGrpSpPr>
        <p:grpSpPr>
          <a:xfrm>
            <a:off x="5135678" y="3849353"/>
            <a:ext cx="356882" cy="314301"/>
            <a:chOff x="5135678" y="3849353"/>
            <a:chExt cx="356882" cy="314301"/>
          </a:xfrm>
        </p:grpSpPr>
        <p:grpSp>
          <p:nvGrpSpPr>
            <p:cNvPr id="549" name="Google Shape;549;p14"/>
            <p:cNvGrpSpPr/>
            <p:nvPr/>
          </p:nvGrpSpPr>
          <p:grpSpPr>
            <a:xfrm>
              <a:off x="5135678" y="3849353"/>
              <a:ext cx="356882" cy="314301"/>
              <a:chOff x="5135678" y="3849353"/>
              <a:chExt cx="356882" cy="314301"/>
            </a:xfrm>
          </p:grpSpPr>
          <p:sp>
            <p:nvSpPr>
              <p:cNvPr id="550" name="Google Shape;550;p14"/>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1" name="Google Shape;551;p14"/>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2" name="Google Shape;552;p14"/>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3" name="Google Shape;553;p14"/>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4" name="Google Shape;554;p14"/>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5" name="Google Shape;555;p14"/>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6" name="Google Shape;556;p14"/>
          <p:cNvSpPr/>
          <p:nvPr/>
        </p:nvSpPr>
        <p:spPr>
          <a:xfrm>
            <a:off x="2822298"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57" name="Google Shape;557;p14"/>
          <p:cNvGrpSpPr/>
          <p:nvPr/>
        </p:nvGrpSpPr>
        <p:grpSpPr>
          <a:xfrm>
            <a:off x="2991485" y="3806012"/>
            <a:ext cx="333110" cy="333111"/>
            <a:chOff x="2991485" y="3806012"/>
            <a:chExt cx="333110" cy="333111"/>
          </a:xfrm>
        </p:grpSpPr>
        <p:grpSp>
          <p:nvGrpSpPr>
            <p:cNvPr id="558" name="Google Shape;558;p14"/>
            <p:cNvGrpSpPr/>
            <p:nvPr/>
          </p:nvGrpSpPr>
          <p:grpSpPr>
            <a:xfrm>
              <a:off x="2991485" y="4096159"/>
              <a:ext cx="333110" cy="42964"/>
              <a:chOff x="2991485" y="4096159"/>
              <a:chExt cx="333110" cy="42964"/>
            </a:xfrm>
          </p:grpSpPr>
          <p:sp>
            <p:nvSpPr>
              <p:cNvPr id="559" name="Google Shape;559;p14"/>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0" name="Google Shape;560;p14"/>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1" name="Google Shape;561;p14"/>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62" name="Google Shape;562;p14"/>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63" name="Google Shape;563;p14"/>
            <p:cNvGrpSpPr/>
            <p:nvPr/>
          </p:nvGrpSpPr>
          <p:grpSpPr>
            <a:xfrm>
              <a:off x="3023724" y="3924241"/>
              <a:ext cx="268633" cy="171918"/>
              <a:chOff x="3023724" y="3924241"/>
              <a:chExt cx="268633" cy="171918"/>
            </a:xfrm>
          </p:grpSpPr>
          <p:grpSp>
            <p:nvGrpSpPr>
              <p:cNvPr id="564" name="Google Shape;564;p14"/>
              <p:cNvGrpSpPr/>
              <p:nvPr/>
            </p:nvGrpSpPr>
            <p:grpSpPr>
              <a:xfrm>
                <a:off x="3023724" y="3924241"/>
                <a:ext cx="64415" cy="171918"/>
                <a:chOff x="3023724" y="3924241"/>
                <a:chExt cx="64415" cy="171918"/>
              </a:xfrm>
            </p:grpSpPr>
            <p:sp>
              <p:nvSpPr>
                <p:cNvPr id="565" name="Google Shape;565;p14"/>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14"/>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14"/>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8" name="Google Shape;568;p14"/>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69" name="Google Shape;569;p14"/>
              <p:cNvGrpSpPr/>
              <p:nvPr/>
            </p:nvGrpSpPr>
            <p:grpSpPr>
              <a:xfrm>
                <a:off x="3227880" y="3924241"/>
                <a:ext cx="64477" cy="171918"/>
                <a:chOff x="3227880" y="3924241"/>
                <a:chExt cx="64477" cy="171918"/>
              </a:xfrm>
            </p:grpSpPr>
            <p:sp>
              <p:nvSpPr>
                <p:cNvPr id="570" name="Google Shape;570;p14"/>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p14"/>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2" name="Google Shape;572;p14"/>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3" name="Google Shape;573;p14"/>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574" name="Google Shape;574;p14"/>
            <p:cNvGrpSpPr/>
            <p:nvPr/>
          </p:nvGrpSpPr>
          <p:grpSpPr>
            <a:xfrm>
              <a:off x="2991485" y="3806012"/>
              <a:ext cx="333110" cy="118228"/>
              <a:chOff x="2991485" y="3806012"/>
              <a:chExt cx="333110" cy="118228"/>
            </a:xfrm>
          </p:grpSpPr>
          <p:sp>
            <p:nvSpPr>
              <p:cNvPr id="575" name="Google Shape;575;p14"/>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14"/>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577" name="Google Shape;577;p14"/>
          <p:cNvSpPr/>
          <p:nvPr/>
        </p:nvSpPr>
        <p:spPr>
          <a:xfrm>
            <a:off x="67364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78" name="Google Shape;578;p14"/>
          <p:cNvGrpSpPr/>
          <p:nvPr/>
        </p:nvGrpSpPr>
        <p:grpSpPr>
          <a:xfrm>
            <a:off x="864586" y="3874341"/>
            <a:ext cx="273625" cy="242523"/>
            <a:chOff x="864586" y="3874341"/>
            <a:chExt cx="273625" cy="242523"/>
          </a:xfrm>
        </p:grpSpPr>
        <p:sp>
          <p:nvSpPr>
            <p:cNvPr id="579" name="Google Shape;579;p14"/>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14"/>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14"/>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82" name="Google Shape;582;p14"/>
          <p:cNvSpPr/>
          <p:nvPr/>
        </p:nvSpPr>
        <p:spPr>
          <a:xfrm>
            <a:off x="6985012"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83" name="Google Shape;583;p14"/>
          <p:cNvGrpSpPr/>
          <p:nvPr/>
        </p:nvGrpSpPr>
        <p:grpSpPr>
          <a:xfrm>
            <a:off x="7126169" y="3839747"/>
            <a:ext cx="373988" cy="295271"/>
            <a:chOff x="7126169" y="3839747"/>
            <a:chExt cx="373988" cy="295271"/>
          </a:xfrm>
        </p:grpSpPr>
        <p:sp>
          <p:nvSpPr>
            <p:cNvPr id="584" name="Google Shape;584;p14"/>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14"/>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14"/>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7" name="Google Shape;587;p14"/>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8" name="Google Shape;588;p14"/>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9" name="Google Shape;589;p14"/>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0" name="Google Shape;590;p14"/>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1" name="Google Shape;591;p14"/>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2" name="Google Shape;592;p14"/>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14"/>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14"/>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14"/>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6"/>
          <p:cNvSpPr/>
          <p:nvPr/>
        </p:nvSpPr>
        <p:spPr>
          <a:xfrm>
            <a:off x="4947650" y="2363050"/>
            <a:ext cx="3537600" cy="4372500"/>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非财务支持</a:t>
            </a:r>
          </a:p>
          <a:p>
            <a:pPr marL="285750" marR="0" lvl="0" indent="-285750" algn="l" rtl="0">
              <a:lnSpc>
                <a:spcPct val="100000"/>
              </a:lnSpc>
              <a:spcBef>
                <a:spcPts val="600"/>
              </a:spcBef>
              <a:spcAft>
                <a:spcPts val="0"/>
              </a:spcAft>
              <a:buClr>
                <a:srgbClr val="F1633E"/>
              </a:buClr>
              <a:buSzPts val="1800"/>
              <a:buFont typeface="NTR"/>
              <a:buChar char="►"/>
            </a:pPr>
            <a:r>
              <a:rPr lang="zh-CN" sz="1800" b="0" i="0" u="none" strike="noStrike" cap="none">
                <a:solidFill>
                  <a:srgbClr val="0B3458"/>
                </a:solidFill>
                <a:latin typeface="Arial"/>
                <a:ea typeface="SimSun"/>
                <a:cs typeface="Arial"/>
                <a:sym typeface="Arial"/>
              </a:rPr>
              <a:t>培训资料：申请 gTLD、成为一家注册管理运行机构 </a:t>
            </a:r>
          </a:p>
          <a:p>
            <a:pPr marL="285750" marR="0" lvl="0" indent="-285750" algn="l" rtl="0">
              <a:lnSpc>
                <a:spcPct val="100000"/>
              </a:lnSpc>
              <a:spcBef>
                <a:spcPts val="600"/>
              </a:spcBef>
              <a:spcAft>
                <a:spcPts val="0"/>
              </a:spcAft>
              <a:buClr>
                <a:srgbClr val="F1633E"/>
              </a:buClr>
              <a:buSzPts val="1800"/>
              <a:buFont typeface="NTR"/>
              <a:buChar char="►"/>
            </a:pPr>
            <a:r>
              <a:rPr lang="zh-CN" sz="1800" b="0" i="0" u="none" strike="noStrike" cap="none">
                <a:solidFill>
                  <a:srgbClr val="0B3458"/>
                </a:solidFill>
                <a:latin typeface="Arial"/>
                <a:ea typeface="SimSun"/>
                <a:cs typeface="Arial"/>
                <a:sym typeface="Arial"/>
              </a:rPr>
              <a:t>能力建设/导师制度 </a:t>
            </a:r>
          </a:p>
          <a:p>
            <a:pPr marL="285750" marR="0" lvl="0" indent="-285750" algn="l" rtl="0">
              <a:lnSpc>
                <a:spcPct val="100000"/>
              </a:lnSpc>
              <a:spcBef>
                <a:spcPts val="600"/>
              </a:spcBef>
              <a:spcAft>
                <a:spcPts val="0"/>
              </a:spcAft>
              <a:buClr>
                <a:srgbClr val="F1633E"/>
              </a:buClr>
              <a:buSzPts val="1800"/>
              <a:buFont typeface="NTR"/>
              <a:buChar char="►"/>
            </a:pPr>
            <a:r>
              <a:rPr lang="zh-CN" sz="18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申请人顾问</a:t>
            </a:r>
            <a:r>
              <a:rPr lang="zh-CN" sz="18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服务</a:t>
            </a:r>
          </a:p>
          <a:p>
            <a:pPr marL="285750" marR="0" lvl="0" indent="-285750" algn="l" rtl="0">
              <a:lnSpc>
                <a:spcPct val="100000"/>
              </a:lnSpc>
              <a:spcBef>
                <a:spcPts val="600"/>
              </a:spcBef>
              <a:spcAft>
                <a:spcPts val="0"/>
              </a:spcAft>
              <a:buClr>
                <a:srgbClr val="F1633E"/>
              </a:buClr>
              <a:buSzPts val="1800"/>
              <a:buFont typeface="NTR"/>
              <a:buChar char="►"/>
            </a:pPr>
            <a:r>
              <a:rPr lang="zh-CN" sz="1800" b="0" i="0" u="none" strike="noStrike" cap="none">
                <a:solidFill>
                  <a:srgbClr val="0B3458"/>
                </a:solidFill>
                <a:latin typeface="Arial"/>
                <a:ea typeface="SimSun"/>
                <a:cs typeface="Arial"/>
                <a:sym typeface="Arial"/>
              </a:rPr>
              <a:t>志愿专业服务提供者名单</a:t>
            </a:r>
          </a:p>
        </p:txBody>
      </p:sp>
      <p:cxnSp>
        <p:nvCxnSpPr>
          <p:cNvPr id="602" name="Google Shape;602;p16"/>
          <p:cNvCxnSpPr/>
          <p:nvPr/>
        </p:nvCxnSpPr>
        <p:spPr>
          <a:xfrm>
            <a:off x="4944677" y="2358565"/>
            <a:ext cx="3711000" cy="0"/>
          </a:xfrm>
          <a:prstGeom prst="straightConnector1">
            <a:avLst/>
          </a:prstGeom>
          <a:noFill/>
          <a:ln w="15875" cap="flat" cmpd="sng">
            <a:solidFill>
              <a:srgbClr val="F1633E"/>
            </a:solidFill>
            <a:prstDash val="solid"/>
            <a:round/>
            <a:headEnd type="none" w="sm" len="sm"/>
            <a:tailEnd type="none" w="sm" len="sm"/>
          </a:ln>
        </p:spPr>
      </p:cxnSp>
      <p:sp>
        <p:nvSpPr>
          <p:cNvPr id="603" name="Google Shape;603;p16"/>
          <p:cNvSpPr/>
          <p:nvPr/>
        </p:nvSpPr>
        <p:spPr>
          <a:xfrm>
            <a:off x="807650" y="2363050"/>
            <a:ext cx="3537600" cy="4372500"/>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财务支持</a:t>
            </a:r>
          </a:p>
          <a:p>
            <a:pPr marL="285750" marR="0" lvl="0" indent="-285750" algn="l" rtl="0">
              <a:lnSpc>
                <a:spcPct val="100000"/>
              </a:lnSpc>
              <a:spcBef>
                <a:spcPts val="600"/>
              </a:spcBef>
              <a:spcAft>
                <a:spcPts val="0"/>
              </a:spcAft>
              <a:buClr>
                <a:srgbClr val="F1633E"/>
              </a:buClr>
              <a:buSzPts val="1800"/>
              <a:buFont typeface="NTR"/>
              <a:buChar char="►"/>
            </a:pPr>
            <a:r>
              <a:rPr lang="zh-CN" sz="18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75-85% 的 gTLD </a:t>
            </a:r>
            <a:r>
              <a:rPr lang="zh-CN" sz="18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评估费</a:t>
            </a:r>
            <a:r>
              <a:rPr lang="zh-CN" sz="18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减额</a:t>
            </a:r>
          </a:p>
          <a:p>
            <a:pPr marL="285750" marR="0" lvl="0" indent="-285750" algn="l" rtl="0">
              <a:lnSpc>
                <a:spcPct val="100000"/>
              </a:lnSpc>
              <a:spcBef>
                <a:spcPts val="600"/>
              </a:spcBef>
              <a:spcAft>
                <a:spcPts val="0"/>
              </a:spcAft>
              <a:buClr>
                <a:srgbClr val="F1633E"/>
              </a:buClr>
              <a:buSzPts val="1800"/>
              <a:buFont typeface="NTR"/>
              <a:buChar char="►"/>
            </a:pPr>
            <a:r>
              <a:rPr lang="zh-CN" sz="1800" b="0" i="0" u="none" strike="noStrike" cap="none">
                <a:solidFill>
                  <a:srgbClr val="0B3458"/>
                </a:solidFill>
                <a:latin typeface="Arial"/>
                <a:ea typeface="SimSun"/>
                <a:cs typeface="Arial"/>
                <a:sym typeface="Arial"/>
              </a:rPr>
              <a:t>竞标积分 </a:t>
            </a:r>
          </a:p>
          <a:p>
            <a:pPr marL="285750" marR="0" lvl="0" indent="-285750" algn="l" rtl="0">
              <a:lnSpc>
                <a:spcPct val="100000"/>
              </a:lnSpc>
              <a:spcBef>
                <a:spcPts val="600"/>
              </a:spcBef>
              <a:spcAft>
                <a:spcPts val="0"/>
              </a:spcAft>
              <a:buClr>
                <a:srgbClr val="F1633E"/>
              </a:buClr>
              <a:buSzPts val="1800"/>
              <a:buFont typeface="NTR"/>
              <a:buChar char="►"/>
            </a:pPr>
            <a:r>
              <a:rPr lang="zh-CN" sz="18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减免注册管理运行机构应交纳的基本费用</a:t>
            </a:r>
            <a:r>
              <a:rPr lang="zh-CN" sz="1800" b="0" i="0" u="none" strike="noStrike" cap="none">
                <a:solidFill>
                  <a:srgbClr val="0B3458"/>
                </a:solidFill>
                <a:latin typeface="Arial"/>
                <a:ea typeface="SimSun"/>
                <a:cs typeface="Arial"/>
                <a:sym typeface="Arial"/>
              </a:rPr>
              <a:t> </a:t>
            </a:r>
          </a:p>
        </p:txBody>
      </p:sp>
      <p:cxnSp>
        <p:nvCxnSpPr>
          <p:cNvPr id="604" name="Google Shape;604;p16"/>
          <p:cNvCxnSpPr/>
          <p:nvPr/>
        </p:nvCxnSpPr>
        <p:spPr>
          <a:xfrm>
            <a:off x="798026" y="2358565"/>
            <a:ext cx="3717600" cy="0"/>
          </a:xfrm>
          <a:prstGeom prst="straightConnector1">
            <a:avLst/>
          </a:prstGeom>
          <a:noFill/>
          <a:ln w="15875" cap="flat" cmpd="sng">
            <a:solidFill>
              <a:srgbClr val="F1633E"/>
            </a:solidFill>
            <a:prstDash val="solid"/>
            <a:round/>
            <a:headEnd type="none" w="sm" len="sm"/>
            <a:tailEnd type="none" w="sm" len="sm"/>
          </a:ln>
        </p:spPr>
      </p:cxnSp>
      <p:sp>
        <p:nvSpPr>
          <p:cNvPr id="605" name="Google Shape;605;p16"/>
          <p:cNvSpPr txBox="1">
            <a:spLocks noGrp="1"/>
          </p:cNvSpPr>
          <p:nvPr>
            <p:ph type="title"/>
          </p:nvPr>
        </p:nvSpPr>
        <p:spPr>
          <a:xfrm>
            <a:off x="431800" y="900113"/>
            <a:ext cx="3537528" cy="8455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申请人支持计划的项目组合</a:t>
            </a:r>
          </a:p>
        </p:txBody>
      </p:sp>
      <p:sp>
        <p:nvSpPr>
          <p:cNvPr id="606" name="Google Shape;606;p16"/>
          <p:cNvSpPr txBox="1"/>
          <p:nvPr/>
        </p:nvSpPr>
        <p:spPr>
          <a:xfrm>
            <a:off x="4086425" y="970652"/>
            <a:ext cx="45204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zh-CN" sz="1600" b="1" i="0" u="none" strike="noStrike" cap="none">
                <a:solidFill>
                  <a:srgbClr val="0B3458"/>
                </a:solidFill>
                <a:latin typeface="Arial"/>
                <a:ea typeface="SimSun"/>
                <a:cs typeface="Arial"/>
                <a:sym typeface="Arial"/>
              </a:rPr>
              <a:t>申请人支持计划为符合条件的合格实体提供一系列财务上和非财务上的援助。</a:t>
            </a:r>
          </a:p>
        </p:txBody>
      </p:sp>
      <p:cxnSp>
        <p:nvCxnSpPr>
          <p:cNvPr id="607" name="Google Shape;607;p16"/>
          <p:cNvCxnSpPr/>
          <p:nvPr/>
        </p:nvCxnSpPr>
        <p:spPr>
          <a:xfrm>
            <a:off x="3828536" y="900113"/>
            <a:ext cx="0" cy="879742"/>
          </a:xfrm>
          <a:prstGeom prst="straightConnector1">
            <a:avLst/>
          </a:prstGeom>
          <a:noFill/>
          <a:ln w="15875" cap="flat" cmpd="sng">
            <a:solidFill>
              <a:srgbClr val="6D99B3"/>
            </a:solidFill>
            <a:prstDash val="solid"/>
            <a:round/>
            <a:headEnd type="none" w="sm" len="sm"/>
            <a:tailEnd type="none" w="sm" len="sm"/>
          </a:ln>
        </p:spPr>
      </p:cxnSp>
      <p:sp>
        <p:nvSpPr>
          <p:cNvPr id="608" name="Google Shape;608;p16"/>
          <p:cNvSpPr/>
          <p:nvPr/>
        </p:nvSpPr>
        <p:spPr>
          <a:xfrm>
            <a:off x="480455"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609" name="Google Shape;609;p16"/>
          <p:cNvSpPr/>
          <p:nvPr/>
        </p:nvSpPr>
        <p:spPr>
          <a:xfrm>
            <a:off x="4622477"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610" name="Google Shape;610;p16"/>
          <p:cNvGrpSpPr/>
          <p:nvPr/>
        </p:nvGrpSpPr>
        <p:grpSpPr>
          <a:xfrm>
            <a:off x="4814177" y="2182483"/>
            <a:ext cx="304598" cy="367063"/>
            <a:chOff x="5803936" y="3575511"/>
            <a:chExt cx="589051" cy="709850"/>
          </a:xfrm>
        </p:grpSpPr>
        <p:sp>
          <p:nvSpPr>
            <p:cNvPr id="611" name="Google Shape;611;p16"/>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16"/>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16"/>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4" name="Google Shape;614;p16"/>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5" name="Google Shape;615;p16"/>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16" name="Google Shape;616;p16"/>
          <p:cNvGrpSpPr/>
          <p:nvPr/>
        </p:nvGrpSpPr>
        <p:grpSpPr>
          <a:xfrm>
            <a:off x="637922" y="2220668"/>
            <a:ext cx="341181" cy="286605"/>
            <a:chOff x="4582472" y="2001793"/>
            <a:chExt cx="341181" cy="286605"/>
          </a:xfrm>
        </p:grpSpPr>
        <p:sp>
          <p:nvSpPr>
            <p:cNvPr id="617" name="Google Shape;617;p16"/>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8" name="Google Shape;618;p16"/>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9" name="Google Shape;619;p16"/>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0" name="Google Shape;620;p16"/>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16"/>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2" name="Google Shape;622;p16"/>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16"/>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Google Shape;624;p16"/>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16"/>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16"/>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16"/>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8" name="Google Shape;628;p16"/>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7"/>
          <p:cNvSpPr txBox="1">
            <a:spLocks noGrp="1"/>
          </p:cNvSpPr>
          <p:nvPr>
            <p:ph type="title"/>
          </p:nvPr>
        </p:nvSpPr>
        <p:spPr>
          <a:xfrm>
            <a:off x="431799" y="900113"/>
            <a:ext cx="5374090"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对支持申请人进行评估</a:t>
            </a:r>
          </a:p>
        </p:txBody>
      </p:sp>
      <p:sp>
        <p:nvSpPr>
          <p:cNvPr id="635" name="Google Shape;635;p17"/>
          <p:cNvSpPr txBox="1"/>
          <p:nvPr/>
        </p:nvSpPr>
        <p:spPr>
          <a:xfrm>
            <a:off x="431799" y="1737916"/>
            <a:ext cx="4810761" cy="3756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一般企业尽职调查，包括：</a:t>
            </a:r>
          </a:p>
        </p:txBody>
      </p:sp>
      <p:sp>
        <p:nvSpPr>
          <p:cNvPr id="636" name="Google Shape;636;p17"/>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zh-CN" sz="2000" b="1" i="0" u="none" strike="noStrike" cap="none">
                <a:solidFill>
                  <a:srgbClr val="0B3458"/>
                </a:solidFill>
                <a:latin typeface="Arial"/>
                <a:ea typeface="SimSun"/>
                <a:cs typeface="Arial"/>
                <a:sym typeface="Arial"/>
              </a:rPr>
              <a:t>第 1 阶段</a:t>
            </a:r>
          </a:p>
        </p:txBody>
      </p:sp>
      <p:sp>
        <p:nvSpPr>
          <p:cNvPr id="637" name="Google Shape;637;p17"/>
          <p:cNvSpPr txBox="1"/>
          <p:nvPr/>
        </p:nvSpPr>
        <p:spPr>
          <a:xfrm>
            <a:off x="756000" y="2286842"/>
            <a:ext cx="1551374" cy="94042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法律合规性检查。</a:t>
            </a:r>
          </a:p>
        </p:txBody>
      </p:sp>
      <p:cxnSp>
        <p:nvCxnSpPr>
          <p:cNvPr id="638" name="Google Shape;638;p17"/>
          <p:cNvCxnSpPr/>
          <p:nvPr/>
        </p:nvCxnSpPr>
        <p:spPr>
          <a:xfrm>
            <a:off x="2484107"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39" name="Google Shape;639;p17"/>
          <p:cNvCxnSpPr/>
          <p:nvPr/>
        </p:nvCxnSpPr>
        <p:spPr>
          <a:xfrm>
            <a:off x="4572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40" name="Google Shape;640;p17"/>
          <p:cNvCxnSpPr/>
          <p:nvPr/>
        </p:nvCxnSpPr>
        <p:spPr>
          <a:xfrm>
            <a:off x="6624308"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1" name="Google Shape;641;p17"/>
          <p:cNvSpPr txBox="1"/>
          <p:nvPr/>
        </p:nvSpPr>
        <p:spPr>
          <a:xfrm>
            <a:off x="2797262" y="2286842"/>
            <a:ext cx="1607097" cy="16666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确认已提交所有必需的文件。</a:t>
            </a:r>
          </a:p>
        </p:txBody>
      </p:sp>
      <p:sp>
        <p:nvSpPr>
          <p:cNvPr id="642" name="Google Shape;642;p17"/>
          <p:cNvSpPr txBox="1"/>
          <p:nvPr/>
        </p:nvSpPr>
        <p:spPr>
          <a:xfrm>
            <a:off x="4893910" y="2286842"/>
            <a:ext cx="1607093" cy="231139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确认申请人满足下一轮新通用顶级域项目的资格标准。</a:t>
            </a:r>
          </a:p>
        </p:txBody>
      </p:sp>
      <p:sp>
        <p:nvSpPr>
          <p:cNvPr id="643" name="Google Shape;643;p17"/>
          <p:cNvSpPr txBox="1"/>
          <p:nvPr/>
        </p:nvSpPr>
        <p:spPr>
          <a:xfrm>
            <a:off x="6927306" y="2286842"/>
            <a:ext cx="1764305" cy="142283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背景筛查和域名抢注记录核查。</a:t>
            </a:r>
          </a:p>
        </p:txBody>
      </p:sp>
      <p:sp>
        <p:nvSpPr>
          <p:cNvPr id="644" name="Google Shape;644;p17"/>
          <p:cNvSpPr/>
          <p:nvPr/>
        </p:nvSpPr>
        <p:spPr>
          <a:xfrm rot="5400000">
            <a:off x="54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5" name="Google Shape;645;p17"/>
          <p:cNvCxnSpPr/>
          <p:nvPr/>
        </p:nvCxnSpPr>
        <p:spPr>
          <a:xfrm>
            <a:off x="431799"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6" name="Google Shape;646;p17"/>
          <p:cNvSpPr/>
          <p:nvPr/>
        </p:nvSpPr>
        <p:spPr>
          <a:xfrm rot="5400000">
            <a:off x="259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7" name="Google Shape;647;p17"/>
          <p:cNvSpPr/>
          <p:nvPr/>
        </p:nvSpPr>
        <p:spPr>
          <a:xfrm rot="5400000">
            <a:off x="468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p17"/>
          <p:cNvSpPr/>
          <p:nvPr/>
        </p:nvSpPr>
        <p:spPr>
          <a:xfrm rot="5400000">
            <a:off x="673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9" name="Google Shape;649;p1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7"/>
          <p:cNvSpPr/>
          <p:nvPr/>
        </p:nvSpPr>
        <p:spPr>
          <a:xfrm>
            <a:off x="433694" y="5384088"/>
            <a:ext cx="8257920" cy="1151693"/>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如果未通过一般企业尽职调查这一预筛查机制， </a:t>
            </a:r>
          </a:p>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申请人将无法进入第 2 阶段的评估。</a:t>
            </a:r>
          </a:p>
        </p:txBody>
      </p:sp>
      <p:sp>
        <p:nvSpPr>
          <p:cNvPr id="651" name="Google Shape;651;p17"/>
          <p:cNvSpPr/>
          <p:nvPr/>
        </p:nvSpPr>
        <p:spPr>
          <a:xfrm>
            <a:off x="859181" y="5146784"/>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zh-CN" sz="2400" b="1" i="0" u="none" strike="noStrike" cap="none">
                <a:solidFill>
                  <a:srgbClr val="0B3458"/>
                </a:solidFill>
                <a:latin typeface="Arial"/>
                <a:ea typeface="SimSun"/>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432000" y="969576"/>
            <a:ext cx="3369961" cy="7989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4500"/>
              <a:buFont typeface="Arial"/>
              <a:buNone/>
            </a:pPr>
            <a:r>
              <a:rPr lang="zh-CN" sz="4500"/>
              <a:t>议程</a:t>
            </a:r>
          </a:p>
        </p:txBody>
      </p:sp>
      <p:sp>
        <p:nvSpPr>
          <p:cNvPr id="75" name="Google Shape;75;p2"/>
          <p:cNvSpPr txBox="1"/>
          <p:nvPr/>
        </p:nvSpPr>
        <p:spPr>
          <a:xfrm>
            <a:off x="1233226" y="2502961"/>
            <a:ext cx="2544000"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zh-CN" sz="1800" b="1" i="0" u="none" strike="noStrike" cap="none">
                <a:solidFill>
                  <a:srgbClr val="0B3458"/>
                </a:solidFill>
                <a:latin typeface="Arial"/>
                <a:ea typeface="SimSun"/>
                <a:cs typeface="Arial"/>
                <a:sym typeface="Arial"/>
              </a:rPr>
              <a:t>下一轮</a:t>
            </a:r>
            <a:br>
              <a:rPr lang="zh-CN" sz="1800" b="1" i="0" u="none" strike="noStrike" cap="none">
                <a:solidFill>
                  <a:srgbClr val="0B3458"/>
                </a:solidFill>
                <a:latin typeface="Arial"/>
                <a:ea typeface="SimSun"/>
                <a:cs typeface="Arial"/>
                <a:sym typeface="Arial"/>
              </a:rPr>
            </a:br>
            <a:r>
              <a:rPr lang="zh-CN" sz="1800" b="1" i="0" u="none" strike="noStrike" cap="none">
                <a:solidFill>
                  <a:srgbClr val="0B3458"/>
                </a:solidFill>
                <a:latin typeface="Arial"/>
                <a:ea typeface="SimSun"/>
                <a:cs typeface="Arial"/>
                <a:sym typeface="Arial"/>
              </a:rPr>
              <a:t>新通用顶级域项目 </a:t>
            </a:r>
            <a:br>
              <a:rPr lang="zh-CN" sz="1800" b="1" i="0" u="none" strike="noStrike" cap="none">
                <a:solidFill>
                  <a:srgbClr val="0B3458"/>
                </a:solidFill>
                <a:latin typeface="Arial"/>
                <a:ea typeface="SimSun"/>
                <a:cs typeface="Arial"/>
                <a:sym typeface="Arial"/>
              </a:rPr>
            </a:br>
            <a:r>
              <a:rPr lang="zh-CN" sz="1800" b="1" i="0" u="none" strike="noStrike" cap="none">
                <a:solidFill>
                  <a:srgbClr val="0B3458"/>
                </a:solidFill>
                <a:latin typeface="Arial"/>
                <a:ea typeface="SimSun"/>
                <a:cs typeface="Arial"/>
                <a:sym typeface="Arial"/>
              </a:rPr>
              <a:t>概述</a:t>
            </a:r>
          </a:p>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 </a:t>
            </a:r>
          </a:p>
        </p:txBody>
      </p:sp>
      <p:sp>
        <p:nvSpPr>
          <p:cNvPr id="76" name="Google Shape;76;p2"/>
          <p:cNvSpPr txBox="1"/>
          <p:nvPr/>
        </p:nvSpPr>
        <p:spPr>
          <a:xfrm>
            <a:off x="5346560" y="2502961"/>
            <a:ext cx="2800286"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通过申请人支持计划提供援助</a:t>
            </a:r>
          </a:p>
        </p:txBody>
      </p:sp>
      <p:cxnSp>
        <p:nvCxnSpPr>
          <p:cNvPr id="77" name="Google Shape;77;p2"/>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78" name="Google Shape;78;p2"/>
          <p:cNvCxnSpPr/>
          <p:nvPr/>
        </p:nvCxnSpPr>
        <p:spPr>
          <a:xfrm>
            <a:off x="459817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79" name="Google Shape;79;p2"/>
          <p:cNvSpPr/>
          <p:nvPr/>
        </p:nvSpPr>
        <p:spPr>
          <a:xfrm>
            <a:off x="4289423"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04</a:t>
            </a:r>
          </a:p>
        </p:txBody>
      </p:sp>
      <p:sp>
        <p:nvSpPr>
          <p:cNvPr id="80" name="Google Shape;80;p2"/>
          <p:cNvSpPr/>
          <p:nvPr/>
        </p:nvSpPr>
        <p:spPr>
          <a:xfrm>
            <a:off x="4289423"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05</a:t>
            </a:r>
          </a:p>
        </p:txBody>
      </p:sp>
      <p:sp>
        <p:nvSpPr>
          <p:cNvPr id="81" name="Google Shape;81;p2"/>
          <p:cNvSpPr/>
          <p:nvPr/>
        </p:nvSpPr>
        <p:spPr>
          <a:xfrm>
            <a:off x="432000"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01</a:t>
            </a:r>
          </a:p>
        </p:txBody>
      </p:sp>
      <p:sp>
        <p:nvSpPr>
          <p:cNvPr id="82" name="Google Shape;82;p2"/>
          <p:cNvSpPr/>
          <p:nvPr/>
        </p:nvSpPr>
        <p:spPr>
          <a:xfrm>
            <a:off x="432001"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02</a:t>
            </a:r>
          </a:p>
        </p:txBody>
      </p:sp>
      <p:sp>
        <p:nvSpPr>
          <p:cNvPr id="83" name="Google Shape;83;p2"/>
          <p:cNvSpPr/>
          <p:nvPr/>
        </p:nvSpPr>
        <p:spPr>
          <a:xfrm>
            <a:off x="431999" y="488532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03</a:t>
            </a:r>
          </a:p>
        </p:txBody>
      </p:sp>
      <p:sp>
        <p:nvSpPr>
          <p:cNvPr id="84" name="Google Shape;84;p2"/>
          <p:cNvSpPr txBox="1"/>
          <p:nvPr/>
        </p:nvSpPr>
        <p:spPr>
          <a:xfrm>
            <a:off x="1163392" y="5013820"/>
            <a:ext cx="25440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zh-CN" sz="1800" b="1" i="0" u="none" strike="noStrike" cap="none">
                <a:solidFill>
                  <a:srgbClr val="0B3458"/>
                </a:solidFill>
                <a:latin typeface="Arial"/>
                <a:ea typeface="SimSun"/>
                <a:cs typeface="Arial"/>
                <a:sym typeface="Arial"/>
              </a:rPr>
              <a:t>成为注册管理运行机构</a:t>
            </a:r>
          </a:p>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 </a:t>
            </a:r>
          </a:p>
        </p:txBody>
      </p:sp>
      <p:sp>
        <p:nvSpPr>
          <p:cNvPr id="85" name="Google Shape;85;p2"/>
          <p:cNvSpPr txBox="1"/>
          <p:nvPr/>
        </p:nvSpPr>
        <p:spPr>
          <a:xfrm>
            <a:off x="5353797" y="3675540"/>
            <a:ext cx="2800200" cy="554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rgbClr val="000000"/>
              </a:buClr>
              <a:buSzPts val="1800"/>
              <a:buFont typeface="Arial"/>
              <a:buNone/>
            </a:pPr>
            <a:r>
              <a:rPr lang="zh-CN" sz="1800" b="1">
                <a:solidFill>
                  <a:srgbClr val="0B3458"/>
                </a:solidFill>
              </a:rPr>
              <a:t>活动和资源</a:t>
            </a:r>
          </a:p>
          <a:p>
            <a:pPr marL="0" marR="0" lvl="0" indent="0" algn="l" rtl="0">
              <a:lnSpc>
                <a:spcPct val="100000"/>
              </a:lnSpc>
              <a:spcBef>
                <a:spcPts val="0"/>
              </a:spcBef>
              <a:spcAft>
                <a:spcPts val="0"/>
              </a:spcAft>
              <a:buClr>
                <a:srgbClr val="000000"/>
              </a:buClr>
              <a:buSzPts val="1800"/>
              <a:buFont typeface="Arial"/>
              <a:buNone/>
            </a:pPr>
            <a:endParaRPr sz="1800" b="1">
              <a:solidFill>
                <a:srgbClr val="0B3458"/>
              </a:solidFill>
            </a:endParaRPr>
          </a:p>
        </p:txBody>
      </p:sp>
      <p:sp>
        <p:nvSpPr>
          <p:cNvPr id="86" name="Google Shape;86;p2"/>
          <p:cNvSpPr txBox="1"/>
          <p:nvPr/>
        </p:nvSpPr>
        <p:spPr>
          <a:xfrm>
            <a:off x="5346560" y="5013820"/>
            <a:ext cx="28002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87" name="Google Shape;87;p2"/>
          <p:cNvSpPr txBox="1"/>
          <p:nvPr/>
        </p:nvSpPr>
        <p:spPr>
          <a:xfrm>
            <a:off x="1143675" y="3626350"/>
            <a:ext cx="2420400" cy="12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zh-CN" sz="1800" b="1">
                <a:solidFill>
                  <a:srgbClr val="0B3458"/>
                </a:solidFill>
              </a:rPr>
              <a:t>利用通用顶级域发挥互联网的力量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8"/>
          <p:cNvSpPr/>
          <p:nvPr/>
        </p:nvSpPr>
        <p:spPr>
          <a:xfrm>
            <a:off x="431800" y="5562901"/>
            <a:ext cx="8280300" cy="972900"/>
          </a:xfrm>
          <a:prstGeom prst="rect">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8"/>
          <p:cNvSpPr txBox="1">
            <a:spLocks noGrp="1"/>
          </p:cNvSpPr>
          <p:nvPr>
            <p:ph type="title"/>
          </p:nvPr>
        </p:nvSpPr>
        <p:spPr>
          <a:xfrm>
            <a:off x="431799" y="900113"/>
            <a:ext cx="5374090" cy="4613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对支持申请人进行评估</a:t>
            </a:r>
          </a:p>
        </p:txBody>
      </p:sp>
      <p:sp>
        <p:nvSpPr>
          <p:cNvPr id="659" name="Google Shape;659;p18"/>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zh-CN" sz="2000" b="1" i="0" u="none" strike="noStrike" cap="none">
                <a:solidFill>
                  <a:srgbClr val="0B3458"/>
                </a:solidFill>
                <a:latin typeface="Arial"/>
                <a:ea typeface="SimSun"/>
                <a:cs typeface="Arial"/>
                <a:sym typeface="Arial"/>
              </a:rPr>
              <a:t>第 2 阶段</a:t>
            </a:r>
          </a:p>
        </p:txBody>
      </p:sp>
      <p:sp>
        <p:nvSpPr>
          <p:cNvPr id="660" name="Google Shape;660;p18"/>
          <p:cNvSpPr txBox="1"/>
          <p:nvPr/>
        </p:nvSpPr>
        <p:spPr>
          <a:xfrm>
            <a:off x="431800" y="1566322"/>
            <a:ext cx="8280398" cy="5776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评估将由管理申请人支持审核小组的第三方服务提供商完成。</a:t>
            </a:r>
          </a:p>
        </p:txBody>
      </p:sp>
      <p:sp>
        <p:nvSpPr>
          <p:cNvPr id="661" name="Google Shape;661;p18"/>
          <p:cNvSpPr txBox="1"/>
          <p:nvPr/>
        </p:nvSpPr>
        <p:spPr>
          <a:xfrm>
            <a:off x="756000" y="2322573"/>
            <a:ext cx="2411574" cy="296534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公共责任</a:t>
            </a:r>
            <a:br>
              <a:rPr lang="zh-CN" sz="1800" b="1" i="0" u="none" strike="noStrike" cap="none">
                <a:solidFill>
                  <a:srgbClr val="0B3458"/>
                </a:solidFill>
                <a:latin typeface="Arial"/>
                <a:ea typeface="SimSun"/>
                <a:cs typeface="Arial"/>
                <a:sym typeface="Arial"/>
              </a:rPr>
            </a:br>
            <a:r>
              <a:rPr lang="zh-CN" sz="1800" b="1" i="0" u="none" strike="noStrike" cap="none">
                <a:solidFill>
                  <a:srgbClr val="0B3458"/>
                </a:solidFill>
                <a:latin typeface="Arial"/>
                <a:ea typeface="SimSun"/>
                <a:cs typeface="Arial"/>
                <a:sym typeface="Arial"/>
              </a:rPr>
              <a:t>尽职调查： </a:t>
            </a:r>
          </a:p>
          <a:p>
            <a:pPr marL="141750" marR="0" lvl="0" indent="-141750" algn="l" rtl="0">
              <a:lnSpc>
                <a:spcPct val="100000"/>
              </a:lnSpc>
              <a:spcBef>
                <a:spcPts val="600"/>
              </a:spcBef>
              <a:spcAft>
                <a:spcPts val="0"/>
              </a:spcAft>
              <a:buClr>
                <a:srgbClr val="F1633E"/>
              </a:buClr>
              <a:buSzPts val="1600"/>
              <a:buFont typeface="Arial"/>
              <a:buChar char="•"/>
            </a:pPr>
            <a:r>
              <a:rPr lang="zh-CN" sz="1600" b="0" i="0" u="none" strike="noStrike" cap="none">
                <a:solidFill>
                  <a:srgbClr val="0B3458"/>
                </a:solidFill>
                <a:latin typeface="Arial"/>
                <a:ea typeface="SimSun"/>
                <a:cs typeface="Arial"/>
                <a:sym typeface="Arial"/>
              </a:rPr>
              <a:t>在交易、生成或推广行业/字符串方面，申请人没有违背与道德和公共秩序相关的公认法律规范。</a:t>
            </a:r>
          </a:p>
          <a:p>
            <a:pPr marL="141750" marR="0" lvl="0" indent="-141750" algn="l" rtl="0">
              <a:lnSpc>
                <a:spcPct val="100000"/>
              </a:lnSpc>
              <a:spcBef>
                <a:spcPts val="600"/>
              </a:spcBef>
              <a:spcAft>
                <a:spcPts val="600"/>
              </a:spcAft>
              <a:buClr>
                <a:srgbClr val="F1633E"/>
              </a:buClr>
              <a:buSzPts val="1600"/>
              <a:buFont typeface="Arial"/>
              <a:buChar char="•"/>
            </a:pPr>
            <a:r>
              <a:rPr lang="zh-CN" sz="16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申请人不存在附属关系</a:t>
            </a:r>
            <a:r>
              <a:rPr lang="zh-CN" sz="1600">
                <a:solidFill>
                  <a:srgbClr val="0B3458"/>
                </a:solidFill>
              </a:rPr>
              <a:t>。</a:t>
            </a:r>
          </a:p>
        </p:txBody>
      </p:sp>
      <p:cxnSp>
        <p:nvCxnSpPr>
          <p:cNvPr id="662" name="Google Shape;662;p18"/>
          <p:cNvCxnSpPr/>
          <p:nvPr/>
        </p:nvCxnSpPr>
        <p:spPr>
          <a:xfrm>
            <a:off x="3441281"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663" name="Google Shape;663;p18"/>
          <p:cNvCxnSpPr/>
          <p:nvPr/>
        </p:nvCxnSpPr>
        <p:spPr>
          <a:xfrm>
            <a:off x="6195532"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664" name="Google Shape;664;p18"/>
          <p:cNvSpPr txBox="1"/>
          <p:nvPr/>
        </p:nvSpPr>
        <p:spPr>
          <a:xfrm>
            <a:off x="3750000" y="2306513"/>
            <a:ext cx="2297456" cy="231132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资金需求： </a:t>
            </a:r>
          </a:p>
          <a:p>
            <a:pPr marL="177750" marR="0" lvl="0" indent="-177750" algn="l" rtl="0">
              <a:lnSpc>
                <a:spcPct val="100000"/>
              </a:lnSpc>
              <a:spcBef>
                <a:spcPts val="600"/>
              </a:spcBef>
              <a:spcAft>
                <a:spcPts val="600"/>
              </a:spcAft>
              <a:buClr>
                <a:srgbClr val="F1633E"/>
              </a:buClr>
              <a:buSzPts val="1800"/>
              <a:buFont typeface="Arial"/>
              <a:buChar char="•"/>
            </a:pPr>
            <a:r>
              <a:rPr lang="zh-CN" sz="1800" b="0" i="0" u="none" strike="noStrike" cap="none">
                <a:solidFill>
                  <a:srgbClr val="0B3458"/>
                </a:solidFill>
                <a:latin typeface="Arial"/>
                <a:ea typeface="SimSun"/>
                <a:cs typeface="Arial"/>
                <a:sym typeface="Arial"/>
              </a:rPr>
              <a:t>如果没有资金支持，申请人必定会因为承担新通用顶级域项目申请费而面临经济困难。 </a:t>
            </a:r>
          </a:p>
        </p:txBody>
      </p:sp>
      <p:sp>
        <p:nvSpPr>
          <p:cNvPr id="665" name="Google Shape;665;p18"/>
          <p:cNvSpPr txBox="1"/>
          <p:nvPr/>
        </p:nvSpPr>
        <p:spPr>
          <a:xfrm>
            <a:off x="6519246" y="2306513"/>
            <a:ext cx="2192952" cy="27743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财务可行性： </a:t>
            </a:r>
          </a:p>
          <a:p>
            <a:pPr marL="177750" marR="0" lvl="0" indent="-177750" algn="l" rtl="0">
              <a:lnSpc>
                <a:spcPct val="100000"/>
              </a:lnSpc>
              <a:spcBef>
                <a:spcPts val="600"/>
              </a:spcBef>
              <a:spcAft>
                <a:spcPts val="600"/>
              </a:spcAft>
              <a:buClr>
                <a:srgbClr val="F1633E"/>
              </a:buClr>
              <a:buSzPts val="1800"/>
              <a:buFont typeface="Arial"/>
              <a:buChar char="•"/>
            </a:pPr>
            <a:r>
              <a:rPr lang="zh-CN" sz="1800" b="0" i="0" u="none" strike="noStrike" cap="none">
                <a:solidFill>
                  <a:srgbClr val="0B3458"/>
                </a:solidFill>
                <a:latin typeface="Arial"/>
                <a:ea typeface="SimSun"/>
                <a:cs typeface="Arial"/>
                <a:sym typeface="Arial"/>
              </a:rPr>
              <a:t>申请人展示支付 gTLD 基本评估费减额后剩余费用的计划，</a:t>
            </a:r>
            <a:r>
              <a:rPr lang="zh-CN" sz="18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并提交所需的保证金</a:t>
            </a:r>
            <a:r>
              <a:rPr lang="zh-CN" sz="1800" b="0" i="0" u="none" strike="noStrike" cap="none">
                <a:solidFill>
                  <a:srgbClr val="0B3458"/>
                </a:solidFill>
                <a:latin typeface="Arial"/>
                <a:ea typeface="SimSun"/>
                <a:cs typeface="Arial"/>
                <a:sym typeface="Arial"/>
              </a:rPr>
              <a:t>。</a:t>
            </a:r>
          </a:p>
        </p:txBody>
      </p:sp>
      <p:sp>
        <p:nvSpPr>
          <p:cNvPr id="666" name="Google Shape;666;p18"/>
          <p:cNvSpPr/>
          <p:nvPr/>
        </p:nvSpPr>
        <p:spPr>
          <a:xfrm rot="5400000">
            <a:off x="540000" y="2377364"/>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7" name="Google Shape;667;p18"/>
          <p:cNvSpPr/>
          <p:nvPr/>
        </p:nvSpPr>
        <p:spPr>
          <a:xfrm rot="5400000">
            <a:off x="3549283"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8" name="Google Shape;668;p18"/>
          <p:cNvSpPr/>
          <p:nvPr/>
        </p:nvSpPr>
        <p:spPr>
          <a:xfrm rot="5400000">
            <a:off x="6309878"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9" name="Google Shape;669;p18"/>
          <p:cNvSpPr/>
          <p:nvPr/>
        </p:nvSpPr>
        <p:spPr>
          <a:xfrm rot="5400000">
            <a:off x="1198884"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0" name="Google Shape;670;p18"/>
          <p:cNvSpPr/>
          <p:nvPr/>
        </p:nvSpPr>
        <p:spPr>
          <a:xfrm rot="5400000">
            <a:off x="96580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1" name="Google Shape;671;p18"/>
          <p:cNvSpPr/>
          <p:nvPr/>
        </p:nvSpPr>
        <p:spPr>
          <a:xfrm rot="5400000">
            <a:off x="74467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72" name="Google Shape;672;p18"/>
          <p:cNvCxnSpPr/>
          <p:nvPr/>
        </p:nvCxnSpPr>
        <p:spPr>
          <a:xfrm>
            <a:off x="431798"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673" name="Google Shape;673;p1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8"/>
          <p:cNvSpPr txBox="1"/>
          <p:nvPr/>
        </p:nvSpPr>
        <p:spPr>
          <a:xfrm>
            <a:off x="1549625" y="5812443"/>
            <a:ext cx="69093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1800" b="1" dirty="0">
                <a:solidFill>
                  <a:schemeClr val="lt1"/>
                </a:solidFill>
              </a:rPr>
              <a:t>通过这两个阶段的被批准实体可能有资格获得支持。</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title"/>
          </p:nvPr>
        </p:nvSpPr>
        <p:spPr>
          <a:xfrm>
            <a:off x="431799" y="900114"/>
            <a:ext cx="5374090"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后续工作还有哪些？</a:t>
            </a:r>
          </a:p>
        </p:txBody>
      </p:sp>
      <p:sp>
        <p:nvSpPr>
          <p:cNvPr id="681" name="Google Shape;681;p19"/>
          <p:cNvSpPr/>
          <p:nvPr/>
        </p:nvSpPr>
        <p:spPr>
          <a:xfrm>
            <a:off x="683798" y="1961208"/>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所有新通用顶级域申请人</a:t>
            </a:r>
            <a:r>
              <a:rPr lang="zh-CN" sz="2000" b="0" i="0" u="none" strike="noStrike" cap="none">
                <a:solidFill>
                  <a:schemeClr val="lt1"/>
                </a:solidFill>
                <a:latin typeface="Arial"/>
                <a:ea typeface="SimSun"/>
                <a:cs typeface="Arial"/>
                <a:sym typeface="Arial"/>
              </a:rPr>
              <a:t>（不论是否获得支持）都必须提交填好的新通用顶级域申请。</a:t>
            </a:r>
          </a:p>
        </p:txBody>
      </p:sp>
      <p:sp>
        <p:nvSpPr>
          <p:cNvPr id="682" name="Google Shape;682;p19"/>
          <p:cNvSpPr/>
          <p:nvPr/>
        </p:nvSpPr>
        <p:spPr>
          <a:xfrm>
            <a:off x="431800"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1</a:t>
            </a:r>
          </a:p>
        </p:txBody>
      </p:sp>
      <p:sp>
        <p:nvSpPr>
          <p:cNvPr id="683" name="Google Shape;683;p19"/>
          <p:cNvSpPr/>
          <p:nvPr/>
        </p:nvSpPr>
        <p:spPr>
          <a:xfrm>
            <a:off x="683798" y="3488789"/>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要求证明</a:t>
            </a:r>
            <a:r>
              <a:rPr lang="zh-CN" sz="2000" b="0" i="0" u="none" strike="noStrike" cap="none">
                <a:solidFill>
                  <a:schemeClr val="lt1"/>
                </a:solidFill>
                <a:latin typeface="Arial"/>
                <a:ea typeface="SimSun"/>
                <a:cs typeface="Arial"/>
                <a:sym typeface="Arial"/>
              </a:rPr>
              <a:t>具备运营 gTLD 所需的技术、运营和经济能力。 </a:t>
            </a:r>
          </a:p>
        </p:txBody>
      </p:sp>
      <p:sp>
        <p:nvSpPr>
          <p:cNvPr id="684" name="Google Shape;684;p19"/>
          <p:cNvSpPr/>
          <p:nvPr/>
        </p:nvSpPr>
        <p:spPr>
          <a:xfrm>
            <a:off x="431800"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2</a:t>
            </a:r>
          </a:p>
        </p:txBody>
      </p:sp>
      <p:sp>
        <p:nvSpPr>
          <p:cNvPr id="685" name="Google Shape;685;p19"/>
          <p:cNvSpPr/>
          <p:nvPr/>
        </p:nvSpPr>
        <p:spPr>
          <a:xfrm>
            <a:off x="683798" y="5016370"/>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还需提供相关措施</a:t>
            </a:r>
            <a:r>
              <a:rPr lang="zh-CN" sz="2000" b="0" i="0" u="none" strike="noStrike" cap="none">
                <a:solidFill>
                  <a:schemeClr val="lt1"/>
                </a:solidFill>
                <a:latin typeface="Arial"/>
                <a:ea typeface="SimSun"/>
                <a:cs typeface="Arial"/>
                <a:sym typeface="Arial"/>
              </a:rPr>
              <a:t>以防止滥用该计划，在《申请人支持计划手册》中概述了这些措施</a:t>
            </a:r>
            <a:r>
              <a:rPr lang="zh-CN" sz="2000" b="0" i="0" u="none" strike="noStrike" cap="none">
                <a:solidFill>
                  <a:srgbClr val="0B3458"/>
                </a:solidFill>
                <a:latin typeface="Arial"/>
                <a:ea typeface="SimSun"/>
                <a:cs typeface="Arial"/>
                <a:sym typeface="Arial"/>
              </a:rPr>
              <a:t>。</a:t>
            </a:r>
          </a:p>
        </p:txBody>
      </p:sp>
      <p:sp>
        <p:nvSpPr>
          <p:cNvPr id="686" name="Google Shape;686;p19"/>
          <p:cNvSpPr/>
          <p:nvPr/>
        </p:nvSpPr>
        <p:spPr>
          <a:xfrm>
            <a:off x="431800"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3</a:t>
            </a:r>
          </a:p>
        </p:txBody>
      </p:sp>
      <p:sp>
        <p:nvSpPr>
          <p:cNvPr id="687" name="Google Shape;687;p1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21"/>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受支持申请人的历程</a:t>
            </a:r>
          </a:p>
        </p:txBody>
      </p:sp>
      <p:sp>
        <p:nvSpPr>
          <p:cNvPr id="694" name="Google Shape;694;p21"/>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rgbClr val="7F7F7F"/>
                </a:solidFill>
                <a:latin typeface="Arial"/>
                <a:ea typeface="SimSun"/>
                <a:cs typeface="Arial"/>
                <a:sym typeface="Arial"/>
              </a:rPr>
              <a:t>阶段</a:t>
            </a:r>
          </a:p>
        </p:txBody>
      </p:sp>
      <p:sp>
        <p:nvSpPr>
          <p:cNvPr id="695" name="Google Shape;695;p21"/>
          <p:cNvSpPr txBox="1"/>
          <p:nvPr/>
        </p:nvSpPr>
        <p:spPr>
          <a:xfrm>
            <a:off x="421724" y="3123375"/>
            <a:ext cx="1200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rgbClr val="7F7F7F"/>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经历</a:t>
            </a:r>
          </a:p>
        </p:txBody>
      </p:sp>
      <p:sp>
        <p:nvSpPr>
          <p:cNvPr id="696" name="Google Shape;696;p21"/>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sz="1400" b="1" i="0" u="none" strike="noStrike" cap="none">
                <a:solidFill>
                  <a:srgbClr val="7F7F7F"/>
                </a:solidFill>
                <a:latin typeface="Arial"/>
                <a:ea typeface="SimSun"/>
                <a:cs typeface="Arial"/>
                <a:sym typeface="Arial"/>
              </a:rPr>
              <a:t>支持</a:t>
            </a:r>
          </a:p>
        </p:txBody>
      </p:sp>
      <p:sp>
        <p:nvSpPr>
          <p:cNvPr id="697" name="Google Shape;697;p21"/>
          <p:cNvSpPr/>
          <p:nvPr/>
        </p:nvSpPr>
        <p:spPr>
          <a:xfrm>
            <a:off x="1552807" y="5620155"/>
            <a:ext cx="2372428" cy="70104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沟通、</a:t>
            </a:r>
            <a:br>
              <a:rPr lang="zh-CN" sz="1600" b="0" i="0" u="none" strike="noStrike" cap="none">
                <a:solidFill>
                  <a:srgbClr val="0B3458"/>
                </a:solidFill>
                <a:latin typeface="Arial"/>
                <a:ea typeface="SimSun"/>
                <a:cs typeface="Arial"/>
                <a:sym typeface="Arial"/>
              </a:rPr>
            </a:br>
            <a:r>
              <a:rPr lang="zh-CN" sz="1600" b="0" i="0" u="none" strike="noStrike" cap="none">
                <a:solidFill>
                  <a:srgbClr val="0B3458"/>
                </a:solidFill>
                <a:latin typeface="Arial"/>
                <a:ea typeface="SimSun"/>
                <a:cs typeface="Arial"/>
                <a:sym typeface="Arial"/>
              </a:rPr>
              <a:t>外展与合作</a:t>
            </a:r>
          </a:p>
        </p:txBody>
      </p:sp>
      <p:sp>
        <p:nvSpPr>
          <p:cNvPr id="698" name="Google Shape;698;p21"/>
          <p:cNvSpPr/>
          <p:nvPr/>
        </p:nvSpPr>
        <p:spPr>
          <a:xfrm>
            <a:off x="2252869" y="3256126"/>
            <a:ext cx="1097936" cy="1221885"/>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申请时我们需要了解哪些内容？</a:t>
            </a:r>
          </a:p>
        </p:txBody>
      </p:sp>
      <p:sp>
        <p:nvSpPr>
          <p:cNvPr id="699" name="Google Shape;699;p21"/>
          <p:cNvSpPr/>
          <p:nvPr/>
        </p:nvSpPr>
        <p:spPr>
          <a:xfrm>
            <a:off x="6561350" y="2286214"/>
            <a:ext cx="15645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dirty="0">
                <a:solidFill>
                  <a:schemeClr val="lt1"/>
                </a:solidFill>
                <a:latin typeface="Arial"/>
                <a:ea typeface="SimSun"/>
                <a:cs typeface="Arial"/>
                <a:sym typeface="Arial"/>
              </a:rPr>
              <a:t>很高兴</a:t>
            </a:r>
            <a:br>
              <a:rPr lang="zh-CN" sz="1600" b="0" i="0" u="none" strike="noStrike" cap="none" dirty="0">
                <a:solidFill>
                  <a:schemeClr val="lt1"/>
                </a:solidFill>
                <a:latin typeface="Arial"/>
                <a:ea typeface="SimSun"/>
                <a:cs typeface="Arial"/>
                <a:sym typeface="Arial"/>
              </a:rPr>
            </a:br>
            <a:r>
              <a:rPr lang="zh-CN" sz="1600" b="0" i="0" u="none" strike="noStrike" cap="none" dirty="0">
                <a:solidFill>
                  <a:schemeClr val="lt1"/>
                </a:solidFill>
                <a:latin typeface="Arial"/>
                <a:ea typeface="SimSun"/>
                <a:cs typeface="Arial"/>
                <a:sym typeface="Arial"/>
              </a:rPr>
              <a:t>知道</a:t>
            </a:r>
            <a:br>
              <a:rPr lang="zh-CN" sz="1600" b="0" i="0" u="none" strike="noStrike" cap="none" dirty="0">
                <a:solidFill>
                  <a:schemeClr val="lt1"/>
                </a:solidFill>
                <a:latin typeface="Arial"/>
                <a:ea typeface="SimSun"/>
                <a:cs typeface="Arial"/>
                <a:sym typeface="Arial"/>
              </a:rPr>
            </a:br>
            <a:r>
              <a:rPr lang="zh-CN" sz="1600" b="0" i="0" u="none" strike="noStrike" cap="none" dirty="0">
                <a:solidFill>
                  <a:schemeClr val="lt1"/>
                </a:solidFill>
                <a:latin typeface="Arial"/>
                <a:ea typeface="SimSun"/>
                <a:cs typeface="Arial"/>
                <a:sym typeface="Arial"/>
              </a:rPr>
              <a:t>存在对新注册管理机构的支持！</a:t>
            </a:r>
          </a:p>
        </p:txBody>
      </p:sp>
      <p:cxnSp>
        <p:nvCxnSpPr>
          <p:cNvPr id="700" name="Google Shape;700;p21"/>
          <p:cNvCxnSpPr/>
          <p:nvPr/>
        </p:nvCxnSpPr>
        <p:spPr>
          <a:xfrm rot="10800000" flipH="1">
            <a:off x="1542582" y="4905863"/>
            <a:ext cx="1200582" cy="16735"/>
          </a:xfrm>
          <a:prstGeom prst="straightConnector1">
            <a:avLst/>
          </a:prstGeom>
          <a:noFill/>
          <a:ln w="15875" cap="flat" cmpd="sng">
            <a:solidFill>
              <a:srgbClr val="0B3458"/>
            </a:solidFill>
            <a:prstDash val="solid"/>
            <a:round/>
            <a:headEnd type="none" w="sm" len="sm"/>
            <a:tailEnd type="none" w="sm" len="sm"/>
          </a:ln>
        </p:spPr>
      </p:cxnSp>
      <p:cxnSp>
        <p:nvCxnSpPr>
          <p:cNvPr id="701" name="Google Shape;701;p21"/>
          <p:cNvCxnSpPr>
            <a:stCxn id="702" idx="6"/>
            <a:endCxn id="703" idx="2"/>
          </p:cNvCxnSpPr>
          <p:nvPr/>
        </p:nvCxnSpPr>
        <p:spPr>
          <a:xfrm rot="10800000" flipH="1">
            <a:off x="4063032" y="4296494"/>
            <a:ext cx="2064600" cy="4200"/>
          </a:xfrm>
          <a:prstGeom prst="straightConnector1">
            <a:avLst/>
          </a:prstGeom>
          <a:noFill/>
          <a:ln w="15875" cap="flat" cmpd="sng">
            <a:solidFill>
              <a:srgbClr val="0B3458"/>
            </a:solidFill>
            <a:prstDash val="solid"/>
            <a:round/>
            <a:headEnd type="none" w="sm" len="sm"/>
            <a:tailEnd type="none" w="sm" len="sm"/>
          </a:ln>
        </p:spPr>
      </p:cxnSp>
      <p:cxnSp>
        <p:nvCxnSpPr>
          <p:cNvPr id="704" name="Google Shape;704;p21"/>
          <p:cNvCxnSpPr/>
          <p:nvPr/>
        </p:nvCxnSpPr>
        <p:spPr>
          <a:xfrm rot="10800000" flipH="1">
            <a:off x="6278776" y="3353892"/>
            <a:ext cx="2414927" cy="938622"/>
          </a:xfrm>
          <a:prstGeom prst="straightConnector1">
            <a:avLst/>
          </a:prstGeom>
          <a:noFill/>
          <a:ln w="15875" cap="flat" cmpd="sng">
            <a:solidFill>
              <a:srgbClr val="0B3458"/>
            </a:solidFill>
            <a:prstDash val="solid"/>
            <a:round/>
            <a:headEnd type="none" w="sm" len="sm"/>
            <a:tailEnd type="none" w="sm" len="sm"/>
          </a:ln>
        </p:spPr>
      </p:cxnSp>
      <p:sp>
        <p:nvSpPr>
          <p:cNvPr id="705" name="Google Shape;705;p21"/>
          <p:cNvSpPr/>
          <p:nvPr/>
        </p:nvSpPr>
        <p:spPr>
          <a:xfrm>
            <a:off x="7315558" y="3672007"/>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5</a:t>
            </a:r>
          </a:p>
        </p:txBody>
      </p:sp>
      <p:sp>
        <p:nvSpPr>
          <p:cNvPr id="706" name="Google Shape;706;p21"/>
          <p:cNvSpPr/>
          <p:nvPr/>
        </p:nvSpPr>
        <p:spPr>
          <a:xfrm>
            <a:off x="1559795"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认知</a:t>
            </a:r>
          </a:p>
        </p:txBody>
      </p:sp>
      <p:sp>
        <p:nvSpPr>
          <p:cNvPr id="707" name="Google Shape;707;p21"/>
          <p:cNvSpPr/>
          <p:nvPr/>
        </p:nvSpPr>
        <p:spPr>
          <a:xfrm rot="5400000">
            <a:off x="3906775"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p21"/>
          <p:cNvSpPr/>
          <p:nvPr/>
        </p:nvSpPr>
        <p:spPr>
          <a:xfrm>
            <a:off x="4040118"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了解</a:t>
            </a:r>
          </a:p>
        </p:txBody>
      </p:sp>
      <p:sp>
        <p:nvSpPr>
          <p:cNvPr id="709" name="Google Shape;709;p21"/>
          <p:cNvSpPr/>
          <p:nvPr/>
        </p:nvSpPr>
        <p:spPr>
          <a:xfrm>
            <a:off x="6520441"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审议</a:t>
            </a:r>
          </a:p>
        </p:txBody>
      </p:sp>
      <p:sp>
        <p:nvSpPr>
          <p:cNvPr id="710" name="Google Shape;710;p21"/>
          <p:cNvSpPr/>
          <p:nvPr/>
        </p:nvSpPr>
        <p:spPr>
          <a:xfrm rot="5400000">
            <a:off x="6282328" y="1735598"/>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1" name="Google Shape;711;p21"/>
          <p:cNvSpPr/>
          <p:nvPr/>
        </p:nvSpPr>
        <p:spPr>
          <a:xfrm>
            <a:off x="3925235" y="5620155"/>
            <a:ext cx="4781868" cy="70104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能力建设申请人顾问</a:t>
            </a:r>
            <a:br>
              <a:rPr lang="zh-CN" sz="1600" b="0" i="0" u="none" strike="noStrike" cap="none">
                <a:solidFill>
                  <a:srgbClr val="0B3458"/>
                </a:solidFill>
                <a:latin typeface="Arial"/>
                <a:ea typeface="SimSun"/>
                <a:cs typeface="Arial"/>
                <a:sym typeface="Arial"/>
              </a:rPr>
            </a:br>
            <a:r>
              <a:rPr lang="zh-CN" sz="1600" b="0" i="0" u="none" strike="noStrike" cap="none">
                <a:solidFill>
                  <a:srgbClr val="0B3458"/>
                </a:solidFill>
                <a:latin typeface="Arial"/>
                <a:ea typeface="SimSun"/>
                <a:cs typeface="Arial"/>
                <a:sym typeface="Arial"/>
              </a:rPr>
              <a:t>公益服务</a:t>
            </a:r>
          </a:p>
        </p:txBody>
      </p:sp>
      <p:cxnSp>
        <p:nvCxnSpPr>
          <p:cNvPr id="712" name="Google Shape;712;p21"/>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13" name="Google Shape;713;p21"/>
          <p:cNvCxnSpPr/>
          <p:nvPr/>
        </p:nvCxnSpPr>
        <p:spPr>
          <a:xfrm>
            <a:off x="6289376" y="1539746"/>
            <a:ext cx="0" cy="4108984"/>
          </a:xfrm>
          <a:prstGeom prst="straightConnector1">
            <a:avLst/>
          </a:prstGeom>
          <a:noFill/>
          <a:ln w="15875" cap="flat" cmpd="sng">
            <a:solidFill>
              <a:srgbClr val="F1633E"/>
            </a:solidFill>
            <a:prstDash val="solid"/>
            <a:round/>
            <a:headEnd type="none" w="sm" len="sm"/>
            <a:tailEnd type="none" w="sm" len="sm"/>
          </a:ln>
        </p:spPr>
      </p:cxnSp>
      <p:cxnSp>
        <p:nvCxnSpPr>
          <p:cNvPr id="714" name="Google Shape;714;p21"/>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15" name="Google Shape;715;p21"/>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16" name="Google Shape;716;p21"/>
          <p:cNvSpPr/>
          <p:nvPr/>
        </p:nvSpPr>
        <p:spPr>
          <a:xfrm rot="5400000">
            <a:off x="8687428"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7" name="Google Shape;717;p21"/>
          <p:cNvSpPr/>
          <p:nvPr/>
        </p:nvSpPr>
        <p:spPr>
          <a:xfrm>
            <a:off x="1428708" y="477140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1</a:t>
            </a:r>
          </a:p>
        </p:txBody>
      </p:sp>
      <p:sp>
        <p:nvSpPr>
          <p:cNvPr id="703" name="Google Shape;703;p21"/>
          <p:cNvSpPr/>
          <p:nvPr/>
        </p:nvSpPr>
        <p:spPr>
          <a:xfrm>
            <a:off x="6127580" y="414540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4</a:t>
            </a:r>
          </a:p>
        </p:txBody>
      </p:sp>
      <p:sp>
        <p:nvSpPr>
          <p:cNvPr id="702" name="Google Shape;702;p21"/>
          <p:cNvSpPr/>
          <p:nvPr/>
        </p:nvSpPr>
        <p:spPr>
          <a:xfrm>
            <a:off x="3760640" y="414949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3</a:t>
            </a:r>
          </a:p>
        </p:txBody>
      </p:sp>
      <p:sp>
        <p:nvSpPr>
          <p:cNvPr id="718" name="Google Shape;718;p21"/>
          <p:cNvSpPr/>
          <p:nvPr/>
        </p:nvSpPr>
        <p:spPr>
          <a:xfrm>
            <a:off x="8553108" y="3196421"/>
            <a:ext cx="302392" cy="30239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6</a:t>
            </a:r>
          </a:p>
        </p:txBody>
      </p:sp>
      <p:cxnSp>
        <p:nvCxnSpPr>
          <p:cNvPr id="719" name="Google Shape;719;p21"/>
          <p:cNvCxnSpPr/>
          <p:nvPr/>
        </p:nvCxnSpPr>
        <p:spPr>
          <a:xfrm rot="10800000" flipH="1">
            <a:off x="2743164" y="4303495"/>
            <a:ext cx="1168672" cy="603393"/>
          </a:xfrm>
          <a:prstGeom prst="straightConnector1">
            <a:avLst/>
          </a:prstGeom>
          <a:noFill/>
          <a:ln w="15875" cap="flat" cmpd="sng">
            <a:solidFill>
              <a:srgbClr val="0B3458"/>
            </a:solidFill>
            <a:prstDash val="solid"/>
            <a:round/>
            <a:headEnd type="none" w="sm" len="sm"/>
            <a:tailEnd type="none" w="sm" len="sm"/>
          </a:ln>
        </p:spPr>
      </p:cxnSp>
      <p:sp>
        <p:nvSpPr>
          <p:cNvPr id="720" name="Google Shape;720;p21"/>
          <p:cNvSpPr/>
          <p:nvPr/>
        </p:nvSpPr>
        <p:spPr>
          <a:xfrm>
            <a:off x="2587384" y="4736159"/>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2</a:t>
            </a:r>
          </a:p>
        </p:txBody>
      </p:sp>
      <p:sp>
        <p:nvSpPr>
          <p:cNvPr id="721" name="Google Shape;721;p21"/>
          <p:cNvSpPr/>
          <p:nvPr/>
        </p:nvSpPr>
        <p:spPr>
          <a:xfrm>
            <a:off x="778322" y="3467258"/>
            <a:ext cx="1323839" cy="1178686"/>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gTLD 与我们的工作有何关系？</a:t>
            </a:r>
          </a:p>
        </p:txBody>
      </p:sp>
      <p:sp>
        <p:nvSpPr>
          <p:cNvPr id="722" name="Google Shape;722;p21"/>
          <p:cNvSpPr/>
          <p:nvPr/>
        </p:nvSpPr>
        <p:spPr>
          <a:xfrm>
            <a:off x="3494727" y="3034692"/>
            <a:ext cx="1210241" cy="94506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很高兴我们有资格获得支持！</a:t>
            </a:r>
          </a:p>
        </p:txBody>
      </p:sp>
      <p:sp>
        <p:nvSpPr>
          <p:cNvPr id="723" name="Google Shape;723;p21"/>
          <p:cNvSpPr/>
          <p:nvPr/>
        </p:nvSpPr>
        <p:spPr>
          <a:xfrm>
            <a:off x="3629656" y="4684882"/>
            <a:ext cx="1903183" cy="662499"/>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申请人已申请并符合资格</a:t>
            </a:r>
          </a:p>
        </p:txBody>
      </p:sp>
      <p:sp>
        <p:nvSpPr>
          <p:cNvPr id="724" name="Google Shape;724;p21"/>
          <p:cNvSpPr/>
          <p:nvPr/>
        </p:nvSpPr>
        <p:spPr>
          <a:xfrm>
            <a:off x="7702193" y="3735522"/>
            <a:ext cx="1243879" cy="819772"/>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已提交 gTLD 申请</a:t>
            </a:r>
          </a:p>
        </p:txBody>
      </p:sp>
      <p:sp>
        <p:nvSpPr>
          <p:cNvPr id="725" name="Google Shape;725;p21"/>
          <p:cNvSpPr/>
          <p:nvPr/>
        </p:nvSpPr>
        <p:spPr>
          <a:xfrm>
            <a:off x="4836121" y="3040660"/>
            <a:ext cx="1564528" cy="938621"/>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我们如何管理启动成本？</a:t>
            </a:r>
          </a:p>
        </p:txBody>
      </p:sp>
      <p:sp>
        <p:nvSpPr>
          <p:cNvPr id="726" name="Google Shape;726;p21"/>
          <p:cNvSpPr/>
          <p:nvPr/>
        </p:nvSpPr>
        <p:spPr>
          <a:xfrm rot="5400000">
            <a:off x="3906775" y="586992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7" name="Google Shape;727;p21"/>
          <p:cNvSpPr/>
          <p:nvPr/>
        </p:nvSpPr>
        <p:spPr>
          <a:xfrm rot="5400000">
            <a:off x="8690531" y="586992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8" name="Google Shape;728;p21"/>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29" name="Google Shape;729;p21"/>
          <p:cNvCxnSpPr/>
          <p:nvPr/>
        </p:nvCxnSpPr>
        <p:spPr>
          <a:xfrm>
            <a:off x="432000" y="2111417"/>
            <a:ext cx="8280000" cy="0"/>
          </a:xfrm>
          <a:prstGeom prst="straightConnector1">
            <a:avLst/>
          </a:prstGeom>
          <a:noFill/>
          <a:ln w="15875" cap="flat" cmpd="sng">
            <a:solidFill>
              <a:srgbClr val="7F7F7F"/>
            </a:solidFill>
            <a:prstDash val="solid"/>
            <a:round/>
            <a:headEnd type="none" w="sm" len="sm"/>
            <a:tailEnd type="none" w="sm" len="sm"/>
          </a:ln>
        </p:spPr>
      </p:cxnSp>
      <p:cxnSp>
        <p:nvCxnSpPr>
          <p:cNvPr id="730" name="Google Shape;730;p21"/>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31" name="Google Shape;731;p21"/>
          <p:cNvSpPr/>
          <p:nvPr/>
        </p:nvSpPr>
        <p:spPr>
          <a:xfrm rot="10800000" flipH="1">
            <a:off x="1757605" y="4644042"/>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2" name="Google Shape;732;p21"/>
          <p:cNvSpPr/>
          <p:nvPr/>
        </p:nvSpPr>
        <p:spPr>
          <a:xfrm rot="10800000" flipH="1">
            <a:off x="2818962" y="447422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3" name="Google Shape;733;p21"/>
          <p:cNvSpPr/>
          <p:nvPr/>
        </p:nvSpPr>
        <p:spPr>
          <a:xfrm rot="10800000" flipH="1">
            <a:off x="4129683" y="3980227"/>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Google Shape;734;p21"/>
          <p:cNvSpPr/>
          <p:nvPr/>
        </p:nvSpPr>
        <p:spPr>
          <a:xfrm rot="10800000">
            <a:off x="5921592" y="3974478"/>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5" name="Google Shape;735;p21"/>
          <p:cNvSpPr/>
          <p:nvPr/>
        </p:nvSpPr>
        <p:spPr>
          <a:xfrm rot="10800000">
            <a:off x="7202296" y="34974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6" name="Google Shape;736;p21"/>
          <p:cNvSpPr/>
          <p:nvPr/>
        </p:nvSpPr>
        <p:spPr>
          <a:xfrm>
            <a:off x="4027825" y="454258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7" name="Google Shape;737;p21"/>
          <p:cNvSpPr/>
          <p:nvPr/>
        </p:nvSpPr>
        <p:spPr>
          <a:xfrm flipH="1">
            <a:off x="8477332" y="359342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38" name="Google Shape;738;p21"/>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sp>
        <p:nvSpPr>
          <p:cNvPr id="739" name="Google Shape;739;p2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22"/>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受支持申请人的历程</a:t>
            </a:r>
          </a:p>
        </p:txBody>
      </p:sp>
      <p:sp>
        <p:nvSpPr>
          <p:cNvPr id="746" name="Google Shape;746;p22"/>
          <p:cNvSpPr/>
          <p:nvPr/>
        </p:nvSpPr>
        <p:spPr>
          <a:xfrm>
            <a:off x="1524232" y="5611786"/>
            <a:ext cx="2372428" cy="70104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能力建设申请人顾问</a:t>
            </a:r>
            <a:br>
              <a:rPr lang="zh-CN" sz="1600" b="0" i="0" u="none" strike="noStrike" cap="none">
                <a:solidFill>
                  <a:srgbClr val="0B3458"/>
                </a:solidFill>
                <a:latin typeface="Arial"/>
                <a:ea typeface="SimSun"/>
                <a:cs typeface="Arial"/>
                <a:sym typeface="Arial"/>
              </a:rPr>
            </a:br>
            <a:r>
              <a:rPr lang="zh-CN" sz="1600" b="0" i="0" u="none" strike="noStrike" cap="none">
                <a:solidFill>
                  <a:srgbClr val="0B3458"/>
                </a:solidFill>
                <a:latin typeface="Arial"/>
                <a:ea typeface="SimSun"/>
                <a:cs typeface="Arial"/>
                <a:sym typeface="Arial"/>
              </a:rPr>
              <a:t>费用减额</a:t>
            </a:r>
          </a:p>
        </p:txBody>
      </p:sp>
      <p:cxnSp>
        <p:nvCxnSpPr>
          <p:cNvPr id="747" name="Google Shape;747;p22"/>
          <p:cNvCxnSpPr/>
          <p:nvPr/>
        </p:nvCxnSpPr>
        <p:spPr>
          <a:xfrm rot="10800000" flipH="1">
            <a:off x="1542582" y="3702209"/>
            <a:ext cx="2147004" cy="393388"/>
          </a:xfrm>
          <a:prstGeom prst="straightConnector1">
            <a:avLst/>
          </a:prstGeom>
          <a:noFill/>
          <a:ln w="15875" cap="flat" cmpd="sng">
            <a:solidFill>
              <a:srgbClr val="0B3458"/>
            </a:solidFill>
            <a:prstDash val="solid"/>
            <a:round/>
            <a:headEnd type="none" w="sm" len="sm"/>
            <a:tailEnd type="none" w="sm" len="sm"/>
          </a:ln>
        </p:spPr>
      </p:cxnSp>
      <p:cxnSp>
        <p:nvCxnSpPr>
          <p:cNvPr id="748" name="Google Shape;748;p22"/>
          <p:cNvCxnSpPr/>
          <p:nvPr/>
        </p:nvCxnSpPr>
        <p:spPr>
          <a:xfrm rot="10800000" flipH="1">
            <a:off x="5452988" y="3093552"/>
            <a:ext cx="824319" cy="353604"/>
          </a:xfrm>
          <a:prstGeom prst="straightConnector1">
            <a:avLst/>
          </a:prstGeom>
          <a:noFill/>
          <a:ln w="15875" cap="flat" cmpd="sng">
            <a:solidFill>
              <a:srgbClr val="0B3458"/>
            </a:solidFill>
            <a:prstDash val="solid"/>
            <a:round/>
            <a:headEnd type="none" w="sm" len="sm"/>
            <a:tailEnd type="none" w="sm" len="sm"/>
          </a:ln>
        </p:spPr>
      </p:cxnSp>
      <p:sp>
        <p:nvSpPr>
          <p:cNvPr id="749" name="Google Shape;749;p22"/>
          <p:cNvSpPr/>
          <p:nvPr/>
        </p:nvSpPr>
        <p:spPr>
          <a:xfrm>
            <a:off x="1559795"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决策</a:t>
            </a:r>
          </a:p>
        </p:txBody>
      </p:sp>
      <p:sp>
        <p:nvSpPr>
          <p:cNvPr id="750" name="Google Shape;750;p22"/>
          <p:cNvSpPr/>
          <p:nvPr/>
        </p:nvSpPr>
        <p:spPr>
          <a:xfrm rot="5400000">
            <a:off x="3906775" y="174483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1" name="Google Shape;751;p22"/>
          <p:cNvSpPr/>
          <p:nvPr/>
        </p:nvSpPr>
        <p:spPr>
          <a:xfrm>
            <a:off x="4040118"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签约和授权</a:t>
            </a:r>
          </a:p>
        </p:txBody>
      </p:sp>
      <p:sp>
        <p:nvSpPr>
          <p:cNvPr id="752" name="Google Shape;752;p22"/>
          <p:cNvSpPr/>
          <p:nvPr/>
        </p:nvSpPr>
        <p:spPr>
          <a:xfrm>
            <a:off x="6417571"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可持续注册</a:t>
            </a:r>
          </a:p>
        </p:txBody>
      </p:sp>
      <p:sp>
        <p:nvSpPr>
          <p:cNvPr id="753" name="Google Shape;753;p22"/>
          <p:cNvSpPr/>
          <p:nvPr/>
        </p:nvSpPr>
        <p:spPr>
          <a:xfrm rot="5400000">
            <a:off x="6282328" y="174483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4" name="Google Shape;754;p22"/>
          <p:cNvSpPr/>
          <p:nvPr/>
        </p:nvSpPr>
        <p:spPr>
          <a:xfrm>
            <a:off x="3925235"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导师</a:t>
            </a:r>
            <a:br>
              <a:rPr lang="zh-CN" sz="1600" b="0" i="0" u="none" strike="noStrike" cap="none">
                <a:solidFill>
                  <a:srgbClr val="0B3458"/>
                </a:solidFill>
                <a:latin typeface="Arial"/>
                <a:ea typeface="SimSun"/>
                <a:cs typeface="Arial"/>
                <a:sym typeface="Arial"/>
              </a:rPr>
            </a:br>
            <a:r>
              <a:rPr lang="zh-CN" sz="1600" b="0" i="0" u="none" strike="noStrike" cap="none">
                <a:solidFill>
                  <a:srgbClr val="0B3458"/>
                </a:solidFill>
                <a:latin typeface="Arial"/>
                <a:ea typeface="SimSun"/>
                <a:cs typeface="Arial"/>
                <a:sym typeface="Arial"/>
              </a:rPr>
              <a:t>申请人顾问</a:t>
            </a:r>
          </a:p>
        </p:txBody>
      </p:sp>
      <p:cxnSp>
        <p:nvCxnSpPr>
          <p:cNvPr id="755" name="Google Shape;755;p22"/>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56" name="Google Shape;756;p22"/>
          <p:cNvCxnSpPr/>
          <p:nvPr/>
        </p:nvCxnSpPr>
        <p:spPr>
          <a:xfrm>
            <a:off x="6289376"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7" name="Google Shape;757;p22"/>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8" name="Google Shape;758;p22"/>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59" name="Google Shape;759;p22"/>
          <p:cNvSpPr/>
          <p:nvPr/>
        </p:nvSpPr>
        <p:spPr>
          <a:xfrm>
            <a:off x="1428708" y="393528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6</a:t>
            </a:r>
          </a:p>
        </p:txBody>
      </p:sp>
      <p:cxnSp>
        <p:nvCxnSpPr>
          <p:cNvPr id="760" name="Google Shape;760;p22"/>
          <p:cNvCxnSpPr/>
          <p:nvPr/>
        </p:nvCxnSpPr>
        <p:spPr>
          <a:xfrm rot="10800000" flipH="1">
            <a:off x="3560992" y="3416866"/>
            <a:ext cx="1979007" cy="301696"/>
          </a:xfrm>
          <a:prstGeom prst="straightConnector1">
            <a:avLst/>
          </a:prstGeom>
          <a:noFill/>
          <a:ln w="15875" cap="flat" cmpd="sng">
            <a:solidFill>
              <a:srgbClr val="0B3458"/>
            </a:solidFill>
            <a:prstDash val="solid"/>
            <a:round/>
            <a:headEnd type="none" w="sm" len="sm"/>
            <a:tailEnd type="none" w="sm" len="sm"/>
          </a:ln>
        </p:spPr>
      </p:cxnSp>
      <p:sp>
        <p:nvSpPr>
          <p:cNvPr id="761" name="Google Shape;761;p22"/>
          <p:cNvSpPr/>
          <p:nvPr/>
        </p:nvSpPr>
        <p:spPr>
          <a:xfrm>
            <a:off x="3508690" y="356629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7</a:t>
            </a:r>
          </a:p>
        </p:txBody>
      </p:sp>
      <p:cxnSp>
        <p:nvCxnSpPr>
          <p:cNvPr id="762" name="Google Shape;762;p22"/>
          <p:cNvCxnSpPr/>
          <p:nvPr/>
        </p:nvCxnSpPr>
        <p:spPr>
          <a:xfrm rot="10800000" flipH="1">
            <a:off x="6276374" y="2424877"/>
            <a:ext cx="2450626" cy="668114"/>
          </a:xfrm>
          <a:prstGeom prst="straightConnector1">
            <a:avLst/>
          </a:prstGeom>
          <a:noFill/>
          <a:ln w="15875" cap="flat" cmpd="sng">
            <a:solidFill>
              <a:srgbClr val="0B3458"/>
            </a:solidFill>
            <a:prstDash val="solid"/>
            <a:round/>
            <a:headEnd type="none" w="sm" len="sm"/>
            <a:tailEnd type="none" w="sm" len="sm"/>
          </a:ln>
        </p:spPr>
      </p:cxnSp>
      <p:sp>
        <p:nvSpPr>
          <p:cNvPr id="763" name="Google Shape;763;p22"/>
          <p:cNvSpPr/>
          <p:nvPr/>
        </p:nvSpPr>
        <p:spPr>
          <a:xfrm>
            <a:off x="6126111" y="292580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9</a:t>
            </a:r>
          </a:p>
        </p:txBody>
      </p:sp>
      <p:sp>
        <p:nvSpPr>
          <p:cNvPr id="764" name="Google Shape;764;p22"/>
          <p:cNvSpPr/>
          <p:nvPr/>
        </p:nvSpPr>
        <p:spPr>
          <a:xfrm>
            <a:off x="5381643" y="327278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8</a:t>
            </a:r>
          </a:p>
        </p:txBody>
      </p:sp>
      <p:sp>
        <p:nvSpPr>
          <p:cNvPr id="765" name="Google Shape;765;p22"/>
          <p:cNvSpPr/>
          <p:nvPr/>
        </p:nvSpPr>
        <p:spPr>
          <a:xfrm>
            <a:off x="1639466" y="2783299"/>
            <a:ext cx="1189205" cy="948875"/>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已提交 gTLD 申请！</a:t>
            </a:r>
          </a:p>
        </p:txBody>
      </p:sp>
      <p:sp>
        <p:nvSpPr>
          <p:cNvPr id="766" name="Google Shape;766;p22"/>
          <p:cNvSpPr/>
          <p:nvPr/>
        </p:nvSpPr>
        <p:spPr>
          <a:xfrm rot="10800000" flipH="1">
            <a:off x="1807689" y="3732092"/>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7" name="Google Shape;767;p22"/>
          <p:cNvSpPr/>
          <p:nvPr/>
        </p:nvSpPr>
        <p:spPr>
          <a:xfrm>
            <a:off x="2084319" y="4092760"/>
            <a:ext cx="1586087" cy="1162767"/>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申请流程方便且可预测。</a:t>
            </a:r>
          </a:p>
        </p:txBody>
      </p:sp>
      <p:sp>
        <p:nvSpPr>
          <p:cNvPr id="768" name="Google Shape;768;p22"/>
          <p:cNvSpPr/>
          <p:nvPr/>
        </p:nvSpPr>
        <p:spPr>
          <a:xfrm flipH="1">
            <a:off x="3310492" y="3950680"/>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9" name="Google Shape;769;p22"/>
          <p:cNvSpPr/>
          <p:nvPr/>
        </p:nvSpPr>
        <p:spPr>
          <a:xfrm>
            <a:off x="4126302" y="3754686"/>
            <a:ext cx="1691648" cy="1380151"/>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申请顾问</a:t>
            </a:r>
            <a:br>
              <a:rPr lang="zh-CN" sz="1600" b="0" i="0" u="none" strike="noStrike" cap="none">
                <a:solidFill>
                  <a:schemeClr val="lt1"/>
                </a:solidFill>
                <a:latin typeface="Arial"/>
                <a:ea typeface="SimSun"/>
                <a:cs typeface="Arial"/>
                <a:sym typeface="Arial"/>
              </a:rPr>
            </a:br>
            <a:r>
              <a:rPr lang="zh-CN" sz="1600" b="0" i="0" u="none" strike="noStrike" cap="none">
                <a:solidFill>
                  <a:schemeClr val="lt1"/>
                </a:solidFill>
                <a:latin typeface="Arial"/>
                <a:ea typeface="SimSun"/>
                <a:cs typeface="Arial"/>
                <a:sym typeface="Arial"/>
              </a:rPr>
              <a:t>和公益服务为我们提供申请帮助。</a:t>
            </a:r>
          </a:p>
        </p:txBody>
      </p:sp>
      <p:sp>
        <p:nvSpPr>
          <p:cNvPr id="770" name="Google Shape;770;p22"/>
          <p:cNvSpPr/>
          <p:nvPr/>
        </p:nvSpPr>
        <p:spPr>
          <a:xfrm flipH="1">
            <a:off x="5223144" y="361431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1" name="Google Shape;771;p22"/>
          <p:cNvSpPr/>
          <p:nvPr/>
        </p:nvSpPr>
        <p:spPr>
          <a:xfrm>
            <a:off x="6053501" y="3415758"/>
            <a:ext cx="13506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我们拥有帮助我们启动申请的资源。</a:t>
            </a:r>
          </a:p>
        </p:txBody>
      </p:sp>
      <p:sp>
        <p:nvSpPr>
          <p:cNvPr id="772" name="Google Shape;772;p22"/>
          <p:cNvSpPr/>
          <p:nvPr/>
        </p:nvSpPr>
        <p:spPr>
          <a:xfrm>
            <a:off x="6365057" y="32701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3" name="Google Shape;773;p22"/>
          <p:cNvSpPr/>
          <p:nvPr/>
        </p:nvSpPr>
        <p:spPr>
          <a:xfrm>
            <a:off x="7463674" y="2799909"/>
            <a:ext cx="15099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感谢不断提供资源，感谢 ICANN 社群。</a:t>
            </a:r>
          </a:p>
        </p:txBody>
      </p:sp>
      <p:sp>
        <p:nvSpPr>
          <p:cNvPr id="774" name="Google Shape;774;p22"/>
          <p:cNvSpPr/>
          <p:nvPr/>
        </p:nvSpPr>
        <p:spPr>
          <a:xfrm flipH="1">
            <a:off x="8463665" y="2654405"/>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5" name="Google Shape;775;p22"/>
          <p:cNvSpPr/>
          <p:nvPr/>
        </p:nvSpPr>
        <p:spPr>
          <a:xfrm>
            <a:off x="8658100" y="2211650"/>
            <a:ext cx="393300" cy="3933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10</a:t>
            </a:r>
          </a:p>
        </p:txBody>
      </p:sp>
      <p:sp>
        <p:nvSpPr>
          <p:cNvPr id="776" name="Google Shape;776;p22"/>
          <p:cNvSpPr/>
          <p:nvPr/>
        </p:nvSpPr>
        <p:spPr>
          <a:xfrm>
            <a:off x="6346522"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导师制度费用减免</a:t>
            </a:r>
            <a:br>
              <a:rPr lang="zh-CN" sz="1600" b="0" i="0" u="none" strike="noStrike" cap="none">
                <a:solidFill>
                  <a:srgbClr val="0B3458"/>
                </a:solidFill>
                <a:latin typeface="Arial"/>
                <a:ea typeface="SimSun"/>
                <a:cs typeface="Arial"/>
                <a:sym typeface="Arial"/>
              </a:rPr>
            </a:br>
            <a:r>
              <a:rPr lang="zh-CN" sz="1600" b="0" i="0" u="none" strike="noStrike" cap="none">
                <a:solidFill>
                  <a:srgbClr val="0B3458"/>
                </a:solidFill>
                <a:latin typeface="Arial"/>
                <a:ea typeface="SimSun"/>
                <a:cs typeface="Arial"/>
                <a:sym typeface="Arial"/>
              </a:rPr>
              <a:t>RO 应交纳的基本费用</a:t>
            </a:r>
          </a:p>
        </p:txBody>
      </p:sp>
      <p:sp>
        <p:nvSpPr>
          <p:cNvPr id="777" name="Google Shape;777;p22"/>
          <p:cNvSpPr/>
          <p:nvPr/>
        </p:nvSpPr>
        <p:spPr>
          <a:xfrm rot="5400000">
            <a:off x="1564110" y="1744836"/>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8" name="Google Shape;778;p22"/>
          <p:cNvSpPr/>
          <p:nvPr/>
        </p:nvSpPr>
        <p:spPr>
          <a:xfrm rot="5400000">
            <a:off x="1563044" y="5871081"/>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9" name="Google Shape;779;p22"/>
          <p:cNvSpPr/>
          <p:nvPr/>
        </p:nvSpPr>
        <p:spPr>
          <a:xfrm rot="5400000">
            <a:off x="6271734" y="5871083"/>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0" name="Google Shape;780;p22"/>
          <p:cNvSpPr/>
          <p:nvPr/>
        </p:nvSpPr>
        <p:spPr>
          <a:xfrm rot="5400000">
            <a:off x="3914504" y="587108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81" name="Google Shape;781;p22"/>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2" name="Google Shape;782;p22"/>
          <p:cNvCxnSpPr/>
          <p:nvPr/>
        </p:nvCxnSpPr>
        <p:spPr>
          <a:xfrm>
            <a:off x="432000" y="2109972"/>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3" name="Google Shape;783;p22"/>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4" name="Google Shape;784;p22"/>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85" name="Google Shape;785;p22"/>
          <p:cNvSpPr/>
          <p:nvPr/>
        </p:nvSpPr>
        <p:spPr>
          <a:xfrm>
            <a:off x="6385963" y="2229448"/>
            <a:ext cx="1966467" cy="384769"/>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准备启动！ </a:t>
            </a:r>
          </a:p>
        </p:txBody>
      </p:sp>
      <p:sp>
        <p:nvSpPr>
          <p:cNvPr id="786" name="Google Shape;786;p22"/>
          <p:cNvSpPr/>
          <p:nvPr/>
        </p:nvSpPr>
        <p:spPr>
          <a:xfrm rot="5400000">
            <a:off x="8342128" y="2363105"/>
            <a:ext cx="137276" cy="118342"/>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7" name="Google Shape;787;p22"/>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rgbClr val="7F7F7F"/>
                </a:solidFill>
                <a:latin typeface="Arial"/>
                <a:ea typeface="SimSun"/>
                <a:cs typeface="Arial"/>
                <a:sym typeface="Arial"/>
              </a:rPr>
              <a:t>阶段</a:t>
            </a:r>
          </a:p>
        </p:txBody>
      </p:sp>
      <p:sp>
        <p:nvSpPr>
          <p:cNvPr id="788" name="Google Shape;788;p22"/>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sz="1400" b="1" i="0" u="none" strike="noStrike" cap="none">
                <a:solidFill>
                  <a:srgbClr val="7F7F7F"/>
                </a:solidFill>
                <a:latin typeface="Arial"/>
                <a:ea typeface="SimSun"/>
                <a:cs typeface="Arial"/>
                <a:sym typeface="Arial"/>
              </a:rPr>
              <a:t>支持</a:t>
            </a:r>
          </a:p>
        </p:txBody>
      </p:sp>
      <p:sp>
        <p:nvSpPr>
          <p:cNvPr id="789" name="Google Shape;789;p2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2"/>
          <p:cNvSpPr txBox="1"/>
          <p:nvPr/>
        </p:nvSpPr>
        <p:spPr>
          <a:xfrm>
            <a:off x="421724" y="3517300"/>
            <a:ext cx="1215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rgbClr val="7F7F7F"/>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经历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cxnSp>
        <p:nvCxnSpPr>
          <p:cNvPr id="796" name="Google Shape;796;p23"/>
          <p:cNvCxnSpPr/>
          <p:nvPr/>
        </p:nvCxnSpPr>
        <p:spPr>
          <a:xfrm>
            <a:off x="8681229" y="2125266"/>
            <a:ext cx="0" cy="704230"/>
          </a:xfrm>
          <a:prstGeom prst="straightConnector1">
            <a:avLst/>
          </a:prstGeom>
          <a:noFill/>
          <a:ln w="38100" cap="rnd" cmpd="sng">
            <a:solidFill>
              <a:srgbClr val="114E84"/>
            </a:solidFill>
            <a:prstDash val="dot"/>
            <a:round/>
            <a:headEnd type="none" w="sm" len="sm"/>
            <a:tailEnd type="none" w="sm" len="sm"/>
          </a:ln>
        </p:spPr>
      </p:cxnSp>
      <p:sp>
        <p:nvSpPr>
          <p:cNvPr id="797" name="Google Shape;797;p23"/>
          <p:cNvSpPr txBox="1"/>
          <p:nvPr/>
        </p:nvSpPr>
        <p:spPr>
          <a:xfrm>
            <a:off x="432000" y="1882383"/>
            <a:ext cx="1480690"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zh-CN" sz="1600" b="1" i="0" u="none" strike="noStrike" cap="none">
                <a:solidFill>
                  <a:srgbClr val="7F7F7F"/>
                </a:solidFill>
                <a:latin typeface="Arial"/>
                <a:ea typeface="SimSun"/>
                <a:cs typeface="Arial"/>
                <a:sym typeface="Arial"/>
              </a:rPr>
              <a:t>2024 年 11 月</a:t>
            </a:r>
          </a:p>
        </p:txBody>
      </p:sp>
      <p:sp>
        <p:nvSpPr>
          <p:cNvPr id="798" name="Google Shape;798;p23"/>
          <p:cNvSpPr txBox="1"/>
          <p:nvPr/>
        </p:nvSpPr>
        <p:spPr>
          <a:xfrm>
            <a:off x="6200189" y="1882383"/>
            <a:ext cx="1480669"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zh-CN" sz="1600" b="1" i="0" u="none" strike="noStrike" cap="none" dirty="0">
                <a:solidFill>
                  <a:srgbClr val="7F7F7F"/>
                </a:solidFill>
                <a:latin typeface="Arial"/>
                <a:ea typeface="SimSun"/>
                <a:cs typeface="Arial"/>
                <a:sym typeface="Arial"/>
              </a:rPr>
              <a:t>2026 年 4 月</a:t>
            </a:r>
          </a:p>
        </p:txBody>
      </p:sp>
      <p:cxnSp>
        <p:nvCxnSpPr>
          <p:cNvPr id="799" name="Google Shape;799;p23"/>
          <p:cNvCxnSpPr/>
          <p:nvPr/>
        </p:nvCxnSpPr>
        <p:spPr>
          <a:xfrm>
            <a:off x="461560" y="2125266"/>
            <a:ext cx="0" cy="704230"/>
          </a:xfrm>
          <a:prstGeom prst="straightConnector1">
            <a:avLst/>
          </a:prstGeom>
          <a:noFill/>
          <a:ln w="38100" cap="rnd" cmpd="sng">
            <a:solidFill>
              <a:srgbClr val="F1633E"/>
            </a:solidFill>
            <a:prstDash val="dot"/>
            <a:round/>
            <a:headEnd type="none" w="sm" len="sm"/>
            <a:tailEnd type="none" w="sm" len="sm"/>
          </a:ln>
        </p:spPr>
      </p:cxnSp>
      <p:cxnSp>
        <p:nvCxnSpPr>
          <p:cNvPr id="800" name="Google Shape;800;p23"/>
          <p:cNvCxnSpPr/>
          <p:nvPr/>
        </p:nvCxnSpPr>
        <p:spPr>
          <a:xfrm>
            <a:off x="6219876" y="2125266"/>
            <a:ext cx="0" cy="704230"/>
          </a:xfrm>
          <a:prstGeom prst="straightConnector1">
            <a:avLst/>
          </a:prstGeom>
          <a:noFill/>
          <a:ln w="38100" cap="rnd" cmpd="sng">
            <a:solidFill>
              <a:srgbClr val="114E84"/>
            </a:solidFill>
            <a:prstDash val="dot"/>
            <a:round/>
            <a:headEnd type="none" w="sm" len="sm"/>
            <a:tailEnd type="none" w="sm" len="sm"/>
          </a:ln>
        </p:spPr>
      </p:cxnSp>
      <p:sp>
        <p:nvSpPr>
          <p:cNvPr id="803" name="Google Shape;803;p23"/>
          <p:cNvSpPr txBox="1"/>
          <p:nvPr/>
        </p:nvSpPr>
        <p:spPr>
          <a:xfrm>
            <a:off x="7817894" y="1882383"/>
            <a:ext cx="915053" cy="19236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Clr>
                <a:srgbClr val="000000"/>
              </a:buClr>
              <a:buSzPts val="1600"/>
              <a:buFont typeface="Arial"/>
              <a:buNone/>
            </a:pPr>
            <a:r>
              <a:rPr lang="zh-CN" sz="1600" b="1" i="0" u="none" strike="noStrike" cap="none">
                <a:solidFill>
                  <a:srgbClr val="7F7F7F"/>
                </a:solidFill>
                <a:latin typeface="Arial"/>
                <a:ea typeface="SimSun"/>
                <a:cs typeface="Arial"/>
                <a:sym typeface="Arial"/>
              </a:rPr>
              <a:t>2026 年第 3 季度</a:t>
            </a:r>
          </a:p>
        </p:txBody>
      </p:sp>
      <p:sp>
        <p:nvSpPr>
          <p:cNvPr id="804" name="Google Shape;804;p23"/>
          <p:cNvSpPr txBox="1"/>
          <p:nvPr/>
        </p:nvSpPr>
        <p:spPr>
          <a:xfrm>
            <a:off x="2813298" y="1882375"/>
            <a:ext cx="1480675"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altLang="zh-CN" sz="1600" b="1" i="0" u="none" strike="noStrike" cap="none" dirty="0">
                <a:solidFill>
                  <a:srgbClr val="7F7F7F"/>
                </a:solidFill>
                <a:latin typeface="Arial"/>
                <a:ea typeface="SimSun"/>
                <a:cs typeface="Arial"/>
                <a:sym typeface="Arial"/>
              </a:rPr>
              <a:t>2025 </a:t>
            </a:r>
            <a:r>
              <a:rPr lang="zh-CN" altLang="en-US" sz="1600" b="1" i="0" u="none" strike="noStrike" cap="none" dirty="0">
                <a:solidFill>
                  <a:srgbClr val="7F7F7F"/>
                </a:solidFill>
                <a:latin typeface="Arial"/>
                <a:ea typeface="SimSun"/>
                <a:cs typeface="Arial"/>
                <a:sym typeface="Arial"/>
              </a:rPr>
              <a:t>年 </a:t>
            </a:r>
            <a:r>
              <a:rPr lang="en-US" altLang="zh-CN" sz="1600" b="1" i="0" u="none" strike="noStrike" cap="none" dirty="0">
                <a:solidFill>
                  <a:srgbClr val="7F7F7F"/>
                </a:solidFill>
                <a:latin typeface="Arial"/>
                <a:ea typeface="SimSun"/>
                <a:cs typeface="Arial"/>
                <a:sym typeface="Arial"/>
              </a:rPr>
              <a:t>12 </a:t>
            </a:r>
            <a:r>
              <a:rPr lang="zh-CN" altLang="en-US" sz="1600" b="1" i="0" u="none" strike="noStrike" cap="none" dirty="0">
                <a:solidFill>
                  <a:srgbClr val="7F7F7F"/>
                </a:solidFill>
                <a:latin typeface="Arial"/>
                <a:ea typeface="SimSun"/>
                <a:cs typeface="Arial"/>
                <a:sym typeface="Arial"/>
              </a:rPr>
              <a:t>月</a:t>
            </a:r>
          </a:p>
        </p:txBody>
      </p:sp>
      <p:cxnSp>
        <p:nvCxnSpPr>
          <p:cNvPr id="805" name="Google Shape;805;p23"/>
          <p:cNvCxnSpPr/>
          <p:nvPr/>
        </p:nvCxnSpPr>
        <p:spPr>
          <a:xfrm>
            <a:off x="2849986" y="2146286"/>
            <a:ext cx="0" cy="683210"/>
          </a:xfrm>
          <a:prstGeom prst="straightConnector1">
            <a:avLst/>
          </a:prstGeom>
          <a:noFill/>
          <a:ln w="38100" cap="rnd" cmpd="sng">
            <a:solidFill>
              <a:srgbClr val="7030A0"/>
            </a:solidFill>
            <a:prstDash val="dot"/>
            <a:round/>
            <a:headEnd type="none" w="sm" len="sm"/>
            <a:tailEnd type="none" w="sm" len="sm"/>
          </a:ln>
        </p:spPr>
      </p:cxnSp>
      <p:sp>
        <p:nvSpPr>
          <p:cNvPr id="806" name="Google Shape;806;p23"/>
          <p:cNvSpPr/>
          <p:nvPr/>
        </p:nvSpPr>
        <p:spPr>
          <a:xfrm>
            <a:off x="431800" y="2636273"/>
            <a:ext cx="3960000" cy="2255639"/>
          </a:xfrm>
          <a:prstGeom prst="rect">
            <a:avLst/>
          </a:prstGeom>
          <a:solidFill>
            <a:srgbClr val="F1633E"/>
          </a:solidFill>
          <a:ln>
            <a:noFill/>
          </a:ln>
        </p:spPr>
        <p:txBody>
          <a:bodyPr spcFirstLastPara="1" wrap="square" lIns="360000" tIns="936000" rIns="360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1" i="0" u="none" strike="noStrike" cap="none">
                <a:solidFill>
                  <a:srgbClr val="002A49"/>
                </a:solidFill>
                <a:latin typeface="Arial"/>
                <a:ea typeface="SimSun"/>
                <a:cs typeface="Arial"/>
                <a:sym typeface="Arial"/>
              </a:rPr>
              <a:t>申请人</a:t>
            </a:r>
            <a:br>
              <a:rPr lang="zh-CN" sz="1600" b="1" i="0" u="none" strike="noStrike" cap="none">
                <a:solidFill>
                  <a:srgbClr val="002A49"/>
                </a:solidFill>
                <a:latin typeface="Arial"/>
                <a:ea typeface="SimSun"/>
                <a:cs typeface="Arial"/>
                <a:sym typeface="Arial"/>
              </a:rPr>
            </a:br>
            <a:r>
              <a:rPr lang="zh-CN" sz="1600" b="1" i="0" u="none" strike="noStrike" cap="none">
                <a:solidFill>
                  <a:srgbClr val="002A49"/>
                </a:solidFill>
                <a:latin typeface="Arial"/>
                <a:ea typeface="SimSun"/>
                <a:cs typeface="Arial"/>
                <a:sym typeface="Arial"/>
              </a:rPr>
              <a:t>支持计划</a:t>
            </a:r>
            <a:br>
              <a:rPr lang="zh-CN" sz="1600" b="1" i="0" u="none" strike="noStrike" cap="none">
                <a:solidFill>
                  <a:srgbClr val="002A49"/>
                </a:solidFill>
                <a:latin typeface="Arial"/>
                <a:ea typeface="SimSun"/>
                <a:cs typeface="Arial"/>
                <a:sym typeface="Arial"/>
              </a:rPr>
            </a:br>
            <a:r>
              <a:rPr lang="zh-CN" sz="1600" b="1" i="0" u="none" strike="noStrike" cap="none">
                <a:solidFill>
                  <a:srgbClr val="002A49"/>
                </a:solidFill>
                <a:latin typeface="Arial"/>
                <a:ea typeface="SimSun"/>
                <a:cs typeface="Arial"/>
                <a:sym typeface="Arial"/>
              </a:rPr>
              <a:t>申请</a:t>
            </a:r>
            <a:br>
              <a:rPr lang="zh-CN" sz="1600" b="1" i="0" u="none" strike="noStrike" cap="none">
                <a:solidFill>
                  <a:srgbClr val="002A49"/>
                </a:solidFill>
                <a:latin typeface="Arial"/>
                <a:ea typeface="SimSun"/>
                <a:cs typeface="Arial"/>
                <a:sym typeface="Arial"/>
              </a:rPr>
            </a:br>
            <a:r>
              <a:rPr lang="zh-CN" sz="1600" b="1" i="0" u="none" strike="noStrike" cap="none">
                <a:solidFill>
                  <a:srgbClr val="002A49"/>
                </a:solidFill>
                <a:latin typeface="Arial"/>
                <a:ea typeface="SimSun"/>
                <a:cs typeface="Arial"/>
                <a:sym typeface="Arial"/>
              </a:rPr>
              <a:t>提交</a:t>
            </a:r>
          </a:p>
        </p:txBody>
      </p:sp>
      <p:sp>
        <p:nvSpPr>
          <p:cNvPr id="807" name="Google Shape;807;p23"/>
          <p:cNvSpPr/>
          <p:nvPr/>
        </p:nvSpPr>
        <p:spPr>
          <a:xfrm>
            <a:off x="2836309" y="2636274"/>
            <a:ext cx="5857611" cy="1980374"/>
          </a:xfrm>
          <a:prstGeom prst="rect">
            <a:avLst/>
          </a:prstGeom>
          <a:solidFill>
            <a:srgbClr val="7030A0"/>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1" i="0" u="none" strike="noStrike" cap="none">
                <a:solidFill>
                  <a:schemeClr val="bg1"/>
                </a:solidFill>
                <a:latin typeface="Arial"/>
                <a:ea typeface="SimSun"/>
                <a:cs typeface="Arial"/>
                <a:sym typeface="Arial"/>
              </a:rPr>
              <a:t>申请人</a:t>
            </a:r>
            <a:br>
              <a:rPr lang="zh-CN" sz="1600" b="1" i="0" u="none" strike="noStrike" cap="none">
                <a:solidFill>
                  <a:schemeClr val="bg1"/>
                </a:solidFill>
                <a:latin typeface="Arial"/>
                <a:ea typeface="SimSun"/>
                <a:cs typeface="Arial"/>
                <a:sym typeface="Arial"/>
              </a:rPr>
            </a:br>
            <a:r>
              <a:rPr lang="zh-CN" sz="1600" b="1" i="0" u="none" strike="noStrike" cap="none">
                <a:solidFill>
                  <a:schemeClr val="bg1"/>
                </a:solidFill>
                <a:latin typeface="Arial"/>
                <a:ea typeface="SimSun"/>
                <a:cs typeface="Arial"/>
                <a:sym typeface="Arial"/>
              </a:rPr>
              <a:t>指导手册</a:t>
            </a:r>
          </a:p>
        </p:txBody>
      </p:sp>
      <p:sp>
        <p:nvSpPr>
          <p:cNvPr id="808" name="Google Shape;808;p23"/>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主要日期</a:t>
            </a:r>
          </a:p>
        </p:txBody>
      </p:sp>
      <p:sp>
        <p:nvSpPr>
          <p:cNvPr id="809" name="Google Shape;809;p23"/>
          <p:cNvSpPr/>
          <p:nvPr/>
        </p:nvSpPr>
        <p:spPr>
          <a:xfrm>
            <a:off x="6182228" y="2636274"/>
            <a:ext cx="2520000" cy="170026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1" i="0" u="none" strike="noStrike" cap="none">
                <a:solidFill>
                  <a:schemeClr val="lt1"/>
                </a:solidFill>
                <a:latin typeface="Arial"/>
                <a:ea typeface="SimSun"/>
                <a:cs typeface="Arial"/>
                <a:sym typeface="Arial"/>
              </a:rPr>
              <a:t>提交 gTLD 申请</a:t>
            </a:r>
          </a:p>
        </p:txBody>
      </p:sp>
      <p:pic>
        <p:nvPicPr>
          <p:cNvPr id="810" name="Google Shape;810;p23"/>
          <p:cNvPicPr preferRelativeResize="0"/>
          <p:nvPr/>
        </p:nvPicPr>
        <p:blipFill rotWithShape="1">
          <a:blip r:embed="rId3">
            <a:alphaModFix/>
          </a:blip>
          <a:srcRect/>
          <a:stretch/>
        </p:blipFill>
        <p:spPr>
          <a:xfrm>
            <a:off x="802969" y="2934283"/>
            <a:ext cx="513730" cy="432000"/>
          </a:xfrm>
          <a:prstGeom prst="rect">
            <a:avLst/>
          </a:prstGeom>
          <a:noFill/>
          <a:ln>
            <a:noFill/>
          </a:ln>
        </p:spPr>
      </p:pic>
      <p:pic>
        <p:nvPicPr>
          <p:cNvPr id="811" name="Google Shape;811;p23"/>
          <p:cNvPicPr preferRelativeResize="0"/>
          <p:nvPr/>
        </p:nvPicPr>
        <p:blipFill rotWithShape="1">
          <a:blip r:embed="rId4">
            <a:alphaModFix/>
          </a:blip>
          <a:srcRect/>
          <a:stretch/>
        </p:blipFill>
        <p:spPr>
          <a:xfrm>
            <a:off x="6540549" y="2921683"/>
            <a:ext cx="389466" cy="457200"/>
          </a:xfrm>
          <a:prstGeom prst="rect">
            <a:avLst/>
          </a:prstGeom>
          <a:noFill/>
          <a:ln>
            <a:noFill/>
          </a:ln>
        </p:spPr>
      </p:pic>
      <p:cxnSp>
        <p:nvCxnSpPr>
          <p:cNvPr id="812" name="Google Shape;812;p23"/>
          <p:cNvCxnSpPr/>
          <p:nvPr/>
        </p:nvCxnSpPr>
        <p:spPr>
          <a:xfrm>
            <a:off x="0" y="2653103"/>
            <a:ext cx="9144000" cy="0"/>
          </a:xfrm>
          <a:prstGeom prst="straightConnector1">
            <a:avLst/>
          </a:prstGeom>
          <a:noFill/>
          <a:ln w="38100" cap="rnd" cmpd="sng">
            <a:solidFill>
              <a:srgbClr val="002A49"/>
            </a:solidFill>
            <a:prstDash val="dot"/>
            <a:round/>
            <a:headEnd type="none" w="sm" len="sm"/>
            <a:tailEnd type="none" w="sm" len="sm"/>
          </a:ln>
        </p:spPr>
      </p:cxnSp>
      <p:sp>
        <p:nvSpPr>
          <p:cNvPr id="814" name="Google Shape;814;p23"/>
          <p:cNvSpPr txBox="1"/>
          <p:nvPr/>
        </p:nvSpPr>
        <p:spPr>
          <a:xfrm>
            <a:off x="929230" y="5057077"/>
            <a:ext cx="2297447"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dirty="0">
                <a:solidFill>
                  <a:srgbClr val="0B3458"/>
                </a:solidFill>
                <a:latin typeface="Arial"/>
                <a:ea typeface="SimSun"/>
                <a:cs typeface="Arial"/>
                <a:sym typeface="Arial"/>
              </a:rPr>
              <a:t>ASP 的</a:t>
            </a:r>
            <a:r>
              <a:rPr lang="en-US" altLang="zh-CN" sz="1600" b="0" i="0" u="none" strike="noStrike" cap="none" dirty="0">
                <a:solidFill>
                  <a:srgbClr val="0B3458"/>
                </a:solidFill>
                <a:latin typeface="Arial"/>
                <a:ea typeface="SimSun"/>
                <a:cs typeface="Arial"/>
                <a:sym typeface="Arial"/>
              </a:rPr>
              <a:t> </a:t>
            </a:r>
            <a:r>
              <a:rPr lang="zh-CN" sz="1600" b="0" i="0" u="none" strike="noStrike" cap="none" dirty="0">
                <a:solidFill>
                  <a:srgbClr val="0B3458"/>
                </a:solidFill>
                <a:latin typeface="Arial"/>
                <a:ea typeface="SimSun"/>
                <a:cs typeface="Arial"/>
                <a:sym typeface="Arial"/>
              </a:rPr>
              <a:t>申请</a:t>
            </a:r>
            <a:br>
              <a:rPr lang="zh-CN" sz="1600" b="0" i="0" u="none" strike="noStrike" cap="none" dirty="0">
                <a:solidFill>
                  <a:srgbClr val="0B3458"/>
                </a:solidFill>
                <a:latin typeface="Arial"/>
                <a:ea typeface="SimSun"/>
                <a:cs typeface="Arial"/>
                <a:sym typeface="Arial"/>
              </a:rPr>
            </a:br>
            <a:r>
              <a:rPr lang="zh-CN" sz="1600" b="0" i="0" u="none" strike="noStrike" cap="none" dirty="0">
                <a:solidFill>
                  <a:srgbClr val="0B3458"/>
                </a:solidFill>
                <a:latin typeface="Arial"/>
                <a:ea typeface="SimSun"/>
                <a:cs typeface="Arial"/>
                <a:sym typeface="Arial"/>
              </a:rPr>
              <a:t>提交期</a:t>
            </a:r>
            <a:r>
              <a:rPr lang="zh-CN" sz="1600" b="1" i="0" u="none" strike="noStrike" cap="none" dirty="0">
                <a:solidFill>
                  <a:srgbClr val="0B3458"/>
                </a:solidFill>
                <a:latin typeface="Arial"/>
                <a:ea typeface="SimSun"/>
                <a:cs typeface="Arial"/>
                <a:sym typeface="Arial"/>
              </a:rPr>
              <a:t>（2024 年 11 月 19 日 - 2025 年 11 月 19 日）</a:t>
            </a:r>
          </a:p>
        </p:txBody>
      </p:sp>
      <p:cxnSp>
        <p:nvCxnSpPr>
          <p:cNvPr id="815" name="Google Shape;815;p23"/>
          <p:cNvCxnSpPr/>
          <p:nvPr/>
        </p:nvCxnSpPr>
        <p:spPr>
          <a:xfrm>
            <a:off x="802969" y="4616648"/>
            <a:ext cx="0" cy="1506152"/>
          </a:xfrm>
          <a:prstGeom prst="straightConnector1">
            <a:avLst/>
          </a:prstGeom>
          <a:noFill/>
          <a:ln w="15875" cap="flat" cmpd="sng">
            <a:solidFill>
              <a:srgbClr val="F1633E"/>
            </a:solidFill>
            <a:prstDash val="solid"/>
            <a:round/>
            <a:headEnd type="none" w="sm" len="sm"/>
            <a:tailEnd type="none" w="sm" len="sm"/>
          </a:ln>
        </p:spPr>
      </p:cxnSp>
      <p:sp>
        <p:nvSpPr>
          <p:cNvPr id="816" name="Google Shape;816;p23"/>
          <p:cNvSpPr txBox="1"/>
          <p:nvPr/>
        </p:nvSpPr>
        <p:spPr>
          <a:xfrm>
            <a:off x="3352942" y="5082930"/>
            <a:ext cx="2485997"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altLang="zh-CN" sz="1600" b="0" i="0" u="none" strike="noStrike" cap="none" dirty="0">
                <a:solidFill>
                  <a:srgbClr val="0B3458"/>
                </a:solidFill>
                <a:latin typeface="Arial"/>
                <a:ea typeface="SimSun"/>
                <a:cs typeface="Arial"/>
                <a:sym typeface="Arial"/>
              </a:rPr>
              <a:t>《</a:t>
            </a:r>
            <a:r>
              <a:rPr lang="zh-CN" altLang="en-US" sz="1600" b="0" i="0" u="none" strike="noStrike" cap="none" dirty="0">
                <a:solidFill>
                  <a:srgbClr val="0B3458"/>
                </a:solidFill>
                <a:latin typeface="Arial"/>
                <a:ea typeface="SimSun"/>
                <a:cs typeface="Arial"/>
                <a:sym typeface="Arial"/>
              </a:rPr>
              <a:t>申请人指导手册</a:t>
            </a:r>
            <a:r>
              <a:rPr lang="en-US" altLang="zh-CN" sz="1600" b="0" i="0" u="none" strike="noStrike" cap="none" dirty="0">
                <a:solidFill>
                  <a:srgbClr val="0B3458"/>
                </a:solidFill>
                <a:latin typeface="Arial"/>
                <a:ea typeface="SimSun"/>
                <a:cs typeface="Arial"/>
                <a:sym typeface="Arial"/>
              </a:rPr>
              <a:t>》</a:t>
            </a:r>
            <a:r>
              <a:rPr lang="zh-CN" altLang="en-US" sz="1600" b="0" i="0" u="none" strike="noStrike" cap="none" dirty="0">
                <a:solidFill>
                  <a:srgbClr val="0B3458"/>
                </a:solidFill>
                <a:latin typeface="Arial"/>
                <a:ea typeface="SimSun"/>
                <a:cs typeface="Arial"/>
                <a:sym typeface="Arial"/>
              </a:rPr>
              <a:t>是本项目的重要资源，预计将于 </a:t>
            </a:r>
            <a:r>
              <a:rPr lang="en-US" altLang="zh-CN" sz="1600" b="1" i="0" u="none" strike="noStrike" cap="none" dirty="0">
                <a:solidFill>
                  <a:srgbClr val="0B3458"/>
                </a:solidFill>
                <a:latin typeface="Arial"/>
                <a:ea typeface="SimSun"/>
                <a:cs typeface="Arial"/>
                <a:sym typeface="Arial"/>
              </a:rPr>
              <a:t>2025 </a:t>
            </a:r>
            <a:r>
              <a:rPr lang="zh-CN" altLang="en-US" sz="1600" b="1" i="0" u="none" strike="noStrike" cap="none" dirty="0">
                <a:solidFill>
                  <a:srgbClr val="0B3458"/>
                </a:solidFill>
                <a:latin typeface="Arial"/>
                <a:ea typeface="SimSun"/>
                <a:cs typeface="Arial"/>
                <a:sym typeface="Arial"/>
              </a:rPr>
              <a:t>年 </a:t>
            </a:r>
            <a:r>
              <a:rPr lang="en-US" altLang="zh-CN" sz="1600" b="1" i="0" u="none" strike="noStrike" cap="none" dirty="0">
                <a:solidFill>
                  <a:srgbClr val="0B3458"/>
                </a:solidFill>
                <a:latin typeface="Arial"/>
                <a:ea typeface="SimSun"/>
                <a:cs typeface="Arial"/>
                <a:sym typeface="Arial"/>
              </a:rPr>
              <a:t>12 </a:t>
            </a:r>
            <a:r>
              <a:rPr lang="zh-CN" altLang="en-US" sz="1600" b="1" i="0" u="none" strike="noStrike" cap="none" dirty="0">
                <a:solidFill>
                  <a:srgbClr val="0B3458"/>
                </a:solidFill>
                <a:latin typeface="Arial"/>
                <a:ea typeface="SimSun"/>
                <a:cs typeface="Arial"/>
                <a:sym typeface="Arial"/>
              </a:rPr>
              <a:t>月</a:t>
            </a:r>
            <a:r>
              <a:rPr lang="zh-CN" altLang="en-US" sz="1600" b="0" i="0" u="none" strike="noStrike" cap="none" dirty="0">
                <a:solidFill>
                  <a:srgbClr val="0B3458"/>
                </a:solidFill>
                <a:latin typeface="Arial"/>
                <a:ea typeface="SimSun"/>
                <a:cs typeface="Arial"/>
                <a:sym typeface="Arial"/>
              </a:rPr>
              <a:t>提供。</a:t>
            </a:r>
          </a:p>
        </p:txBody>
      </p:sp>
      <p:cxnSp>
        <p:nvCxnSpPr>
          <p:cNvPr id="817" name="Google Shape;817;p23"/>
          <p:cNvCxnSpPr/>
          <p:nvPr/>
        </p:nvCxnSpPr>
        <p:spPr>
          <a:xfrm>
            <a:off x="3226680" y="4286143"/>
            <a:ext cx="0" cy="1836657"/>
          </a:xfrm>
          <a:prstGeom prst="straightConnector1">
            <a:avLst/>
          </a:prstGeom>
          <a:noFill/>
          <a:ln w="15875" cap="flat" cmpd="sng">
            <a:solidFill>
              <a:srgbClr val="7030A0"/>
            </a:solidFill>
            <a:prstDash val="solid"/>
            <a:round/>
            <a:headEnd type="none" w="sm" len="sm"/>
            <a:tailEnd type="none" w="sm" len="sm"/>
          </a:ln>
        </p:spPr>
      </p:cxnSp>
      <p:sp>
        <p:nvSpPr>
          <p:cNvPr id="818" name="Google Shape;818;p23"/>
          <p:cNvSpPr txBox="1"/>
          <p:nvPr/>
        </p:nvSpPr>
        <p:spPr>
          <a:xfrm>
            <a:off x="6691053" y="5082930"/>
            <a:ext cx="2046725" cy="11917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dirty="0">
                <a:solidFill>
                  <a:srgbClr val="0B3458"/>
                </a:solidFill>
                <a:latin typeface="Arial"/>
                <a:ea typeface="SimSun"/>
                <a:cs typeface="Arial"/>
                <a:sym typeface="Arial"/>
              </a:rPr>
              <a:t>新通用顶级域的申请提交期预计将于 </a:t>
            </a:r>
            <a:r>
              <a:rPr lang="zh-CN" sz="1600" b="1" i="0" u="none" strike="noStrike" cap="none" dirty="0">
                <a:solidFill>
                  <a:srgbClr val="0B3458"/>
                </a:solidFill>
                <a:latin typeface="Arial"/>
                <a:ea typeface="SimSun"/>
                <a:cs typeface="Arial"/>
                <a:sym typeface="Arial"/>
              </a:rPr>
              <a:t>2026 年 4 月开放</a:t>
            </a:r>
          </a:p>
        </p:txBody>
      </p:sp>
      <p:cxnSp>
        <p:nvCxnSpPr>
          <p:cNvPr id="819" name="Google Shape;819;p23"/>
          <p:cNvCxnSpPr/>
          <p:nvPr/>
        </p:nvCxnSpPr>
        <p:spPr>
          <a:xfrm>
            <a:off x="6564791" y="4286143"/>
            <a:ext cx="0" cy="1836657"/>
          </a:xfrm>
          <a:prstGeom prst="straightConnector1">
            <a:avLst/>
          </a:prstGeom>
          <a:noFill/>
          <a:ln w="15875" cap="flat" cmpd="sng">
            <a:solidFill>
              <a:srgbClr val="114E84"/>
            </a:solidFill>
            <a:prstDash val="solid"/>
            <a:round/>
            <a:headEnd type="none" w="sm" len="sm"/>
            <a:tailEnd type="none" w="sm" len="sm"/>
          </a:ln>
        </p:spPr>
      </p:cxnSp>
      <p:sp>
        <p:nvSpPr>
          <p:cNvPr id="820" name="Google Shape;820;p2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790;p23">
            <a:extLst>
              <a:ext uri="{FF2B5EF4-FFF2-40B4-BE49-F238E27FC236}">
                <a16:creationId xmlns:a16="http://schemas.microsoft.com/office/drawing/2014/main" id="{EACEBA54-AB64-9F39-DAF8-221104584FD0}"/>
              </a:ext>
            </a:extLst>
          </p:cNvPr>
          <p:cNvPicPr preferRelativeResize="0"/>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3226680" y="2946883"/>
            <a:ext cx="455351" cy="432000"/>
          </a:xfrm>
          <a:prstGeom prst="rect">
            <a:avLst/>
          </a:prstGeom>
        </p:spPr>
      </p:pic>
      <p:sp>
        <p:nvSpPr>
          <p:cNvPr id="3" name="TextBox 2">
            <a:extLst>
              <a:ext uri="{FF2B5EF4-FFF2-40B4-BE49-F238E27FC236}">
                <a16:creationId xmlns:a16="http://schemas.microsoft.com/office/drawing/2014/main" id="{6955BA1B-FCC0-A63C-3926-84A5B0EB16CD}"/>
              </a:ext>
            </a:extLst>
          </p:cNvPr>
          <p:cNvSpPr txBox="1"/>
          <p:nvPr/>
        </p:nvSpPr>
        <p:spPr>
          <a:xfrm>
            <a:off x="757642" y="6384718"/>
            <a:ext cx="3308315" cy="307777"/>
          </a:xfrm>
          <a:prstGeom prst="rect">
            <a:avLst/>
          </a:prstGeom>
          <a:noFill/>
        </p:spPr>
        <p:txBody>
          <a:bodyPr wrap="square" rtlCol="0">
            <a:spAutoFit/>
          </a:bodyPr>
          <a:lstStyle/>
          <a:p>
            <a:r>
              <a:rPr lang="zh-CN">
                <a:solidFill>
                  <a:srgbClr val="0B3458"/>
                </a:solidFill>
              </a:rPr>
              <a:t>日期可能会有所调整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zh-CN"/>
              <a:t>06</a:t>
            </a:r>
          </a:p>
        </p:txBody>
      </p:sp>
      <p:sp>
        <p:nvSpPr>
          <p:cNvPr id="826" name="Google Shape;826;p41"/>
          <p:cNvSpPr txBox="1">
            <a:spLocks noGrp="1"/>
          </p:cNvSpPr>
          <p:nvPr>
            <p:ph type="title"/>
          </p:nvPr>
        </p:nvSpPr>
        <p:spPr>
          <a:xfrm>
            <a:off x="432000" y="2785561"/>
            <a:ext cx="5825700"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zh-CN"/>
              <a:t>活动和资源</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42"/>
          <p:cNvSpPr txBox="1">
            <a:spLocks noGrp="1"/>
          </p:cNvSpPr>
          <p:nvPr>
            <p:ph type="title"/>
          </p:nvPr>
        </p:nvSpPr>
        <p:spPr>
          <a:xfrm>
            <a:off x="494840" y="13641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近期活动</a:t>
            </a:r>
          </a:p>
        </p:txBody>
      </p:sp>
      <p:sp>
        <p:nvSpPr>
          <p:cNvPr id="832" name="Google Shape;832;p42"/>
          <p:cNvSpPr txBox="1"/>
          <p:nvPr/>
        </p:nvSpPr>
        <p:spPr>
          <a:xfrm>
            <a:off x="494840" y="2118049"/>
            <a:ext cx="7277560" cy="83099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zh-CN" sz="1800" b="0" i="0" u="none" strike="noStrike" cap="none" dirty="0">
                <a:solidFill>
                  <a:schemeClr val="accent2"/>
                </a:solidFill>
                <a:latin typeface="Arial"/>
                <a:ea typeface="SimSun"/>
                <a:cs typeface="Arial"/>
                <a:sym typeface="Arial"/>
              </a:rPr>
              <a:t>通过 </a:t>
            </a:r>
          </a:p>
          <a:p>
            <a:pPr marL="0" marR="0" lvl="0" indent="0" algn="l" rtl="0">
              <a:lnSpc>
                <a:spcPct val="150000"/>
              </a:lnSpc>
              <a:spcBef>
                <a:spcPts val="0"/>
              </a:spcBef>
              <a:spcAft>
                <a:spcPts val="0"/>
              </a:spcAft>
              <a:buClr>
                <a:srgbClr val="000000"/>
              </a:buClr>
              <a:buSzPts val="1800"/>
              <a:buFont typeface="Arial"/>
              <a:buNone/>
            </a:pPr>
            <a:r>
              <a:rPr lang="zh-CN" sz="1800" b="0" i="0" u="sng" strike="noStrike" cap="none" dirty="0">
                <a:solidFill>
                  <a:schemeClr val="hlink"/>
                </a:solidFill>
                <a:latin typeface="Arial"/>
                <a:ea typeface="SimSun"/>
                <a:cs typeface="Arial"/>
                <a:sym typeface="Arial"/>
                <a:hlinkClick r:id="rId3"/>
              </a:rPr>
              <a:t>ICANN 合作日历</a:t>
            </a:r>
            <a:r>
              <a:rPr lang="zh-CN" sz="1800" b="0" i="0" u="none" strike="noStrike" cap="none" dirty="0">
                <a:solidFill>
                  <a:srgbClr val="000000"/>
                </a:solidFill>
                <a:latin typeface="Arial"/>
                <a:ea typeface="SimSun"/>
                <a:cs typeface="Arial"/>
                <a:sym typeface="Arial"/>
              </a:rPr>
              <a:t>，了解所有 ICANN 活动和下一轮活动的最新资讯。</a:t>
            </a:r>
          </a:p>
        </p:txBody>
      </p:sp>
      <p:sp>
        <p:nvSpPr>
          <p:cNvPr id="833" name="Google Shape;833;p4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30"/>
          <p:cNvSpPr txBox="1">
            <a:spLocks noGrp="1"/>
          </p:cNvSpPr>
          <p:nvPr>
            <p:ph type="title"/>
          </p:nvPr>
        </p:nvSpPr>
        <p:spPr>
          <a:xfrm>
            <a:off x="4076240" y="10212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持续关注。</a:t>
            </a:r>
          </a:p>
        </p:txBody>
      </p:sp>
      <p:sp>
        <p:nvSpPr>
          <p:cNvPr id="839" name="Google Shape;839;p30"/>
          <p:cNvSpPr txBox="1"/>
          <p:nvPr/>
        </p:nvSpPr>
        <p:spPr>
          <a:xfrm>
            <a:off x="4076240" y="1775149"/>
            <a:ext cx="43827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加入</a:t>
            </a:r>
            <a:r>
              <a:rPr lang="zh-CN" sz="1800" b="1" i="0" u="none" strike="noStrike" cap="none">
                <a:solidFill>
                  <a:srgbClr val="0B3458"/>
                </a:solidFill>
                <a:latin typeface="Arial"/>
                <a:ea typeface="SimSun"/>
                <a:cs typeface="Arial"/>
                <a:sym typeface="Arial"/>
              </a:rPr>
              <a:t>电子邮件清单</a:t>
            </a:r>
            <a:r>
              <a:rPr lang="zh-CN" sz="1800" i="0" u="none" strike="noStrike" cap="none">
                <a:solidFill>
                  <a:srgbClr val="0B3458"/>
                </a:solidFill>
              </a:rPr>
              <a:t>：</a:t>
            </a:r>
            <a:r>
              <a:rPr lang="zh-CN" sz="1800" b="0" i="0" u="sng" strike="noStrike" cap="none">
                <a:solidFill>
                  <a:schemeClr val="dk2"/>
                </a:solidFill>
                <a:latin typeface="Arial"/>
                <a:ea typeface="SimSun"/>
                <a:cs typeface="Arial"/>
                <a:sym typeface="Arial"/>
                <a:hlinkClick r:id="rId3">
                  <a:extLst>
                    <a:ext uri="{A12FA001-AC4F-418D-AE19-62706E023703}">
                      <ahyp:hlinkClr xmlns:ahyp="http://schemas.microsoft.com/office/drawing/2018/hyperlinkcolor" val="tx"/>
                    </a:ext>
                  </a:extLst>
                </a:hlinkClick>
              </a:rPr>
              <a:t>nextroundinfo@icann.org</a:t>
            </a:r>
            <a:r>
              <a:rPr lang="zh-CN" sz="1800" b="0" i="0" u="none" strike="noStrike" cap="none">
                <a:solidFill>
                  <a:schemeClr val="dk2"/>
                </a:solidFill>
                <a:latin typeface="Arial"/>
                <a:ea typeface="SimSun"/>
                <a:cs typeface="Arial"/>
                <a:sym typeface="Arial"/>
              </a:rPr>
              <a:t> </a:t>
            </a:r>
          </a:p>
          <a:p>
            <a:pPr marL="0" marR="0" lvl="0" indent="0" algn="l" rtl="0">
              <a:lnSpc>
                <a:spcPct val="100000"/>
              </a:lnSpc>
              <a:spcBef>
                <a:spcPts val="0"/>
              </a:spcBef>
              <a:spcAft>
                <a:spcPts val="0"/>
              </a:spcAft>
              <a:buClr>
                <a:srgbClr val="000000"/>
              </a:buClr>
              <a:buSzPts val="1800"/>
              <a:buFont typeface="Arial"/>
              <a:buNone/>
            </a:pP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zh-CN" sz="1800" b="1">
                <a:solidFill>
                  <a:srgbClr val="0B3458"/>
                </a:solidFill>
              </a:rPr>
              <a:t>一般请求</a:t>
            </a:r>
            <a:r>
              <a:rPr lang="zh-CN" sz="1800">
                <a:solidFill>
                  <a:srgbClr val="0B3458"/>
                </a:solidFill>
              </a:rPr>
              <a:t>：</a:t>
            </a:r>
            <a:r>
              <a:rPr lang="zh-CN" sz="1800" u="sng">
                <a:solidFill>
                  <a:schemeClr val="hlink"/>
                </a:solidFill>
                <a:hlinkClick r:id="rId4"/>
              </a:rPr>
              <a:t>globalsupport@icann.org</a:t>
            </a:r>
            <a:r>
              <a:rPr lang="zh-CN" sz="1800">
                <a:solidFill>
                  <a:srgbClr val="0B3458"/>
                </a:solidFill>
              </a:rPr>
              <a:t> </a:t>
            </a:r>
          </a:p>
          <a:p>
            <a:pPr marL="0" marR="0" lvl="0" indent="0" algn="l" rtl="0">
              <a:lnSpc>
                <a:spcPct val="100000"/>
              </a:lnSpc>
              <a:spcBef>
                <a:spcPts val="0"/>
              </a:spcBef>
              <a:spcAft>
                <a:spcPts val="0"/>
              </a:spcAft>
              <a:buClr>
                <a:srgbClr val="000000"/>
              </a:buClr>
              <a:buSzPts val="1800"/>
              <a:buFont typeface="Arial"/>
              <a:buNone/>
            </a:pP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zh-CN" sz="1800" b="1">
                <a:solidFill>
                  <a:srgbClr val="0B3458"/>
                </a:solidFill>
              </a:rPr>
              <a:t>最新</a:t>
            </a:r>
            <a:r>
              <a:rPr lang="zh-CN" sz="1800" b="1" i="0" u="none" strike="noStrike" cap="none">
                <a:solidFill>
                  <a:srgbClr val="0B3458"/>
                </a:solidFill>
                <a:latin typeface="Arial"/>
                <a:ea typeface="SimSun"/>
                <a:cs typeface="Arial"/>
                <a:sym typeface="Arial"/>
              </a:rPr>
              <a:t>消息和新闻</a:t>
            </a:r>
            <a:r>
              <a:rPr lang="zh-CN" sz="1800">
                <a:solidFill>
                  <a:srgbClr val="0B3458"/>
                </a:solidFill>
              </a:rPr>
              <a:t>：</a:t>
            </a:r>
            <a:r>
              <a:rPr lang="zh-CN" sz="1800" b="0" i="0" u="sng" strike="noStrike" cap="none">
                <a:solidFill>
                  <a:schemeClr val="dk2"/>
                </a:solidFill>
                <a:latin typeface="Arial"/>
                <a:ea typeface="SimSun"/>
                <a:cs typeface="Arial"/>
                <a:sym typeface="Arial"/>
                <a:hlinkClick r:id="rId5">
                  <a:extLst>
                    <a:ext uri="{A12FA001-AC4F-418D-AE19-62706E023703}">
                      <ahyp:hlinkClr xmlns:ahyp="http://schemas.microsoft.com/office/drawing/2018/hyperlinkcolor" val="tx"/>
                    </a:ext>
                  </a:extLst>
                </a:hlinkClick>
              </a:rPr>
              <a:t>https://newgtldprogram.icann.org</a:t>
            </a:r>
            <a:r>
              <a:rPr lang="zh-CN" sz="1800" b="0" i="0" u="none" strike="noStrike" cap="none">
                <a:solidFill>
                  <a:schemeClr val="dk2"/>
                </a:solidFill>
                <a:latin typeface="Arial"/>
                <a:ea typeface="SimSun"/>
                <a:cs typeface="Arial"/>
                <a:sym typeface="Arial"/>
              </a:rPr>
              <a:t> </a:t>
            </a:r>
          </a:p>
        </p:txBody>
      </p:sp>
      <p:grpSp>
        <p:nvGrpSpPr>
          <p:cNvPr id="840" name="Google Shape;840;p30"/>
          <p:cNvGrpSpPr/>
          <p:nvPr/>
        </p:nvGrpSpPr>
        <p:grpSpPr>
          <a:xfrm>
            <a:off x="1295017" y="1021298"/>
            <a:ext cx="2142246" cy="4663628"/>
            <a:chOff x="1295017" y="1021298"/>
            <a:chExt cx="2142246" cy="4663628"/>
          </a:xfrm>
        </p:grpSpPr>
        <p:sp>
          <p:nvSpPr>
            <p:cNvPr id="841" name="Google Shape;841;p30"/>
            <p:cNvSpPr/>
            <p:nvPr/>
          </p:nvSpPr>
          <p:spPr>
            <a:xfrm>
              <a:off x="1327175" y="1071446"/>
              <a:ext cx="2068169" cy="4559810"/>
            </a:xfrm>
            <a:prstGeom prst="roundRect">
              <a:avLst>
                <a:gd name="adj" fmla="val 10262"/>
              </a:avLst>
            </a:prstGeom>
            <a:blipFill rotWithShape="1">
              <a:blip r:embed="rId6">
                <a:alphaModFix/>
              </a:blip>
              <a:stretch>
                <a:fillRect/>
              </a:stretch>
            </a:blipFill>
            <a:ln>
              <a:noFill/>
            </a:ln>
            <a:effectLst>
              <a:outerShdw blurRad="254000" dist="63500" dir="2700000" algn="tl"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2" name="Google Shape;842;p30"/>
            <p:cNvPicPr preferRelativeResize="0"/>
            <p:nvPr/>
          </p:nvPicPr>
          <p:blipFill rotWithShape="1">
            <a:blip r:embed="rId7">
              <a:alphaModFix/>
            </a:blip>
            <a:srcRect/>
            <a:stretch/>
          </p:blipFill>
          <p:spPr>
            <a:xfrm>
              <a:off x="1295017" y="1021298"/>
              <a:ext cx="2142246" cy="4663628"/>
            </a:xfrm>
            <a:prstGeom prst="rect">
              <a:avLst/>
            </a:prstGeom>
            <a:noFill/>
            <a:ln>
              <a:noFill/>
            </a:ln>
          </p:spPr>
        </p:pic>
      </p:grpSp>
      <p:sp>
        <p:nvSpPr>
          <p:cNvPr id="843" name="Google Shape;843;p3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8" name="Google Shape;848;p31"/>
          <p:cNvGrpSpPr/>
          <p:nvPr/>
        </p:nvGrpSpPr>
        <p:grpSpPr>
          <a:xfrm>
            <a:off x="1295017" y="1021298"/>
            <a:ext cx="2142246" cy="4663628"/>
            <a:chOff x="1295017" y="1021298"/>
            <a:chExt cx="2142246" cy="4663628"/>
          </a:xfrm>
        </p:grpSpPr>
        <p:sp>
          <p:nvSpPr>
            <p:cNvPr id="849" name="Google Shape;849;p31"/>
            <p:cNvSpPr/>
            <p:nvPr/>
          </p:nvSpPr>
          <p:spPr>
            <a:xfrm>
              <a:off x="1335488" y="1079759"/>
              <a:ext cx="2068169" cy="4559810"/>
            </a:xfrm>
            <a:prstGeom prst="roundRect">
              <a:avLst>
                <a:gd name="adj" fmla="val 10262"/>
              </a:avLst>
            </a:prstGeom>
            <a:blipFill rotWithShape="1">
              <a:blip r:embed="rId3">
                <a:alphaModFix/>
              </a:blip>
              <a:stretch>
                <a:fillRect/>
              </a:stretch>
            </a:blipFill>
            <a:ln>
              <a:noFill/>
            </a:ln>
            <a:effectLst>
              <a:outerShdw blurRad="254000" dist="63500" dir="2700000" algn="tl" rotWithShape="0">
                <a:srgbClr val="000000">
                  <a:alpha val="29411"/>
                </a:srgbClr>
              </a:outerShdw>
            </a:effectLst>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0" name="Google Shape;850;p31"/>
            <p:cNvPicPr preferRelativeResize="0"/>
            <p:nvPr/>
          </p:nvPicPr>
          <p:blipFill rotWithShape="1">
            <a:blip r:embed="rId4">
              <a:alphaModFix/>
            </a:blip>
            <a:srcRect/>
            <a:stretch/>
          </p:blipFill>
          <p:spPr>
            <a:xfrm>
              <a:off x="1295017" y="1021298"/>
              <a:ext cx="2142246" cy="4663628"/>
            </a:xfrm>
            <a:prstGeom prst="rect">
              <a:avLst/>
            </a:prstGeom>
            <a:noFill/>
            <a:ln>
              <a:noFill/>
            </a:ln>
          </p:spPr>
        </p:pic>
      </p:grpSp>
      <p:sp>
        <p:nvSpPr>
          <p:cNvPr id="851" name="Google Shape;851;p31"/>
          <p:cNvSpPr txBox="1">
            <a:spLocks noGrp="1"/>
          </p:cNvSpPr>
          <p:nvPr>
            <p:ph type="title"/>
          </p:nvPr>
        </p:nvSpPr>
        <p:spPr>
          <a:xfrm>
            <a:off x="4076241" y="1021298"/>
            <a:ext cx="4660136" cy="95072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申请人支持的有用资源</a:t>
            </a:r>
          </a:p>
        </p:txBody>
      </p:sp>
      <p:sp>
        <p:nvSpPr>
          <p:cNvPr id="852" name="Google Shape;852;p31"/>
          <p:cNvSpPr txBox="1"/>
          <p:nvPr/>
        </p:nvSpPr>
        <p:spPr>
          <a:xfrm>
            <a:off x="4076242" y="2204806"/>
            <a:ext cx="4044000" cy="3123000"/>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0"/>
              </a:spcBef>
              <a:spcAft>
                <a:spcPts val="0"/>
              </a:spcAft>
              <a:buClr>
                <a:srgbClr val="F1633E"/>
              </a:buClr>
              <a:buSzPts val="1440"/>
              <a:buFont typeface="NTR"/>
              <a:buChar char="►"/>
            </a:pPr>
            <a:r>
              <a:rPr lang="zh-CN" sz="1800" b="0" i="0" u="sng" strike="noStrike" cap="none">
                <a:solidFill>
                  <a:schemeClr val="dk2"/>
                </a:solidFill>
                <a:latin typeface="Arial"/>
                <a:ea typeface="SimSun"/>
                <a:cs typeface="Arial"/>
                <a:sym typeface="Arial"/>
                <a:hlinkClick r:id="rId5">
                  <a:extLst>
                    <a:ext uri="{A12FA001-AC4F-418D-AE19-62706E023703}">
                      <ahyp:hlinkClr xmlns:ahyp="http://schemas.microsoft.com/office/drawing/2018/hyperlinkcolor" val="tx"/>
                    </a:ext>
                  </a:extLst>
                </a:hlinkClick>
              </a:rPr>
              <a:t>申请人支持计划网站</a:t>
            </a:r>
            <a:r>
              <a:rPr lang="zh-CN" sz="1800" b="0" i="0" u="sng" strike="noStrike" cap="none">
                <a:solidFill>
                  <a:schemeClr val="dk2"/>
                </a:solidFill>
                <a:latin typeface="Arial"/>
                <a:ea typeface="SimSun"/>
                <a:cs typeface="Arial"/>
                <a:sym typeface="Arial"/>
              </a:rPr>
              <a:t> </a:t>
            </a:r>
          </a:p>
          <a:p>
            <a:pPr marL="285750" marR="0" lvl="0" indent="-285750" algn="l" rtl="0">
              <a:lnSpc>
                <a:spcPct val="115000"/>
              </a:lnSpc>
              <a:spcBef>
                <a:spcPts val="1200"/>
              </a:spcBef>
              <a:spcAft>
                <a:spcPts val="0"/>
              </a:spcAft>
              <a:buClr>
                <a:srgbClr val="F1633E"/>
              </a:buClr>
              <a:buSzPts val="1440"/>
              <a:buFont typeface="NTR"/>
              <a:buChar char="►"/>
            </a:pPr>
            <a:r>
              <a:rPr lang="zh-CN" sz="1800" b="0" i="0" u="sng" strike="noStrike" cap="none">
                <a:solidFill>
                  <a:schemeClr val="dk2"/>
                </a:solidFill>
                <a:latin typeface="Arial"/>
                <a:ea typeface="SimSun"/>
                <a:cs typeface="Arial"/>
                <a:sym typeface="Arial"/>
                <a:hlinkClick r:id="rId6">
                  <a:extLst>
                    <a:ext uri="{A12FA001-AC4F-418D-AE19-62706E023703}">
                      <ahyp:hlinkClr xmlns:ahyp="http://schemas.microsoft.com/office/drawing/2018/hyperlinkcolor" val="tx"/>
                    </a:ext>
                  </a:extLst>
                </a:hlinkClick>
              </a:rPr>
              <a:t>申请人支持计划手册</a:t>
            </a:r>
            <a:r>
              <a:rPr lang="zh-CN" sz="1800" b="0" i="0" u="sng" strike="noStrike" cap="none">
                <a:solidFill>
                  <a:schemeClr val="dk2"/>
                </a:solidFill>
                <a:latin typeface="Arial"/>
                <a:ea typeface="SimSun"/>
                <a:cs typeface="Arial"/>
                <a:sym typeface="Arial"/>
              </a:rPr>
              <a:t> </a:t>
            </a:r>
          </a:p>
          <a:p>
            <a:pPr marL="285750" marR="0" lvl="0" indent="-285750" algn="l" rtl="0">
              <a:lnSpc>
                <a:spcPct val="115000"/>
              </a:lnSpc>
              <a:spcBef>
                <a:spcPts val="1200"/>
              </a:spcBef>
              <a:spcAft>
                <a:spcPts val="0"/>
              </a:spcAft>
              <a:buClr>
                <a:srgbClr val="F1633E"/>
              </a:buClr>
              <a:buSzPts val="1440"/>
              <a:buFont typeface="NTR"/>
              <a:buChar char="►"/>
            </a:pPr>
            <a:r>
              <a:rPr lang="zh-CN" sz="1800" b="0" i="0" u="sng" strike="noStrike" cap="none">
                <a:solidFill>
                  <a:schemeClr val="dk2"/>
                </a:solidFill>
                <a:latin typeface="Arial"/>
                <a:ea typeface="SimSun"/>
                <a:cs typeface="Arial"/>
                <a:sym typeface="Arial"/>
                <a:hlinkClick r:id="rId7">
                  <a:extLst>
                    <a:ext uri="{A12FA001-AC4F-418D-AE19-62706E023703}">
                      <ahyp:hlinkClr xmlns:ahyp="http://schemas.microsoft.com/office/drawing/2018/hyperlinkcolor" val="tx"/>
                    </a:ext>
                  </a:extLst>
                </a:hlinkClick>
              </a:rPr>
              <a:t>申请人支持计划 IRT</a:t>
            </a:r>
            <a:br>
              <a:rPr lang="zh-CN" sz="1800" b="0" i="0" u="sng" strike="noStrike" cap="none">
                <a:solidFill>
                  <a:schemeClr val="dk2"/>
                </a:solidFill>
                <a:latin typeface="Arial"/>
                <a:ea typeface="SimSun"/>
                <a:cs typeface="Arial"/>
                <a:sym typeface="Arial"/>
                <a:hlinkClick r:id="rId7">
                  <a:extLst>
                    <a:ext uri="{A12FA001-AC4F-418D-AE19-62706E023703}">
                      <ahyp:hlinkClr xmlns:ahyp="http://schemas.microsoft.com/office/drawing/2018/hyperlinkcolor" val="tx"/>
                    </a:ext>
                  </a:extLst>
                </a:hlinkClick>
              </a:rPr>
            </a:br>
            <a:r>
              <a:rPr lang="zh-CN" sz="1800" b="0" i="0" u="sng" strike="noStrike" cap="none">
                <a:solidFill>
                  <a:schemeClr val="dk2"/>
                </a:solidFill>
                <a:latin typeface="Arial"/>
                <a:ea typeface="SimSun"/>
                <a:cs typeface="Arial"/>
                <a:sym typeface="Arial"/>
                <a:hlinkClick r:id="rId7">
                  <a:extLst>
                    <a:ext uri="{A12FA001-AC4F-418D-AE19-62706E023703}">
                      <ahyp:hlinkClr xmlns:ahyp="http://schemas.microsoft.com/office/drawing/2018/hyperlinkcolor" val="tx"/>
                    </a:ext>
                  </a:extLst>
                </a:hlinkClick>
              </a:rPr>
              <a:t>子通道维基页面</a:t>
            </a:r>
          </a:p>
          <a:p>
            <a:pPr marL="285750" marR="0" lvl="0" indent="-285750" algn="l" rtl="0">
              <a:lnSpc>
                <a:spcPct val="115000"/>
              </a:lnSpc>
              <a:spcBef>
                <a:spcPts val="1200"/>
              </a:spcBef>
              <a:spcAft>
                <a:spcPts val="0"/>
              </a:spcAft>
              <a:buClr>
                <a:srgbClr val="F1633E"/>
              </a:buClr>
              <a:buSzPts val="1440"/>
              <a:buFont typeface="NTR"/>
              <a:buChar char="►"/>
            </a:pPr>
            <a:r>
              <a:rPr lang="zh-CN" sz="1800" b="0" i="0" u="sng" strike="noStrike" cap="none">
                <a:solidFill>
                  <a:schemeClr val="dk2"/>
                </a:solidFill>
                <a:latin typeface="Arial"/>
                <a:ea typeface="SimSun"/>
                <a:cs typeface="Arial"/>
                <a:sym typeface="Arial"/>
                <a:hlinkClick r:id="rId8">
                  <a:extLst>
                    <a:ext uri="{A12FA001-AC4F-418D-AE19-62706E023703}">
                      <ahyp:hlinkClr xmlns:ahyp="http://schemas.microsoft.com/office/drawing/2018/hyperlinkcolor" val="tx"/>
                    </a:ext>
                  </a:extLst>
                </a:hlinkClick>
              </a:rPr>
              <a:t>申请人支持计划的背景信息</a:t>
            </a:r>
          </a:p>
          <a:p>
            <a:pPr marL="285750" marR="0" lvl="0" indent="-285750" algn="l" rtl="0">
              <a:lnSpc>
                <a:spcPct val="115000"/>
              </a:lnSpc>
              <a:spcBef>
                <a:spcPts val="1200"/>
              </a:spcBef>
              <a:spcAft>
                <a:spcPts val="0"/>
              </a:spcAft>
              <a:buClr>
                <a:srgbClr val="F1633E"/>
              </a:buClr>
              <a:buSzPts val="1440"/>
              <a:buFont typeface="NTR"/>
              <a:buChar char="►"/>
            </a:pPr>
            <a:r>
              <a:rPr lang="zh-CN" sz="1800" b="0" i="0" u="sng" strike="noStrike" cap="none">
                <a:solidFill>
                  <a:schemeClr val="dk2"/>
                </a:solidFill>
                <a:latin typeface="Arial"/>
                <a:ea typeface="SimSun"/>
                <a:cs typeface="Arial"/>
                <a:sym typeface="Arial"/>
                <a:hlinkClick r:id="rId9">
                  <a:extLst>
                    <a:ext uri="{A12FA001-AC4F-418D-AE19-62706E023703}">
                      <ahyp:hlinkClr xmlns:ahyp="http://schemas.microsoft.com/office/drawing/2018/hyperlinkcolor" val="tx"/>
                    </a:ext>
                  </a:extLst>
                </a:hlinkClick>
              </a:rPr>
              <a:t>gTLD 的</a:t>
            </a:r>
            <a:r>
              <a:rPr lang="zh-CN" sz="1800" u="sng">
                <a:solidFill>
                  <a:schemeClr val="dk2"/>
                </a:solidFill>
              </a:rPr>
              <a:t>使用案例</a:t>
            </a:r>
          </a:p>
        </p:txBody>
      </p:sp>
      <p:sp>
        <p:nvSpPr>
          <p:cNvPr id="853" name="Google Shape;853;p3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zh-CN" sz="1400" b="0" i="0" u="none" strike="noStrike" cap="none">
                <a:solidFill>
                  <a:srgbClr val="0B3458"/>
                </a:solidFill>
                <a:latin typeface="Arial"/>
                <a:ea typeface="SimSun"/>
                <a:cs typeface="Arial"/>
                <a:sym typeface="Arial"/>
              </a:rPr>
              <a:t>外展与合作</a:t>
            </a:r>
          </a:p>
        </p:txBody>
      </p:sp>
      <p:sp>
        <p:nvSpPr>
          <p:cNvPr id="854" name="Google Shape;854;p31"/>
          <p:cNvSpPr txBox="1"/>
          <p:nvPr/>
        </p:nvSpPr>
        <p:spPr>
          <a:xfrm>
            <a:off x="4076242" y="4929836"/>
            <a:ext cx="4044000" cy="277200"/>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1200"/>
              </a:spcBef>
              <a:spcAft>
                <a:spcPts val="0"/>
              </a:spcAft>
              <a:buClr>
                <a:srgbClr val="F1633E"/>
              </a:buClr>
              <a:buSzPts val="1440"/>
              <a:buFont typeface="NTR"/>
              <a:buChar char="►"/>
            </a:pPr>
            <a:r>
              <a:rPr lang="zh-CN" sz="1800" u="sng" dirty="0">
                <a:solidFill>
                  <a:schemeClr val="hlink"/>
                </a:solidFill>
                <a:hlinkClick r:id="rId10"/>
              </a:rPr>
              <a:t>ICANN 学习中心课程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32"/>
          <p:cNvSpPr/>
          <p:nvPr/>
        </p:nvSpPr>
        <p:spPr>
          <a:xfrm flipH="1">
            <a:off x="1809496" y="2175595"/>
            <a:ext cx="4059458" cy="3244418"/>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60" name="Google Shape;860;p32"/>
          <p:cNvSpPr/>
          <p:nvPr/>
        </p:nvSpPr>
        <p:spPr>
          <a:xfrm>
            <a:off x="2239350" y="1625594"/>
            <a:ext cx="4665300" cy="372862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1" name="Google Shape;861;p32"/>
          <p:cNvSpPr txBox="1"/>
          <p:nvPr/>
        </p:nvSpPr>
        <p:spPr>
          <a:xfrm>
            <a:off x="2942977" y="1909429"/>
            <a:ext cx="3258046" cy="209889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8000"/>
              <a:buFont typeface="Arial"/>
              <a:buNone/>
            </a:pPr>
            <a:r>
              <a:rPr lang="zh-CN" sz="8000" b="1" i="0" u="none" strike="noStrike" cap="none" dirty="0">
                <a:solidFill>
                  <a:schemeClr val="lt1"/>
                </a:solidFill>
                <a:latin typeface="Arial"/>
                <a:ea typeface="SimSun"/>
                <a:cs typeface="Arial"/>
                <a:sym typeface="Arial"/>
              </a:rPr>
              <a:t>问答</a:t>
            </a:r>
            <a:endParaRPr lang="en-US" altLang="zh-CN" sz="8000" b="1" i="0" u="none" strike="noStrike" cap="none" dirty="0">
              <a:solidFill>
                <a:schemeClr val="lt1"/>
              </a:solidFill>
              <a:latin typeface="Arial"/>
              <a:ea typeface="SimSun"/>
              <a:cs typeface="Arial"/>
              <a:sym typeface="Arial"/>
            </a:endParaRPr>
          </a:p>
          <a:p>
            <a:pPr marL="0" marR="0" lvl="0" indent="0" algn="ctr" rtl="0">
              <a:lnSpc>
                <a:spcPct val="100000"/>
              </a:lnSpc>
              <a:spcBef>
                <a:spcPts val="0"/>
              </a:spcBef>
              <a:spcAft>
                <a:spcPts val="0"/>
              </a:spcAft>
              <a:buClr>
                <a:schemeClr val="lt1"/>
              </a:buClr>
              <a:buSzPts val="8000"/>
              <a:buFont typeface="Arial"/>
              <a:buNone/>
            </a:pPr>
            <a:r>
              <a:rPr lang="zh-CN" sz="8000" b="1" i="0" u="none" strike="noStrike" cap="none" dirty="0">
                <a:solidFill>
                  <a:schemeClr val="lt1"/>
                </a:solidFill>
                <a:latin typeface="Arial"/>
                <a:ea typeface="SimSun"/>
                <a:cs typeface="Arial"/>
                <a:sym typeface="Arial"/>
              </a:rPr>
              <a:t>环节</a:t>
            </a:r>
          </a:p>
        </p:txBody>
      </p:sp>
      <p:sp>
        <p:nvSpPr>
          <p:cNvPr id="862" name="Google Shape;862;p3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zh-CN"/>
              <a:t>01</a:t>
            </a:r>
          </a:p>
        </p:txBody>
      </p:sp>
      <p:sp>
        <p:nvSpPr>
          <p:cNvPr id="93" name="Google Shape;93;p3"/>
          <p:cNvSpPr txBox="1">
            <a:spLocks noGrp="1"/>
          </p:cNvSpPr>
          <p:nvPr>
            <p:ph type="title"/>
          </p:nvPr>
        </p:nvSpPr>
        <p:spPr>
          <a:xfrm>
            <a:off x="432000" y="2785561"/>
            <a:ext cx="5825744" cy="166199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zh-CN"/>
              <a:t>下一轮</a:t>
            </a:r>
            <a:br>
              <a:rPr lang="zh-CN"/>
            </a:br>
            <a:r>
              <a:rPr lang="zh-CN"/>
              <a:t>新通用顶级域项目 </a:t>
            </a:r>
            <a:br>
              <a:rPr lang="zh-CN"/>
            </a:br>
            <a:r>
              <a:rPr lang="zh-CN"/>
              <a:t>概述</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3"/>
          <p:cNvSpPr txBox="1">
            <a:spLocks noGrp="1"/>
          </p:cNvSpPr>
          <p:nvPr>
            <p:ph type="body" idx="1"/>
          </p:nvPr>
        </p:nvSpPr>
        <p:spPr>
          <a:xfrm>
            <a:off x="540000" y="1530390"/>
            <a:ext cx="5528125"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lt1"/>
              </a:buClr>
              <a:buSzPts val="3200"/>
              <a:buNone/>
            </a:pPr>
            <a:r>
              <a:rPr lang="zh-CN" sz="3200"/>
              <a:t>谢谢大家！</a:t>
            </a:r>
          </a:p>
        </p:txBody>
      </p:sp>
      <p:sp>
        <p:nvSpPr>
          <p:cNvPr id="844" name="Google Shape;844;p33"/>
          <p:cNvSpPr txBox="1"/>
          <p:nvPr/>
        </p:nvSpPr>
        <p:spPr>
          <a:xfrm>
            <a:off x="540000" y="2325159"/>
            <a:ext cx="5048000"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rgbClr val="FFFFFF"/>
                </a:solidFill>
                <a:latin typeface="Arial"/>
                <a:ea typeface="SimSun"/>
                <a:cs typeface="Arial"/>
                <a:sym typeface="Arial"/>
              </a:rPr>
              <a:t>请访问我们的网站：</a:t>
            </a:r>
            <a:r>
              <a:rPr lang="zh-CN" sz="1800" b="0" i="0" u="sng" strike="noStrike" cap="none">
                <a:solidFill>
                  <a:schemeClr val="accent5"/>
                </a:solidFill>
                <a:latin typeface="Arial"/>
                <a:ea typeface="SimSun"/>
                <a:cs typeface="Arial"/>
                <a:sym typeface="Arial"/>
                <a:hlinkClick r:id="rId3">
                  <a:extLst>
                    <a:ext uri="{A12FA001-AC4F-418D-AE19-62706E023703}">
                      <ahyp:hlinkClr xmlns:ahyp="http://schemas.microsoft.com/office/drawing/2018/hyperlinkcolor" val="tx"/>
                    </a:ext>
                  </a:extLst>
                </a:hlinkClick>
              </a:rPr>
              <a:t>https://newgtldprogram.icann.org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99" name="Google Shape;99;p4"/>
          <p:cNvCxnSpPr/>
          <p:nvPr/>
        </p:nvCxnSpPr>
        <p:spPr>
          <a:xfrm>
            <a:off x="4599000" y="5416973"/>
            <a:ext cx="0" cy="1441027"/>
          </a:xfrm>
          <a:prstGeom prst="straightConnector1">
            <a:avLst/>
          </a:prstGeom>
          <a:noFill/>
          <a:ln w="31750" cap="flat" cmpd="sng">
            <a:solidFill>
              <a:srgbClr val="002A49"/>
            </a:solidFill>
            <a:prstDash val="solid"/>
            <a:round/>
            <a:headEnd type="none" w="sm" len="sm"/>
            <a:tailEnd type="none" w="sm" len="sm"/>
          </a:ln>
        </p:spPr>
      </p:cxnSp>
      <p:sp>
        <p:nvSpPr>
          <p:cNvPr id="100" name="Google Shape;100;p4"/>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新通用顶级域项目</a:t>
            </a:r>
          </a:p>
        </p:txBody>
      </p:sp>
      <p:sp>
        <p:nvSpPr>
          <p:cNvPr id="101" name="Google Shape;101;p4"/>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txBox="1"/>
          <p:nvPr/>
        </p:nvSpPr>
        <p:spPr>
          <a:xfrm>
            <a:off x="404814" y="1689187"/>
            <a:ext cx="3984297"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新通用顶级域 (Generic Top-Level Domain, gTLD) 项目</a:t>
            </a:r>
            <a:r>
              <a:rPr lang="zh-CN" sz="2000" b="0" i="0" u="none" strike="noStrike" cap="none">
                <a:solidFill>
                  <a:srgbClr val="0B3458"/>
                </a:solidFill>
                <a:latin typeface="Arial"/>
                <a:ea typeface="SimSun"/>
                <a:cs typeface="Arial"/>
                <a:sym typeface="Arial"/>
              </a:rPr>
              <a:t>是一个由社群推动的倡议，旨在促进域名系统的持续扩展。</a:t>
            </a:r>
          </a:p>
        </p:txBody>
      </p:sp>
      <p:sp>
        <p:nvSpPr>
          <p:cNvPr id="103" name="Google Shape;103;p4"/>
          <p:cNvSpPr txBox="1"/>
          <p:nvPr/>
        </p:nvSpPr>
        <p:spPr>
          <a:xfrm>
            <a:off x="4840941" y="1689187"/>
            <a:ext cx="3898200" cy="153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zh-CN" sz="2000">
                <a:solidFill>
                  <a:srgbClr val="0B3458"/>
                </a:solidFill>
              </a:rPr>
              <a:t>从 2026 年开始，</a:t>
            </a:r>
            <a:r>
              <a:rPr lang="zh-CN" sz="20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企业、社群、政府和其他组织可以申请适合其需求的新通用顶级域。</a:t>
            </a:r>
          </a:p>
        </p:txBody>
      </p:sp>
      <p:pic>
        <p:nvPicPr>
          <p:cNvPr id="104" name="Google Shape;104;p4"/>
          <p:cNvPicPr preferRelativeResize="0"/>
          <p:nvPr/>
        </p:nvPicPr>
        <p:blipFill rotWithShape="1">
          <a:blip r:embed="rId3">
            <a:alphaModFix/>
          </a:blip>
          <a:srcRect t="1" b="78038"/>
          <a:stretch/>
        </p:blipFill>
        <p:spPr>
          <a:xfrm>
            <a:off x="1266940" y="5410145"/>
            <a:ext cx="6610120" cy="1447855"/>
          </a:xfrm>
          <a:prstGeom prst="rect">
            <a:avLst/>
          </a:prstGeom>
          <a:noFill/>
          <a:ln>
            <a:noFill/>
          </a:ln>
        </p:spPr>
      </p:pic>
      <p:grpSp>
        <p:nvGrpSpPr>
          <p:cNvPr id="105" name="Google Shape;105;p4"/>
          <p:cNvGrpSpPr/>
          <p:nvPr/>
        </p:nvGrpSpPr>
        <p:grpSpPr>
          <a:xfrm>
            <a:off x="3160757" y="4380910"/>
            <a:ext cx="2876486" cy="1742080"/>
            <a:chOff x="2907167" y="3879633"/>
            <a:chExt cx="1236082" cy="748604"/>
          </a:xfrm>
        </p:grpSpPr>
        <p:sp>
          <p:nvSpPr>
            <p:cNvPr id="106" name="Google Shape;106;p4"/>
            <p:cNvSpPr/>
            <p:nvPr/>
          </p:nvSpPr>
          <p:spPr>
            <a:xfrm>
              <a:off x="2997232" y="3879633"/>
              <a:ext cx="1060227" cy="724614"/>
            </a:xfrm>
            <a:custGeom>
              <a:avLst/>
              <a:gdLst/>
              <a:ahLst/>
              <a:cxnLst/>
              <a:rect l="l" t="t" r="r" b="b"/>
              <a:pathLst>
                <a:path w="1060227" h="724614" extrusionOk="0">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 name="Google Shape;107;p4"/>
            <p:cNvSpPr/>
            <p:nvPr/>
          </p:nvSpPr>
          <p:spPr>
            <a:xfrm>
              <a:off x="3024318" y="3910795"/>
              <a:ext cx="1006086" cy="662289"/>
            </a:xfrm>
            <a:custGeom>
              <a:avLst/>
              <a:gdLst/>
              <a:ahLst/>
              <a:cxnLst/>
              <a:rect l="l" t="t" r="r" b="b"/>
              <a:pathLst>
                <a:path w="1006086" h="662289" extrusionOk="0">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 name="Google Shape;108;p4"/>
            <p:cNvSpPr/>
            <p:nvPr/>
          </p:nvSpPr>
          <p:spPr>
            <a:xfrm>
              <a:off x="2907167" y="4602311"/>
              <a:ext cx="1236082" cy="25926"/>
            </a:xfrm>
            <a:custGeom>
              <a:avLst/>
              <a:gdLst/>
              <a:ahLst/>
              <a:cxnLst/>
              <a:rect l="l" t="t" r="r" b="b"/>
              <a:pathLst>
                <a:path w="1236082" h="25926" extrusionOk="0">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9" name="Google Shape;109;p4"/>
          <p:cNvSpPr txBox="1"/>
          <p:nvPr/>
        </p:nvSpPr>
        <p:spPr>
          <a:xfrm>
            <a:off x="3751979" y="4787275"/>
            <a:ext cx="1744048"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1" i="0" u="none" strike="noStrike" cap="none" dirty="0">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gTLD 的数量已增至 1,200 多个。</a:t>
            </a:r>
          </a:p>
        </p:txBody>
      </p:sp>
      <p:cxnSp>
        <p:nvCxnSpPr>
          <p:cNvPr id="110" name="Google Shape;110;p4"/>
          <p:cNvCxnSpPr/>
          <p:nvPr/>
        </p:nvCxnSpPr>
        <p:spPr>
          <a:xfrm>
            <a:off x="4572000" y="1689187"/>
            <a:ext cx="0" cy="1584000"/>
          </a:xfrm>
          <a:prstGeom prst="straightConnector1">
            <a:avLst/>
          </a:prstGeom>
          <a:noFill/>
          <a:ln w="15875" cap="flat" cmpd="sng">
            <a:solidFill>
              <a:srgbClr val="F1633E"/>
            </a:solidFill>
            <a:prstDash val="solid"/>
            <a:round/>
            <a:headEnd type="none" w="sm" len="sm"/>
            <a:tailEnd type="none" w="sm" len="sm"/>
          </a:ln>
        </p:spPr>
      </p:cxnSp>
      <p:sp>
        <p:nvSpPr>
          <p:cNvPr id="112" name="Google Shape;112;p4"/>
          <p:cNvSpPr/>
          <p:nvPr/>
        </p:nvSpPr>
        <p:spPr>
          <a:xfrm>
            <a:off x="1427477" y="4469015"/>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rgbClr val="0B3458"/>
                </a:solidFill>
                <a:latin typeface="Arial"/>
                <a:ea typeface="SimSun"/>
                <a:cs typeface="Arial"/>
                <a:sym typeface="Arial"/>
              </a:rPr>
              <a:t>.baby</a:t>
            </a:r>
          </a:p>
        </p:txBody>
      </p:sp>
      <p:sp>
        <p:nvSpPr>
          <p:cNvPr id="113" name="Google Shape;113;p4"/>
          <p:cNvSpPr/>
          <p:nvPr/>
        </p:nvSpPr>
        <p:spPr>
          <a:xfrm>
            <a:off x="1559571" y="5496392"/>
            <a:ext cx="1246200" cy="1246200"/>
          </a:xfrm>
          <a:prstGeom prst="ellipse">
            <a:avLst/>
          </a:prstGeom>
          <a:solidFill>
            <a:srgbClr val="114E8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zh-CN" sz="2000" b="1" i="0" u="none" strike="noStrike" cap="none">
                <a:solidFill>
                  <a:schemeClr val="lt1"/>
                </a:solidFill>
                <a:latin typeface="Helvetica Neue"/>
                <a:ea typeface="SimSun"/>
                <a:cs typeface="Helvetica Neue"/>
                <a:sym typeface="Helvetica Neue"/>
              </a:rPr>
              <a:t>.みんな</a:t>
            </a:r>
          </a:p>
        </p:txBody>
      </p:sp>
      <p:sp>
        <p:nvSpPr>
          <p:cNvPr id="114" name="Google Shape;114;p4"/>
          <p:cNvSpPr/>
          <p:nvPr/>
        </p:nvSpPr>
        <p:spPr>
          <a:xfrm>
            <a:off x="351763" y="3629561"/>
            <a:ext cx="1075702" cy="107570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.futbol</a:t>
            </a:r>
          </a:p>
        </p:txBody>
      </p:sp>
      <p:sp>
        <p:nvSpPr>
          <p:cNvPr id="115" name="Google Shape;115;p4"/>
          <p:cNvSpPr/>
          <p:nvPr/>
        </p:nvSpPr>
        <p:spPr>
          <a:xfrm>
            <a:off x="5491002" y="3737150"/>
            <a:ext cx="971880" cy="97188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.paris</a:t>
            </a:r>
          </a:p>
        </p:txBody>
      </p:sp>
      <p:sp>
        <p:nvSpPr>
          <p:cNvPr id="116" name="Google Shape;116;p4"/>
          <p:cNvSpPr/>
          <p:nvPr/>
        </p:nvSpPr>
        <p:spPr>
          <a:xfrm>
            <a:off x="2696134" y="4640830"/>
            <a:ext cx="806158" cy="806158"/>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rgbClr val="0B3458"/>
                </a:solidFill>
                <a:latin typeface="Arial"/>
                <a:ea typeface="SimSun"/>
                <a:cs typeface="Arial"/>
                <a:sym typeface="Arial"/>
              </a:rPr>
              <a:t>.公益</a:t>
            </a:r>
          </a:p>
        </p:txBody>
      </p:sp>
      <p:sp>
        <p:nvSpPr>
          <p:cNvPr id="117" name="Google Shape;117;p4"/>
          <p:cNvSpPr/>
          <p:nvPr/>
        </p:nvSpPr>
        <p:spPr>
          <a:xfrm>
            <a:off x="3672802" y="3512023"/>
            <a:ext cx="1072525" cy="1072525"/>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.dance</a:t>
            </a:r>
          </a:p>
        </p:txBody>
      </p:sp>
      <p:sp>
        <p:nvSpPr>
          <p:cNvPr id="119" name="Google Shape;119;p4"/>
          <p:cNvSpPr/>
          <p:nvPr/>
        </p:nvSpPr>
        <p:spPr>
          <a:xfrm>
            <a:off x="7788575" y="3548925"/>
            <a:ext cx="1072500" cy="107250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chemeClr val="lt1"/>
                </a:solidFill>
                <a:latin typeface="Arial"/>
                <a:ea typeface="SimSun"/>
                <a:cs typeface="Arial"/>
                <a:sym typeface="Arial"/>
              </a:rPr>
              <a:t>.charity</a:t>
            </a:r>
          </a:p>
        </p:txBody>
      </p:sp>
      <p:sp>
        <p:nvSpPr>
          <p:cNvPr id="120" name="Google Shape;120;p4"/>
          <p:cNvSpPr/>
          <p:nvPr/>
        </p:nvSpPr>
        <p:spPr>
          <a:xfrm>
            <a:off x="373701" y="5123764"/>
            <a:ext cx="933900" cy="9339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rgbClr val="0B3458"/>
                </a:solidFill>
                <a:latin typeface="Arial"/>
                <a:ea typeface="SimSun"/>
                <a:cs typeface="Arial"/>
                <a:sym typeface="Arial"/>
              </a:rPr>
              <a:t>.</a:t>
            </a:r>
            <a:r>
              <a:rPr lang="zh-CN" sz="1600" b="1">
                <a:solidFill>
                  <a:srgbClr val="0B3458"/>
                </a:solidFill>
              </a:rPr>
              <a:t>fast</a:t>
            </a:r>
          </a:p>
        </p:txBody>
      </p:sp>
      <p:sp>
        <p:nvSpPr>
          <p:cNvPr id="121" name="Google Shape;121;p4"/>
          <p:cNvSpPr/>
          <p:nvPr/>
        </p:nvSpPr>
        <p:spPr>
          <a:xfrm>
            <a:off x="6253800" y="5213725"/>
            <a:ext cx="1072500" cy="10725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chemeClr val="lt1"/>
                </a:solidFill>
                <a:latin typeface="Arial"/>
                <a:ea typeface="SimSun"/>
                <a:cs typeface="Arial"/>
                <a:sym typeface="Arial"/>
              </a:rPr>
              <a:t>.alibaba</a:t>
            </a:r>
          </a:p>
        </p:txBody>
      </p:sp>
      <p:sp>
        <p:nvSpPr>
          <p:cNvPr id="122" name="Google Shape;122;p4"/>
          <p:cNvSpPr/>
          <p:nvPr/>
        </p:nvSpPr>
        <p:spPr>
          <a:xfrm>
            <a:off x="3672800" y="6132975"/>
            <a:ext cx="745800" cy="745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700" b="1" i="0" u="none" strike="noStrike" cap="none">
                <a:solidFill>
                  <a:srgbClr val="0B3458"/>
                </a:solidFill>
                <a:latin typeface="Arial"/>
                <a:ea typeface="SimSun"/>
                <a:cs typeface="Arial"/>
                <a:sym typeface="Arial"/>
              </a:rPr>
              <a:t>.</a:t>
            </a:r>
            <a:r>
              <a:rPr lang="zh-CN" sz="1700" b="1"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com</a:t>
            </a:r>
          </a:p>
        </p:txBody>
      </p:sp>
      <p:sp>
        <p:nvSpPr>
          <p:cNvPr id="123" name="Google Shape;123;p4"/>
          <p:cNvSpPr/>
          <p:nvPr/>
        </p:nvSpPr>
        <p:spPr>
          <a:xfrm>
            <a:off x="6781581" y="4365527"/>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rgbClr val="0B3458"/>
                </a:solidFill>
                <a:latin typeface="Arial"/>
                <a:ea typeface="SimSun"/>
                <a:cs typeface="Arial"/>
                <a:sym typeface="Arial"/>
              </a:rPr>
              <a:t>.host</a:t>
            </a:r>
          </a:p>
        </p:txBody>
      </p:sp>
      <p:sp>
        <p:nvSpPr>
          <p:cNvPr id="124" name="Google Shape;124;p4"/>
          <p:cNvSpPr/>
          <p:nvPr/>
        </p:nvSpPr>
        <p:spPr>
          <a:xfrm>
            <a:off x="7668775" y="5175951"/>
            <a:ext cx="950700" cy="9507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rgbClr val="0B3458"/>
                </a:solidFill>
                <a:latin typeface="Arial"/>
                <a:ea typeface="SimSun"/>
                <a:cs typeface="Arial"/>
                <a:sym typeface="Arial"/>
              </a:rPr>
              <a:t>.chase</a:t>
            </a:r>
          </a:p>
        </p:txBody>
      </p:sp>
      <p:sp>
        <p:nvSpPr>
          <p:cNvPr id="2" name="Google Shape;111;p4">
            <a:extLst>
              <a:ext uri="{FF2B5EF4-FFF2-40B4-BE49-F238E27FC236}">
                <a16:creationId xmlns:a16="http://schemas.microsoft.com/office/drawing/2014/main" id="{555CC2CD-C856-5191-40AB-563EF1DACC15}"/>
              </a:ext>
            </a:extLst>
          </p:cNvPr>
          <p:cNvSpPr/>
          <p:nvPr/>
        </p:nvSpPr>
        <p:spPr>
          <a:xfrm>
            <a:off x="2173140" y="3471825"/>
            <a:ext cx="1134998" cy="1134998"/>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chemeClr val="bg1"/>
                </a:solidFill>
                <a:latin typeface="Arial" panose="020B0604020202020204" pitchFamily="34" charset="0"/>
                <a:ea typeface="SimSun"/>
                <a:cs typeface="Arial" panose="020B0604020202020204" pitchFamily="34" charset="0"/>
                <a:sym typeface="Helvetica Neue"/>
              </a:rPr>
              <a:t>.онлайн</a:t>
            </a:r>
          </a:p>
        </p:txBody>
      </p:sp>
      <p:sp>
        <p:nvSpPr>
          <p:cNvPr id="3" name="Google Shape;118;p4">
            <a:extLst>
              <a:ext uri="{FF2B5EF4-FFF2-40B4-BE49-F238E27FC236}">
                <a16:creationId xmlns:a16="http://schemas.microsoft.com/office/drawing/2014/main" id="{0D74C43D-8D2B-A612-8999-45AB24D83774}"/>
              </a:ext>
            </a:extLst>
          </p:cNvPr>
          <p:cNvSpPr/>
          <p:nvPr/>
        </p:nvSpPr>
        <p:spPr>
          <a:xfrm>
            <a:off x="4773586" y="6132675"/>
            <a:ext cx="745800" cy="746100"/>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4999"/>
              </a:lnSpc>
              <a:spcBef>
                <a:spcPts val="0"/>
              </a:spcBef>
              <a:spcAft>
                <a:spcPts val="0"/>
              </a:spcAft>
              <a:buClr>
                <a:srgbClr val="000000"/>
              </a:buClr>
              <a:buSzPts val="2000"/>
              <a:buFont typeface="Arial"/>
              <a:buNone/>
            </a:pPr>
            <a:r>
              <a:rPr lang="zh-CN" sz="1750" b="1" i="0" u="none" strike="noStrike" cap="none">
                <a:solidFill>
                  <a:schemeClr val="bg1"/>
                </a:solidFill>
                <a:latin typeface="Arial"/>
                <a:ea typeface="SimSun"/>
                <a:cs typeface="Arial"/>
                <a:sym typeface="Arial"/>
              </a:rPr>
              <a:t>.org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2" name="Picture 1">
            <a:extLst>
              <a:ext uri="{FF2B5EF4-FFF2-40B4-BE49-F238E27FC236}">
                <a16:creationId xmlns:a16="http://schemas.microsoft.com/office/drawing/2014/main" id="{1796F09E-CBEB-9F09-CC86-5FDA8C6F8893}"/>
              </a:ext>
            </a:extLst>
          </p:cNvPr>
          <p:cNvPicPr>
            <a:picLocks noChangeAspect="1"/>
          </p:cNvPicPr>
          <p:nvPr/>
        </p:nvPicPr>
        <p:blipFill>
          <a:blip r:embed="rId3"/>
          <a:stretch>
            <a:fillRect/>
          </a:stretch>
        </p:blipFill>
        <p:spPr>
          <a:xfrm>
            <a:off x="5342135" y="1475778"/>
            <a:ext cx="2282158" cy="4846321"/>
          </a:xfrm>
          <a:prstGeom prst="rect">
            <a:avLst/>
          </a:prstGeom>
        </p:spPr>
      </p:pic>
      <p:sp>
        <p:nvSpPr>
          <p:cNvPr id="130" name="Google Shape;130;p5"/>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什么是 gTLD？</a:t>
            </a:r>
          </a:p>
        </p:txBody>
      </p:sp>
      <p:sp>
        <p:nvSpPr>
          <p:cNvPr id="131" name="Google Shape;131;p5"/>
          <p:cNvSpPr txBox="1"/>
          <p:nvPr/>
        </p:nvSpPr>
        <p:spPr>
          <a:xfrm>
            <a:off x="432000" y="1689187"/>
            <a:ext cx="3664800" cy="355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B3458"/>
                </a:solidFill>
                <a:latin typeface="Arial"/>
                <a:ea typeface="SimSun"/>
                <a:cs typeface="Arial"/>
                <a:sym typeface="Arial"/>
              </a:rPr>
              <a:t>顶级域 (top-level domain, TLD) 是一个域名的最后一部分，即在圆点后的部分。例如，在域名 </a:t>
            </a:r>
            <a:r>
              <a:rPr lang="zh-CN" sz="2000" b="1" i="0" u="none" strike="noStrike" cap="none">
                <a:solidFill>
                  <a:srgbClr val="F1633E"/>
                </a:solidFill>
                <a:latin typeface="Arial"/>
                <a:ea typeface="SimSun"/>
                <a:cs typeface="Arial"/>
                <a:sym typeface="Arial"/>
              </a:rPr>
              <a:t>icann.org</a:t>
            </a:r>
            <a:r>
              <a:rPr lang="zh-CN" sz="2000" b="0" i="0" u="none" strike="noStrike" cap="none">
                <a:solidFill>
                  <a:srgbClr val="0B3458"/>
                </a:solidFill>
                <a:latin typeface="Arial"/>
                <a:ea typeface="SimSun"/>
                <a:cs typeface="Arial"/>
                <a:sym typeface="Arial"/>
              </a:rPr>
              <a:t> 中，字符串“org”即表示 TLD。</a:t>
            </a:r>
          </a:p>
          <a:p>
            <a:pPr marL="0" marR="0" lvl="0" indent="0" algn="l" rtl="0">
              <a:lnSpc>
                <a:spcPct val="100000"/>
              </a:lnSpc>
              <a:spcBef>
                <a:spcPts val="1350"/>
              </a:spcBef>
              <a:spcAft>
                <a:spcPts val="0"/>
              </a:spcAft>
              <a:buClr>
                <a:srgbClr val="000000"/>
              </a:buClr>
              <a:buSzPts val="2000"/>
              <a:buFont typeface="Arial"/>
              <a:buNone/>
            </a:pPr>
            <a:r>
              <a:rPr lang="zh-CN" sz="2000" b="0" i="0" u="none" strike="noStrike" cap="none">
                <a:solidFill>
                  <a:srgbClr val="0B3458"/>
                </a:solidFill>
                <a:latin typeface="Arial"/>
                <a:ea typeface="SimSun"/>
                <a:cs typeface="Arial"/>
                <a:sym typeface="Arial"/>
              </a:rPr>
              <a:t>通过 2012 年的新通用顶级域项目，互联网上新增了 1200 多个唯一域名，如 </a:t>
            </a:r>
            <a:r>
              <a:rPr lang="zh-CN" sz="2000" b="1" i="0" u="none" strike="noStrike" cap="none">
                <a:solidFill>
                  <a:srgbClr val="0B3458"/>
                </a:solidFill>
                <a:latin typeface="Arial"/>
                <a:ea typeface="SimSun"/>
                <a:cs typeface="Arial"/>
                <a:sym typeface="Arial"/>
              </a:rPr>
              <a:t>.trade</a:t>
            </a:r>
            <a:r>
              <a:rPr lang="zh-CN" sz="20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zh-CN" sz="2000" b="0" i="0" u="none" strike="noStrike" cap="none">
                <a:solidFill>
                  <a:srgbClr val="0B3458"/>
                </a:solidFill>
                <a:latin typeface="Arial"/>
                <a:ea typeface="SimSun"/>
                <a:cs typeface="Arial"/>
                <a:sym typeface="Arial"/>
              </a:rPr>
              <a:t>和 </a:t>
            </a:r>
            <a:r>
              <a:rPr lang="zh-CN" sz="2000" b="1" i="0" u="none" strike="noStrike" cap="none">
                <a:solidFill>
                  <a:srgbClr val="0B3458"/>
                </a:solidFill>
                <a:latin typeface="Arial"/>
                <a:ea typeface="SimSun"/>
                <a:cs typeface="Arial"/>
                <a:sym typeface="Arial"/>
              </a:rPr>
              <a:t>.vegas</a:t>
            </a:r>
            <a:r>
              <a:rPr lang="zh-CN" sz="2000" b="0" i="0" u="none" strike="noStrike" cap="none">
                <a:solidFill>
                  <a:srgbClr val="0B3458"/>
                </a:solidFill>
                <a:latin typeface="Arial"/>
                <a:ea typeface="SimSun"/>
                <a:cs typeface="Arial"/>
                <a:sym typeface="Arial"/>
              </a:rPr>
              <a:t>。</a:t>
            </a:r>
          </a:p>
        </p:txBody>
      </p:sp>
      <p:sp>
        <p:nvSpPr>
          <p:cNvPr id="137" name="Google Shape;137;p5"/>
          <p:cNvSpPr/>
          <p:nvPr/>
        </p:nvSpPr>
        <p:spPr>
          <a:xfrm>
            <a:off x="5793843" y="4580665"/>
            <a:ext cx="2918157" cy="785239"/>
          </a:xfrm>
          <a:prstGeom prst="roundRect">
            <a:avLst>
              <a:gd name="adj"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2777"/>
              </a:lnSpc>
              <a:spcBef>
                <a:spcPts val="0"/>
              </a:spcBef>
              <a:spcAft>
                <a:spcPts val="0"/>
              </a:spcAft>
              <a:buClr>
                <a:srgbClr val="000000"/>
              </a:buClr>
              <a:buSzPts val="3600"/>
              <a:buFont typeface="Arial"/>
              <a:buNone/>
            </a:pPr>
            <a:r>
              <a:rPr lang="zh-CN" sz="3600" b="0" i="0" u="none" strike="noStrike" cap="none">
                <a:solidFill>
                  <a:srgbClr val="0B3458"/>
                </a:solidFill>
                <a:latin typeface="Arial"/>
                <a:ea typeface="SimSun"/>
                <a:cs typeface="Arial"/>
                <a:sym typeface="Arial"/>
              </a:rPr>
              <a:t>icann.</a:t>
            </a:r>
            <a:r>
              <a:rPr lang="zh-CN" sz="3600" b="1" i="0" u="none" strike="noStrike" cap="none">
                <a:solidFill>
                  <a:srgbClr val="0B3458"/>
                </a:solidFill>
                <a:latin typeface="Arial"/>
                <a:ea typeface="SimSun"/>
                <a:cs typeface="Arial"/>
                <a:sym typeface="Arial"/>
              </a:rPr>
              <a:t>org</a:t>
            </a:r>
          </a:p>
        </p:txBody>
      </p:sp>
      <p:sp>
        <p:nvSpPr>
          <p:cNvPr id="138" name="Google Shape;138;p5"/>
          <p:cNvSpPr/>
          <p:nvPr/>
        </p:nvSpPr>
        <p:spPr>
          <a:xfrm rot="-7644920">
            <a:off x="7771988" y="5348012"/>
            <a:ext cx="698721" cy="395463"/>
          </a:xfrm>
          <a:prstGeom prst="rightArrow">
            <a:avLst>
              <a:gd name="adj1" fmla="val 50000"/>
              <a:gd name="adj2" fmla="val 98656"/>
            </a:avLst>
          </a:prstGeom>
          <a:solidFill>
            <a:schemeClr val="lt1"/>
          </a:solidFill>
          <a:ln w="1270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roup 6">
            <a:extLst>
              <a:ext uri="{FF2B5EF4-FFF2-40B4-BE49-F238E27FC236}">
                <a16:creationId xmlns:a16="http://schemas.microsoft.com/office/drawing/2014/main" id="{550BEB2B-5849-6048-32E4-D43513BC8122}"/>
              </a:ext>
            </a:extLst>
          </p:cNvPr>
          <p:cNvGrpSpPr/>
          <p:nvPr/>
        </p:nvGrpSpPr>
        <p:grpSpPr>
          <a:xfrm>
            <a:off x="5403850" y="2060575"/>
            <a:ext cx="2076449" cy="1238250"/>
            <a:chOff x="5403850" y="2060575"/>
            <a:chExt cx="2076449" cy="1238250"/>
          </a:xfrm>
        </p:grpSpPr>
        <p:sp>
          <p:nvSpPr>
            <p:cNvPr id="6" name="Rectangle 5">
              <a:extLst>
                <a:ext uri="{FF2B5EF4-FFF2-40B4-BE49-F238E27FC236}">
                  <a16:creationId xmlns:a16="http://schemas.microsoft.com/office/drawing/2014/main" id="{2C97F303-7442-9660-EF63-68161A13CC65}"/>
                </a:ext>
              </a:extLst>
            </p:cNvPr>
            <p:cNvSpPr/>
            <p:nvPr/>
          </p:nvSpPr>
          <p:spPr>
            <a:xfrm>
              <a:off x="5403850" y="2060575"/>
              <a:ext cx="2076449" cy="123825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C1D858-FD4E-2F2B-8C26-5E41829D4A64}"/>
                </a:ext>
              </a:extLst>
            </p:cNvPr>
            <p:cNvSpPr txBox="1"/>
            <p:nvPr/>
          </p:nvSpPr>
          <p:spPr>
            <a:xfrm>
              <a:off x="5426074" y="2146300"/>
              <a:ext cx="1945109" cy="507831"/>
            </a:xfrm>
            <a:prstGeom prst="rect">
              <a:avLst/>
            </a:prstGeom>
            <a:noFill/>
          </p:spPr>
          <p:txBody>
            <a:bodyPr wrap="square" rtlCol="0">
              <a:spAutoFit/>
            </a:bodyPr>
            <a:lstStyle/>
            <a:p>
              <a:r>
                <a:rPr lang="zh-CN" sz="900" b="1">
                  <a:solidFill>
                    <a:schemeClr val="bg1"/>
                  </a:solidFill>
                </a:rPr>
                <a:t>ICANN 的使命在于确保全球互联网的稳定、安全与统一。</a:t>
              </a:r>
            </a:p>
          </p:txBody>
        </p:sp>
        <p:sp>
          <p:nvSpPr>
            <p:cNvPr id="4" name="TextBox 3">
              <a:extLst>
                <a:ext uri="{FF2B5EF4-FFF2-40B4-BE49-F238E27FC236}">
                  <a16:creationId xmlns:a16="http://schemas.microsoft.com/office/drawing/2014/main" id="{DB4BAE45-E87F-25CD-48A7-B5709B25BF8F}"/>
                </a:ext>
              </a:extLst>
            </p:cNvPr>
            <p:cNvSpPr txBox="1"/>
            <p:nvPr/>
          </p:nvSpPr>
          <p:spPr>
            <a:xfrm>
              <a:off x="5426075" y="2597150"/>
              <a:ext cx="2001092" cy="400110"/>
            </a:xfrm>
            <a:prstGeom prst="rect">
              <a:avLst/>
            </a:prstGeom>
            <a:noFill/>
          </p:spPr>
          <p:txBody>
            <a:bodyPr wrap="square" rtlCol="0">
              <a:spAutoFit/>
            </a:bodyPr>
            <a:lstStyle/>
            <a:p>
              <a:r>
                <a:rPr lang="zh-CN" sz="500">
                  <a:solidFill>
                    <a:schemeClr val="bg1"/>
                  </a:solidFill>
                </a:rPr>
                <a:t>要在互联网上访问另一个人的信息，您必须在电脑或其他设备中键入一个地址——可以是一个名称或是一串数字。这个地址必须是独一无二的，只有这样电脑之间才能互相识别。 </a:t>
              </a:r>
            </a:p>
          </p:txBody>
        </p:sp>
        <p:sp>
          <p:nvSpPr>
            <p:cNvPr id="5" name="Rectangle 4">
              <a:extLst>
                <a:ext uri="{FF2B5EF4-FFF2-40B4-BE49-F238E27FC236}">
                  <a16:creationId xmlns:a16="http://schemas.microsoft.com/office/drawing/2014/main" id="{D059EB6F-E57D-F63E-95A5-99D4D7915E32}"/>
                </a:ext>
              </a:extLst>
            </p:cNvPr>
            <p:cNvSpPr/>
            <p:nvPr/>
          </p:nvSpPr>
          <p:spPr>
            <a:xfrm>
              <a:off x="5505450" y="3044825"/>
              <a:ext cx="466725" cy="149225"/>
            </a:xfrm>
            <a:prstGeom prst="rect">
              <a:avLst/>
            </a:prstGeom>
            <a:solidFill>
              <a:srgbClr val="00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400"/>
                <a:t>了解更多信息</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p:nvPr/>
        </p:nvSpPr>
        <p:spPr>
          <a:xfrm>
            <a:off x="431799" y="2213208"/>
            <a:ext cx="8280400" cy="1298602"/>
          </a:xfrm>
          <a:prstGeom prst="rect">
            <a:avLst/>
          </a:prstGeom>
          <a:solidFill>
            <a:schemeClr val="lt1"/>
          </a:solidFill>
          <a:ln>
            <a:noFill/>
          </a:ln>
        </p:spPr>
        <p:txBody>
          <a:bodyPr spcFirstLastPara="1" wrap="square" lIns="288000" tIns="216000" rIns="720000" bIns="2700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zh-CN" sz="2200" b="1"/>
              <a:t>下一轮新通用顶级域项目的目标</a:t>
            </a:r>
          </a:p>
        </p:txBody>
      </p:sp>
      <p:sp>
        <p:nvSpPr>
          <p:cNvPr id="149" name="Google Shape;149;p7"/>
          <p:cNvSpPr txBox="1">
            <a:spLocks noGrp="1"/>
          </p:cNvSpPr>
          <p:nvPr>
            <p:ph type="title"/>
          </p:nvPr>
        </p:nvSpPr>
        <p:spPr>
          <a:xfrm>
            <a:off x="431800" y="900112"/>
            <a:ext cx="2972407"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成功的下一轮</a:t>
            </a:r>
          </a:p>
        </p:txBody>
      </p:sp>
      <p:sp>
        <p:nvSpPr>
          <p:cNvPr id="150" name="Google Shape;150;p7"/>
          <p:cNvSpPr txBox="1"/>
          <p:nvPr/>
        </p:nvSpPr>
        <p:spPr>
          <a:xfrm>
            <a:off x="3312434" y="938598"/>
            <a:ext cx="53997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CN" sz="1800" b="1">
                <a:solidFill>
                  <a:srgbClr val="0B3458"/>
                </a:solidFill>
              </a:rPr>
              <a:t>促进多样性。</a:t>
            </a:r>
          </a:p>
          <a:p>
            <a:pPr marL="0" marR="0" lvl="0" indent="0" algn="l" rtl="0">
              <a:lnSpc>
                <a:spcPct val="100000"/>
              </a:lnSpc>
              <a:spcBef>
                <a:spcPts val="0"/>
              </a:spcBef>
              <a:spcAft>
                <a:spcPts val="0"/>
              </a:spcAft>
              <a:buClr>
                <a:srgbClr val="000000"/>
              </a:buClr>
              <a:buSzPts val="1800"/>
              <a:buFont typeface="Arial"/>
              <a:buNone/>
            </a:pPr>
            <a:r>
              <a:rPr lang="zh-CN" sz="1800" b="1">
                <a:solidFill>
                  <a:srgbClr val="0B3458"/>
                </a:solidFill>
              </a:rPr>
              <a:t>	鼓励竞争。</a:t>
            </a:r>
          </a:p>
          <a:p>
            <a:pPr marL="0" marR="0" lvl="0" indent="0" algn="l" rtl="0">
              <a:lnSpc>
                <a:spcPct val="100000"/>
              </a:lnSpc>
              <a:spcBef>
                <a:spcPts val="0"/>
              </a:spcBef>
              <a:spcAft>
                <a:spcPts val="0"/>
              </a:spcAft>
              <a:buClr>
                <a:srgbClr val="000000"/>
              </a:buClr>
              <a:buSzPts val="1800"/>
              <a:buFont typeface="Arial"/>
              <a:buNone/>
            </a:pPr>
            <a:r>
              <a:rPr lang="zh-CN" sz="1800" b="1">
                <a:solidFill>
                  <a:srgbClr val="0B3458"/>
                </a:solidFill>
              </a:rPr>
              <a:t>		提高 DNS 的实用性。</a:t>
            </a:r>
          </a:p>
        </p:txBody>
      </p:sp>
      <p:cxnSp>
        <p:nvCxnSpPr>
          <p:cNvPr id="151" name="Google Shape;151;p7"/>
          <p:cNvCxnSpPr/>
          <p:nvPr/>
        </p:nvCxnSpPr>
        <p:spPr>
          <a:xfrm>
            <a:off x="3054546" y="900113"/>
            <a:ext cx="0" cy="879742"/>
          </a:xfrm>
          <a:prstGeom prst="straightConnector1">
            <a:avLst/>
          </a:prstGeom>
          <a:noFill/>
          <a:ln w="15875" cap="flat" cmpd="sng">
            <a:solidFill>
              <a:srgbClr val="6D99B3"/>
            </a:solidFill>
            <a:prstDash val="solid"/>
            <a:round/>
            <a:headEnd type="none" w="sm" len="sm"/>
            <a:tailEnd type="none" w="sm" len="sm"/>
          </a:ln>
        </p:spPr>
      </p:cxnSp>
      <p:sp>
        <p:nvSpPr>
          <p:cNvPr id="152" name="Google Shape;152;p7"/>
          <p:cNvSpPr/>
          <p:nvPr/>
        </p:nvSpPr>
        <p:spPr>
          <a:xfrm>
            <a:off x="4632275" y="3023200"/>
            <a:ext cx="4032000" cy="2908800"/>
          </a:xfrm>
          <a:prstGeom prst="rect">
            <a:avLst/>
          </a:prstGeom>
          <a:solidFill>
            <a:srgbClr val="0B3458"/>
          </a:solidFill>
          <a:ln>
            <a:noFill/>
          </a:ln>
        </p:spPr>
        <p:txBody>
          <a:bodyPr spcFirstLastPara="1" wrap="square" lIns="288000" tIns="360000" rIns="503975"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chemeClr val="lt1"/>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北美和欧洲以外的实体提交申请的比例高于</a:t>
            </a:r>
            <a:r>
              <a:rPr lang="zh-CN" sz="1800" b="0" i="0" u="none" strike="noStrike" cap="none">
                <a:solidFill>
                  <a:srgbClr val="1D1C1D"/>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zh-CN" sz="2000" b="0" i="0" u="none" strike="noStrike" cap="none">
                <a:solidFill>
                  <a:schemeClr val="lt1"/>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2012 年轮次。</a:t>
            </a:r>
            <a:r>
              <a:rPr lang="zh-CN" sz="2000" b="0" i="0" u="none" strike="noStrike" cap="none">
                <a:solidFill>
                  <a:schemeClr val="lt1"/>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p>
        </p:txBody>
      </p:sp>
      <p:sp>
        <p:nvSpPr>
          <p:cNvPr id="153" name="Google Shape;153;p7"/>
          <p:cNvSpPr/>
          <p:nvPr/>
        </p:nvSpPr>
        <p:spPr>
          <a:xfrm>
            <a:off x="431800" y="3023200"/>
            <a:ext cx="4032000" cy="2908800"/>
          </a:xfrm>
          <a:prstGeom prst="rect">
            <a:avLst/>
          </a:prstGeom>
          <a:solidFill>
            <a:srgbClr val="0B3458"/>
          </a:solidFill>
          <a:ln>
            <a:noFill/>
          </a:ln>
        </p:spPr>
        <p:txBody>
          <a:bodyPr spcFirstLastPara="1" wrap="square" lIns="288000" tIns="360000" rIns="288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chemeClr val="lt1"/>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包括新社群和新声音、各种语言和文字、多样化的地理位置和民族、企业家和初创企业以及非营利组织在内的申请</a:t>
            </a:r>
            <a:r>
              <a:rPr lang="zh-CN" sz="2000" b="0" i="0" u="none" strike="noStrike" cap="none">
                <a:solidFill>
                  <a:schemeClr val="lt1"/>
                </a:solidFill>
                <a:latin typeface="Arial"/>
                <a:ea typeface="SimSun"/>
                <a:cs typeface="Arial"/>
                <a:sym typeface="Arial"/>
              </a:rPr>
              <a:t>。 </a:t>
            </a:r>
          </a:p>
        </p:txBody>
      </p:sp>
      <p:sp>
        <p:nvSpPr>
          <p:cNvPr id="154" name="Google Shape;154;p7"/>
          <p:cNvSpPr/>
          <p:nvPr/>
        </p:nvSpPr>
        <p:spPr>
          <a:xfrm>
            <a:off x="160759" y="287516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1</a:t>
            </a:r>
          </a:p>
        </p:txBody>
      </p:sp>
      <p:sp>
        <p:nvSpPr>
          <p:cNvPr id="155" name="Google Shape;155;p7"/>
          <p:cNvSpPr/>
          <p:nvPr/>
        </p:nvSpPr>
        <p:spPr>
          <a:xfrm>
            <a:off x="4486658" y="283910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2</a:t>
            </a:r>
          </a:p>
        </p:txBody>
      </p:sp>
      <p:sp>
        <p:nvSpPr>
          <p:cNvPr id="156" name="Google Shape;156;p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7" name="Google Shape;157;p7"/>
          <p:cNvCxnSpPr/>
          <p:nvPr/>
        </p:nvCxnSpPr>
        <p:spPr>
          <a:xfrm>
            <a:off x="160749" y="2135883"/>
            <a:ext cx="8280300" cy="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zh-CN"/>
              <a:t>02</a:t>
            </a:r>
          </a:p>
        </p:txBody>
      </p:sp>
      <p:sp>
        <p:nvSpPr>
          <p:cNvPr id="163" name="Google Shape;163;p6"/>
          <p:cNvSpPr txBox="1">
            <a:spLocks noGrp="1"/>
          </p:cNvSpPr>
          <p:nvPr>
            <p:ph type="title"/>
          </p:nvPr>
        </p:nvSpPr>
        <p:spPr>
          <a:xfrm>
            <a:off x="431800" y="2786075"/>
            <a:ext cx="4931400" cy="16623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zh-CN"/>
              <a:t>利用通用顶级域发挥互联网的力量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431800" y="900112"/>
            <a:ext cx="5263920" cy="51004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新域名，新用途</a:t>
            </a:r>
          </a:p>
        </p:txBody>
      </p:sp>
      <p:sp>
        <p:nvSpPr>
          <p:cNvPr id="170" name="Google Shape;170;p9"/>
          <p:cNvSpPr/>
          <p:nvPr/>
        </p:nvSpPr>
        <p:spPr>
          <a:xfrm>
            <a:off x="2438712" y="4011509"/>
            <a:ext cx="1800000" cy="2087998"/>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管理和保护您的在线形象</a:t>
            </a:r>
            <a:r>
              <a:rPr lang="zh-CN" sz="16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t>
            </a:r>
          </a:p>
        </p:txBody>
      </p:sp>
      <p:sp>
        <p:nvSpPr>
          <p:cNvPr id="171" name="Google Shape;171;p9"/>
          <p:cNvSpPr/>
          <p:nvPr/>
        </p:nvSpPr>
        <p:spPr>
          <a:xfrm>
            <a:off x="432000" y="1734669"/>
            <a:ext cx="18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a:solidFill>
                  <a:srgbClr val="0B3458"/>
                </a:solidFill>
              </a:rPr>
              <a:t>服务于不同的</a:t>
            </a:r>
          </a:p>
          <a:p>
            <a:pPr marL="0" marR="0" lvl="0" indent="0" algn="l" rtl="0">
              <a:lnSpc>
                <a:spcPct val="100000"/>
              </a:lnSpc>
              <a:spcBef>
                <a:spcPts val="0"/>
              </a:spcBef>
              <a:spcAft>
                <a:spcPts val="0"/>
              </a:spcAft>
              <a:buClr>
                <a:srgbClr val="000000"/>
              </a:buClr>
              <a:buSzPts val="1600"/>
              <a:buFont typeface="Arial"/>
              <a:buNone/>
            </a:pPr>
            <a:r>
              <a:rPr lang="zh-CN" sz="1600">
                <a:solidFill>
                  <a:srgbClr val="0B3458"/>
                </a:solidFill>
              </a:rPr>
              <a:t>文化、地理、 </a:t>
            </a:r>
          </a:p>
          <a:p>
            <a:pPr marL="0" marR="0" lvl="0" indent="0" algn="l" rtl="0">
              <a:lnSpc>
                <a:spcPct val="100000"/>
              </a:lnSpc>
              <a:spcBef>
                <a:spcPts val="0"/>
              </a:spcBef>
              <a:spcAft>
                <a:spcPts val="0"/>
              </a:spcAft>
              <a:buClr>
                <a:srgbClr val="000000"/>
              </a:buClr>
              <a:buSzPts val="1600"/>
              <a:buFont typeface="Arial"/>
              <a:buNone/>
            </a:pPr>
            <a:r>
              <a:rPr lang="zh-CN" sz="1600">
                <a:solidFill>
                  <a:srgbClr val="0B3458"/>
                </a:solidFill>
              </a:rPr>
              <a:t>语言和专业社群。</a:t>
            </a:r>
          </a:p>
        </p:txBody>
      </p:sp>
      <p:sp>
        <p:nvSpPr>
          <p:cNvPr id="172" name="Google Shape;172;p9"/>
          <p:cNvSpPr/>
          <p:nvPr/>
        </p:nvSpPr>
        <p:spPr>
          <a:xfrm>
            <a:off x="431800" y="4011509"/>
            <a:ext cx="18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建立品牌信任度和知名度。</a:t>
            </a:r>
          </a:p>
        </p:txBody>
      </p:sp>
      <p:sp>
        <p:nvSpPr>
          <p:cNvPr id="173" name="Google Shape;173;p9"/>
          <p:cNvSpPr/>
          <p:nvPr/>
        </p:nvSpPr>
        <p:spPr>
          <a:xfrm>
            <a:off x="2438712" y="1734669"/>
            <a:ext cx="18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为</a:t>
            </a:r>
            <a:r>
              <a:rPr lang="zh-CN" sz="1600">
                <a:solidFill>
                  <a:srgbClr val="0B3458"/>
                </a:solidFill>
              </a:rPr>
              <a:t>社群和组织</a:t>
            </a:r>
            <a:r>
              <a:rPr lang="zh-CN" sz="1600" b="0" i="0" u="none" strike="noStrike" cap="none">
                <a:solidFill>
                  <a:srgbClr val="0B3458"/>
                </a:solidFill>
                <a:latin typeface="Arial"/>
                <a:ea typeface="SimSun"/>
                <a:cs typeface="Arial"/>
                <a:sym typeface="Arial"/>
              </a:rPr>
              <a:t>提供打造自身网络空间的机会。</a:t>
            </a:r>
          </a:p>
        </p:txBody>
      </p:sp>
      <p:sp>
        <p:nvSpPr>
          <p:cNvPr id="174" name="Google Shape;174;p9"/>
          <p:cNvSpPr/>
          <p:nvPr/>
        </p:nvSpPr>
        <p:spPr>
          <a:xfrm>
            <a:off x="6525460" y="4618524"/>
            <a:ext cx="870559" cy="399361"/>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.网址</a:t>
            </a:r>
          </a:p>
        </p:txBody>
      </p:sp>
      <p:sp>
        <p:nvSpPr>
          <p:cNvPr id="175" name="Google Shape;175;p9"/>
          <p:cNvSpPr/>
          <p:nvPr/>
        </p:nvSpPr>
        <p:spPr>
          <a:xfrm>
            <a:off x="7542302" y="4615946"/>
            <a:ext cx="8706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uFill>
                  <a:noFill/>
                </a:uFill>
                <a:latin typeface="Arial"/>
                <a:ea typeface="SimSun"/>
                <a:cs typeface="Arial"/>
                <a:sym typeface="Arial"/>
                <a:hlinkClick r:id="rId3">
                  <a:extLst>
                    <a:ext uri="{A12FA001-AC4F-418D-AE19-62706E023703}">
                      <ahyp:hlinkClr xmlns:ahyp="http://schemas.microsoft.com/office/drawing/2018/hyperlinkcolor" val="tx"/>
                    </a:ext>
                  </a:extLst>
                </a:hlinkClick>
              </a:rPr>
              <a:t>شبكة</a:t>
            </a:r>
            <a:r>
              <a:rPr lang="zh-CN" sz="1800" b="1" i="0" u="none" strike="noStrike" cap="none">
                <a:solidFill>
                  <a:srgbClr val="0B3458"/>
                </a:solidFill>
                <a:latin typeface="Arial"/>
                <a:ea typeface="SimSun"/>
                <a:cs typeface="Arial"/>
                <a:sym typeface="Arial"/>
              </a:rPr>
              <a:t>.</a:t>
            </a:r>
          </a:p>
        </p:txBody>
      </p:sp>
      <p:sp>
        <p:nvSpPr>
          <p:cNvPr id="176" name="Google Shape;176;p9"/>
          <p:cNvSpPr txBox="1"/>
          <p:nvPr/>
        </p:nvSpPr>
        <p:spPr>
          <a:xfrm>
            <a:off x="4238712" y="4702422"/>
            <a:ext cx="2140471"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基于文字：</a:t>
            </a:r>
          </a:p>
        </p:txBody>
      </p:sp>
      <p:sp>
        <p:nvSpPr>
          <p:cNvPr id="177" name="Google Shape;177;p9"/>
          <p:cNvSpPr txBox="1"/>
          <p:nvPr/>
        </p:nvSpPr>
        <p:spPr>
          <a:xfrm>
            <a:off x="4238712" y="4133254"/>
            <a:ext cx="2140472"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基于位置：</a:t>
            </a:r>
          </a:p>
        </p:txBody>
      </p:sp>
      <p:sp>
        <p:nvSpPr>
          <p:cNvPr id="178" name="Google Shape;178;p9"/>
          <p:cNvSpPr/>
          <p:nvPr/>
        </p:nvSpPr>
        <p:spPr>
          <a:xfrm>
            <a:off x="7713502" y="4052027"/>
            <a:ext cx="7206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.nyc</a:t>
            </a:r>
          </a:p>
        </p:txBody>
      </p:sp>
      <p:sp>
        <p:nvSpPr>
          <p:cNvPr id="179" name="Google Shape;179;p9"/>
          <p:cNvSpPr/>
          <p:nvPr/>
        </p:nvSpPr>
        <p:spPr>
          <a:xfrm>
            <a:off x="6525450" y="4052025"/>
            <a:ext cx="1071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.durban</a:t>
            </a:r>
          </a:p>
        </p:txBody>
      </p:sp>
      <p:sp>
        <p:nvSpPr>
          <p:cNvPr id="180" name="Google Shape;180;p9"/>
          <p:cNvSpPr txBox="1"/>
          <p:nvPr/>
        </p:nvSpPr>
        <p:spPr>
          <a:xfrm>
            <a:off x="4238713" y="5825758"/>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在线身份：</a:t>
            </a:r>
          </a:p>
        </p:txBody>
      </p:sp>
      <p:sp>
        <p:nvSpPr>
          <p:cNvPr id="181" name="Google Shape;181;p9"/>
          <p:cNvSpPr/>
          <p:nvPr/>
        </p:nvSpPr>
        <p:spPr>
          <a:xfrm>
            <a:off x="6525460" y="5751518"/>
            <a:ext cx="87055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.blog</a:t>
            </a:r>
          </a:p>
        </p:txBody>
      </p:sp>
      <p:sp>
        <p:nvSpPr>
          <p:cNvPr id="182" name="Google Shape;182;p9"/>
          <p:cNvSpPr txBox="1"/>
          <p:nvPr/>
        </p:nvSpPr>
        <p:spPr>
          <a:xfrm>
            <a:off x="4231632" y="3312725"/>
            <a:ext cx="2149993"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创意工具：</a:t>
            </a:r>
          </a:p>
        </p:txBody>
      </p:sp>
      <p:sp>
        <p:nvSpPr>
          <p:cNvPr id="183" name="Google Shape;183;p9"/>
          <p:cNvSpPr/>
          <p:nvPr/>
        </p:nvSpPr>
        <p:spPr>
          <a:xfrm>
            <a:off x="6525460" y="3001225"/>
            <a:ext cx="164978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playlist.new</a:t>
            </a:r>
          </a:p>
        </p:txBody>
      </p:sp>
      <p:sp>
        <p:nvSpPr>
          <p:cNvPr id="184" name="Google Shape;184;p9"/>
          <p:cNvSpPr/>
          <p:nvPr/>
        </p:nvSpPr>
        <p:spPr>
          <a:xfrm>
            <a:off x="6525460" y="3485530"/>
            <a:ext cx="1340292"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doc.new</a:t>
            </a:r>
          </a:p>
        </p:txBody>
      </p:sp>
      <p:sp>
        <p:nvSpPr>
          <p:cNvPr id="185" name="Google Shape;185;p9"/>
          <p:cNvSpPr txBox="1"/>
          <p:nvPr/>
        </p:nvSpPr>
        <p:spPr>
          <a:xfrm>
            <a:off x="4231633" y="5268742"/>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品牌：</a:t>
            </a:r>
          </a:p>
        </p:txBody>
      </p:sp>
      <p:sp>
        <p:nvSpPr>
          <p:cNvPr id="186" name="Google Shape;186;p9"/>
          <p:cNvSpPr txBox="1"/>
          <p:nvPr/>
        </p:nvSpPr>
        <p:spPr>
          <a:xfrm>
            <a:off x="4238712" y="2262507"/>
            <a:ext cx="2142914"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特定行业：</a:t>
            </a:r>
          </a:p>
        </p:txBody>
      </p:sp>
      <p:sp>
        <p:nvSpPr>
          <p:cNvPr id="187" name="Google Shape;187;p9"/>
          <p:cNvSpPr/>
          <p:nvPr/>
        </p:nvSpPr>
        <p:spPr>
          <a:xfrm>
            <a:off x="6525460" y="1950423"/>
            <a:ext cx="1860738" cy="399361"/>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bg1"/>
                </a:solidFill>
                <a:latin typeface="Arial"/>
                <a:ea typeface="SimSun"/>
                <a:cs typeface="Arial"/>
                <a:sym typeface="Arial"/>
              </a:rPr>
              <a:t>.photography</a:t>
            </a:r>
          </a:p>
        </p:txBody>
      </p:sp>
      <p:sp>
        <p:nvSpPr>
          <p:cNvPr id="188" name="Google Shape;188;p9"/>
          <p:cNvSpPr/>
          <p:nvPr/>
        </p:nvSpPr>
        <p:spPr>
          <a:xfrm>
            <a:off x="6525451" y="2434725"/>
            <a:ext cx="10713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bg1"/>
                </a:solidFill>
                <a:latin typeface="Arial"/>
                <a:ea typeface="SimSun"/>
                <a:cs typeface="Arial"/>
                <a:sym typeface="Arial"/>
              </a:rPr>
              <a:t>.rugby</a:t>
            </a:r>
          </a:p>
        </p:txBody>
      </p:sp>
      <p:sp>
        <p:nvSpPr>
          <p:cNvPr id="189" name="Google Shape;189;p9"/>
          <p:cNvSpPr/>
          <p:nvPr/>
        </p:nvSpPr>
        <p:spPr>
          <a:xfrm>
            <a:off x="7720214" y="2433179"/>
            <a:ext cx="9054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bg1"/>
                </a:solidFill>
                <a:latin typeface="Arial"/>
                <a:ea typeface="SimSun"/>
                <a:cs typeface="Arial"/>
                <a:sym typeface="Arial"/>
              </a:rPr>
              <a:t>.bank</a:t>
            </a:r>
          </a:p>
        </p:txBody>
      </p:sp>
      <p:sp>
        <p:nvSpPr>
          <p:cNvPr id="190" name="Google Shape;190;p9"/>
          <p:cNvSpPr/>
          <p:nvPr/>
        </p:nvSpPr>
        <p:spPr>
          <a:xfrm>
            <a:off x="7691262" y="5179855"/>
            <a:ext cx="964096"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.apple</a:t>
            </a:r>
          </a:p>
        </p:txBody>
      </p:sp>
      <p:sp>
        <p:nvSpPr>
          <p:cNvPr id="191" name="Google Shape;191;p9"/>
          <p:cNvSpPr/>
          <p:nvPr/>
        </p:nvSpPr>
        <p:spPr>
          <a:xfrm>
            <a:off x="6525460" y="5185021"/>
            <a:ext cx="1071393"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.google</a:t>
            </a:r>
          </a:p>
        </p:txBody>
      </p:sp>
      <p:sp>
        <p:nvSpPr>
          <p:cNvPr id="192" name="Google Shape;192;p9"/>
          <p:cNvSpPr/>
          <p:nvPr/>
        </p:nvSpPr>
        <p:spPr>
          <a:xfrm rot="5400000">
            <a:off x="516313"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9"/>
          <p:cNvSpPr/>
          <p:nvPr/>
        </p:nvSpPr>
        <p:spPr>
          <a:xfrm rot="5400000">
            <a:off x="2513061"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9"/>
          <p:cNvSpPr/>
          <p:nvPr/>
        </p:nvSpPr>
        <p:spPr>
          <a:xfrm rot="5400000">
            <a:off x="516313"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9"/>
          <p:cNvSpPr/>
          <p:nvPr/>
        </p:nvSpPr>
        <p:spPr>
          <a:xfrm rot="5400000">
            <a:off x="2513061"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9"/>
          <p:cNvSpPr txBox="1"/>
          <p:nvPr/>
        </p:nvSpPr>
        <p:spPr>
          <a:xfrm>
            <a:off x="6525460" y="1562451"/>
            <a:ext cx="2253017"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7F7F7F"/>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示例：</a:t>
            </a:r>
          </a:p>
        </p:txBody>
      </p:sp>
      <p:sp>
        <p:nvSpPr>
          <p:cNvPr id="197" name="Google Shape;197;p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8" name="Google Shape;198;p9"/>
          <p:cNvCxnSpPr/>
          <p:nvPr/>
        </p:nvCxnSpPr>
        <p:spPr>
          <a:xfrm>
            <a:off x="43180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99" name="Google Shape;199;p9"/>
          <p:cNvCxnSpPr/>
          <p:nvPr/>
        </p:nvCxnSpPr>
        <p:spPr>
          <a:xfrm>
            <a:off x="2433855"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0" name="Google Shape;200;p9"/>
          <p:cNvCxnSpPr/>
          <p:nvPr/>
        </p:nvCxnSpPr>
        <p:spPr>
          <a:xfrm>
            <a:off x="431800"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1" name="Google Shape;201;p9"/>
          <p:cNvCxnSpPr/>
          <p:nvPr/>
        </p:nvCxnSpPr>
        <p:spPr>
          <a:xfrm>
            <a:off x="2433855"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431800" y="900112"/>
            <a:ext cx="3578336"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gTLD 机遇</a:t>
            </a:r>
          </a:p>
        </p:txBody>
      </p:sp>
      <p:sp>
        <p:nvSpPr>
          <p:cNvPr id="208" name="Google Shape;208;p8"/>
          <p:cNvSpPr txBox="1"/>
          <p:nvPr/>
        </p:nvSpPr>
        <p:spPr>
          <a:xfrm>
            <a:off x="4572001" y="1013537"/>
            <a:ext cx="35784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CN" sz="1800" b="1">
                <a:solidFill>
                  <a:srgbClr val="0B3458"/>
                </a:solidFill>
              </a:rPr>
              <a:t>连接和服务新群体：</a:t>
            </a:r>
          </a:p>
        </p:txBody>
      </p:sp>
      <p:cxnSp>
        <p:nvCxnSpPr>
          <p:cNvPr id="209" name="Google Shape;209;p8"/>
          <p:cNvCxnSpPr/>
          <p:nvPr/>
        </p:nvCxnSpPr>
        <p:spPr>
          <a:xfrm>
            <a:off x="4314112" y="900113"/>
            <a:ext cx="0" cy="504000"/>
          </a:xfrm>
          <a:prstGeom prst="straightConnector1">
            <a:avLst/>
          </a:prstGeom>
          <a:noFill/>
          <a:ln w="15875" cap="flat" cmpd="sng">
            <a:solidFill>
              <a:srgbClr val="6D99B3"/>
            </a:solidFill>
            <a:prstDash val="solid"/>
            <a:round/>
            <a:headEnd type="none" w="sm" len="sm"/>
            <a:tailEnd type="none" w="sm" len="sm"/>
          </a:ln>
        </p:spPr>
      </p:cxnSp>
      <p:sp>
        <p:nvSpPr>
          <p:cNvPr id="210" name="Google Shape;210;p8"/>
          <p:cNvSpPr/>
          <p:nvPr/>
        </p:nvSpPr>
        <p:spPr>
          <a:xfrm>
            <a:off x="1149929" y="2082759"/>
            <a:ext cx="108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1" name="Google Shape;211;p8"/>
          <p:cNvSpPr txBox="1"/>
          <p:nvPr/>
        </p:nvSpPr>
        <p:spPr>
          <a:xfrm>
            <a:off x="862401" y="3309052"/>
            <a:ext cx="16551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企业和品牌</a:t>
            </a:r>
          </a:p>
        </p:txBody>
      </p:sp>
      <p:sp>
        <p:nvSpPr>
          <p:cNvPr id="212" name="Google Shape;212;p8"/>
          <p:cNvSpPr txBox="1"/>
          <p:nvPr/>
        </p:nvSpPr>
        <p:spPr>
          <a:xfrm>
            <a:off x="3749592" y="3272809"/>
            <a:ext cx="19263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社群和文化</a:t>
            </a:r>
          </a:p>
        </p:txBody>
      </p:sp>
      <p:sp>
        <p:nvSpPr>
          <p:cNvPr id="213" name="Google Shape;213;p8"/>
          <p:cNvSpPr txBox="1"/>
          <p:nvPr/>
        </p:nvSpPr>
        <p:spPr>
          <a:xfrm>
            <a:off x="6608825" y="3272800"/>
            <a:ext cx="21594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地理区域</a:t>
            </a:r>
          </a:p>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（例如城市和地区）</a:t>
            </a:r>
          </a:p>
        </p:txBody>
      </p:sp>
      <p:sp>
        <p:nvSpPr>
          <p:cNvPr id="214" name="Google Shape;214;p8"/>
          <p:cNvSpPr txBox="1"/>
          <p:nvPr/>
        </p:nvSpPr>
        <p:spPr>
          <a:xfrm>
            <a:off x="362865" y="5531612"/>
            <a:ext cx="26550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地方和国家政府以及国际政府间组织 (IGO)</a:t>
            </a:r>
          </a:p>
        </p:txBody>
      </p:sp>
      <p:sp>
        <p:nvSpPr>
          <p:cNvPr id="215" name="Google Shape;215;p8"/>
          <p:cNvSpPr txBox="1"/>
          <p:nvPr/>
        </p:nvSpPr>
        <p:spPr>
          <a:xfrm>
            <a:off x="6952885" y="5529538"/>
            <a:ext cx="13968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使用不同文字的用户</a:t>
            </a:r>
          </a:p>
        </p:txBody>
      </p:sp>
      <p:sp>
        <p:nvSpPr>
          <p:cNvPr id="216" name="Google Shape;216;p8"/>
          <p:cNvSpPr txBox="1"/>
          <p:nvPr/>
        </p:nvSpPr>
        <p:spPr>
          <a:xfrm>
            <a:off x="3979776" y="5531612"/>
            <a:ext cx="1696115" cy="2769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dirty="0">
                <a:solidFill>
                  <a:srgbClr val="0B3458"/>
                </a:solidFill>
                <a:latin typeface="Arial"/>
                <a:ea typeface="SimSun"/>
                <a:cs typeface="Arial"/>
                <a:sym typeface="Arial"/>
              </a:rPr>
              <a:t>目标客户或成员</a:t>
            </a:r>
          </a:p>
        </p:txBody>
      </p:sp>
      <p:sp>
        <p:nvSpPr>
          <p:cNvPr id="217" name="Google Shape;217;p8"/>
          <p:cNvSpPr/>
          <p:nvPr/>
        </p:nvSpPr>
        <p:spPr>
          <a:xfrm>
            <a:off x="4167757" y="2077833"/>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8" name="Google Shape;218;p8"/>
          <p:cNvSpPr/>
          <p:nvPr/>
        </p:nvSpPr>
        <p:spPr>
          <a:xfrm>
            <a:off x="7089371" y="2078140"/>
            <a:ext cx="1089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9" name="Google Shape;219;p8"/>
          <p:cNvSpPr/>
          <p:nvPr/>
        </p:nvSpPr>
        <p:spPr>
          <a:xfrm>
            <a:off x="1145395" y="4339507"/>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0" name="Google Shape;220;p8"/>
          <p:cNvSpPr/>
          <p:nvPr/>
        </p:nvSpPr>
        <p:spPr>
          <a:xfrm>
            <a:off x="7114206" y="4339505"/>
            <a:ext cx="10857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1" name="Google Shape;221;p8"/>
          <p:cNvSpPr/>
          <p:nvPr/>
        </p:nvSpPr>
        <p:spPr>
          <a:xfrm>
            <a:off x="4181367" y="4343653"/>
            <a:ext cx="10815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222" name="Google Shape;222;p8"/>
          <p:cNvGrpSpPr/>
          <p:nvPr/>
        </p:nvGrpSpPr>
        <p:grpSpPr>
          <a:xfrm>
            <a:off x="4468630" y="4619951"/>
            <a:ext cx="506785" cy="528848"/>
            <a:chOff x="5791593" y="1926808"/>
            <a:chExt cx="599604" cy="625708"/>
          </a:xfrm>
        </p:grpSpPr>
        <p:sp>
          <p:nvSpPr>
            <p:cNvPr id="223" name="Google Shape;223;p8"/>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8"/>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8"/>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8"/>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8"/>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8"/>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8"/>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8"/>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8"/>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p8"/>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3" name="Google Shape;233;p8"/>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8"/>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8"/>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6" name="Google Shape;236;p8"/>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8"/>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8" name="Google Shape;238;p8"/>
          <p:cNvGrpSpPr/>
          <p:nvPr/>
        </p:nvGrpSpPr>
        <p:grpSpPr>
          <a:xfrm>
            <a:off x="7354971" y="2348782"/>
            <a:ext cx="563630" cy="563513"/>
            <a:chOff x="3500745" y="1936798"/>
            <a:chExt cx="625838" cy="625708"/>
          </a:xfrm>
        </p:grpSpPr>
        <p:sp>
          <p:nvSpPr>
            <p:cNvPr id="239" name="Google Shape;239;p8"/>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0" name="Google Shape;240;p8"/>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8"/>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8"/>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8"/>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8"/>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8"/>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8"/>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7" name="Google Shape;247;p8"/>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8" name="Google Shape;248;p8"/>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8"/>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0" name="Google Shape;250;p8"/>
          <p:cNvGrpSpPr/>
          <p:nvPr/>
        </p:nvGrpSpPr>
        <p:grpSpPr>
          <a:xfrm>
            <a:off x="1426854" y="2360905"/>
            <a:ext cx="535712" cy="511208"/>
            <a:chOff x="4240905" y="5424892"/>
            <a:chExt cx="627518" cy="598814"/>
          </a:xfrm>
        </p:grpSpPr>
        <p:sp>
          <p:nvSpPr>
            <p:cNvPr id="251" name="Google Shape;251;p8"/>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2" name="Google Shape;252;p8"/>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3" name="Google Shape;253;p8"/>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8"/>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8"/>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6" name="Google Shape;256;p8"/>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8"/>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8"/>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 name="Google Shape;259;p8"/>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 name="Google Shape;260;p8"/>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8"/>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 name="Google Shape;262;p8"/>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p8"/>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8"/>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8"/>
          <p:cNvGrpSpPr/>
          <p:nvPr/>
        </p:nvGrpSpPr>
        <p:grpSpPr>
          <a:xfrm>
            <a:off x="7407612" y="4633456"/>
            <a:ext cx="490884" cy="473577"/>
            <a:chOff x="4328387" y="4620861"/>
            <a:chExt cx="490884" cy="473577"/>
          </a:xfrm>
        </p:grpSpPr>
        <p:grpSp>
          <p:nvGrpSpPr>
            <p:cNvPr id="266" name="Google Shape;266;p8"/>
            <p:cNvGrpSpPr/>
            <p:nvPr/>
          </p:nvGrpSpPr>
          <p:grpSpPr>
            <a:xfrm>
              <a:off x="4328387" y="4796248"/>
              <a:ext cx="296360" cy="298190"/>
              <a:chOff x="4328387" y="4796248"/>
              <a:chExt cx="296360" cy="298190"/>
            </a:xfrm>
          </p:grpSpPr>
          <p:sp>
            <p:nvSpPr>
              <p:cNvPr id="267" name="Google Shape;267;p8"/>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8" name="Google Shape;268;p8"/>
              <p:cNvGrpSpPr/>
              <p:nvPr/>
            </p:nvGrpSpPr>
            <p:grpSpPr>
              <a:xfrm>
                <a:off x="4433553" y="4892677"/>
                <a:ext cx="87693" cy="105248"/>
                <a:chOff x="4433553" y="4892677"/>
                <a:chExt cx="87693" cy="105248"/>
              </a:xfrm>
            </p:grpSpPr>
            <p:sp>
              <p:nvSpPr>
                <p:cNvPr id="269" name="Google Shape;269;p8"/>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 name="Google Shape;270;p8"/>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271" name="Google Shape;271;p8"/>
            <p:cNvGrpSpPr/>
            <p:nvPr/>
          </p:nvGrpSpPr>
          <p:grpSpPr>
            <a:xfrm>
              <a:off x="4503608" y="4620861"/>
              <a:ext cx="315663" cy="315663"/>
              <a:chOff x="4503608" y="4620861"/>
              <a:chExt cx="315663" cy="315663"/>
            </a:xfrm>
          </p:grpSpPr>
          <p:sp>
            <p:nvSpPr>
              <p:cNvPr id="272" name="Google Shape;272;p8"/>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3" name="Google Shape;273;p8"/>
              <p:cNvGrpSpPr/>
              <p:nvPr/>
            </p:nvGrpSpPr>
            <p:grpSpPr>
              <a:xfrm>
                <a:off x="4608856" y="4699818"/>
                <a:ext cx="105248" cy="131540"/>
                <a:chOff x="4608856" y="4699818"/>
                <a:chExt cx="105248" cy="131540"/>
              </a:xfrm>
            </p:grpSpPr>
            <p:sp>
              <p:nvSpPr>
                <p:cNvPr id="274" name="Google Shape;274;p8"/>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8"/>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8"/>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8"/>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278" name="Google Shape;278;p8"/>
          <p:cNvGrpSpPr/>
          <p:nvPr/>
        </p:nvGrpSpPr>
        <p:grpSpPr>
          <a:xfrm>
            <a:off x="4423931" y="2316832"/>
            <a:ext cx="554154" cy="612158"/>
            <a:chOff x="5399755" y="2316832"/>
            <a:chExt cx="554154" cy="612158"/>
          </a:xfrm>
        </p:grpSpPr>
        <p:sp>
          <p:nvSpPr>
            <p:cNvPr id="279" name="Google Shape;279;p8"/>
            <p:cNvSpPr/>
            <p:nvPr/>
          </p:nvSpPr>
          <p:spPr>
            <a:xfrm rot="-244200">
              <a:off x="5539149" y="2490569"/>
              <a:ext cx="276011" cy="276484"/>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8"/>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8"/>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8"/>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8"/>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8"/>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8"/>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8"/>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8"/>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8"/>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8"/>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8"/>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8"/>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8"/>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8"/>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8"/>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95" name="Google Shape;295;p8"/>
          <p:cNvGrpSpPr/>
          <p:nvPr/>
        </p:nvGrpSpPr>
        <p:grpSpPr>
          <a:xfrm>
            <a:off x="1433121" y="4629506"/>
            <a:ext cx="511778" cy="511777"/>
            <a:chOff x="2195121" y="4629506"/>
            <a:chExt cx="511778" cy="511777"/>
          </a:xfrm>
        </p:grpSpPr>
        <p:grpSp>
          <p:nvGrpSpPr>
            <p:cNvPr id="296" name="Google Shape;296;p8"/>
            <p:cNvGrpSpPr/>
            <p:nvPr/>
          </p:nvGrpSpPr>
          <p:grpSpPr>
            <a:xfrm>
              <a:off x="2195121" y="5075275"/>
              <a:ext cx="511777" cy="66008"/>
              <a:chOff x="2195121" y="5075275"/>
              <a:chExt cx="511777" cy="66008"/>
            </a:xfrm>
          </p:grpSpPr>
          <p:sp>
            <p:nvSpPr>
              <p:cNvPr id="297" name="Google Shape;297;p8"/>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8"/>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8"/>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00" name="Google Shape;300;p8"/>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01" name="Google Shape;301;p8"/>
            <p:cNvGrpSpPr/>
            <p:nvPr/>
          </p:nvGrpSpPr>
          <p:grpSpPr>
            <a:xfrm>
              <a:off x="2244650" y="4811147"/>
              <a:ext cx="412718" cy="264128"/>
              <a:chOff x="2244650" y="4811147"/>
              <a:chExt cx="412718" cy="264128"/>
            </a:xfrm>
          </p:grpSpPr>
          <p:grpSp>
            <p:nvGrpSpPr>
              <p:cNvPr id="302" name="Google Shape;302;p8"/>
              <p:cNvGrpSpPr/>
              <p:nvPr/>
            </p:nvGrpSpPr>
            <p:grpSpPr>
              <a:xfrm>
                <a:off x="2244650" y="4811147"/>
                <a:ext cx="98965" cy="264128"/>
                <a:chOff x="2244650" y="4811147"/>
                <a:chExt cx="98965" cy="264128"/>
              </a:xfrm>
            </p:grpSpPr>
            <p:sp>
              <p:nvSpPr>
                <p:cNvPr id="303" name="Google Shape;303;p8"/>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8"/>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8"/>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8"/>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07" name="Google Shape;307;p8"/>
              <p:cNvGrpSpPr/>
              <p:nvPr/>
            </p:nvGrpSpPr>
            <p:grpSpPr>
              <a:xfrm>
                <a:off x="2558309" y="4811147"/>
                <a:ext cx="99059" cy="264128"/>
                <a:chOff x="2558309" y="4811147"/>
                <a:chExt cx="99059" cy="264128"/>
              </a:xfrm>
            </p:grpSpPr>
            <p:sp>
              <p:nvSpPr>
                <p:cNvPr id="308" name="Google Shape;308;p8"/>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8"/>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8"/>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8"/>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12" name="Google Shape;312;p8"/>
            <p:cNvGrpSpPr/>
            <p:nvPr/>
          </p:nvGrpSpPr>
          <p:grpSpPr>
            <a:xfrm>
              <a:off x="2195121" y="4629506"/>
              <a:ext cx="511778" cy="181641"/>
              <a:chOff x="2195121" y="4629506"/>
              <a:chExt cx="511778" cy="181641"/>
            </a:xfrm>
          </p:grpSpPr>
          <p:sp>
            <p:nvSpPr>
              <p:cNvPr id="313" name="Google Shape;313;p8"/>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8"/>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315" name="Google Shape;315;p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7117</Words>
  <Application>Microsoft Macintosh PowerPoint</Application>
  <PresentationFormat>On-screen Show (4:3)</PresentationFormat>
  <Paragraphs>388</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Helvetica Neue</vt:lpstr>
      <vt:lpstr>Calibri</vt:lpstr>
      <vt:lpstr>NTR</vt:lpstr>
      <vt:lpstr>ICANN PPT_Arial_16x9_June 2017_potx</vt:lpstr>
      <vt:lpstr>更具包容性的互联网：新 gTLD 申请人支持计划 </vt:lpstr>
      <vt:lpstr>议程</vt:lpstr>
      <vt:lpstr>下一轮 新通用顶级域项目  概述</vt:lpstr>
      <vt:lpstr>新通用顶级域项目</vt:lpstr>
      <vt:lpstr>什么是 gTLD？</vt:lpstr>
      <vt:lpstr>成功的下一轮</vt:lpstr>
      <vt:lpstr>利用通用顶级域发挥互联网的力量</vt:lpstr>
      <vt:lpstr>新域名，新用途</vt:lpstr>
      <vt:lpstr>gTLD 机遇</vt:lpstr>
      <vt:lpstr>运营 gTLD 的好处</vt:lpstr>
      <vt:lpstr>成为注册管理 运行机构</vt:lpstr>
      <vt:lpstr>成为注册管理运行机构</vt:lpstr>
      <vt:lpstr>财务和技术考虑因素</vt:lpstr>
      <vt:lpstr>注册管理运行机构的职责   </vt:lpstr>
      <vt:lpstr>为新通用顶级域申请人提供援助</vt:lpstr>
      <vt:lpstr>获得申请人支持的标准 </vt:lpstr>
      <vt:lpstr>申请人支持计划</vt:lpstr>
      <vt:lpstr>申请人支持计划的项目组合</vt:lpstr>
      <vt:lpstr>对支持申请人进行评估</vt:lpstr>
      <vt:lpstr>对支持申请人进行评估</vt:lpstr>
      <vt:lpstr>后续工作还有哪些？</vt:lpstr>
      <vt:lpstr>受支持申请人的历程</vt:lpstr>
      <vt:lpstr>受支持申请人的历程</vt:lpstr>
      <vt:lpstr>主要日期</vt:lpstr>
      <vt:lpstr>活动和资源</vt:lpstr>
      <vt:lpstr>近期活动</vt:lpstr>
      <vt:lpstr>持续关注。</vt:lpstr>
      <vt:lpstr>申请人支持的有用资源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更具包容性的互联网：新 gTLD 申请人支持计划 </dc:title>
  <dc:creator>Nikki Davis</dc:creator>
  <cp:lastModifiedBy>Jane Sexton</cp:lastModifiedBy>
  <cp:revision>14</cp:revision>
  <dcterms:created xsi:type="dcterms:W3CDTF">2023-12-01T11:42:21Z</dcterms:created>
  <dcterms:modified xsi:type="dcterms:W3CDTF">2024-09-05T15:12:47Z</dcterms:modified>
</cp:coreProperties>
</file>