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92" r:id="rId2"/>
    <p:sldId id="257" r:id="rId3"/>
    <p:sldId id="258" r:id="rId4"/>
    <p:sldId id="259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Helvetica Neue" panose="02000503000000020004" pitchFamily="2" charset="0"/>
      <p:regular r:id="rId33"/>
      <p:bold r:id="rId34"/>
      <p:italic r:id="rId35"/>
      <p:boldItalic r:id="rId36"/>
    </p:embeddedFont>
    <p:embeddedFont>
      <p:font typeface="NTR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HV1VEOgxzowt2Y7wPyjDbJx7y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79592"/>
  </p:normalViewPr>
  <p:slideViewPr>
    <p:cSldViewPr snapToGrid="0">
      <p:cViewPr varScale="1">
        <p:scale>
          <a:sx n="100" d="100"/>
          <a:sy n="100" d="100"/>
        </p:scale>
        <p:origin x="2528" y="176"/>
      </p:cViewPr>
      <p:guideLst>
        <p:guide orient="horz" pos="6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5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/application-rounds/round2/asp/handbook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s.icann.org/en/program-status/statistic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Помимо уникального «лейбла» или имени, gTLD имеет множество потенциальных преимуществ: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безопасность: оператор регистратуры имеет возможность применять меры безопасности, разработанные специально для этого домена, что снижает риск таких киберугроз, как фишинговые атаки.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монетизации: оператор регистратуры может продавать доменные имена в gTLD, что может генерировать доход.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Повышение доверия:  наличие gTLD может повысить авторитет и надежность бренда в глазах пользователей.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брендом: gTLD предоставляет гораздо больше возможностей контролировать свой бренд в интернете.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креативность: как оператор регистратуры, вы можете создавать доменные имена, которые наиболее релевантны и креативны для вашей конкретной ниши или отрасли.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политиками: хотя некоторые правила устанавливаются согласованными политиками ICANN, оператор регистратуры, как правило, может самостоятельно определять регистрационную политику gTLD, включая то, кто может регистрировать доменные имена в gTLD и для каких целей.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Локализация: наличие собственного gTLD позволяет использовать локализованные доменные имена, ориентированные на конкретные регионы или языки, что улучшает глобальный охват вашего домена и его релевантность.</a:t>
            </a:r>
          </a:p>
        </p:txBody>
      </p:sp>
      <p:sp>
        <p:nvSpPr>
          <p:cNvPr id="319" name="Google Shape;3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Процесс подачи заявки на организацию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Подача заявки на новый gTLD по сути означает подачу заявки на управление интернет-регистратурой. Давайте немного поговорим о том, что это значит.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100"/>
          </a:p>
        </p:txBody>
      </p:sp>
      <p:sp>
        <p:nvSpPr>
          <p:cNvPr id="422" name="Google Shape;4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Ваша организация в качестве кандидата подает заявку на управление регистратурой, которая представляет собой часть инфраструктуры интернета.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Регистратура — это база данных всех доменов, зарегистрированных в определенном TLD. Операторы регистратур (RO) ведут основной список или реестр всех этих доменов. RO заключают договоры с регистраторами, которые позволяют им продавать gTLD. Операторы регистратур также добавляют, удаляют или меняют доменные имена и вносят другие изменения по запросу регистраторов.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RO определяет, каким организациям разрешено регистрироваться для использования вашего домена, а каким нет.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Они также решают:  для чего используется этот gTLD? Это закрытое сообщество, как, например, .bank или .edu, или открытое?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Используется ли он только неким особым образом, как домен .new? Или он используется в пределах определенного географического местоположения?</a:t>
            </a:r>
          </a:p>
        </p:txBody>
      </p:sp>
      <p:sp>
        <p:nvSpPr>
          <p:cNvPr id="429" name="Google Shape;4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Но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Плата за рассмотрение заявки</a:t>
            </a:r>
            <a:r>
              <a:rPr lang="ru-RU"/>
              <a:t> предположительно составит 208 000-293 000 долларов США. Ожидается, что окончательный размер платы будет утвержден в сентябре этого года.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0b3186b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2f0b3186b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Управление регистратурой связано со многими аспектами — техническими, финансовыми, нормативными.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Оператор регистратуры играет ключевую роль в экосистеме интернета. Он ведет главную базу данных всех доменных имен, зарегистрированных в каждом домене верхнего уровня, и создает «файл корневой зоны», позволяющий компьютерам осуществлять маршрутизацию интернет-трафика от и к TLD по всему миру.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Операторы регистратур отвечают за управление регистратурой для каждого домена верхнего уровня. В обязанности регистратур входит прием запросов на регистрацию, ведение базы данных с необходимыми регистрационными данными доменных имен и предоставление DNS-серверов для публикации данных файла корневой зоны </a:t>
            </a:r>
            <a:r>
              <a:rPr lang="ru-RU" i="1" dirty="0">
                <a:latin typeface="Arial"/>
                <a:ea typeface="Arial"/>
                <a:cs typeface="Arial"/>
                <a:sym typeface="Arial"/>
              </a:rPr>
              <a:t>(т. 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 информации о местонахождении доменного имени) во всем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Некоторые операторы регистратур могут передать выполнение части технических требований третьей стороне, так называемому провайдеру услуг регистратур.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Для тех, кто хочет узнать больше о том, как стать оператором регистратуры, мы предлагаем воспользоваться нашим курсом на платформе ICANN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Learn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, доступным на сайте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icann.org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f0b3186ba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Программа поддержки кандидатов (ASP) делает подачу заявки на новый gTLD более доступной для организаций, которые заинтересованы в управлении gTLD, но нуждаются в финансовых или учебных ресурсах для этого.  </a:t>
            </a:r>
          </a:p>
        </p:txBody>
      </p:sp>
      <p:sp>
        <p:nvSpPr>
          <p:cNvPr id="504" name="Google Shape;5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Критерии оценки для отбора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включают: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Общая комплексная проверка организации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Комплексная проверка ответственности перед обществом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Потребность в финансовой помощи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Финансовая стабильность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Статус организации, соответствующей критериям отбора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Полное руководство по процессу подачи заявки на участие в ASP можно найти в </a:t>
            </a:r>
            <a:r>
              <a:rPr lang="ru-RU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Руководстве по ASP</a:t>
            </a:r>
            <a:r>
              <a:rPr lang="ru-RU"/>
              <a:t>. Через несколько минут мы обсудим этот вопрос подробнее.</a:t>
            </a:r>
          </a:p>
        </p:txBody>
      </p:sp>
      <p:sp>
        <p:nvSpPr>
          <p:cNvPr id="511" name="Google Shape;5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Чтобы подать заявку на участие в Программе поддержки кандидатов, кандидаты должны представлять собой одну из этих организаций: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некоммерческая, неправительственная или благотворительная организация;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межправительственная организация;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организация 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коренных народов/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племен;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или малый бизнес социальной направленности или расположенный в стране с развивающейся экономикой.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Кандидаты должны подтвердить, что они относятся к одному из типов организаций, указанных в этом списке, и предоставить соответствующие документы.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4" name="Google Shape;5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Финансовая помощь включает в себя снижение платы за обучение (скидку в  размер от 75 до 85%) в зависимости от имеющихся средств и количества кандидатов, претендующих на поддержку.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Просим отметить, что плата снижается только применительно к одной заявке на gTLD от одного поддерживаемого кандидата.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ru-RU">
                <a:solidFill>
                  <a:srgbClr val="000000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Нефинансовая помощь подразумевает доступ к учебным материалам и ресурсам, консультантам, которые предоставят помощь в подготовке вашей заявки, и профессиональным услугам волонтеров.</a:t>
            </a:r>
          </a:p>
        </p:txBody>
      </p:sp>
      <p:sp>
        <p:nvSpPr>
          <p:cNvPr id="599" name="Google Shape;5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Заявки на ASP будут рассматриваться в два этапа.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На первом этапе ICANN проведет общую комплексную проверку организации. Это включает проверку соответствия кандидата требованиям законодательства, предоставления всех обязательных документы, получения кандидатом права на участия в Программе New gTLD, а также проведение проверки биографических данных.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Кандидатов, не прошедших первый этап оценки, на Этап 2 переводить не будут.</a:t>
            </a:r>
          </a:p>
        </p:txBody>
      </p:sp>
      <p:sp>
        <p:nvSpPr>
          <p:cNvPr id="632" name="Google Shape;63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Здравствуйте, меня зовут —-- Приветствую вас на сегодняшнем вебинаре, который мы разработали, чтобы привлечь вас к участию в Программе New gTLD: следующий раунд.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Интернет-корпорация по присвоению имен и номеров (ICANN) управляет системой доменных имен (DNS) интернета на благо всего мира. Она координирует работу систем уникальных идентификаторов интернета, включая доменные имена и IP-адреса, по всему миру.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Отдел глобального взаимодействия с заинтересованными сторонами ICANN ведет работу по информированию в регионах по всему миру от имени корпорации ICANN. Эта работа включает в себя коммуникации и наращивание потенциала.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Вот темы, которые мы будем обсуждать сегодня.</a:t>
            </a:r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Вторая часть процесса рассмотрения заявки будет проводиться Контрольной комиссией по заявкам на поддержку претендентов. Члены комиссии подойдут к процессам оценки кандидатов справедливым, независимым, эффективным, последовательным и надежным образом.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Комиссия рассмотрит остальные критерии оценки: ответственность перед общественностью — критерий, согласно которому кандидат не имеет права торговать, производить и продвигать отрасли/строки, противоречащие общепринятым правовым нормам морали и общественного порядка, а также, что кандидат не связан с существующим оператором регистратуры gTLD и/или другим кандидатом на регистрацию gTLD в следующем раунде, который не соответствует критериям ASP.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Дополнительные требования — это потребность в финансовой помощи, финансовая стабильность и проверка того, что кандидат подпадает под определение организации, соответствующей критериям отбора, о котором говорилось ранее.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655" name="Google Shape;6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Просим отметить, что все кандидаты, желающие подать заявку на новые gTLD, должны подать заявку на участие в Программе New gTLD. Прием заявок на участие в Программе New gTLD начнется в начале 2026 года. Кандидаты, подавшие заявку, но не получившие право на поддержку, все равно могут подать заявку на gTLD и оплатить сборы в полном размере. Для успешной подачи заявки на gTLD кандидаты должны соответствовать критериям отбора, установленным Программой gTLD. Более подробную информацию о Программе New gTLD можно найти на сайте: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https://newgtldprogram.icann.org/en</a:t>
            </a:r>
            <a:r>
              <a:rPr lang="ru-RU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На верхней полосе отображены </a:t>
            </a:r>
            <a:r>
              <a:rPr lang="ru-RU" b="1"/>
              <a:t>стадии</a:t>
            </a:r>
            <a:r>
              <a:rPr lang="ru-RU"/>
              <a:t>, через которые проходят люди при принятии важных решений — например, о подаче заявки на gTLD. В нижней полосе отображена </a:t>
            </a:r>
            <a:r>
              <a:rPr lang="ru-RU" b="1"/>
              <a:t>поддержка</a:t>
            </a:r>
            <a:r>
              <a:rPr lang="ru-RU"/>
              <a:t>, оказываемая ICANN на каждой из этих стадий. В середине мы приводим пример </a:t>
            </a:r>
            <a:r>
              <a:rPr lang="ru-RU" b="1"/>
              <a:t>прохождения</a:t>
            </a:r>
            <a:r>
              <a:rPr lang="ru-RU"/>
              <a:t> кандидатом этих стадий с соответствующей </a:t>
            </a:r>
            <a:r>
              <a:rPr lang="ru-RU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</a:ext>
                </a:extLst>
              </a:rPr>
              <a:t>поддержкой</a:t>
            </a:r>
            <a:r>
              <a:rPr lang="ru-RU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Итак, здесь мы видим кандидата, который пользуется поддержкой по наращиванию потенциала, задает вопросы консультанту по работе с кандидатами или использует профессиональные услуги волонтеров. Продолжение этого пути — на следующем слайде.</a:t>
            </a:r>
          </a:p>
        </p:txBody>
      </p:sp>
      <p:sp>
        <p:nvSpPr>
          <p:cNvPr id="691" name="Google Shape;69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этом слайде показаны дальнейшие этапы пути, на который выходит кандидат, приняв </a:t>
            </a:r>
            <a:r>
              <a:rPr lang="ru-RU" b="1" dirty="0"/>
              <a:t>решение</a:t>
            </a:r>
            <a:r>
              <a:rPr lang="ru-RU" dirty="0"/>
              <a:t> подать заявку (верхняя полоса) и поддержка, доступная ему во время и после процесса подачи заявки на gTLD (нижняя полоса). На этом рисунке показан путь кандидата вплоть до заключения договора и делегирования gTLD, а также поддержка, доступная в долгосрочной перспективе, когда кандидат становится оператором регистратуры.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наконец, вот некоторые из важных дат, на которые вам стоит обратить внимание. Прием заявок на Программу поддержки кандидатов начнется предположительно 19 ноября этого года. Руководство кандидата на участие в Программе New gTLD будет готово предположительно в декабре 2025 года. Ожидается, что прием заявок на участие в Программе New gTLD начнется в апреле 2026 года. 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4" name="Google Shape;7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3" name="Google Shape;8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При необходимости докладчик может добавить соответствующие события на этот слайд. </a:t>
            </a:r>
          </a:p>
        </p:txBody>
      </p:sp>
      <p:sp>
        <p:nvSpPr>
          <p:cNvPr id="829" name="Google Shape;8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Начнем с того, почему мы здесь сегодня собрались: чтобы рассказать вам о новых интересных и захватывающих возможностях, которые появятся с запуском Программы New gTLD: следующий раунд. </a:t>
            </a: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1" name="Google Shape;8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Интернет начинался всего с нескольких gTLD. Можно предположить, что вам наиболее знакомы домены .com, .org или .net.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 мере развития интернета количество gTLD увеличивалось. ICANN запустила Программу New gTLD в 2012 году с целью поощрения инноваций, конкуренции и потребительского выбора в доменной отрасли.  К концу марта 2021 года насчитывалось более </a:t>
            </a:r>
            <a:r>
              <a:rPr lang="ru-RU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1200 gTLD</a:t>
            </a:r>
            <a:r>
              <a:rPr lang="ru-RU"/>
              <a:t>.</a:t>
            </a:r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Домен верхнего уровня — это часть интернет-адреса, которая идет после точки. Новые домены общего пользования верхнего уровня, или gTLD, могут представлять бренды, сообщества и географические регионы, а также доменные имена, при записи которых можно использовать ряд наборов символов; кроме того, они могут быть длиной более трех символов. В некоторых алфавитах TLD отображается слева от точки — например, в арабском.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Примечание. Все без исключения двухсимвольные TLD являются доменами с кодом страны, который указывает на страну, суверенное государство или зависимую территорию, где расположен сайт.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По мере развития интернета количество TLD общего пользования увеличивалось, чтобы отразить многогранность миллиардов интернет-пользователей. ICANN провела три раунда подачи заявок на новые gTLD: в 2000, 2004 и 2012 годах. </a:t>
            </a:r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Каковы наши критерии успеха? Наша общая цель для следующего раунда, как было определено сообществом, состоит в том, чтобы способствовать разнообразию, поощрять конкуренцию и повышать полезность DNS. На самом деле это значит, что DNS станет более полезной для большего количества более разнообразных аудиторий.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Как мы узнаем, достигли ли мы этой цели? Мы хотели бы видеть заявки от новых сообществ, культур и организаций. Мы хотели бы, чтобы доля заявок, поступающих из регионов, которые в настоящее время недостаточно представлены в ICANN, была выше.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Наша цель — максимально увеличить вероятность того, что представители этих групп подадут заявки на gTLD. Один из способов сделать это — поддержать потенциальных кандидатов в рамках соответствующего процесса.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 ICANN готовится запустить очередной раунд приема заявок на новые gTLD. Но что именно мы подразумеваем под «подачей заявки на новый gTLD»? И зачем организации подавать заявку, не говоря уже об управлении gTLD?</a:t>
            </a:r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Новые gTLD призваны расширить выбор для потребителей и могут быть использованы многими инновационными способами. Например, некоторые бренды используют TLD для внутреннего пользования, чтобы дать возможность своим сотрудникам и техническим специалистам создавать защищенные пространства в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bank</a:t>
            </a:r>
            <a:r>
              <a:rPr lang="ru-RU" dirty="0"/>
              <a:t> повышает доверие к системе интернет-банкинга, так как в этом домене обслуживаются только финансовые отрасли и предоставляется защищенное, проверенное и легко идентифицируемое местоположение в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nyc</a:t>
            </a:r>
            <a:r>
              <a:rPr lang="ru-RU" dirty="0"/>
              <a:t> был создан, чтобы показать разнообразие взглядов, людей и предприятий, которые делают Нью-Йорк городом, известным всем своей яркостью.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new</a:t>
            </a:r>
            <a:r>
              <a:rPr lang="ru-RU" dirty="0"/>
              <a:t>, с другой стороны, можно использовать только для создания новых задач, например, для открытия нового документа Google или нового плейлиста </a:t>
            </a:r>
            <a:r>
              <a:rPr lang="ru-RU" dirty="0" err="1"/>
              <a:t>Spotify</a:t>
            </a:r>
            <a:r>
              <a:rPr lang="ru-RU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gTLD могут представлять культуры, бренды, географические регионы, сообщества, особые интересы и многое другое (например, .</a:t>
            </a:r>
            <a:r>
              <a:rPr lang="ru-RU" dirty="0" err="1"/>
              <a:t>community</a:t>
            </a:r>
            <a:r>
              <a:rPr lang="ru-RU" dirty="0"/>
              <a:t>, .</a:t>
            </a:r>
            <a:r>
              <a:rPr lang="ru-RU" dirty="0" err="1"/>
              <a:t>london</a:t>
            </a:r>
            <a:r>
              <a:rPr lang="ru-RU" dirty="0"/>
              <a:t>, .</a:t>
            </a:r>
            <a:r>
              <a:rPr lang="ru-RU" dirty="0" err="1"/>
              <a:t>sport</a:t>
            </a:r>
            <a:r>
              <a:rPr lang="ru-RU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lang="ru-RU" b="1" dirty="0">
                <a:solidFill>
                  <a:srgbClr val="0B181B"/>
                </a:solidFill>
              </a:rPr>
              <a:t> </a:t>
            </a:r>
            <a:r>
              <a:rPr lang="ru-RU" dirty="0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B181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обращаться к клиентам и группам интересов на местном языке, и до сообществ, объединенных общей страстью или общностью, но разбросанных по всему миру. У этих групп и организаций есть возможность обозначить свое сообщество, ценности, географические или культурные ниши с помощью нового gTLD.</a:t>
            </a:r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bg>
      <p:bgPr>
        <a:solidFill>
          <a:srgbClr val="002A4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title"/>
          </p:nvPr>
        </p:nvSpPr>
        <p:spPr>
          <a:xfrm>
            <a:off x="540000" y="2049472"/>
            <a:ext cx="4254465" cy="20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body" idx="1"/>
          </p:nvPr>
        </p:nvSpPr>
        <p:spPr>
          <a:xfrm>
            <a:off x="540000" y="4344247"/>
            <a:ext cx="42623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5375868"/>
            <a:ext cx="1186518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431999" y="900001"/>
            <a:ext cx="5979817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6"/>
          <p:cNvSpPr/>
          <p:nvPr/>
        </p:nvSpPr>
        <p:spPr>
          <a:xfrm rot="8100000">
            <a:off x="1919628" y="6077048"/>
            <a:ext cx="5304746" cy="5304748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F1633E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4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37"/>
          <p:cNvPicPr preferRelativeResize="0"/>
          <p:nvPr/>
        </p:nvPicPr>
        <p:blipFill rotWithShape="1">
          <a:blip r:embed="rId2">
            <a:alphaModFix/>
          </a:blip>
          <a:srcRect r="24078"/>
          <a:stretch/>
        </p:blipFill>
        <p:spPr>
          <a:xfrm>
            <a:off x="5513560" y="-3637"/>
            <a:ext cx="3630440" cy="686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Regular slide">
    <p:bg>
      <p:bgPr>
        <a:solidFill>
          <a:srgbClr val="F1EFEA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5362872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1EFE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432000" y="900000"/>
            <a:ext cx="540694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">
  <p:cSld name="Engage with ICANN">
    <p:bg>
      <p:bgPr>
        <a:solidFill>
          <a:srgbClr val="002A49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39"/>
          <p:cNvCxnSpPr/>
          <p:nvPr/>
        </p:nvCxnSpPr>
        <p:spPr>
          <a:xfrm>
            <a:off x="3779384" y="3198304"/>
            <a:ext cx="2693" cy="3659703"/>
          </a:xfrm>
          <a:prstGeom prst="straightConnector1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39"/>
          <p:cNvCxnSpPr/>
          <p:nvPr/>
        </p:nvCxnSpPr>
        <p:spPr>
          <a:xfrm>
            <a:off x="756229" y="3198304"/>
            <a:ext cx="0" cy="3659703"/>
          </a:xfrm>
          <a:prstGeom prst="straightConnector1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9"/>
          <p:cNvSpPr txBox="1"/>
          <p:nvPr/>
        </p:nvSpPr>
        <p:spPr>
          <a:xfrm>
            <a:off x="4112015" y="3141058"/>
            <a:ext cx="2669453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flickr.com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linkedin.com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/company/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instagram.com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icannorg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9"/>
          <p:cNvSpPr/>
          <p:nvPr/>
        </p:nvSpPr>
        <p:spPr>
          <a:xfrm>
            <a:off x="3566362" y="3064681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9"/>
          <p:cNvSpPr/>
          <p:nvPr/>
        </p:nvSpPr>
        <p:spPr>
          <a:xfrm>
            <a:off x="3566362" y="3814930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3566362" y="4565473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9"/>
          <p:cNvSpPr/>
          <p:nvPr/>
        </p:nvSpPr>
        <p:spPr>
          <a:xfrm>
            <a:off x="540000" y="3064681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9"/>
          <p:cNvSpPr/>
          <p:nvPr/>
        </p:nvSpPr>
        <p:spPr>
          <a:xfrm>
            <a:off x="540000" y="3814930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9"/>
          <p:cNvSpPr/>
          <p:nvPr/>
        </p:nvSpPr>
        <p:spPr>
          <a:xfrm>
            <a:off x="540000" y="4565472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8436" y="4698193"/>
            <a:ext cx="184206" cy="1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678" y="3860920"/>
            <a:ext cx="340340" cy="34034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9"/>
          <p:cNvSpPr/>
          <p:nvPr/>
        </p:nvSpPr>
        <p:spPr>
          <a:xfrm>
            <a:off x="3669363" y="3234580"/>
            <a:ext cx="108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9"/>
          <p:cNvSpPr/>
          <p:nvPr/>
        </p:nvSpPr>
        <p:spPr>
          <a:xfrm>
            <a:off x="3794267" y="3234580"/>
            <a:ext cx="108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540000" y="1718062"/>
            <a:ext cx="4308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B3458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/>
          <p:nvPr/>
        </p:nvSpPr>
        <p:spPr>
          <a:xfrm>
            <a:off x="1087753" y="3145187"/>
            <a:ext cx="236115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facebook.com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icannorg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youtube.com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icannnews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43" y="4718555"/>
            <a:ext cx="193406" cy="1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619" y="3199155"/>
            <a:ext cx="189759" cy="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555" y="3876167"/>
            <a:ext cx="320921" cy="3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7116" y="4446953"/>
            <a:ext cx="3666884" cy="24142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9"/>
          <p:cNvSpPr/>
          <p:nvPr/>
        </p:nvSpPr>
        <p:spPr>
          <a:xfrm>
            <a:off x="5012946" y="6005456"/>
            <a:ext cx="720000" cy="72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9"/>
          <p:cNvSpPr/>
          <p:nvPr/>
        </p:nvSpPr>
        <p:spPr>
          <a:xfrm>
            <a:off x="8663221" y="3577348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9"/>
          <p:cNvSpPr/>
          <p:nvPr/>
        </p:nvSpPr>
        <p:spPr>
          <a:xfrm>
            <a:off x="6822688" y="2108508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2675" y="5410158"/>
            <a:ext cx="1186518" cy="94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9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18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pos="5493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engagement-calenda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extroundinfo@icann.org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newgtldprogram.icann.org/en" TargetMode="External"/><Relationship Id="rId4" Type="http://schemas.openxmlformats.org/officeDocument/2006/relationships/hyperlink" Target="mailto:globalsupport@icann.or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gtldprogram.icann.org/en/application-rounds/round2/asp/resources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community.icann.org/display/SPIR/ASP+%7C+Applicant+Support+Progra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gtldprogram.icann.org/en/application-rounds/round2/asp/handbook" TargetMode="External"/><Relationship Id="rId5" Type="http://schemas.openxmlformats.org/officeDocument/2006/relationships/hyperlink" Target="https://newgtldprogram.icann.org/en/application-rounds/round2/asp" TargetMode="External"/><Relationship Id="rId10" Type="http://schemas.openxmlformats.org/officeDocument/2006/relationships/hyperlink" Target="https://www.icann.org/en/beginners/courses-and-learning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newgtlds.icann.org/en/announcements-and-media/case-studi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db/xn--ngbc5az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540000" y="1380204"/>
            <a:ext cx="6733248" cy="204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Повысить инклюзивность интернета: Программа поддержки кандидатов на новые gTLD </a:t>
            </a:r>
          </a:p>
        </p:txBody>
      </p:sp>
      <p:sp>
        <p:nvSpPr>
          <p:cNvPr id="61" name="Google Shape;61;p1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1719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997799" y="3103543"/>
            <a:ext cx="650913" cy="6509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8648712" y="1514415"/>
            <a:ext cx="180576" cy="1805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7425204" y="2034160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40000" y="3833824"/>
            <a:ext cx="477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Предоставить возможности сообществам</a:t>
            </a:r>
            <a:r>
              <a:rPr lang="ru-RU" sz="1800" b="1" dirty="0">
                <a:solidFill>
                  <a:schemeClr val="lt1"/>
                </a:solidFill>
              </a:rPr>
              <a:t>,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dirty="0">
                <a:solidFill>
                  <a:schemeClr val="lt1"/>
                </a:solidFill>
              </a:rPr>
              <a:t>ор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ганизаци</a:t>
            </a:r>
            <a:r>
              <a:rPr lang="ru-RU" sz="1800" b="1" dirty="0">
                <a:solidFill>
                  <a:schemeClr val="lt1"/>
                </a:solidFill>
              </a:rPr>
              <a:t>ям и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регионам всего мира</a:t>
            </a: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"/>
          <p:cNvSpPr/>
          <p:nvPr/>
        </p:nvSpPr>
        <p:spPr>
          <a:xfrm rot="10800000">
            <a:off x="2632599" y="2299496"/>
            <a:ext cx="3864641" cy="3872294"/>
          </a:xfrm>
          <a:custGeom>
            <a:avLst/>
            <a:gdLst/>
            <a:ahLst/>
            <a:cxnLst/>
            <a:rect l="l" t="t" r="r" b="b"/>
            <a:pathLst>
              <a:path w="3864641" h="3872294" extrusionOk="0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w="15875" cap="rnd" cmpd="sng">
            <a:solidFill>
              <a:srgbClr val="002B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 txBox="1">
            <a:spLocks noGrp="1"/>
          </p:cNvSpPr>
          <p:nvPr>
            <p:ph type="title"/>
          </p:nvPr>
        </p:nvSpPr>
        <p:spPr>
          <a:xfrm>
            <a:off x="431799" y="900112"/>
            <a:ext cx="6710406" cy="54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Преимущества управления gTLD</a:t>
            </a:r>
          </a:p>
        </p:txBody>
      </p:sp>
      <p:sp>
        <p:nvSpPr>
          <p:cNvPr id="323" name="Google Shape;323;p10"/>
          <p:cNvSpPr txBox="1"/>
          <p:nvPr/>
        </p:nvSpPr>
        <p:spPr>
          <a:xfrm>
            <a:off x="3171970" y="3357349"/>
            <a:ext cx="2791800" cy="15309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 организациям возможность добиваться результатов в глобальном масштабе.</a:t>
            </a:r>
          </a:p>
        </p:txBody>
      </p:sp>
      <p:sp>
        <p:nvSpPr>
          <p:cNvPr id="324" name="Google Shape;324;p10"/>
          <p:cNvSpPr/>
          <p:nvPr/>
        </p:nvSpPr>
        <p:spPr>
          <a:xfrm>
            <a:off x="816326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</a:p>
        </p:txBody>
      </p:sp>
      <p:sp>
        <p:nvSpPr>
          <p:cNvPr id="325" name="Google Shape;325;p10"/>
          <p:cNvSpPr/>
          <p:nvPr/>
        </p:nvSpPr>
        <p:spPr>
          <a:xfrm>
            <a:off x="1259410" y="5802807"/>
            <a:ext cx="1893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0B3458"/>
                </a:solidFill>
              </a:rPr>
              <a:t>Повышенная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безопасность </a:t>
            </a:r>
          </a:p>
        </p:txBody>
      </p:sp>
      <p:sp>
        <p:nvSpPr>
          <p:cNvPr id="326" name="Google Shape;326;p10"/>
          <p:cNvSpPr/>
          <p:nvPr/>
        </p:nvSpPr>
        <p:spPr>
          <a:xfrm>
            <a:off x="6790551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</a:p>
        </p:txBody>
      </p:sp>
      <p:sp>
        <p:nvSpPr>
          <p:cNvPr id="327" name="Google Shape;327;p10"/>
          <p:cNvSpPr/>
          <p:nvPr/>
        </p:nvSpPr>
        <p:spPr>
          <a:xfrm>
            <a:off x="6324069" y="2673291"/>
            <a:ext cx="1512414" cy="61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правилами и политиками</a:t>
            </a:r>
          </a:p>
        </p:txBody>
      </p:sp>
      <p:sp>
        <p:nvSpPr>
          <p:cNvPr id="328" name="Google Shape;328;p10"/>
          <p:cNvSpPr/>
          <p:nvPr/>
        </p:nvSpPr>
        <p:spPr>
          <a:xfrm>
            <a:off x="3815800" y="1460800"/>
            <a:ext cx="1512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</a:t>
            </a:r>
            <a:r>
              <a:rPr lang="ru-RU" sz="1800">
                <a:solidFill>
                  <a:srgbClr val="0B3458"/>
                </a:solidFill>
              </a:rPr>
              <a:t>брендом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9" name="Google Shape;329;p10"/>
          <p:cNvSpPr/>
          <p:nvPr/>
        </p:nvSpPr>
        <p:spPr>
          <a:xfrm>
            <a:off x="1318939" y="2670157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</a:p>
        </p:txBody>
      </p:sp>
      <p:sp>
        <p:nvSpPr>
          <p:cNvPr id="330" name="Google Shape;330;p10"/>
          <p:cNvSpPr/>
          <p:nvPr/>
        </p:nvSpPr>
        <p:spPr>
          <a:xfrm>
            <a:off x="5996818" y="5899361"/>
            <a:ext cx="1785889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</a:p>
        </p:txBody>
      </p:sp>
      <p:sp>
        <p:nvSpPr>
          <p:cNvPr id="331" name="Google Shape;331;p10"/>
          <p:cNvSpPr/>
          <p:nvPr/>
        </p:nvSpPr>
        <p:spPr>
          <a:xfrm>
            <a:off x="3394306" y="5674467"/>
            <a:ext cx="544648" cy="54398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6170047" y="4431096"/>
            <a:ext cx="543368" cy="542702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2418751" y="4433092"/>
            <a:ext cx="539372" cy="53871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5842982" y="2774957"/>
            <a:ext cx="538280" cy="53762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2745817" y="2771870"/>
            <a:ext cx="544460" cy="543794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4299837" y="2041955"/>
            <a:ext cx="541694" cy="54103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2" y="0"/>
                  <a:pt x="303457" y="67891"/>
                  <a:pt x="303457" y="151542"/>
                </a:cubicBezTo>
                <a:cubicBezTo>
                  <a:pt x="303457" y="235193"/>
                  <a:pt x="235482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5224422" y="5675776"/>
            <a:ext cx="542026" cy="541362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10"/>
          <p:cNvGrpSpPr/>
          <p:nvPr/>
        </p:nvGrpSpPr>
        <p:grpSpPr>
          <a:xfrm>
            <a:off x="2547602" y="4582129"/>
            <a:ext cx="281670" cy="236614"/>
            <a:chOff x="4582472" y="2001793"/>
            <a:chExt cx="341181" cy="286605"/>
          </a:xfrm>
        </p:grpSpPr>
        <p:sp>
          <p:nvSpPr>
            <p:cNvPr id="339" name="Google Shape;339;p10"/>
            <p:cNvSpPr/>
            <p:nvPr/>
          </p:nvSpPr>
          <p:spPr>
            <a:xfrm>
              <a:off x="4582472" y="2075362"/>
              <a:ext cx="341181" cy="213036"/>
            </a:xfrm>
            <a:custGeom>
              <a:avLst/>
              <a:gdLst/>
              <a:ahLst/>
              <a:cxnLst/>
              <a:rect l="l" t="t" r="r" b="b"/>
              <a:pathLst>
                <a:path w="341181" h="213036" extrusionOk="0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688451" y="2104824"/>
              <a:ext cx="129223" cy="154111"/>
            </a:xfrm>
            <a:custGeom>
              <a:avLst/>
              <a:gdLst/>
              <a:ahLst/>
              <a:cxnLst/>
              <a:rect l="l" t="t" r="r" b="b"/>
              <a:pathLst>
                <a:path w="129223" h="154111" extrusionOk="0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4855935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4645127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4859905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4859905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4606579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4606579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4614519" y="2039274"/>
              <a:ext cx="277029" cy="5811"/>
            </a:xfrm>
            <a:custGeom>
              <a:avLst/>
              <a:gdLst/>
              <a:ahLst/>
              <a:cxnLst/>
              <a:rect l="l" t="t" r="r" b="b"/>
              <a:pathLst>
                <a:path w="277029" h="5811" extrusionOk="0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4608650" y="2039274"/>
              <a:ext cx="288824" cy="5811"/>
            </a:xfrm>
            <a:custGeom>
              <a:avLst/>
              <a:gdLst/>
              <a:ahLst/>
              <a:cxnLst/>
              <a:rect l="l" t="t" r="r" b="b"/>
              <a:pathLst>
                <a:path w="288824" h="5811" extrusionOk="0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4634829" y="2001793"/>
              <a:ext cx="236467" cy="5811"/>
            </a:xfrm>
            <a:custGeom>
              <a:avLst/>
              <a:gdLst/>
              <a:ahLst/>
              <a:cxnLst/>
              <a:rect l="l" t="t" r="r" b="b"/>
              <a:pathLst>
                <a:path w="236467" h="5811" extrusionOk="0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0"/>
          <p:cNvGrpSpPr/>
          <p:nvPr/>
        </p:nvGrpSpPr>
        <p:grpSpPr>
          <a:xfrm>
            <a:off x="6004883" y="2903009"/>
            <a:ext cx="226370" cy="256116"/>
            <a:chOff x="10334203" y="3610289"/>
            <a:chExt cx="589811" cy="667317"/>
          </a:xfrm>
        </p:grpSpPr>
        <p:sp>
          <p:nvSpPr>
            <p:cNvPr id="351" name="Google Shape;351;p10"/>
            <p:cNvSpPr/>
            <p:nvPr/>
          </p:nvSpPr>
          <p:spPr>
            <a:xfrm>
              <a:off x="10424879" y="3671015"/>
              <a:ext cx="408458" cy="288114"/>
            </a:xfrm>
            <a:custGeom>
              <a:avLst/>
              <a:gdLst/>
              <a:ahLst/>
              <a:cxnLst/>
              <a:rect l="l" t="t" r="r" b="b"/>
              <a:pathLst>
                <a:path w="408458" h="288114" extrusionOk="0">
                  <a:moveTo>
                    <a:pt x="408459" y="288114"/>
                  </a:moveTo>
                  <a:lnTo>
                    <a:pt x="408459" y="0"/>
                  </a:lnTo>
                  <a:lnTo>
                    <a:pt x="0" y="0"/>
                  </a:lnTo>
                  <a:lnTo>
                    <a:pt x="0" y="288114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0455160" y="3610289"/>
              <a:ext cx="347897" cy="15181"/>
            </a:xfrm>
            <a:custGeom>
              <a:avLst/>
              <a:gdLst/>
              <a:ahLst/>
              <a:cxnLst/>
              <a:rect l="l" t="t" r="r" b="b"/>
              <a:pathLst>
                <a:path w="347897" h="15181" extrusionOk="0">
                  <a:moveTo>
                    <a:pt x="347897" y="15181"/>
                  </a:moveTo>
                  <a:lnTo>
                    <a:pt x="347897" y="0"/>
                  </a:lnTo>
                  <a:lnTo>
                    <a:pt x="0" y="0"/>
                  </a:lnTo>
                  <a:lnTo>
                    <a:pt x="0" y="15181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0515722" y="3883222"/>
              <a:ext cx="226940" cy="16682"/>
            </a:xfrm>
            <a:custGeom>
              <a:avLst/>
              <a:gdLst/>
              <a:ahLst/>
              <a:cxnLst/>
              <a:rect l="l" t="t" r="r" b="b"/>
              <a:pathLst>
                <a:path w="226940" h="16682" extrusionOk="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10515722" y="3822663"/>
              <a:ext cx="226940" cy="16682"/>
            </a:xfrm>
            <a:custGeom>
              <a:avLst/>
              <a:gdLst/>
              <a:ahLst/>
              <a:cxnLst/>
              <a:rect l="l" t="t" r="r" b="b"/>
              <a:pathLst>
                <a:path w="226940" h="16682" extrusionOk="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10515722" y="3761937"/>
              <a:ext cx="151237" cy="16682"/>
            </a:xfrm>
            <a:custGeom>
              <a:avLst/>
              <a:gdLst/>
              <a:ahLst/>
              <a:cxnLst/>
              <a:rect l="l" t="t" r="r" b="b"/>
              <a:pathLst>
                <a:path w="151237" h="16682" extrusionOk="0">
                  <a:moveTo>
                    <a:pt x="0" y="0"/>
                  </a:moveTo>
                  <a:lnTo>
                    <a:pt x="151238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10334203" y="4004674"/>
              <a:ext cx="589811" cy="272932"/>
            </a:xfrm>
            <a:custGeom>
              <a:avLst/>
              <a:gdLst/>
              <a:ahLst/>
              <a:cxnLst/>
              <a:rect l="l" t="t" r="r" b="b"/>
              <a:pathLst>
                <a:path w="589811" h="272932" extrusionOk="0">
                  <a:moveTo>
                    <a:pt x="589811" y="272933"/>
                  </a:moveTo>
                  <a:lnTo>
                    <a:pt x="0" y="272933"/>
                  </a:lnTo>
                  <a:lnTo>
                    <a:pt x="0" y="0"/>
                  </a:lnTo>
                  <a:lnTo>
                    <a:pt x="181519" y="0"/>
                  </a:lnTo>
                  <a:lnTo>
                    <a:pt x="211800" y="45378"/>
                  </a:lnTo>
                  <a:lnTo>
                    <a:pt x="378178" y="45378"/>
                  </a:lnTo>
                  <a:lnTo>
                    <a:pt x="410955" y="0"/>
                  </a:lnTo>
                  <a:lnTo>
                    <a:pt x="589811" y="0"/>
                  </a:lnTo>
                  <a:lnTo>
                    <a:pt x="589811" y="272933"/>
                  </a:lnTo>
                  <a:close/>
                </a:path>
              </a:pathLst>
            </a:custGeom>
            <a:noFill/>
            <a:ln w="15875" cap="flat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0334203" y="3928766"/>
              <a:ext cx="45421" cy="75907"/>
            </a:xfrm>
            <a:custGeom>
              <a:avLst/>
              <a:gdLst/>
              <a:ahLst/>
              <a:cxnLst/>
              <a:rect l="l" t="t" r="r" b="b"/>
              <a:pathLst>
                <a:path w="45421" h="75907" extrusionOk="0">
                  <a:moveTo>
                    <a:pt x="45421" y="0"/>
                  </a:moveTo>
                  <a:lnTo>
                    <a:pt x="0" y="60726"/>
                  </a:lnTo>
                  <a:lnTo>
                    <a:pt x="0" y="75907"/>
                  </a:lnTo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10878760" y="3928766"/>
              <a:ext cx="45254" cy="75907"/>
            </a:xfrm>
            <a:custGeom>
              <a:avLst/>
              <a:gdLst/>
              <a:ahLst/>
              <a:cxnLst/>
              <a:rect l="l" t="t" r="r" b="b"/>
              <a:pathLst>
                <a:path w="45254" h="75907" extrusionOk="0">
                  <a:moveTo>
                    <a:pt x="0" y="0"/>
                  </a:moveTo>
                  <a:lnTo>
                    <a:pt x="45255" y="60726"/>
                  </a:lnTo>
                  <a:lnTo>
                    <a:pt x="45255" y="75907"/>
                  </a:lnTo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10561143" y="4125959"/>
              <a:ext cx="136097" cy="75907"/>
            </a:xfrm>
            <a:custGeom>
              <a:avLst/>
              <a:gdLst/>
              <a:ahLst/>
              <a:cxnLst/>
              <a:rect l="l" t="t" r="r" b="b"/>
              <a:pathLst>
                <a:path w="136097" h="75907" extrusionOk="0">
                  <a:moveTo>
                    <a:pt x="0" y="0"/>
                  </a:moveTo>
                  <a:lnTo>
                    <a:pt x="136098" y="0"/>
                  </a:lnTo>
                  <a:lnTo>
                    <a:pt x="136098" y="75907"/>
                  </a:lnTo>
                  <a:lnTo>
                    <a:pt x="0" y="75907"/>
                  </a:lnTo>
                  <a:close/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>
            <a:off x="2856559" y="2869295"/>
            <a:ext cx="308911" cy="313456"/>
            <a:chOff x="2856559" y="2869295"/>
            <a:chExt cx="308911" cy="313456"/>
          </a:xfrm>
        </p:grpSpPr>
        <p:grpSp>
          <p:nvGrpSpPr>
            <p:cNvPr id="361" name="Google Shape;361;p10"/>
            <p:cNvGrpSpPr/>
            <p:nvPr/>
          </p:nvGrpSpPr>
          <p:grpSpPr>
            <a:xfrm>
              <a:off x="2856559" y="3068761"/>
              <a:ext cx="308911" cy="113990"/>
              <a:chOff x="2856559" y="3068761"/>
              <a:chExt cx="308911" cy="113990"/>
            </a:xfrm>
          </p:grpSpPr>
          <p:grpSp>
            <p:nvGrpSpPr>
              <p:cNvPr id="362" name="Google Shape;362;p10"/>
              <p:cNvGrpSpPr/>
              <p:nvPr/>
            </p:nvGrpSpPr>
            <p:grpSpPr>
              <a:xfrm>
                <a:off x="3062500" y="3074530"/>
                <a:ext cx="102970" cy="108221"/>
                <a:chOff x="3062500" y="3074530"/>
                <a:chExt cx="102970" cy="108221"/>
              </a:xfrm>
            </p:grpSpPr>
            <p:sp>
              <p:nvSpPr>
                <p:cNvPr id="363" name="Google Shape;363;p10"/>
                <p:cNvSpPr/>
                <p:nvPr/>
              </p:nvSpPr>
              <p:spPr>
                <a:xfrm>
                  <a:off x="3085617" y="3074530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10"/>
                <p:cNvSpPr/>
                <p:nvPr/>
              </p:nvSpPr>
              <p:spPr>
                <a:xfrm>
                  <a:off x="3062500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5" name="Google Shape;365;p10"/>
              <p:cNvGrpSpPr/>
              <p:nvPr/>
            </p:nvGrpSpPr>
            <p:grpSpPr>
              <a:xfrm>
                <a:off x="2959530" y="3068761"/>
                <a:ext cx="102970" cy="113990"/>
                <a:chOff x="2959530" y="3068761"/>
                <a:chExt cx="102970" cy="113990"/>
              </a:xfrm>
            </p:grpSpPr>
            <p:sp>
              <p:nvSpPr>
                <p:cNvPr id="366" name="Google Shape;366;p10"/>
                <p:cNvSpPr/>
                <p:nvPr/>
              </p:nvSpPr>
              <p:spPr>
                <a:xfrm rot="-4603200">
                  <a:off x="2982586" y="3074519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2959530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10"/>
              <p:cNvGrpSpPr/>
              <p:nvPr/>
            </p:nvGrpSpPr>
            <p:grpSpPr>
              <a:xfrm>
                <a:off x="2856559" y="3074530"/>
                <a:ext cx="102970" cy="108221"/>
                <a:chOff x="2856559" y="3074530"/>
                <a:chExt cx="102970" cy="108221"/>
              </a:xfrm>
            </p:grpSpPr>
            <p:sp>
              <p:nvSpPr>
                <p:cNvPr id="369" name="Google Shape;369;p10"/>
                <p:cNvSpPr/>
                <p:nvPr/>
              </p:nvSpPr>
              <p:spPr>
                <a:xfrm>
                  <a:off x="2879677" y="3074530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2856559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1" name="Google Shape;371;p10"/>
            <p:cNvGrpSpPr/>
            <p:nvPr/>
          </p:nvGrpSpPr>
          <p:grpSpPr>
            <a:xfrm>
              <a:off x="2908044" y="2869295"/>
              <a:ext cx="205862" cy="179061"/>
              <a:chOff x="2908044" y="2869295"/>
              <a:chExt cx="205862" cy="179061"/>
            </a:xfrm>
          </p:grpSpPr>
          <p:sp>
            <p:nvSpPr>
              <p:cNvPr id="372" name="Google Shape;372;p10"/>
              <p:cNvSpPr/>
              <p:nvPr/>
            </p:nvSpPr>
            <p:spPr>
              <a:xfrm>
                <a:off x="2908044" y="2910985"/>
                <a:ext cx="125303" cy="107436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107436" extrusionOk="0">
                    <a:moveTo>
                      <a:pt x="116370" y="0"/>
                    </a:moveTo>
                    <a:lnTo>
                      <a:pt x="8933" y="0"/>
                    </a:lnTo>
                    <a:cubicBezTo>
                      <a:pt x="3997" y="0"/>
                      <a:pt x="0" y="3997"/>
                      <a:pt x="0" y="8933"/>
                    </a:cubicBez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22334" y="89492"/>
                    </a:lnTo>
                    <a:lnTo>
                      <a:pt x="22334" y="107437"/>
                    </a:lnTo>
                    <a:lnTo>
                      <a:pt x="40279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9012"/>
                    </a:lnTo>
                    <a:cubicBezTo>
                      <a:pt x="125304" y="4075"/>
                      <a:pt x="121307" y="78"/>
                      <a:pt x="116370" y="78"/>
                    </a:cubicBezTo>
                    <a:close/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2988603" y="2940920"/>
                <a:ext cx="125303" cy="107436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107436" extrusionOk="0">
                    <a:moveTo>
                      <a:pt x="0" y="70057"/>
                    </a:move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85025" y="89492"/>
                    </a:lnTo>
                    <a:lnTo>
                      <a:pt x="102970" y="107437"/>
                    </a:lnTo>
                    <a:lnTo>
                      <a:pt x="102970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8933"/>
                    </a:lnTo>
                    <a:cubicBezTo>
                      <a:pt x="125304" y="3997"/>
                      <a:pt x="121307" y="0"/>
                      <a:pt x="116370" y="0"/>
                    </a:cubicBezTo>
                    <a:lnTo>
                      <a:pt x="58146" y="0"/>
                    </a:lnTo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2952790" y="2869295"/>
                <a:ext cx="125303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61594" extrusionOk="0">
                    <a:moveTo>
                      <a:pt x="0" y="31346"/>
                    </a:moveTo>
                    <a:lnTo>
                      <a:pt x="0" y="8933"/>
                    </a:lnTo>
                    <a:cubicBezTo>
                      <a:pt x="0" y="3997"/>
                      <a:pt x="3997" y="0"/>
                      <a:pt x="8933" y="0"/>
                    </a:cubicBezTo>
                    <a:lnTo>
                      <a:pt x="116370" y="0"/>
                    </a:lnTo>
                    <a:cubicBezTo>
                      <a:pt x="121307" y="0"/>
                      <a:pt x="125304" y="3997"/>
                      <a:pt x="125304" y="8933"/>
                    </a:cubicBezTo>
                    <a:lnTo>
                      <a:pt x="125304" y="61594"/>
                    </a:lnTo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10"/>
          <p:cNvGrpSpPr/>
          <p:nvPr/>
        </p:nvGrpSpPr>
        <p:grpSpPr>
          <a:xfrm>
            <a:off x="5364010" y="5790225"/>
            <a:ext cx="260931" cy="305180"/>
            <a:chOff x="5364010" y="5790225"/>
            <a:chExt cx="260931" cy="305180"/>
          </a:xfrm>
        </p:grpSpPr>
        <p:sp>
          <p:nvSpPr>
            <p:cNvPr id="376" name="Google Shape;376;p10"/>
            <p:cNvSpPr/>
            <p:nvPr/>
          </p:nvSpPr>
          <p:spPr>
            <a:xfrm>
              <a:off x="5499819" y="5790225"/>
              <a:ext cx="125122" cy="175981"/>
            </a:xfrm>
            <a:custGeom>
              <a:avLst/>
              <a:gdLst/>
              <a:ahLst/>
              <a:cxnLst/>
              <a:rect l="l" t="t" r="r" b="b"/>
              <a:pathLst>
                <a:path w="125122" h="175981" extrusionOk="0">
                  <a:moveTo>
                    <a:pt x="62588" y="0"/>
                  </a:moveTo>
                  <a:cubicBezTo>
                    <a:pt x="28006" y="0"/>
                    <a:pt x="0" y="26960"/>
                    <a:pt x="0" y="60179"/>
                  </a:cubicBezTo>
                  <a:cubicBezTo>
                    <a:pt x="0" y="65945"/>
                    <a:pt x="1644" y="73248"/>
                    <a:pt x="4330" y="81374"/>
                  </a:cubicBezTo>
                  <a:cubicBezTo>
                    <a:pt x="11783" y="103557"/>
                    <a:pt x="27403" y="131835"/>
                    <a:pt x="40776" y="151931"/>
                  </a:cubicBezTo>
                  <a:lnTo>
                    <a:pt x="40776" y="151931"/>
                  </a:lnTo>
                  <a:cubicBezTo>
                    <a:pt x="50696" y="166811"/>
                    <a:pt x="59355" y="175981"/>
                    <a:pt x="62534" y="175981"/>
                  </a:cubicBezTo>
                  <a:cubicBezTo>
                    <a:pt x="65438" y="175981"/>
                    <a:pt x="73878" y="166976"/>
                    <a:pt x="83689" y="152370"/>
                  </a:cubicBezTo>
                  <a:cubicBezTo>
                    <a:pt x="102049" y="124971"/>
                    <a:pt x="125122" y="81813"/>
                    <a:pt x="125122" y="60179"/>
                  </a:cubicBezTo>
                  <a:cubicBezTo>
                    <a:pt x="125122" y="26960"/>
                    <a:pt x="97116" y="0"/>
                    <a:pt x="62534" y="0"/>
                  </a:cubicBezTo>
                  <a:close/>
                  <a:moveTo>
                    <a:pt x="62588" y="90489"/>
                  </a:moveTo>
                  <a:cubicBezTo>
                    <a:pt x="47024" y="90489"/>
                    <a:pt x="34363" y="77860"/>
                    <a:pt x="34363" y="62211"/>
                  </a:cubicBezTo>
                  <a:cubicBezTo>
                    <a:pt x="34363" y="46562"/>
                    <a:pt x="46969" y="33933"/>
                    <a:pt x="62588" y="33933"/>
                  </a:cubicBezTo>
                  <a:cubicBezTo>
                    <a:pt x="78208" y="33933"/>
                    <a:pt x="90814" y="46562"/>
                    <a:pt x="90814" y="62211"/>
                  </a:cubicBezTo>
                  <a:cubicBezTo>
                    <a:pt x="90814" y="77860"/>
                    <a:pt x="78208" y="90489"/>
                    <a:pt x="62588" y="90489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5534182" y="5824159"/>
              <a:ext cx="56450" cy="56555"/>
            </a:xfrm>
            <a:custGeom>
              <a:avLst/>
              <a:gdLst/>
              <a:ahLst/>
              <a:cxnLst/>
              <a:rect l="l" t="t" r="r" b="b"/>
              <a:pathLst>
                <a:path w="56450" h="56555" extrusionOk="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5534182" y="5824159"/>
              <a:ext cx="56450" cy="56555"/>
            </a:xfrm>
            <a:custGeom>
              <a:avLst/>
              <a:gdLst/>
              <a:ahLst/>
              <a:cxnLst/>
              <a:rect l="l" t="t" r="r" b="b"/>
              <a:pathLst>
                <a:path w="56450" h="56555" extrusionOk="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364010" y="5868579"/>
              <a:ext cx="226458" cy="226606"/>
            </a:xfrm>
            <a:custGeom>
              <a:avLst/>
              <a:gdLst/>
              <a:ahLst/>
              <a:cxnLst/>
              <a:rect l="l" t="t" r="r" b="b"/>
              <a:pathLst>
                <a:path w="226458" h="226606" extrusionOk="0">
                  <a:moveTo>
                    <a:pt x="226020" y="103173"/>
                  </a:moveTo>
                  <a:cubicBezTo>
                    <a:pt x="226294" y="106522"/>
                    <a:pt x="226458" y="109871"/>
                    <a:pt x="226458" y="113331"/>
                  </a:cubicBezTo>
                  <a:cubicBezTo>
                    <a:pt x="226458" y="136886"/>
                    <a:pt x="219279" y="158740"/>
                    <a:pt x="207057" y="176860"/>
                  </a:cubicBezTo>
                  <a:cubicBezTo>
                    <a:pt x="205523" y="179111"/>
                    <a:pt x="203933" y="181362"/>
                    <a:pt x="202234" y="183503"/>
                  </a:cubicBezTo>
                  <a:cubicBezTo>
                    <a:pt x="201960" y="183833"/>
                    <a:pt x="201686" y="184217"/>
                    <a:pt x="201412" y="184547"/>
                  </a:cubicBezTo>
                  <a:cubicBezTo>
                    <a:pt x="201412" y="184547"/>
                    <a:pt x="201357" y="184657"/>
                    <a:pt x="201302" y="184657"/>
                  </a:cubicBezTo>
                  <a:cubicBezTo>
                    <a:pt x="201028" y="184986"/>
                    <a:pt x="200754" y="185370"/>
                    <a:pt x="200426" y="185700"/>
                  </a:cubicBezTo>
                  <a:cubicBezTo>
                    <a:pt x="199001" y="187402"/>
                    <a:pt x="197576" y="189049"/>
                    <a:pt x="196096" y="190642"/>
                  </a:cubicBezTo>
                  <a:cubicBezTo>
                    <a:pt x="195603" y="191191"/>
                    <a:pt x="195109" y="191740"/>
                    <a:pt x="194561" y="192234"/>
                  </a:cubicBezTo>
                  <a:cubicBezTo>
                    <a:pt x="194452" y="192344"/>
                    <a:pt x="194287" y="192508"/>
                    <a:pt x="194178" y="192618"/>
                  </a:cubicBezTo>
                  <a:cubicBezTo>
                    <a:pt x="193904" y="192893"/>
                    <a:pt x="193630" y="193167"/>
                    <a:pt x="193356" y="193497"/>
                  </a:cubicBezTo>
                  <a:cubicBezTo>
                    <a:pt x="193246" y="193607"/>
                    <a:pt x="193191" y="193716"/>
                    <a:pt x="193082" y="193771"/>
                  </a:cubicBezTo>
                  <a:cubicBezTo>
                    <a:pt x="192808" y="194046"/>
                    <a:pt x="192588" y="194265"/>
                    <a:pt x="192369" y="194485"/>
                  </a:cubicBezTo>
                  <a:cubicBezTo>
                    <a:pt x="192040" y="194815"/>
                    <a:pt x="191711" y="195144"/>
                    <a:pt x="191383" y="195419"/>
                  </a:cubicBezTo>
                  <a:cubicBezTo>
                    <a:pt x="189903" y="196846"/>
                    <a:pt x="188368" y="198219"/>
                    <a:pt x="186834" y="199592"/>
                  </a:cubicBezTo>
                  <a:cubicBezTo>
                    <a:pt x="186450" y="199921"/>
                    <a:pt x="186066" y="200250"/>
                    <a:pt x="185683" y="200580"/>
                  </a:cubicBezTo>
                  <a:cubicBezTo>
                    <a:pt x="185189" y="200964"/>
                    <a:pt x="184751" y="201349"/>
                    <a:pt x="184258" y="201788"/>
                  </a:cubicBezTo>
                  <a:cubicBezTo>
                    <a:pt x="183819" y="202172"/>
                    <a:pt x="183381" y="202502"/>
                    <a:pt x="182942" y="202831"/>
                  </a:cubicBezTo>
                  <a:cubicBezTo>
                    <a:pt x="182504" y="203216"/>
                    <a:pt x="182066" y="203545"/>
                    <a:pt x="181572" y="203874"/>
                  </a:cubicBezTo>
                  <a:cubicBezTo>
                    <a:pt x="181134" y="204204"/>
                    <a:pt x="180695" y="204588"/>
                    <a:pt x="180202" y="204918"/>
                  </a:cubicBezTo>
                  <a:cubicBezTo>
                    <a:pt x="179764" y="205247"/>
                    <a:pt x="179270" y="205577"/>
                    <a:pt x="178832" y="205906"/>
                  </a:cubicBezTo>
                  <a:cubicBezTo>
                    <a:pt x="178394" y="206235"/>
                    <a:pt x="177900" y="206565"/>
                    <a:pt x="177407" y="206894"/>
                  </a:cubicBezTo>
                  <a:cubicBezTo>
                    <a:pt x="176640" y="207389"/>
                    <a:pt x="175872" y="207938"/>
                    <a:pt x="175105" y="208432"/>
                  </a:cubicBezTo>
                  <a:cubicBezTo>
                    <a:pt x="174776" y="208651"/>
                    <a:pt x="174502" y="208816"/>
                    <a:pt x="174173" y="209036"/>
                  </a:cubicBezTo>
                  <a:cubicBezTo>
                    <a:pt x="173845" y="209255"/>
                    <a:pt x="173461" y="209475"/>
                    <a:pt x="173132" y="209695"/>
                  </a:cubicBezTo>
                  <a:cubicBezTo>
                    <a:pt x="172803" y="209914"/>
                    <a:pt x="172420" y="210134"/>
                    <a:pt x="172091" y="210354"/>
                  </a:cubicBezTo>
                  <a:cubicBezTo>
                    <a:pt x="171214" y="210848"/>
                    <a:pt x="170392" y="211397"/>
                    <a:pt x="169460" y="211891"/>
                  </a:cubicBezTo>
                  <a:cubicBezTo>
                    <a:pt x="169077" y="212111"/>
                    <a:pt x="168693" y="212330"/>
                    <a:pt x="168309" y="212550"/>
                  </a:cubicBezTo>
                  <a:cubicBezTo>
                    <a:pt x="167432" y="213044"/>
                    <a:pt x="166555" y="213483"/>
                    <a:pt x="165679" y="213978"/>
                  </a:cubicBezTo>
                  <a:cubicBezTo>
                    <a:pt x="164692" y="214527"/>
                    <a:pt x="163651" y="215021"/>
                    <a:pt x="162609" y="215515"/>
                  </a:cubicBezTo>
                  <a:cubicBezTo>
                    <a:pt x="162116" y="215790"/>
                    <a:pt x="161568" y="216009"/>
                    <a:pt x="161075" y="216229"/>
                  </a:cubicBezTo>
                  <a:cubicBezTo>
                    <a:pt x="160691" y="216394"/>
                    <a:pt x="160308" y="216558"/>
                    <a:pt x="159979" y="216723"/>
                  </a:cubicBezTo>
                  <a:cubicBezTo>
                    <a:pt x="159705" y="216833"/>
                    <a:pt x="159431" y="216998"/>
                    <a:pt x="159157" y="217107"/>
                  </a:cubicBezTo>
                  <a:cubicBezTo>
                    <a:pt x="158609" y="217382"/>
                    <a:pt x="158006" y="217602"/>
                    <a:pt x="157403" y="217876"/>
                  </a:cubicBezTo>
                  <a:cubicBezTo>
                    <a:pt x="156800" y="218151"/>
                    <a:pt x="156142" y="218425"/>
                    <a:pt x="155485" y="218645"/>
                  </a:cubicBezTo>
                  <a:cubicBezTo>
                    <a:pt x="155375" y="218700"/>
                    <a:pt x="155211" y="218755"/>
                    <a:pt x="155101" y="218809"/>
                  </a:cubicBezTo>
                  <a:cubicBezTo>
                    <a:pt x="154443" y="219084"/>
                    <a:pt x="153731" y="219359"/>
                    <a:pt x="153073" y="219633"/>
                  </a:cubicBezTo>
                  <a:cubicBezTo>
                    <a:pt x="152415" y="219853"/>
                    <a:pt x="151758" y="220127"/>
                    <a:pt x="151155" y="220347"/>
                  </a:cubicBezTo>
                  <a:cubicBezTo>
                    <a:pt x="150936" y="220402"/>
                    <a:pt x="150717" y="220512"/>
                    <a:pt x="150497" y="220567"/>
                  </a:cubicBezTo>
                  <a:cubicBezTo>
                    <a:pt x="149894" y="220786"/>
                    <a:pt x="149292" y="221006"/>
                    <a:pt x="148634" y="221171"/>
                  </a:cubicBezTo>
                  <a:cubicBezTo>
                    <a:pt x="148415" y="221225"/>
                    <a:pt x="148250" y="221280"/>
                    <a:pt x="148031" y="221335"/>
                  </a:cubicBezTo>
                  <a:cubicBezTo>
                    <a:pt x="147867" y="221390"/>
                    <a:pt x="147647" y="221445"/>
                    <a:pt x="147428" y="221500"/>
                  </a:cubicBezTo>
                  <a:cubicBezTo>
                    <a:pt x="146990" y="221665"/>
                    <a:pt x="146496" y="221775"/>
                    <a:pt x="146058" y="221939"/>
                  </a:cubicBezTo>
                  <a:cubicBezTo>
                    <a:pt x="144140" y="222488"/>
                    <a:pt x="142222" y="223037"/>
                    <a:pt x="140303" y="223532"/>
                  </a:cubicBezTo>
                  <a:cubicBezTo>
                    <a:pt x="139975" y="223587"/>
                    <a:pt x="139646" y="223696"/>
                    <a:pt x="139372" y="223751"/>
                  </a:cubicBezTo>
                  <a:cubicBezTo>
                    <a:pt x="137289" y="224245"/>
                    <a:pt x="135152" y="224685"/>
                    <a:pt x="133014" y="225069"/>
                  </a:cubicBezTo>
                  <a:cubicBezTo>
                    <a:pt x="132411" y="225179"/>
                    <a:pt x="131863" y="225289"/>
                    <a:pt x="131260" y="225344"/>
                  </a:cubicBezTo>
                  <a:cubicBezTo>
                    <a:pt x="130767" y="225398"/>
                    <a:pt x="130329" y="225508"/>
                    <a:pt x="129835" y="225563"/>
                  </a:cubicBezTo>
                  <a:cubicBezTo>
                    <a:pt x="129342" y="225618"/>
                    <a:pt x="128794" y="225728"/>
                    <a:pt x="128246" y="225783"/>
                  </a:cubicBezTo>
                  <a:cubicBezTo>
                    <a:pt x="127917" y="225783"/>
                    <a:pt x="127588" y="225893"/>
                    <a:pt x="127314" y="225893"/>
                  </a:cubicBezTo>
                  <a:cubicBezTo>
                    <a:pt x="126383" y="226002"/>
                    <a:pt x="125396" y="226112"/>
                    <a:pt x="124464" y="226222"/>
                  </a:cubicBezTo>
                  <a:cubicBezTo>
                    <a:pt x="123971" y="226277"/>
                    <a:pt x="123478" y="226332"/>
                    <a:pt x="122985" y="226332"/>
                  </a:cubicBezTo>
                  <a:cubicBezTo>
                    <a:pt x="122546" y="226332"/>
                    <a:pt x="122053" y="226387"/>
                    <a:pt x="121615" y="226442"/>
                  </a:cubicBezTo>
                  <a:cubicBezTo>
                    <a:pt x="121450" y="226442"/>
                    <a:pt x="121286" y="226442"/>
                    <a:pt x="121066" y="226442"/>
                  </a:cubicBezTo>
                  <a:cubicBezTo>
                    <a:pt x="120628" y="226442"/>
                    <a:pt x="120190" y="226497"/>
                    <a:pt x="119696" y="226497"/>
                  </a:cubicBezTo>
                  <a:cubicBezTo>
                    <a:pt x="119587" y="226497"/>
                    <a:pt x="119477" y="226497"/>
                    <a:pt x="119367" y="226497"/>
                  </a:cubicBezTo>
                  <a:cubicBezTo>
                    <a:pt x="118765" y="226497"/>
                    <a:pt x="118162" y="226552"/>
                    <a:pt x="117559" y="226552"/>
                  </a:cubicBezTo>
                  <a:cubicBezTo>
                    <a:pt x="116353" y="226552"/>
                    <a:pt x="115147" y="226606"/>
                    <a:pt x="113942" y="226606"/>
                  </a:cubicBezTo>
                  <a:cubicBezTo>
                    <a:pt x="113722" y="226606"/>
                    <a:pt x="113558" y="226606"/>
                    <a:pt x="113339" y="226606"/>
                  </a:cubicBezTo>
                  <a:cubicBezTo>
                    <a:pt x="113120" y="226606"/>
                    <a:pt x="112955" y="226606"/>
                    <a:pt x="112736" y="226606"/>
                  </a:cubicBezTo>
                  <a:cubicBezTo>
                    <a:pt x="111530" y="226606"/>
                    <a:pt x="110324" y="226606"/>
                    <a:pt x="109119" y="226552"/>
                  </a:cubicBezTo>
                  <a:cubicBezTo>
                    <a:pt x="108516" y="226552"/>
                    <a:pt x="107913" y="226552"/>
                    <a:pt x="107310" y="226497"/>
                  </a:cubicBezTo>
                  <a:cubicBezTo>
                    <a:pt x="107201" y="226497"/>
                    <a:pt x="107091" y="226497"/>
                    <a:pt x="106981" y="226497"/>
                  </a:cubicBezTo>
                  <a:cubicBezTo>
                    <a:pt x="106543" y="226497"/>
                    <a:pt x="106050" y="226497"/>
                    <a:pt x="105611" y="226442"/>
                  </a:cubicBezTo>
                  <a:cubicBezTo>
                    <a:pt x="105447" y="226442"/>
                    <a:pt x="105282" y="226442"/>
                    <a:pt x="105063" y="226442"/>
                  </a:cubicBezTo>
                  <a:cubicBezTo>
                    <a:pt x="104625" y="226442"/>
                    <a:pt x="104131" y="226387"/>
                    <a:pt x="103693" y="226332"/>
                  </a:cubicBezTo>
                  <a:cubicBezTo>
                    <a:pt x="103200" y="226332"/>
                    <a:pt x="102706" y="226277"/>
                    <a:pt x="102213" y="226222"/>
                  </a:cubicBezTo>
                  <a:cubicBezTo>
                    <a:pt x="101281" y="226112"/>
                    <a:pt x="100295" y="226057"/>
                    <a:pt x="99363" y="225893"/>
                  </a:cubicBezTo>
                  <a:cubicBezTo>
                    <a:pt x="99034" y="225893"/>
                    <a:pt x="98706" y="225838"/>
                    <a:pt x="98377" y="225783"/>
                  </a:cubicBezTo>
                  <a:cubicBezTo>
                    <a:pt x="97829" y="225728"/>
                    <a:pt x="97335" y="225673"/>
                    <a:pt x="96787" y="225563"/>
                  </a:cubicBezTo>
                  <a:cubicBezTo>
                    <a:pt x="96294" y="225508"/>
                    <a:pt x="95801" y="225398"/>
                    <a:pt x="95362" y="225344"/>
                  </a:cubicBezTo>
                  <a:cubicBezTo>
                    <a:pt x="94760" y="225234"/>
                    <a:pt x="94212" y="225179"/>
                    <a:pt x="93609" y="225069"/>
                  </a:cubicBezTo>
                  <a:cubicBezTo>
                    <a:pt x="91471" y="224685"/>
                    <a:pt x="89334" y="224245"/>
                    <a:pt x="87251" y="223751"/>
                  </a:cubicBezTo>
                  <a:cubicBezTo>
                    <a:pt x="86922" y="223696"/>
                    <a:pt x="86593" y="223587"/>
                    <a:pt x="86319" y="223532"/>
                  </a:cubicBezTo>
                  <a:cubicBezTo>
                    <a:pt x="84401" y="223037"/>
                    <a:pt x="82483" y="222543"/>
                    <a:pt x="80565" y="221939"/>
                  </a:cubicBezTo>
                  <a:cubicBezTo>
                    <a:pt x="80126" y="221829"/>
                    <a:pt x="79633" y="221665"/>
                    <a:pt x="79195" y="221500"/>
                  </a:cubicBezTo>
                  <a:cubicBezTo>
                    <a:pt x="78975" y="221445"/>
                    <a:pt x="78811" y="221390"/>
                    <a:pt x="78592" y="221335"/>
                  </a:cubicBezTo>
                  <a:cubicBezTo>
                    <a:pt x="78373" y="221280"/>
                    <a:pt x="78208" y="221225"/>
                    <a:pt x="77989" y="221171"/>
                  </a:cubicBezTo>
                  <a:cubicBezTo>
                    <a:pt x="77386" y="220951"/>
                    <a:pt x="76783" y="220786"/>
                    <a:pt x="76126" y="220567"/>
                  </a:cubicBezTo>
                  <a:cubicBezTo>
                    <a:pt x="75906" y="220512"/>
                    <a:pt x="75687" y="220402"/>
                    <a:pt x="75468" y="220347"/>
                  </a:cubicBezTo>
                  <a:cubicBezTo>
                    <a:pt x="74810" y="220127"/>
                    <a:pt x="74207" y="219853"/>
                    <a:pt x="73550" y="219633"/>
                  </a:cubicBezTo>
                  <a:cubicBezTo>
                    <a:pt x="72837" y="219359"/>
                    <a:pt x="72180" y="219084"/>
                    <a:pt x="71522" y="218809"/>
                  </a:cubicBezTo>
                  <a:cubicBezTo>
                    <a:pt x="71412" y="218809"/>
                    <a:pt x="71248" y="218700"/>
                    <a:pt x="71138" y="218645"/>
                  </a:cubicBezTo>
                  <a:cubicBezTo>
                    <a:pt x="70481" y="218370"/>
                    <a:pt x="69878" y="218151"/>
                    <a:pt x="69220" y="217876"/>
                  </a:cubicBezTo>
                  <a:cubicBezTo>
                    <a:pt x="68617" y="217602"/>
                    <a:pt x="68069" y="217382"/>
                    <a:pt x="67466" y="217107"/>
                  </a:cubicBezTo>
                  <a:cubicBezTo>
                    <a:pt x="67192" y="216998"/>
                    <a:pt x="66918" y="216833"/>
                    <a:pt x="66644" y="216723"/>
                  </a:cubicBezTo>
                  <a:cubicBezTo>
                    <a:pt x="66260" y="216558"/>
                    <a:pt x="65877" y="216394"/>
                    <a:pt x="65493" y="216229"/>
                  </a:cubicBezTo>
                  <a:cubicBezTo>
                    <a:pt x="65000" y="216009"/>
                    <a:pt x="64452" y="215735"/>
                    <a:pt x="63959" y="215515"/>
                  </a:cubicBezTo>
                  <a:cubicBezTo>
                    <a:pt x="62917" y="215021"/>
                    <a:pt x="61931" y="214527"/>
                    <a:pt x="60889" y="213978"/>
                  </a:cubicBezTo>
                  <a:cubicBezTo>
                    <a:pt x="60013" y="213538"/>
                    <a:pt x="59136" y="213044"/>
                    <a:pt x="58259" y="212550"/>
                  </a:cubicBezTo>
                  <a:cubicBezTo>
                    <a:pt x="57875" y="212330"/>
                    <a:pt x="57491" y="212111"/>
                    <a:pt x="57108" y="211891"/>
                  </a:cubicBezTo>
                  <a:cubicBezTo>
                    <a:pt x="56231" y="211397"/>
                    <a:pt x="55354" y="210848"/>
                    <a:pt x="54477" y="210354"/>
                  </a:cubicBezTo>
                  <a:cubicBezTo>
                    <a:pt x="54094" y="210134"/>
                    <a:pt x="53765" y="209914"/>
                    <a:pt x="53436" y="209695"/>
                  </a:cubicBezTo>
                  <a:cubicBezTo>
                    <a:pt x="52504" y="209091"/>
                    <a:pt x="51518" y="208487"/>
                    <a:pt x="50586" y="207828"/>
                  </a:cubicBezTo>
                  <a:cubicBezTo>
                    <a:pt x="50093" y="207498"/>
                    <a:pt x="49654" y="207224"/>
                    <a:pt x="49161" y="206894"/>
                  </a:cubicBezTo>
                  <a:cubicBezTo>
                    <a:pt x="48229" y="206235"/>
                    <a:pt x="47298" y="205577"/>
                    <a:pt x="46366" y="204918"/>
                  </a:cubicBezTo>
                  <a:cubicBezTo>
                    <a:pt x="45927" y="204588"/>
                    <a:pt x="45434" y="204259"/>
                    <a:pt x="44996" y="203874"/>
                  </a:cubicBezTo>
                  <a:cubicBezTo>
                    <a:pt x="44393" y="203435"/>
                    <a:pt x="43790" y="202996"/>
                    <a:pt x="43242" y="202502"/>
                  </a:cubicBezTo>
                  <a:cubicBezTo>
                    <a:pt x="42803" y="202172"/>
                    <a:pt x="42420" y="201843"/>
                    <a:pt x="41981" y="201513"/>
                  </a:cubicBezTo>
                  <a:cubicBezTo>
                    <a:pt x="41433" y="201074"/>
                    <a:pt x="40940" y="200635"/>
                    <a:pt x="40392" y="200196"/>
                  </a:cubicBezTo>
                  <a:cubicBezTo>
                    <a:pt x="39954" y="199811"/>
                    <a:pt x="39460" y="199427"/>
                    <a:pt x="39022" y="199043"/>
                  </a:cubicBezTo>
                  <a:cubicBezTo>
                    <a:pt x="38693" y="198768"/>
                    <a:pt x="38364" y="198493"/>
                    <a:pt x="38035" y="198164"/>
                  </a:cubicBezTo>
                  <a:cubicBezTo>
                    <a:pt x="37378" y="197615"/>
                    <a:pt x="36775" y="197066"/>
                    <a:pt x="36172" y="196462"/>
                  </a:cubicBezTo>
                  <a:cubicBezTo>
                    <a:pt x="35843" y="196132"/>
                    <a:pt x="35514" y="195858"/>
                    <a:pt x="35185" y="195528"/>
                  </a:cubicBezTo>
                  <a:lnTo>
                    <a:pt x="34309" y="194705"/>
                  </a:lnTo>
                  <a:cubicBezTo>
                    <a:pt x="33267" y="193716"/>
                    <a:pt x="32281" y="192728"/>
                    <a:pt x="31349" y="191685"/>
                  </a:cubicBezTo>
                  <a:cubicBezTo>
                    <a:pt x="30856" y="191191"/>
                    <a:pt x="30417" y="190696"/>
                    <a:pt x="29924" y="190202"/>
                  </a:cubicBezTo>
                  <a:cubicBezTo>
                    <a:pt x="29212" y="189434"/>
                    <a:pt x="28554" y="188720"/>
                    <a:pt x="27896" y="187951"/>
                  </a:cubicBezTo>
                  <a:cubicBezTo>
                    <a:pt x="27458" y="187457"/>
                    <a:pt x="27019" y="186963"/>
                    <a:pt x="26581" y="186414"/>
                  </a:cubicBezTo>
                  <a:lnTo>
                    <a:pt x="26581" y="186414"/>
                  </a:lnTo>
                  <a:cubicBezTo>
                    <a:pt x="26142" y="185865"/>
                    <a:pt x="25759" y="185370"/>
                    <a:pt x="25320" y="184876"/>
                  </a:cubicBezTo>
                  <a:cubicBezTo>
                    <a:pt x="25101" y="184602"/>
                    <a:pt x="24882" y="184382"/>
                    <a:pt x="24663" y="184107"/>
                  </a:cubicBezTo>
                  <a:cubicBezTo>
                    <a:pt x="24279" y="183668"/>
                    <a:pt x="23895" y="183174"/>
                    <a:pt x="23567" y="182680"/>
                  </a:cubicBezTo>
                  <a:cubicBezTo>
                    <a:pt x="22909" y="181801"/>
                    <a:pt x="22251" y="180923"/>
                    <a:pt x="21594" y="180044"/>
                  </a:cubicBezTo>
                  <a:cubicBezTo>
                    <a:pt x="21429" y="179825"/>
                    <a:pt x="21265" y="179605"/>
                    <a:pt x="21100" y="179330"/>
                  </a:cubicBezTo>
                  <a:cubicBezTo>
                    <a:pt x="20552" y="178507"/>
                    <a:pt x="19949" y="177683"/>
                    <a:pt x="19401" y="176914"/>
                  </a:cubicBezTo>
                  <a:cubicBezTo>
                    <a:pt x="7125" y="158795"/>
                    <a:pt x="0" y="136941"/>
                    <a:pt x="0" y="113386"/>
                  </a:cubicBezTo>
                  <a:cubicBezTo>
                    <a:pt x="0" y="91807"/>
                    <a:pt x="6029" y="71600"/>
                    <a:pt x="16442" y="54414"/>
                  </a:cubicBezTo>
                  <a:cubicBezTo>
                    <a:pt x="17209" y="53151"/>
                    <a:pt x="18031" y="51888"/>
                    <a:pt x="18853" y="50625"/>
                  </a:cubicBezTo>
                  <a:cubicBezTo>
                    <a:pt x="19072" y="50241"/>
                    <a:pt x="19347" y="49912"/>
                    <a:pt x="19566" y="49527"/>
                  </a:cubicBezTo>
                  <a:cubicBezTo>
                    <a:pt x="20114" y="48704"/>
                    <a:pt x="20662" y="47935"/>
                    <a:pt x="21210" y="47166"/>
                  </a:cubicBezTo>
                  <a:cubicBezTo>
                    <a:pt x="21484" y="46782"/>
                    <a:pt x="21758" y="46397"/>
                    <a:pt x="22032" y="46013"/>
                  </a:cubicBezTo>
                  <a:cubicBezTo>
                    <a:pt x="22306" y="45629"/>
                    <a:pt x="22580" y="45244"/>
                    <a:pt x="22909" y="44860"/>
                  </a:cubicBezTo>
                  <a:cubicBezTo>
                    <a:pt x="23183" y="44531"/>
                    <a:pt x="23457" y="44146"/>
                    <a:pt x="23731" y="43817"/>
                  </a:cubicBezTo>
                  <a:cubicBezTo>
                    <a:pt x="24115" y="43323"/>
                    <a:pt x="24553" y="42774"/>
                    <a:pt x="24937" y="42279"/>
                  </a:cubicBezTo>
                  <a:cubicBezTo>
                    <a:pt x="25430" y="41620"/>
                    <a:pt x="25978" y="40962"/>
                    <a:pt x="26526" y="40358"/>
                  </a:cubicBezTo>
                  <a:cubicBezTo>
                    <a:pt x="26745" y="40083"/>
                    <a:pt x="26965" y="39809"/>
                    <a:pt x="27239" y="39534"/>
                  </a:cubicBezTo>
                  <a:cubicBezTo>
                    <a:pt x="29047" y="37393"/>
                    <a:pt x="30965" y="35361"/>
                    <a:pt x="32938" y="33384"/>
                  </a:cubicBezTo>
                  <a:cubicBezTo>
                    <a:pt x="33651" y="32670"/>
                    <a:pt x="34363" y="31957"/>
                    <a:pt x="35131" y="31243"/>
                  </a:cubicBezTo>
                  <a:cubicBezTo>
                    <a:pt x="35898" y="30474"/>
                    <a:pt x="36720" y="29705"/>
                    <a:pt x="37542" y="28992"/>
                  </a:cubicBezTo>
                  <a:cubicBezTo>
                    <a:pt x="38035" y="28552"/>
                    <a:pt x="38529" y="28113"/>
                    <a:pt x="39022" y="27674"/>
                  </a:cubicBezTo>
                  <a:cubicBezTo>
                    <a:pt x="41324" y="25642"/>
                    <a:pt x="43790" y="23720"/>
                    <a:pt x="46256" y="21853"/>
                  </a:cubicBezTo>
                  <a:cubicBezTo>
                    <a:pt x="46750" y="21469"/>
                    <a:pt x="47188" y="21140"/>
                    <a:pt x="47681" y="20810"/>
                  </a:cubicBezTo>
                  <a:cubicBezTo>
                    <a:pt x="48613" y="20151"/>
                    <a:pt x="49599" y="19438"/>
                    <a:pt x="50641" y="18779"/>
                  </a:cubicBezTo>
                  <a:cubicBezTo>
                    <a:pt x="51134" y="18449"/>
                    <a:pt x="51627" y="18120"/>
                    <a:pt x="52121" y="17790"/>
                  </a:cubicBezTo>
                  <a:cubicBezTo>
                    <a:pt x="52997" y="17241"/>
                    <a:pt x="53874" y="16692"/>
                    <a:pt x="54806" y="16143"/>
                  </a:cubicBezTo>
                  <a:cubicBezTo>
                    <a:pt x="54970" y="16033"/>
                    <a:pt x="55135" y="15923"/>
                    <a:pt x="55354" y="15814"/>
                  </a:cubicBezTo>
                  <a:cubicBezTo>
                    <a:pt x="55793" y="15539"/>
                    <a:pt x="56286" y="15264"/>
                    <a:pt x="56724" y="14990"/>
                  </a:cubicBezTo>
                  <a:cubicBezTo>
                    <a:pt x="57217" y="14715"/>
                    <a:pt x="57766" y="14386"/>
                    <a:pt x="58259" y="14111"/>
                  </a:cubicBezTo>
                  <a:cubicBezTo>
                    <a:pt x="58752" y="13837"/>
                    <a:pt x="59300" y="13562"/>
                    <a:pt x="59848" y="13233"/>
                  </a:cubicBezTo>
                  <a:cubicBezTo>
                    <a:pt x="60396" y="12958"/>
                    <a:pt x="60889" y="12684"/>
                    <a:pt x="61438" y="12409"/>
                  </a:cubicBezTo>
                  <a:cubicBezTo>
                    <a:pt x="61931" y="12135"/>
                    <a:pt x="62479" y="11860"/>
                    <a:pt x="63027" y="11586"/>
                  </a:cubicBezTo>
                  <a:cubicBezTo>
                    <a:pt x="63575" y="11311"/>
                    <a:pt x="64123" y="11091"/>
                    <a:pt x="64616" y="10817"/>
                  </a:cubicBezTo>
                  <a:cubicBezTo>
                    <a:pt x="65164" y="10542"/>
                    <a:pt x="65712" y="10323"/>
                    <a:pt x="66260" y="10048"/>
                  </a:cubicBezTo>
                  <a:cubicBezTo>
                    <a:pt x="66809" y="9774"/>
                    <a:pt x="67357" y="9554"/>
                    <a:pt x="67905" y="9279"/>
                  </a:cubicBezTo>
                  <a:cubicBezTo>
                    <a:pt x="69001" y="8785"/>
                    <a:pt x="70097" y="8346"/>
                    <a:pt x="71248" y="7907"/>
                  </a:cubicBezTo>
                  <a:cubicBezTo>
                    <a:pt x="72344" y="7468"/>
                    <a:pt x="73495" y="7028"/>
                    <a:pt x="74646" y="6644"/>
                  </a:cubicBezTo>
                  <a:cubicBezTo>
                    <a:pt x="75139" y="6479"/>
                    <a:pt x="75632" y="6260"/>
                    <a:pt x="76126" y="6095"/>
                  </a:cubicBezTo>
                  <a:cubicBezTo>
                    <a:pt x="76783" y="5875"/>
                    <a:pt x="77386" y="5656"/>
                    <a:pt x="78044" y="5436"/>
                  </a:cubicBezTo>
                  <a:cubicBezTo>
                    <a:pt x="78592" y="5271"/>
                    <a:pt x="79195" y="5052"/>
                    <a:pt x="79798" y="4887"/>
                  </a:cubicBezTo>
                  <a:cubicBezTo>
                    <a:pt x="80455" y="4667"/>
                    <a:pt x="81168" y="4448"/>
                    <a:pt x="81825" y="4283"/>
                  </a:cubicBezTo>
                  <a:cubicBezTo>
                    <a:pt x="82319" y="4173"/>
                    <a:pt x="82757" y="4008"/>
                    <a:pt x="83250" y="3898"/>
                  </a:cubicBezTo>
                  <a:cubicBezTo>
                    <a:pt x="83853" y="3734"/>
                    <a:pt x="84401" y="3569"/>
                    <a:pt x="85004" y="3459"/>
                  </a:cubicBezTo>
                  <a:cubicBezTo>
                    <a:pt x="85607" y="3294"/>
                    <a:pt x="86155" y="3130"/>
                    <a:pt x="86758" y="3020"/>
                  </a:cubicBezTo>
                  <a:cubicBezTo>
                    <a:pt x="87361" y="2910"/>
                    <a:pt x="87964" y="2745"/>
                    <a:pt x="88567" y="2636"/>
                  </a:cubicBezTo>
                  <a:cubicBezTo>
                    <a:pt x="89169" y="2471"/>
                    <a:pt x="89772" y="2361"/>
                    <a:pt x="90375" y="2251"/>
                  </a:cubicBezTo>
                  <a:cubicBezTo>
                    <a:pt x="90978" y="2141"/>
                    <a:pt x="91581" y="2032"/>
                    <a:pt x="92184" y="1922"/>
                  </a:cubicBezTo>
                  <a:cubicBezTo>
                    <a:pt x="92787" y="1812"/>
                    <a:pt x="93389" y="1702"/>
                    <a:pt x="93992" y="1592"/>
                  </a:cubicBezTo>
                  <a:cubicBezTo>
                    <a:pt x="95198" y="1373"/>
                    <a:pt x="96404" y="1208"/>
                    <a:pt x="97664" y="1043"/>
                  </a:cubicBezTo>
                  <a:cubicBezTo>
                    <a:pt x="98267" y="933"/>
                    <a:pt x="98870" y="879"/>
                    <a:pt x="99528" y="824"/>
                  </a:cubicBezTo>
                  <a:cubicBezTo>
                    <a:pt x="100733" y="659"/>
                    <a:pt x="101994" y="549"/>
                    <a:pt x="103255" y="439"/>
                  </a:cubicBezTo>
                  <a:cubicBezTo>
                    <a:pt x="103857" y="384"/>
                    <a:pt x="104515" y="329"/>
                    <a:pt x="105118" y="275"/>
                  </a:cubicBezTo>
                  <a:cubicBezTo>
                    <a:pt x="105721" y="220"/>
                    <a:pt x="106378" y="165"/>
                    <a:pt x="106981" y="165"/>
                  </a:cubicBezTo>
                  <a:cubicBezTo>
                    <a:pt x="107584" y="165"/>
                    <a:pt x="108242" y="110"/>
                    <a:pt x="108845" y="55"/>
                  </a:cubicBezTo>
                  <a:cubicBezTo>
                    <a:pt x="109338" y="55"/>
                    <a:pt x="109831" y="55"/>
                    <a:pt x="110324" y="0"/>
                  </a:cubicBezTo>
                  <a:lnTo>
                    <a:pt x="110434" y="0"/>
                  </a:lnTo>
                  <a:cubicBezTo>
                    <a:pt x="110434" y="0"/>
                    <a:pt x="110873" y="0"/>
                    <a:pt x="111092" y="0"/>
                  </a:cubicBezTo>
                  <a:cubicBezTo>
                    <a:pt x="111585" y="0"/>
                    <a:pt x="112133" y="0"/>
                    <a:pt x="112626" y="0"/>
                  </a:cubicBez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380397" y="5868415"/>
              <a:ext cx="143536" cy="226990"/>
            </a:xfrm>
            <a:custGeom>
              <a:avLst/>
              <a:gdLst/>
              <a:ahLst/>
              <a:cxnLst/>
              <a:rect l="l" t="t" r="r" b="b"/>
              <a:pathLst>
                <a:path w="143536" h="226990" extrusionOk="0">
                  <a:moveTo>
                    <a:pt x="90375" y="165"/>
                  </a:moveTo>
                  <a:cubicBezTo>
                    <a:pt x="90978" y="165"/>
                    <a:pt x="91636" y="110"/>
                    <a:pt x="92239" y="55"/>
                  </a:cubicBezTo>
                  <a:cubicBezTo>
                    <a:pt x="92732" y="55"/>
                    <a:pt x="93225" y="55"/>
                    <a:pt x="93718" y="0"/>
                  </a:cubicBezTo>
                  <a:lnTo>
                    <a:pt x="93828" y="0"/>
                  </a:lnTo>
                  <a:cubicBezTo>
                    <a:pt x="93828" y="0"/>
                    <a:pt x="94266" y="0"/>
                    <a:pt x="94486" y="0"/>
                  </a:cubicBezTo>
                  <a:cubicBezTo>
                    <a:pt x="94979" y="0"/>
                    <a:pt x="95527" y="0"/>
                    <a:pt x="96020" y="0"/>
                  </a:cubicBezTo>
                  <a:cubicBezTo>
                    <a:pt x="75413" y="769"/>
                    <a:pt x="58040" y="33933"/>
                    <a:pt x="52121" y="79397"/>
                  </a:cubicBezTo>
                  <a:cubicBezTo>
                    <a:pt x="50750" y="90159"/>
                    <a:pt x="49983" y="101635"/>
                    <a:pt x="49983" y="113495"/>
                  </a:cubicBezTo>
                  <a:cubicBezTo>
                    <a:pt x="49983" y="175707"/>
                    <a:pt x="70590" y="226222"/>
                    <a:pt x="96185" y="226991"/>
                  </a:cubicBezTo>
                  <a:cubicBezTo>
                    <a:pt x="96404" y="226991"/>
                    <a:pt x="96568" y="226991"/>
                    <a:pt x="96787" y="226991"/>
                  </a:cubicBezTo>
                  <a:cubicBezTo>
                    <a:pt x="97007" y="226991"/>
                    <a:pt x="97171" y="226991"/>
                    <a:pt x="97390" y="226991"/>
                  </a:cubicBezTo>
                  <a:cubicBezTo>
                    <a:pt x="122930" y="226222"/>
                    <a:pt x="143537" y="175707"/>
                    <a:pt x="143537" y="113495"/>
                  </a:cubicBezTo>
                  <a:cubicBezTo>
                    <a:pt x="143537" y="105479"/>
                    <a:pt x="143208" y="97682"/>
                    <a:pt x="142550" y="90104"/>
                  </a:cubicBezTo>
                  <a:cubicBezTo>
                    <a:pt x="142441" y="88512"/>
                    <a:pt x="141893" y="86975"/>
                    <a:pt x="141016" y="85657"/>
                  </a:cubicBezTo>
                  <a:cubicBezTo>
                    <a:pt x="139207" y="82912"/>
                    <a:pt x="136138" y="81319"/>
                    <a:pt x="132905" y="81319"/>
                  </a:cubicBezTo>
                  <a:cubicBezTo>
                    <a:pt x="132356" y="81319"/>
                    <a:pt x="131754" y="81319"/>
                    <a:pt x="131206" y="81484"/>
                  </a:cubicBezTo>
                  <a:cubicBezTo>
                    <a:pt x="120354" y="83406"/>
                    <a:pt x="108790" y="84394"/>
                    <a:pt x="96787" y="84394"/>
                  </a:cubicBezTo>
                  <a:cubicBezTo>
                    <a:pt x="88895" y="84394"/>
                    <a:pt x="81113" y="83955"/>
                    <a:pt x="73659" y="83076"/>
                  </a:cubicBezTo>
                  <a:cubicBezTo>
                    <a:pt x="66206" y="82253"/>
                    <a:pt x="59026" y="80990"/>
                    <a:pt x="52175" y="79342"/>
                  </a:cubicBezTo>
                  <a:lnTo>
                    <a:pt x="52175" y="79342"/>
                  </a:lnTo>
                  <a:cubicBezTo>
                    <a:pt x="30417" y="74236"/>
                    <a:pt x="12167" y="65506"/>
                    <a:pt x="0" y="54524"/>
                  </a:cubicBezTo>
                  <a:cubicBezTo>
                    <a:pt x="767" y="53261"/>
                    <a:pt x="1589" y="51998"/>
                    <a:pt x="2411" y="50735"/>
                  </a:cubicBezTo>
                  <a:cubicBezTo>
                    <a:pt x="2631" y="50351"/>
                    <a:pt x="2905" y="50021"/>
                    <a:pt x="3124" y="49637"/>
                  </a:cubicBezTo>
                  <a:cubicBezTo>
                    <a:pt x="3672" y="48813"/>
                    <a:pt x="4220" y="48045"/>
                    <a:pt x="4768" y="47276"/>
                  </a:cubicBezTo>
                  <a:cubicBezTo>
                    <a:pt x="5042" y="46892"/>
                    <a:pt x="5316" y="46507"/>
                    <a:pt x="5590" y="46123"/>
                  </a:cubicBezTo>
                  <a:cubicBezTo>
                    <a:pt x="5864" y="45739"/>
                    <a:pt x="6138" y="45354"/>
                    <a:pt x="6467" y="44970"/>
                  </a:cubicBezTo>
                  <a:cubicBezTo>
                    <a:pt x="6741" y="44640"/>
                    <a:pt x="7015" y="44256"/>
                    <a:pt x="7289" y="43927"/>
                  </a:cubicBezTo>
                  <a:cubicBezTo>
                    <a:pt x="7673" y="43432"/>
                    <a:pt x="8111" y="42883"/>
                    <a:pt x="8495" y="42389"/>
                  </a:cubicBezTo>
                  <a:cubicBezTo>
                    <a:pt x="8988" y="41730"/>
                    <a:pt x="9536" y="41071"/>
                    <a:pt x="10084" y="40467"/>
                  </a:cubicBezTo>
                  <a:cubicBezTo>
                    <a:pt x="10304" y="40193"/>
                    <a:pt x="10523" y="39918"/>
                    <a:pt x="10797" y="39644"/>
                  </a:cubicBezTo>
                  <a:cubicBezTo>
                    <a:pt x="12605" y="37502"/>
                    <a:pt x="14524" y="35471"/>
                    <a:pt x="16497" y="33494"/>
                  </a:cubicBezTo>
                  <a:cubicBezTo>
                    <a:pt x="17209" y="32780"/>
                    <a:pt x="17922" y="32066"/>
                    <a:pt x="18689" y="31353"/>
                  </a:cubicBezTo>
                  <a:cubicBezTo>
                    <a:pt x="19456" y="30584"/>
                    <a:pt x="20278" y="29815"/>
                    <a:pt x="21100" y="29101"/>
                  </a:cubicBezTo>
                  <a:cubicBezTo>
                    <a:pt x="21594" y="28662"/>
                    <a:pt x="22087" y="28223"/>
                    <a:pt x="22580" y="27784"/>
                  </a:cubicBezTo>
                  <a:cubicBezTo>
                    <a:pt x="24882" y="25752"/>
                    <a:pt x="27348" y="23830"/>
                    <a:pt x="29814" y="21963"/>
                  </a:cubicBezTo>
                  <a:cubicBezTo>
                    <a:pt x="30308" y="21634"/>
                    <a:pt x="30746" y="21250"/>
                    <a:pt x="31239" y="20920"/>
                  </a:cubicBezTo>
                  <a:cubicBezTo>
                    <a:pt x="32171" y="20261"/>
                    <a:pt x="33158" y="19547"/>
                    <a:pt x="34199" y="18888"/>
                  </a:cubicBezTo>
                  <a:cubicBezTo>
                    <a:pt x="34692" y="18559"/>
                    <a:pt x="35185" y="18230"/>
                    <a:pt x="35679" y="17900"/>
                  </a:cubicBezTo>
                  <a:cubicBezTo>
                    <a:pt x="36556" y="17351"/>
                    <a:pt x="37432" y="16802"/>
                    <a:pt x="38364" y="16253"/>
                  </a:cubicBezTo>
                  <a:cubicBezTo>
                    <a:pt x="38529" y="16143"/>
                    <a:pt x="38693" y="16033"/>
                    <a:pt x="38912" y="15923"/>
                  </a:cubicBezTo>
                  <a:cubicBezTo>
                    <a:pt x="39351" y="15649"/>
                    <a:pt x="39844" y="15374"/>
                    <a:pt x="40282" y="15100"/>
                  </a:cubicBezTo>
                  <a:cubicBezTo>
                    <a:pt x="40776" y="14825"/>
                    <a:pt x="41324" y="14496"/>
                    <a:pt x="41817" y="14221"/>
                  </a:cubicBezTo>
                  <a:cubicBezTo>
                    <a:pt x="42310" y="13947"/>
                    <a:pt x="42858" y="13672"/>
                    <a:pt x="43406" y="13343"/>
                  </a:cubicBezTo>
                  <a:cubicBezTo>
                    <a:pt x="43954" y="13068"/>
                    <a:pt x="44448" y="12794"/>
                    <a:pt x="44996" y="12519"/>
                  </a:cubicBezTo>
                  <a:cubicBezTo>
                    <a:pt x="45489" y="12245"/>
                    <a:pt x="46037" y="11970"/>
                    <a:pt x="46585" y="11695"/>
                  </a:cubicBezTo>
                  <a:cubicBezTo>
                    <a:pt x="47133" y="11421"/>
                    <a:pt x="47681" y="11201"/>
                    <a:pt x="48174" y="10927"/>
                  </a:cubicBezTo>
                  <a:cubicBezTo>
                    <a:pt x="48723" y="10652"/>
                    <a:pt x="49271" y="10433"/>
                    <a:pt x="49819" y="10158"/>
                  </a:cubicBezTo>
                  <a:cubicBezTo>
                    <a:pt x="50367" y="9883"/>
                    <a:pt x="50915" y="9664"/>
                    <a:pt x="51463" y="9389"/>
                  </a:cubicBezTo>
                  <a:cubicBezTo>
                    <a:pt x="52559" y="8895"/>
                    <a:pt x="53655" y="8456"/>
                    <a:pt x="54806" y="8017"/>
                  </a:cubicBezTo>
                  <a:cubicBezTo>
                    <a:pt x="55902" y="7577"/>
                    <a:pt x="57053" y="7138"/>
                    <a:pt x="58204" y="6754"/>
                  </a:cubicBezTo>
                  <a:cubicBezTo>
                    <a:pt x="58697" y="6589"/>
                    <a:pt x="59190" y="6369"/>
                    <a:pt x="59684" y="6205"/>
                  </a:cubicBezTo>
                  <a:cubicBezTo>
                    <a:pt x="60341" y="5985"/>
                    <a:pt x="60944" y="5765"/>
                    <a:pt x="61602" y="5546"/>
                  </a:cubicBezTo>
                  <a:cubicBezTo>
                    <a:pt x="62150" y="5381"/>
                    <a:pt x="62753" y="5161"/>
                    <a:pt x="63356" y="4997"/>
                  </a:cubicBezTo>
                  <a:cubicBezTo>
                    <a:pt x="64013" y="4777"/>
                    <a:pt x="64726" y="4557"/>
                    <a:pt x="65384" y="4393"/>
                  </a:cubicBezTo>
                  <a:cubicBezTo>
                    <a:pt x="65877" y="4283"/>
                    <a:pt x="66315" y="4118"/>
                    <a:pt x="66809" y="4008"/>
                  </a:cubicBezTo>
                  <a:cubicBezTo>
                    <a:pt x="67411" y="3844"/>
                    <a:pt x="67959" y="3679"/>
                    <a:pt x="68562" y="3569"/>
                  </a:cubicBezTo>
                  <a:cubicBezTo>
                    <a:pt x="69165" y="3404"/>
                    <a:pt x="69713" y="3240"/>
                    <a:pt x="70316" y="3130"/>
                  </a:cubicBezTo>
                  <a:cubicBezTo>
                    <a:pt x="70919" y="3020"/>
                    <a:pt x="71522" y="2855"/>
                    <a:pt x="72125" y="2745"/>
                  </a:cubicBezTo>
                  <a:cubicBezTo>
                    <a:pt x="72728" y="2636"/>
                    <a:pt x="73330" y="2471"/>
                    <a:pt x="73933" y="2361"/>
                  </a:cubicBezTo>
                  <a:cubicBezTo>
                    <a:pt x="74536" y="2251"/>
                    <a:pt x="75139" y="2141"/>
                    <a:pt x="75742" y="2032"/>
                  </a:cubicBezTo>
                  <a:cubicBezTo>
                    <a:pt x="76345" y="1922"/>
                    <a:pt x="76948" y="1812"/>
                    <a:pt x="77550" y="1702"/>
                  </a:cubicBezTo>
                  <a:cubicBezTo>
                    <a:pt x="78756" y="1483"/>
                    <a:pt x="79962" y="1318"/>
                    <a:pt x="81222" y="1153"/>
                  </a:cubicBezTo>
                  <a:cubicBezTo>
                    <a:pt x="81825" y="1043"/>
                    <a:pt x="82428" y="988"/>
                    <a:pt x="83086" y="933"/>
                  </a:cubicBezTo>
                  <a:cubicBezTo>
                    <a:pt x="84292" y="769"/>
                    <a:pt x="85552" y="659"/>
                    <a:pt x="86813" y="549"/>
                  </a:cubicBezTo>
                  <a:cubicBezTo>
                    <a:pt x="87416" y="494"/>
                    <a:pt x="88073" y="439"/>
                    <a:pt x="88676" y="384"/>
                  </a:cubicBezTo>
                  <a:cubicBezTo>
                    <a:pt x="89279" y="329"/>
                    <a:pt x="89937" y="329"/>
                    <a:pt x="90540" y="275"/>
                  </a:cubicBez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383301" y="6018095"/>
              <a:ext cx="187765" cy="77310"/>
            </a:xfrm>
            <a:custGeom>
              <a:avLst/>
              <a:gdLst/>
              <a:ahLst/>
              <a:cxnLst/>
              <a:rect l="l" t="t" r="r" b="b"/>
              <a:pathLst>
                <a:path w="187765" h="77310" extrusionOk="0">
                  <a:moveTo>
                    <a:pt x="187765" y="27344"/>
                  </a:moveTo>
                  <a:cubicBezTo>
                    <a:pt x="167378" y="57489"/>
                    <a:pt x="132959" y="77311"/>
                    <a:pt x="93883" y="77311"/>
                  </a:cubicBezTo>
                  <a:cubicBezTo>
                    <a:pt x="54806" y="77311"/>
                    <a:pt x="20333" y="57489"/>
                    <a:pt x="0" y="27344"/>
                  </a:cubicBezTo>
                  <a:cubicBezTo>
                    <a:pt x="12277" y="17351"/>
                    <a:pt x="29760" y="9499"/>
                    <a:pt x="50257" y="4777"/>
                  </a:cubicBezTo>
                  <a:cubicBezTo>
                    <a:pt x="63685" y="1702"/>
                    <a:pt x="78427" y="0"/>
                    <a:pt x="93883" y="0"/>
                  </a:cubicBezTo>
                  <a:cubicBezTo>
                    <a:pt x="109338" y="0"/>
                    <a:pt x="124081" y="1702"/>
                    <a:pt x="137508" y="4777"/>
                  </a:cubicBezTo>
                  <a:cubicBezTo>
                    <a:pt x="158006" y="9444"/>
                    <a:pt x="175434" y="17351"/>
                    <a:pt x="187765" y="27344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0"/>
          <p:cNvGrpSpPr/>
          <p:nvPr/>
        </p:nvGrpSpPr>
        <p:grpSpPr>
          <a:xfrm>
            <a:off x="4499207" y="2223952"/>
            <a:ext cx="234480" cy="212845"/>
            <a:chOff x="5477493" y="2045584"/>
            <a:chExt cx="234480" cy="212845"/>
          </a:xfrm>
        </p:grpSpPr>
        <p:sp>
          <p:nvSpPr>
            <p:cNvPr id="383" name="Google Shape;383;p10"/>
            <p:cNvSpPr/>
            <p:nvPr/>
          </p:nvSpPr>
          <p:spPr>
            <a:xfrm>
              <a:off x="5477493" y="2045584"/>
              <a:ext cx="234480" cy="212845"/>
            </a:xfrm>
            <a:custGeom>
              <a:avLst/>
              <a:gdLst/>
              <a:ahLst/>
              <a:cxnLst/>
              <a:rect l="l" t="t" r="r" b="b"/>
              <a:pathLst>
                <a:path w="234480" h="212845" extrusionOk="0">
                  <a:moveTo>
                    <a:pt x="23729" y="131755"/>
                  </a:moveTo>
                  <a:lnTo>
                    <a:pt x="23729" y="115774"/>
                  </a:lnTo>
                  <a:lnTo>
                    <a:pt x="9594" y="115774"/>
                  </a:lnTo>
                  <a:cubicBezTo>
                    <a:pt x="2775" y="115774"/>
                    <a:pt x="-1842" y="109005"/>
                    <a:pt x="715" y="102864"/>
                  </a:cubicBezTo>
                  <a:lnTo>
                    <a:pt x="14140" y="70204"/>
                  </a:lnTo>
                  <a:lnTo>
                    <a:pt x="14140" y="18842"/>
                  </a:lnTo>
                  <a:cubicBezTo>
                    <a:pt x="14140" y="8444"/>
                    <a:pt x="22735" y="0"/>
                    <a:pt x="33318" y="0"/>
                  </a:cubicBezTo>
                  <a:lnTo>
                    <a:pt x="215302" y="0"/>
                  </a:lnTo>
                  <a:cubicBezTo>
                    <a:pt x="225886" y="0"/>
                    <a:pt x="234481" y="8444"/>
                    <a:pt x="234481" y="18842"/>
                  </a:cubicBezTo>
                  <a:lnTo>
                    <a:pt x="234481" y="212846"/>
                  </a:lnTo>
                  <a:lnTo>
                    <a:pt x="190938" y="179488"/>
                  </a:lnTo>
                  <a:lnTo>
                    <a:pt x="42197" y="179488"/>
                  </a:lnTo>
                  <a:cubicBezTo>
                    <a:pt x="31472" y="179488"/>
                    <a:pt x="23587" y="170556"/>
                    <a:pt x="23800" y="160018"/>
                  </a:cubicBezTo>
                  <a:lnTo>
                    <a:pt x="23800" y="157227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5659268" y="2076150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5659268" y="2096109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5659268" y="2116137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>
            <a:off x="4409214" y="2183267"/>
            <a:ext cx="234409" cy="212845"/>
            <a:chOff x="5387500" y="2004899"/>
            <a:chExt cx="234409" cy="212845"/>
          </a:xfrm>
        </p:grpSpPr>
        <p:sp>
          <p:nvSpPr>
            <p:cNvPr id="388" name="Google Shape;388;p10"/>
            <p:cNvSpPr/>
            <p:nvPr/>
          </p:nvSpPr>
          <p:spPr>
            <a:xfrm>
              <a:off x="5410301" y="2035535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410301" y="2055494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5410301" y="2075522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5387500" y="2004899"/>
              <a:ext cx="234409" cy="212845"/>
            </a:xfrm>
            <a:custGeom>
              <a:avLst/>
              <a:gdLst/>
              <a:ahLst/>
              <a:cxnLst/>
              <a:rect l="l" t="t" r="r" b="b"/>
              <a:pathLst>
                <a:path w="234409" h="212845" extrusionOk="0">
                  <a:moveTo>
                    <a:pt x="210681" y="131964"/>
                  </a:moveTo>
                  <a:lnTo>
                    <a:pt x="210681" y="115774"/>
                  </a:lnTo>
                  <a:lnTo>
                    <a:pt x="224816" y="115774"/>
                  </a:lnTo>
                  <a:cubicBezTo>
                    <a:pt x="231635" y="115774"/>
                    <a:pt x="236252" y="109005"/>
                    <a:pt x="233695" y="102864"/>
                  </a:cubicBezTo>
                  <a:lnTo>
                    <a:pt x="220270" y="70204"/>
                  </a:lnTo>
                  <a:lnTo>
                    <a:pt x="220270" y="18842"/>
                  </a:lnTo>
                  <a:cubicBezTo>
                    <a:pt x="220270" y="8444"/>
                    <a:pt x="211675" y="0"/>
                    <a:pt x="201091" y="0"/>
                  </a:cubicBezTo>
                  <a:lnTo>
                    <a:pt x="19179" y="0"/>
                  </a:lnTo>
                  <a:cubicBezTo>
                    <a:pt x="8595" y="0"/>
                    <a:pt x="0" y="8444"/>
                    <a:pt x="0" y="18842"/>
                  </a:cubicBezTo>
                  <a:lnTo>
                    <a:pt x="0" y="212846"/>
                  </a:lnTo>
                  <a:lnTo>
                    <a:pt x="43543" y="179488"/>
                  </a:lnTo>
                  <a:lnTo>
                    <a:pt x="192283" y="179488"/>
                  </a:lnTo>
                  <a:cubicBezTo>
                    <a:pt x="203009" y="179488"/>
                    <a:pt x="210894" y="170556"/>
                    <a:pt x="210681" y="160018"/>
                  </a:cubicBezTo>
                  <a:lnTo>
                    <a:pt x="210681" y="154505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0"/>
          <p:cNvGrpSpPr/>
          <p:nvPr/>
        </p:nvGrpSpPr>
        <p:grpSpPr>
          <a:xfrm>
            <a:off x="6297047" y="4539749"/>
            <a:ext cx="296430" cy="325398"/>
            <a:chOff x="4362504" y="3177511"/>
            <a:chExt cx="420591" cy="461691"/>
          </a:xfrm>
        </p:grpSpPr>
        <p:grpSp>
          <p:nvGrpSpPr>
            <p:cNvPr id="393" name="Google Shape;393;p10"/>
            <p:cNvGrpSpPr/>
            <p:nvPr/>
          </p:nvGrpSpPr>
          <p:grpSpPr>
            <a:xfrm>
              <a:off x="4429861" y="3244655"/>
              <a:ext cx="286007" cy="394547"/>
              <a:chOff x="4429861" y="3244655"/>
              <a:chExt cx="286007" cy="394547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4539234" y="3597209"/>
                <a:ext cx="67226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67226" h="41993" extrusionOk="0">
                    <a:moveTo>
                      <a:pt x="0" y="0"/>
                    </a:moveTo>
                    <a:lnTo>
                      <a:pt x="0" y="8380"/>
                    </a:lnTo>
                    <a:cubicBezTo>
                      <a:pt x="0" y="26928"/>
                      <a:pt x="15065" y="41993"/>
                      <a:pt x="33613" y="41993"/>
                    </a:cubicBezTo>
                    <a:cubicBezTo>
                      <a:pt x="52162" y="41993"/>
                      <a:pt x="67227" y="26928"/>
                      <a:pt x="67227" y="8380"/>
                    </a:cubicBezTo>
                    <a:lnTo>
                      <a:pt x="67227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4429861" y="3244655"/>
                <a:ext cx="286007" cy="344973"/>
              </a:xfrm>
              <a:custGeom>
                <a:avLst/>
                <a:gdLst/>
                <a:ahLst/>
                <a:cxnLst/>
                <a:rect l="l" t="t" r="r" b="b"/>
                <a:pathLst>
                  <a:path w="286007" h="344973" extrusionOk="0">
                    <a:moveTo>
                      <a:pt x="134606" y="344973"/>
                    </a:moveTo>
                    <a:lnTo>
                      <a:pt x="210306" y="344973"/>
                    </a:lnTo>
                    <a:lnTo>
                      <a:pt x="210306" y="295824"/>
                    </a:lnTo>
                    <a:cubicBezTo>
                      <a:pt x="210306" y="280289"/>
                      <a:pt x="217839" y="265883"/>
                      <a:pt x="230173" y="256373"/>
                    </a:cubicBezTo>
                    <a:cubicBezTo>
                      <a:pt x="264163" y="230198"/>
                      <a:pt x="286007" y="189241"/>
                      <a:pt x="286007" y="143010"/>
                    </a:cubicBezTo>
                    <a:cubicBezTo>
                      <a:pt x="286007" y="58647"/>
                      <a:pt x="212849" y="-8768"/>
                      <a:pt x="126508" y="930"/>
                    </a:cubicBezTo>
                    <a:cubicBezTo>
                      <a:pt x="61635" y="8180"/>
                      <a:pt x="9003" y="60154"/>
                      <a:pt x="1094" y="125027"/>
                    </a:cubicBezTo>
                    <a:cubicBezTo>
                      <a:pt x="-5403" y="178507"/>
                      <a:pt x="17571" y="226997"/>
                      <a:pt x="56080" y="256467"/>
                    </a:cubicBezTo>
                    <a:cubicBezTo>
                      <a:pt x="68320" y="265883"/>
                      <a:pt x="75759" y="280289"/>
                      <a:pt x="75759" y="295730"/>
                    </a:cubicBezTo>
                    <a:lnTo>
                      <a:pt x="75759" y="344879"/>
                    </a:lnTo>
                    <a:lnTo>
                      <a:pt x="100992" y="344879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4505526" y="3547635"/>
                <a:ext cx="134641" cy="9415"/>
              </a:xfrm>
              <a:custGeom>
                <a:avLst/>
                <a:gdLst/>
                <a:ahLst/>
                <a:cxnLst/>
                <a:rect l="l" t="t" r="r" b="b"/>
                <a:pathLst>
                  <a:path w="134641" h="9415" extrusionOk="0">
                    <a:moveTo>
                      <a:pt x="134642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0"/>
            <p:cNvGrpSpPr/>
            <p:nvPr/>
          </p:nvGrpSpPr>
          <p:grpSpPr>
            <a:xfrm>
              <a:off x="4362504" y="3177511"/>
              <a:ext cx="420591" cy="358919"/>
              <a:chOff x="4362504" y="3177511"/>
              <a:chExt cx="420591" cy="358919"/>
            </a:xfrm>
          </p:grpSpPr>
          <p:grpSp>
            <p:nvGrpSpPr>
              <p:cNvPr id="398" name="Google Shape;398;p10"/>
              <p:cNvGrpSpPr/>
              <p:nvPr/>
            </p:nvGrpSpPr>
            <p:grpSpPr>
              <a:xfrm>
                <a:off x="4362504" y="3387760"/>
                <a:ext cx="420591" cy="9415"/>
                <a:chOff x="4362504" y="3387760"/>
                <a:chExt cx="420591" cy="9415"/>
              </a:xfrm>
            </p:grpSpPr>
            <p:sp>
              <p:nvSpPr>
                <p:cNvPr id="399" name="Google Shape;399;p10"/>
                <p:cNvSpPr/>
                <p:nvPr/>
              </p:nvSpPr>
              <p:spPr>
                <a:xfrm>
                  <a:off x="4749482" y="3387760"/>
                  <a:ext cx="33613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3" h="9415" extrusionOk="0">
                      <a:moveTo>
                        <a:pt x="0" y="0"/>
                      </a:moveTo>
                      <a:lnTo>
                        <a:pt x="33613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10"/>
                <p:cNvSpPr/>
                <p:nvPr/>
              </p:nvSpPr>
              <p:spPr>
                <a:xfrm>
                  <a:off x="4362504" y="3387760"/>
                  <a:ext cx="33707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7" h="9415" extrusionOk="0">
                      <a:moveTo>
                        <a:pt x="0" y="0"/>
                      </a:moveTo>
                      <a:lnTo>
                        <a:pt x="33708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1" name="Google Shape;401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>
                  <a:off x="4697697" y="3512703"/>
                  <a:ext cx="23821" cy="2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" h="23727" extrusionOk="0">
                      <a:moveTo>
                        <a:pt x="0" y="0"/>
                      </a:moveTo>
                      <a:lnTo>
                        <a:pt x="23821" y="23727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4424176" y="3239089"/>
                  <a:ext cx="23727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7" h="23821" extrusionOk="0">
                      <a:moveTo>
                        <a:pt x="0" y="0"/>
                      </a:moveTo>
                      <a:lnTo>
                        <a:pt x="23727" y="23821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4" name="Google Shape;404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405" name="Google Shape;405;p10"/>
                <p:cNvSpPr/>
                <p:nvPr/>
              </p:nvSpPr>
              <p:spPr>
                <a:xfrm>
                  <a:off x="4697697" y="3239089"/>
                  <a:ext cx="23821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" h="23821" extrusionOk="0">
                      <a:moveTo>
                        <a:pt x="0" y="23821"/>
                      </a:moveTo>
                      <a:lnTo>
                        <a:pt x="23821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4424176" y="3512703"/>
                  <a:ext cx="23727" cy="2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7" h="23727" extrusionOk="0">
                      <a:moveTo>
                        <a:pt x="0" y="23727"/>
                      </a:moveTo>
                      <a:lnTo>
                        <a:pt x="23727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0"/>
              <p:cNvSpPr/>
              <p:nvPr/>
            </p:nvSpPr>
            <p:spPr>
              <a:xfrm>
                <a:off x="4572847" y="3177511"/>
                <a:ext cx="9415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33613" extrusionOk="0">
                    <a:moveTo>
                      <a:pt x="0" y="33613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10"/>
            <p:cNvGrpSpPr/>
            <p:nvPr/>
          </p:nvGrpSpPr>
          <p:grpSpPr>
            <a:xfrm>
              <a:off x="4497146" y="3379380"/>
              <a:ext cx="151401" cy="168255"/>
              <a:chOff x="4497146" y="3379380"/>
              <a:chExt cx="151401" cy="168255"/>
            </a:xfrm>
          </p:grpSpPr>
          <p:sp>
            <p:nvSpPr>
              <p:cNvPr id="409" name="Google Shape;409;p10"/>
              <p:cNvSpPr/>
              <p:nvPr/>
            </p:nvSpPr>
            <p:spPr>
              <a:xfrm>
                <a:off x="4497146" y="3379380"/>
                <a:ext cx="50467" cy="50467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50467" extrusionOk="0">
                    <a:moveTo>
                      <a:pt x="25234" y="0"/>
                    </a:moveTo>
                    <a:lnTo>
                      <a:pt x="25234" y="0"/>
                    </a:lnTo>
                    <a:cubicBezTo>
                      <a:pt x="39169" y="0"/>
                      <a:pt x="50467" y="11299"/>
                      <a:pt x="50467" y="25234"/>
                    </a:cubicBezTo>
                    <a:lnTo>
                      <a:pt x="50467" y="50467"/>
                    </a:ln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0"/>
              <p:cNvSpPr/>
              <p:nvPr/>
            </p:nvSpPr>
            <p:spPr>
              <a:xfrm rot="10800000">
                <a:off x="4598080" y="3379380"/>
                <a:ext cx="50467" cy="50467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50467" extrusionOk="0">
                    <a:moveTo>
                      <a:pt x="25234" y="0"/>
                    </a:moveTo>
                    <a:lnTo>
                      <a:pt x="50467" y="0"/>
                    </a:lnTo>
                    <a:lnTo>
                      <a:pt x="50467" y="25234"/>
                    </a:lnTo>
                    <a:cubicBezTo>
                      <a:pt x="50467" y="39169"/>
                      <a:pt x="39169" y="50467"/>
                      <a:pt x="25234" y="50467"/>
                    </a:cubicBez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0"/>
              <p:cNvSpPr/>
              <p:nvPr/>
            </p:nvSpPr>
            <p:spPr>
              <a:xfrm>
                <a:off x="4547613" y="3429847"/>
                <a:ext cx="50467" cy="117788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117788" extrusionOk="0">
                    <a:moveTo>
                      <a:pt x="0" y="117788"/>
                    </a:moveTo>
                    <a:lnTo>
                      <a:pt x="0" y="0"/>
                    </a:lnTo>
                    <a:lnTo>
                      <a:pt x="50467" y="0"/>
                    </a:lnTo>
                    <a:lnTo>
                      <a:pt x="50467" y="117788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2" name="Google Shape;412;p10"/>
          <p:cNvGrpSpPr/>
          <p:nvPr/>
        </p:nvGrpSpPr>
        <p:grpSpPr>
          <a:xfrm>
            <a:off x="3532038" y="5794042"/>
            <a:ext cx="265294" cy="325678"/>
            <a:chOff x="3532038" y="5801158"/>
            <a:chExt cx="265294" cy="325678"/>
          </a:xfrm>
        </p:grpSpPr>
        <p:grpSp>
          <p:nvGrpSpPr>
            <p:cNvPr id="413" name="Google Shape;413;p10"/>
            <p:cNvGrpSpPr/>
            <p:nvPr/>
          </p:nvGrpSpPr>
          <p:grpSpPr>
            <a:xfrm>
              <a:off x="3608928" y="5882879"/>
              <a:ext cx="111418" cy="149514"/>
              <a:chOff x="3608928" y="5882879"/>
              <a:chExt cx="111418" cy="149514"/>
            </a:xfrm>
          </p:grpSpPr>
          <p:sp>
            <p:nvSpPr>
              <p:cNvPr id="414" name="Google Shape;414;p10"/>
              <p:cNvSpPr/>
              <p:nvPr/>
            </p:nvSpPr>
            <p:spPr>
              <a:xfrm>
                <a:off x="3628424" y="5882879"/>
                <a:ext cx="72477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2477" h="59000" extrusionOk="0">
                    <a:moveTo>
                      <a:pt x="72478" y="59000"/>
                    </a:moveTo>
                    <a:lnTo>
                      <a:pt x="72478" y="31463"/>
                    </a:lnTo>
                    <a:cubicBezTo>
                      <a:pt x="72478" y="16462"/>
                      <a:pt x="63386" y="6897"/>
                      <a:pt x="51770" y="2668"/>
                    </a:cubicBezTo>
                    <a:cubicBezTo>
                      <a:pt x="46870" y="906"/>
                      <a:pt x="41567" y="0"/>
                      <a:pt x="36264" y="0"/>
                    </a:cubicBezTo>
                    <a:cubicBezTo>
                      <a:pt x="30961" y="0"/>
                      <a:pt x="25658" y="906"/>
                      <a:pt x="20758" y="2668"/>
                    </a:cubicBezTo>
                    <a:cubicBezTo>
                      <a:pt x="9091" y="6897"/>
                      <a:pt x="0" y="16512"/>
                      <a:pt x="0" y="31463"/>
                    </a:cubicBezTo>
                    <a:lnTo>
                      <a:pt x="0" y="5900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>
                <a:off x="3608928" y="5941879"/>
                <a:ext cx="111418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111418" h="90514" extrusionOk="0">
                    <a:moveTo>
                      <a:pt x="81973" y="0"/>
                    </a:moveTo>
                    <a:cubicBezTo>
                      <a:pt x="98235" y="0"/>
                      <a:pt x="111418" y="13140"/>
                      <a:pt x="111418" y="29349"/>
                    </a:cubicBezTo>
                    <a:lnTo>
                      <a:pt x="111418" y="61165"/>
                    </a:lnTo>
                    <a:cubicBezTo>
                      <a:pt x="111418" y="77374"/>
                      <a:pt x="98235" y="90514"/>
                      <a:pt x="81973" y="90514"/>
                    </a:cubicBezTo>
                    <a:lnTo>
                      <a:pt x="29446" y="90514"/>
                    </a:lnTo>
                    <a:cubicBezTo>
                      <a:pt x="13183" y="90514"/>
                      <a:pt x="0" y="77374"/>
                      <a:pt x="0" y="61165"/>
                    </a:cubicBezTo>
                    <a:lnTo>
                      <a:pt x="0" y="29349"/>
                    </a:lnTo>
                    <a:cubicBezTo>
                      <a:pt x="0" y="13140"/>
                      <a:pt x="13183" y="0"/>
                      <a:pt x="29446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0"/>
              <p:cNvSpPr/>
              <p:nvPr/>
            </p:nvSpPr>
            <p:spPr>
              <a:xfrm>
                <a:off x="3655698" y="5968560"/>
                <a:ext cx="17879" cy="17820"/>
              </a:xfrm>
              <a:custGeom>
                <a:avLst/>
                <a:gdLst/>
                <a:ahLst/>
                <a:cxnLst/>
                <a:rect l="l" t="t" r="r" b="b"/>
                <a:pathLst>
                  <a:path w="17879" h="17820" extrusionOk="0">
                    <a:moveTo>
                      <a:pt x="17879" y="8910"/>
                    </a:moveTo>
                    <a:cubicBezTo>
                      <a:pt x="17879" y="13832"/>
                      <a:pt x="13877" y="17821"/>
                      <a:pt x="8940" y="17821"/>
                    </a:cubicBezTo>
                    <a:cubicBezTo>
                      <a:pt x="4002" y="17821"/>
                      <a:pt x="0" y="13832"/>
                      <a:pt x="0" y="8910"/>
                    </a:cubicBezTo>
                    <a:cubicBezTo>
                      <a:pt x="0" y="3989"/>
                      <a:pt x="4002" y="0"/>
                      <a:pt x="8940" y="0"/>
                    </a:cubicBezTo>
                    <a:cubicBezTo>
                      <a:pt x="13877" y="0"/>
                      <a:pt x="17879" y="3989"/>
                      <a:pt x="17879" y="891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0"/>
              <p:cNvSpPr/>
              <p:nvPr/>
            </p:nvSpPr>
            <p:spPr>
              <a:xfrm>
                <a:off x="3664638" y="5988848"/>
                <a:ext cx="5050" cy="21294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1294" extrusionOk="0">
                    <a:moveTo>
                      <a:pt x="0" y="21294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10"/>
            <p:cNvSpPr/>
            <p:nvPr/>
          </p:nvSpPr>
          <p:spPr>
            <a:xfrm>
              <a:off x="3532038" y="5801158"/>
              <a:ext cx="265294" cy="325678"/>
            </a:xfrm>
            <a:custGeom>
              <a:avLst/>
              <a:gdLst/>
              <a:ahLst/>
              <a:cxnLst/>
              <a:rect l="l" t="t" r="r" b="b"/>
              <a:pathLst>
                <a:path w="310019" h="380582" extrusionOk="0">
                  <a:moveTo>
                    <a:pt x="159054" y="380582"/>
                  </a:moveTo>
                  <a:lnTo>
                    <a:pt x="157236" y="379877"/>
                  </a:lnTo>
                  <a:cubicBezTo>
                    <a:pt x="94152" y="355965"/>
                    <a:pt x="45312" y="313527"/>
                    <a:pt x="23240" y="263488"/>
                  </a:cubicBezTo>
                  <a:cubicBezTo>
                    <a:pt x="10210" y="233887"/>
                    <a:pt x="2533" y="192204"/>
                    <a:pt x="512" y="139547"/>
                  </a:cubicBezTo>
                  <a:cubicBezTo>
                    <a:pt x="-1003" y="100582"/>
                    <a:pt x="1320" y="69723"/>
                    <a:pt x="1371" y="69421"/>
                  </a:cubicBezTo>
                  <a:lnTo>
                    <a:pt x="1775" y="64236"/>
                  </a:lnTo>
                  <a:lnTo>
                    <a:pt x="6725" y="64236"/>
                  </a:lnTo>
                  <a:cubicBezTo>
                    <a:pt x="95667" y="64236"/>
                    <a:pt x="154357" y="4782"/>
                    <a:pt x="154963" y="4178"/>
                  </a:cubicBezTo>
                  <a:lnTo>
                    <a:pt x="159003" y="0"/>
                  </a:lnTo>
                  <a:lnTo>
                    <a:pt x="162791" y="4430"/>
                  </a:lnTo>
                  <a:cubicBezTo>
                    <a:pt x="162791" y="4430"/>
                    <a:pt x="175822" y="19583"/>
                    <a:pt x="199560" y="34383"/>
                  </a:cubicBezTo>
                  <a:cubicBezTo>
                    <a:pt x="221379" y="47975"/>
                    <a:pt x="257037" y="64185"/>
                    <a:pt x="303251" y="64185"/>
                  </a:cubicBezTo>
                  <a:lnTo>
                    <a:pt x="308251" y="64185"/>
                  </a:lnTo>
                  <a:lnTo>
                    <a:pt x="308655" y="69371"/>
                  </a:lnTo>
                  <a:cubicBezTo>
                    <a:pt x="308655" y="69673"/>
                    <a:pt x="311029" y="101035"/>
                    <a:pt x="309514" y="140453"/>
                  </a:cubicBezTo>
                  <a:cubicBezTo>
                    <a:pt x="307494" y="193714"/>
                    <a:pt x="299867" y="235749"/>
                    <a:pt x="286836" y="265350"/>
                  </a:cubicBezTo>
                  <a:cubicBezTo>
                    <a:pt x="263351" y="318561"/>
                    <a:pt x="220975" y="357073"/>
                    <a:pt x="160923" y="379827"/>
                  </a:cubicBezTo>
                  <a:lnTo>
                    <a:pt x="159104" y="380532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1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03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title"/>
          </p:nvPr>
        </p:nvSpPr>
        <p:spPr>
          <a:xfrm>
            <a:off x="431800" y="2786063"/>
            <a:ext cx="520319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Как стать оператором регистратуры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"/>
          <p:cNvSpPr txBox="1">
            <a:spLocks noGrp="1"/>
          </p:cNvSpPr>
          <p:nvPr>
            <p:ph type="title"/>
          </p:nvPr>
        </p:nvSpPr>
        <p:spPr>
          <a:xfrm>
            <a:off x="431799" y="900113"/>
            <a:ext cx="6648623" cy="4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Как стать оператором регистратуры</a:t>
            </a:r>
          </a:p>
        </p:txBody>
      </p:sp>
      <p:sp>
        <p:nvSpPr>
          <p:cNvPr id="432" name="Google Shape;432;p12"/>
          <p:cNvSpPr/>
          <p:nvPr/>
        </p:nvSpPr>
        <p:spPr>
          <a:xfrm>
            <a:off x="683799" y="2079547"/>
            <a:ext cx="377329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означает, что вы подаете заявку на управление частью ин</a:t>
            </a:r>
            <a:r>
              <a:rPr lang="ru-RU" sz="2000" dirty="0">
                <a:solidFill>
                  <a:srgbClr val="0B3458"/>
                </a:solidFill>
              </a:rPr>
              <a:t>тернета (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регистратурой).</a:t>
            </a:r>
          </a:p>
        </p:txBody>
      </p:sp>
      <p:sp>
        <p:nvSpPr>
          <p:cNvPr id="433" name="Google Shape;433;p12"/>
          <p:cNvSpPr/>
          <p:nvPr/>
        </p:nvSpPr>
        <p:spPr>
          <a:xfrm>
            <a:off x="4680199" y="2079547"/>
            <a:ext cx="3773289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Регистратура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ru-RU" sz="2000" dirty="0">
                <a:solidFill>
                  <a:srgbClr val="0B3458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поддерживает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домены, </a:t>
            </a:r>
            <a:r>
              <a:rPr lang="ru-RU" sz="2000" dirty="0">
                <a:solidFill>
                  <a:srgbClr val="0B3458"/>
                </a:solidFill>
              </a:rPr>
              <a:t>зарегистрированные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в конкретном </a:t>
            </a:r>
            <a:r>
              <a:rPr lang="ru-RU" sz="2000" b="0" i="0" u="none" strike="noStrike" cap="none" dirty="0" err="1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34" name="Google Shape;434;p12"/>
          <p:cNvSpPr/>
          <p:nvPr/>
        </p:nvSpPr>
        <p:spPr>
          <a:xfrm>
            <a:off x="683799" y="4110546"/>
            <a:ext cx="7776402" cy="207248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24000" tIns="288000" rIns="43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Оператор регистратуры: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Устанавливает </a:t>
            </a: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требования к gTLD.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Определяет, какие домены второго уровня (символы слева от точки) могут быть зарегистрированы и кем.</a:t>
            </a:r>
          </a:p>
        </p:txBody>
      </p:sp>
      <p:sp>
        <p:nvSpPr>
          <p:cNvPr id="435" name="Google Shape;435;p1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12"/>
          <p:cNvCxnSpPr/>
          <p:nvPr/>
        </p:nvCxnSpPr>
        <p:spPr>
          <a:xfrm>
            <a:off x="4680199" y="2079547"/>
            <a:ext cx="3780002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12"/>
          <p:cNvCxnSpPr/>
          <p:nvPr/>
        </p:nvCxnSpPr>
        <p:spPr>
          <a:xfrm>
            <a:off x="685714" y="2079547"/>
            <a:ext cx="3771375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8" name="Google Shape;438;p12"/>
          <p:cNvGrpSpPr/>
          <p:nvPr/>
        </p:nvGrpSpPr>
        <p:grpSpPr>
          <a:xfrm>
            <a:off x="5014983" y="1775799"/>
            <a:ext cx="656316" cy="656316"/>
            <a:chOff x="3145601" y="1775799"/>
            <a:chExt cx="656316" cy="656316"/>
          </a:xfrm>
        </p:grpSpPr>
        <p:sp>
          <p:nvSpPr>
            <p:cNvPr id="439" name="Google Shape;439;p12"/>
            <p:cNvSpPr/>
            <p:nvPr/>
          </p:nvSpPr>
          <p:spPr>
            <a:xfrm>
              <a:off x="3145601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" name="Google Shape;440;p12"/>
            <p:cNvGrpSpPr/>
            <p:nvPr/>
          </p:nvGrpSpPr>
          <p:grpSpPr>
            <a:xfrm>
              <a:off x="3251261" y="1857441"/>
              <a:ext cx="439754" cy="485782"/>
              <a:chOff x="5399755" y="2316832"/>
              <a:chExt cx="554154" cy="612158"/>
            </a:xfrm>
          </p:grpSpPr>
          <p:sp>
            <p:nvSpPr>
              <p:cNvPr id="441" name="Google Shape;441;p12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 rot="-4185000">
                <a:off x="5634967" y="232868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 rot="-4185000">
                <a:off x="5858225" y="271593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2"/>
              <p:cNvSpPr/>
              <p:nvPr/>
            </p:nvSpPr>
            <p:spPr>
              <a:xfrm rot="-4185000">
                <a:off x="5411756" y="245772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2"/>
              <p:cNvSpPr/>
              <p:nvPr/>
            </p:nvSpPr>
            <p:spPr>
              <a:xfrm rot="-4185000">
                <a:off x="5411723" y="2715911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2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12"/>
            <p:cNvSpPr/>
            <p:nvPr/>
          </p:nvSpPr>
          <p:spPr>
            <a:xfrm>
              <a:off x="3396002" y="2029823"/>
              <a:ext cx="156388" cy="155634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2"/>
          <p:cNvGrpSpPr/>
          <p:nvPr/>
        </p:nvGrpSpPr>
        <p:grpSpPr>
          <a:xfrm>
            <a:off x="1018582" y="1775799"/>
            <a:ext cx="656316" cy="656316"/>
            <a:chOff x="355642" y="1775799"/>
            <a:chExt cx="656316" cy="656316"/>
          </a:xfrm>
        </p:grpSpPr>
        <p:sp>
          <p:nvSpPr>
            <p:cNvPr id="455" name="Google Shape;455;p12"/>
            <p:cNvSpPr/>
            <p:nvPr/>
          </p:nvSpPr>
          <p:spPr>
            <a:xfrm>
              <a:off x="355642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12"/>
            <p:cNvGrpSpPr/>
            <p:nvPr/>
          </p:nvGrpSpPr>
          <p:grpSpPr>
            <a:xfrm>
              <a:off x="555065" y="1942711"/>
              <a:ext cx="257466" cy="335954"/>
              <a:chOff x="1876510" y="1547778"/>
              <a:chExt cx="347712" cy="453711"/>
            </a:xfrm>
          </p:grpSpPr>
          <p:sp>
            <p:nvSpPr>
              <p:cNvPr id="457" name="Google Shape;457;p12"/>
              <p:cNvSpPr/>
              <p:nvPr/>
            </p:nvSpPr>
            <p:spPr>
              <a:xfrm>
                <a:off x="1944811" y="1615749"/>
                <a:ext cx="211205" cy="210186"/>
              </a:xfrm>
              <a:custGeom>
                <a:avLst/>
                <a:gdLst/>
                <a:ahLst/>
                <a:cxnLst/>
                <a:rect l="l" t="t" r="r" b="b"/>
                <a:pathLst>
                  <a:path w="211205" h="210186" extrusionOk="0">
                    <a:moveTo>
                      <a:pt x="180255" y="179384"/>
                    </a:moveTo>
                    <a:cubicBezTo>
                      <a:pt x="175910" y="183707"/>
                      <a:pt x="171283" y="187561"/>
                      <a:pt x="166467" y="190944"/>
                    </a:cubicBezTo>
                    <a:cubicBezTo>
                      <a:pt x="165050" y="191978"/>
                      <a:pt x="163634" y="192917"/>
                      <a:pt x="162123" y="193857"/>
                    </a:cubicBezTo>
                    <a:cubicBezTo>
                      <a:pt x="153812" y="199120"/>
                      <a:pt x="144841" y="203161"/>
                      <a:pt x="135586" y="205887"/>
                    </a:cubicBezTo>
                    <a:cubicBezTo>
                      <a:pt x="116038" y="211619"/>
                      <a:pt x="95168" y="211619"/>
                      <a:pt x="75620" y="205887"/>
                    </a:cubicBezTo>
                    <a:cubicBezTo>
                      <a:pt x="66365" y="203161"/>
                      <a:pt x="57488" y="199214"/>
                      <a:pt x="49083" y="193857"/>
                    </a:cubicBezTo>
                    <a:cubicBezTo>
                      <a:pt x="42661" y="189816"/>
                      <a:pt x="36523" y="184929"/>
                      <a:pt x="30951" y="179384"/>
                    </a:cubicBezTo>
                    <a:cubicBezTo>
                      <a:pt x="-10317" y="138315"/>
                      <a:pt x="-10317" y="71777"/>
                      <a:pt x="30951" y="30802"/>
                    </a:cubicBezTo>
                    <a:cubicBezTo>
                      <a:pt x="72220" y="-10267"/>
                      <a:pt x="139080" y="-10267"/>
                      <a:pt x="180255" y="30802"/>
                    </a:cubicBezTo>
                    <a:cubicBezTo>
                      <a:pt x="221523" y="71871"/>
                      <a:pt x="221523" y="138409"/>
                      <a:pt x="180255" y="179384"/>
                    </a:cubicBezTo>
                    <a:close/>
                  </a:path>
                </a:pathLst>
              </a:custGeom>
              <a:solidFill>
                <a:srgbClr val="0B34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2"/>
              <p:cNvSpPr/>
              <p:nvPr/>
            </p:nvSpPr>
            <p:spPr>
              <a:xfrm>
                <a:off x="1876510" y="1547778"/>
                <a:ext cx="347712" cy="453711"/>
              </a:xfrm>
              <a:custGeom>
                <a:avLst/>
                <a:gdLst/>
                <a:ahLst/>
                <a:cxnLst/>
                <a:rect l="l" t="t" r="r" b="b"/>
                <a:pathLst>
                  <a:path w="347712" h="453711" extrusionOk="0">
                    <a:moveTo>
                      <a:pt x="201810" y="439263"/>
                    </a:moveTo>
                    <a:cubicBezTo>
                      <a:pt x="186700" y="458528"/>
                      <a:pt x="161108" y="458528"/>
                      <a:pt x="145998" y="439263"/>
                    </a:cubicBezTo>
                    <a:cubicBezTo>
                      <a:pt x="96797" y="376672"/>
                      <a:pt x="0" y="244348"/>
                      <a:pt x="0" y="173017"/>
                    </a:cubicBezTo>
                    <a:cubicBezTo>
                      <a:pt x="0" y="77440"/>
                      <a:pt x="77815" y="0"/>
                      <a:pt x="173856" y="0"/>
                    </a:cubicBezTo>
                    <a:cubicBezTo>
                      <a:pt x="269898" y="0"/>
                      <a:pt x="347713" y="77440"/>
                      <a:pt x="347713" y="173017"/>
                    </a:cubicBezTo>
                    <a:cubicBezTo>
                      <a:pt x="347713" y="244348"/>
                      <a:pt x="250916" y="376672"/>
                      <a:pt x="201810" y="439263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title"/>
          </p:nvPr>
        </p:nvSpPr>
        <p:spPr>
          <a:xfrm>
            <a:off x="431799" y="900113"/>
            <a:ext cx="6574929" cy="9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Финансовые и технические аспекты</a:t>
            </a:r>
          </a:p>
        </p:txBody>
      </p:sp>
      <p:sp>
        <p:nvSpPr>
          <p:cNvPr id="465" name="Google Shape;465;p13"/>
          <p:cNvSpPr txBox="1"/>
          <p:nvPr/>
        </p:nvSpPr>
        <p:spPr>
          <a:xfrm>
            <a:off x="431800" y="2157156"/>
            <a:ext cx="364593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0B3458"/>
                </a:solidFill>
              </a:rPr>
              <a:t>Программа New gTLD: следующий раунд предусматривает плату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за подачу заявки: </a:t>
            </a: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208 000–293 000 долларов США*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Стандартные с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боры, включенные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в Соглашение об администрировании домена верхнего уровня, подписанное с ICANN </a:t>
            </a:r>
          </a:p>
          <a:p>
            <a:pPr marL="393750" marR="0" lvl="0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None/>
            </a:pPr>
            <a:endParaRPr sz="1800" b="0" i="0" u="none" strike="noStrike" cap="none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Текущие финансовые и технические </a:t>
            </a:r>
            <a:r>
              <a:rPr lang="ru-RU" sz="1800" dirty="0">
                <a:solidFill>
                  <a:srgbClr val="0B3458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обязательств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а</a:t>
            </a:r>
          </a:p>
        </p:txBody>
      </p:sp>
      <p:sp>
        <p:nvSpPr>
          <p:cNvPr id="466" name="Google Shape;466;p13"/>
          <p:cNvSpPr/>
          <p:nvPr/>
        </p:nvSpPr>
        <p:spPr>
          <a:xfrm>
            <a:off x="4572000" y="3875356"/>
            <a:ext cx="4572000" cy="232303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5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 и соблюдения контрактных требований.</a:t>
            </a:r>
          </a:p>
        </p:txBody>
      </p:sp>
      <p:sp>
        <p:nvSpPr>
          <p:cNvPr id="467" name="Google Shape;467;p13"/>
          <p:cNvSpPr/>
          <p:nvPr/>
        </p:nvSpPr>
        <p:spPr>
          <a:xfrm>
            <a:off x="4572000" y="2026226"/>
            <a:ext cx="4572000" cy="1478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5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новый gTLD требует значительных финансовых и технических ресурсов.</a:t>
            </a:r>
          </a:p>
        </p:txBody>
      </p:sp>
      <p:sp>
        <p:nvSpPr>
          <p:cNvPr id="468" name="Google Shape;468;p13"/>
          <p:cNvSpPr/>
          <p:nvPr/>
        </p:nvSpPr>
        <p:spPr>
          <a:xfrm>
            <a:off x="4955426" y="3636365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469" name="Google Shape;469;p13"/>
          <p:cNvSpPr/>
          <p:nvPr/>
        </p:nvSpPr>
        <p:spPr>
          <a:xfrm>
            <a:off x="4955424" y="1787649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470" name="Google Shape;470;p13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5D025-62F6-4998-ED8A-241792541F70}"/>
              </a:ext>
            </a:extLst>
          </p:cNvPr>
          <p:cNvSpPr txBox="1"/>
          <p:nvPr/>
        </p:nvSpPr>
        <p:spPr>
          <a:xfrm>
            <a:off x="629840" y="6171034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*Размер платы может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f0b3186bae_0_0"/>
          <p:cNvSpPr txBox="1">
            <a:spLocks noGrp="1"/>
          </p:cNvSpPr>
          <p:nvPr>
            <p:ph type="title"/>
          </p:nvPr>
        </p:nvSpPr>
        <p:spPr>
          <a:xfrm>
            <a:off x="431800" y="900125"/>
            <a:ext cx="7086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Обязанности операторов регистратур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	</a:t>
            </a:r>
          </a:p>
        </p:txBody>
      </p:sp>
      <p:sp>
        <p:nvSpPr>
          <p:cNvPr id="477" name="Google Shape;477;g2f0b3186bae_0_0"/>
          <p:cNvSpPr txBox="1"/>
          <p:nvPr/>
        </p:nvSpPr>
        <p:spPr>
          <a:xfrm>
            <a:off x="4990642" y="318208"/>
            <a:ext cx="3315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f0b3186bae_0_0"/>
          <p:cNvSpPr/>
          <p:nvPr/>
        </p:nvSpPr>
        <p:spPr>
          <a:xfrm>
            <a:off x="4656238" y="3187200"/>
            <a:ext cx="4032000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503975" bIns="288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Выполнение требований, изложенных в Соглашении об администрировании домена верхнего уровня и политиках ICANN.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Преобразование доменных имен в IP-адреса для обеспечения маршрутизации сетевого трафика.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Управление техническими аспектами TLD.</a:t>
            </a:r>
          </a:p>
        </p:txBody>
      </p:sp>
      <p:sp>
        <p:nvSpPr>
          <p:cNvPr id="479" name="Google Shape;479;g2f0b3186bae_0_0"/>
          <p:cNvSpPr/>
          <p:nvPr/>
        </p:nvSpPr>
        <p:spPr>
          <a:xfrm>
            <a:off x="455763" y="3187200"/>
            <a:ext cx="4032000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288000" bIns="27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Ведут главную базу данных всех доменных имен, зарегистрированных в TLD.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Создают «файл корневой зоны», который позволяет компьютерам направлять интернет-трафик к и от TLD, где бы ни находился TLD.</a:t>
            </a:r>
          </a:p>
        </p:txBody>
      </p:sp>
      <p:sp>
        <p:nvSpPr>
          <p:cNvPr id="480" name="Google Shape;480;g2f0b3186bae_0_0"/>
          <p:cNvSpPr/>
          <p:nvPr/>
        </p:nvSpPr>
        <p:spPr>
          <a:xfrm>
            <a:off x="455775" y="2153100"/>
            <a:ext cx="40320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B3458"/>
                </a:solidFill>
              </a:rPr>
              <a:t>Операторы регистратур:</a:t>
            </a:r>
          </a:p>
        </p:txBody>
      </p:sp>
      <p:sp>
        <p:nvSpPr>
          <p:cNvPr id="481" name="Google Shape;481;g2f0b3186bae_0_0"/>
          <p:cNvSpPr/>
          <p:nvPr/>
        </p:nvSpPr>
        <p:spPr>
          <a:xfrm>
            <a:off x="4656250" y="2159400"/>
            <a:ext cx="40320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B3458"/>
                </a:solidFill>
              </a:rPr>
              <a:t>В обязанности входит:</a:t>
            </a:r>
          </a:p>
        </p:txBody>
      </p:sp>
      <p:cxnSp>
        <p:nvCxnSpPr>
          <p:cNvPr id="482" name="Google Shape;482;g2f0b3186bae_0_0"/>
          <p:cNvCxnSpPr/>
          <p:nvPr/>
        </p:nvCxnSpPr>
        <p:spPr>
          <a:xfrm>
            <a:off x="455764" y="2146797"/>
            <a:ext cx="4011600" cy="4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3" name="Google Shape;483;g2f0b3186bae_0_0"/>
          <p:cNvCxnSpPr/>
          <p:nvPr/>
        </p:nvCxnSpPr>
        <p:spPr>
          <a:xfrm>
            <a:off x="4666439" y="2146810"/>
            <a:ext cx="4011600" cy="4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4" name="Google Shape;484;g2f0b3186bae_0_0"/>
          <p:cNvGrpSpPr/>
          <p:nvPr/>
        </p:nvGrpSpPr>
        <p:grpSpPr>
          <a:xfrm>
            <a:off x="714183" y="1820999"/>
            <a:ext cx="656400" cy="656400"/>
            <a:chOff x="3145601" y="1775799"/>
            <a:chExt cx="656400" cy="656400"/>
          </a:xfrm>
        </p:grpSpPr>
        <p:sp>
          <p:nvSpPr>
            <p:cNvPr id="485" name="Google Shape;485;g2f0b3186bae_0_0"/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g2f0b3186bae_0_0"/>
            <p:cNvGrpSpPr/>
            <p:nvPr/>
          </p:nvGrpSpPr>
          <p:grpSpPr>
            <a:xfrm>
              <a:off x="3251481" y="1857588"/>
              <a:ext cx="439657" cy="485762"/>
              <a:chOff x="5399755" y="2316890"/>
              <a:chExt cx="554003" cy="612100"/>
            </a:xfrm>
          </p:grpSpPr>
          <p:sp>
            <p:nvSpPr>
              <p:cNvPr id="487" name="Google Shape;487;g2f0b3186bae_0_0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2f0b3186bae_0_0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2f0b3186bae_0_0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2f0b3186bae_0_0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2f0b3186bae_0_0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2f0b3186bae_0_0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2f0b3186bae_0_0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2f0b3186bae_0_0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2f0b3186bae_0_0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2f0b3186bae_0_0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2f0b3186bae_0_0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2f0b3186bae_0_0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9" name="Google Shape;499;g2f0b3186bae_0_0"/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g2f0b3186bae_0_0"/>
          <p:cNvSpPr/>
          <p:nvPr/>
        </p:nvSpPr>
        <p:spPr>
          <a:xfrm>
            <a:off x="4927033" y="1820999"/>
            <a:ext cx="656400" cy="6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2f0b3186ba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549" y="2026311"/>
            <a:ext cx="373658" cy="25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04</a:t>
            </a:r>
          </a:p>
        </p:txBody>
      </p:sp>
      <p:sp>
        <p:nvSpPr>
          <p:cNvPr id="507" name="Google Shape;507;p11"/>
          <p:cNvSpPr txBox="1">
            <a:spLocks noGrp="1"/>
          </p:cNvSpPr>
          <p:nvPr>
            <p:ph type="title"/>
          </p:nvPr>
        </p:nvSpPr>
        <p:spPr>
          <a:xfrm>
            <a:off x="431800" y="2786063"/>
            <a:ext cx="520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Помощь кандидатам на новые gTLD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 txBox="1">
            <a:spLocks noGrp="1"/>
          </p:cNvSpPr>
          <p:nvPr>
            <p:ph type="title"/>
          </p:nvPr>
        </p:nvSpPr>
        <p:spPr>
          <a:xfrm>
            <a:off x="431799" y="900113"/>
            <a:ext cx="6197601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Критерии поддержки кандидатов </a:t>
            </a:r>
          </a:p>
        </p:txBody>
      </p:sp>
      <p:sp>
        <p:nvSpPr>
          <p:cNvPr id="514" name="Google Shape;514;p15"/>
          <p:cNvSpPr txBox="1"/>
          <p:nvPr/>
        </p:nvSpPr>
        <p:spPr>
          <a:xfrm>
            <a:off x="431801" y="2074914"/>
            <a:ext cx="2366263" cy="243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</a:p>
        </p:txBody>
      </p:sp>
      <p:sp>
        <p:nvSpPr>
          <p:cNvPr id="515" name="Google Shape;515;p15"/>
          <p:cNvSpPr/>
          <p:nvPr/>
        </p:nvSpPr>
        <p:spPr>
          <a:xfrm>
            <a:off x="3997842" y="3647163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</a:p>
        </p:txBody>
      </p:sp>
      <p:sp>
        <p:nvSpPr>
          <p:cNvPr id="516" name="Google Shape;516;p15"/>
          <p:cNvSpPr/>
          <p:nvPr/>
        </p:nvSpPr>
        <p:spPr>
          <a:xfrm>
            <a:off x="3997842" y="4443047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lang="ru-RU" sz="19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</a:p>
        </p:txBody>
      </p:sp>
      <p:sp>
        <p:nvSpPr>
          <p:cNvPr id="517" name="Google Shape;517;p15"/>
          <p:cNvSpPr/>
          <p:nvPr/>
        </p:nvSpPr>
        <p:spPr>
          <a:xfrm>
            <a:off x="3997842" y="2055406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</a:t>
            </a:r>
          </a:p>
        </p:txBody>
      </p:sp>
      <p:sp>
        <p:nvSpPr>
          <p:cNvPr id="518" name="Google Shape;518;p15"/>
          <p:cNvSpPr/>
          <p:nvPr/>
        </p:nvSpPr>
        <p:spPr>
          <a:xfrm>
            <a:off x="3997842" y="2851290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</a:t>
            </a:r>
          </a:p>
        </p:txBody>
      </p:sp>
      <p:sp>
        <p:nvSpPr>
          <p:cNvPr id="519" name="Google Shape;519;p15"/>
          <p:cNvSpPr/>
          <p:nvPr/>
        </p:nvSpPr>
        <p:spPr>
          <a:xfrm>
            <a:off x="3997842" y="5260005"/>
            <a:ext cx="5146158" cy="6363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критериям отбора</a:t>
            </a:r>
          </a:p>
        </p:txBody>
      </p:sp>
      <p:sp>
        <p:nvSpPr>
          <p:cNvPr id="520" name="Google Shape;520;p15"/>
          <p:cNvSpPr/>
          <p:nvPr/>
        </p:nvSpPr>
        <p:spPr>
          <a:xfrm>
            <a:off x="3830381" y="380022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391708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5"/>
          <p:cNvSpPr/>
          <p:nvPr/>
        </p:nvSpPr>
        <p:spPr>
          <a:xfrm>
            <a:off x="3830381" y="459227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470913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5"/>
          <p:cNvSpPr/>
          <p:nvPr/>
        </p:nvSpPr>
        <p:spPr>
          <a:xfrm>
            <a:off x="3830381" y="2213679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2330544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5"/>
          <p:cNvSpPr/>
          <p:nvPr/>
        </p:nvSpPr>
        <p:spPr>
          <a:xfrm>
            <a:off x="3830381" y="3002510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3119375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5"/>
          <p:cNvSpPr/>
          <p:nvPr/>
        </p:nvSpPr>
        <p:spPr>
          <a:xfrm>
            <a:off x="3830381" y="5412275"/>
            <a:ext cx="334922" cy="33492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5529140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5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"/>
          <p:cNvSpPr/>
          <p:nvPr/>
        </p:nvSpPr>
        <p:spPr>
          <a:xfrm>
            <a:off x="2614542" y="4161246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</a:t>
            </a:r>
            <a:r>
              <a:rPr lang="en-US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ные организации</a:t>
            </a:r>
          </a:p>
        </p:txBody>
      </p:sp>
      <p:sp>
        <p:nvSpPr>
          <p:cNvPr id="537" name="Google Shape;537;p14"/>
          <p:cNvSpPr/>
          <p:nvPr/>
        </p:nvSpPr>
        <p:spPr>
          <a:xfrm>
            <a:off x="463625" y="4161247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Некоммерческие,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неправительственные и </a:t>
            </a: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благотворительные организации</a:t>
            </a:r>
          </a:p>
        </p:txBody>
      </p:sp>
      <p:sp>
        <p:nvSpPr>
          <p:cNvPr id="538" name="Google Shape;538;p14"/>
          <p:cNvSpPr/>
          <p:nvPr/>
        </p:nvSpPr>
        <p:spPr>
          <a:xfrm>
            <a:off x="4765459" y="41612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</a:ext>
                </a:extLst>
              </a:rPr>
              <a:t>Организации коренных народов/</a:t>
            </a: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племен</a:t>
            </a:r>
          </a:p>
        </p:txBody>
      </p:sp>
      <p:sp>
        <p:nvSpPr>
          <p:cNvPr id="539" name="Google Shape;539;p14"/>
          <p:cNvSpPr/>
          <p:nvPr/>
        </p:nvSpPr>
        <p:spPr>
          <a:xfrm>
            <a:off x="6772375" y="41612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Микро- и малый бизнес социальной направленности или действующий в условиях менее развитой экономики</a:t>
            </a:r>
          </a:p>
        </p:txBody>
      </p: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431799" y="717233"/>
            <a:ext cx="6241660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Программа поддержки кандидатов</a:t>
            </a:r>
          </a:p>
        </p:txBody>
      </p:sp>
      <p:sp>
        <p:nvSpPr>
          <p:cNvPr id="541" name="Google Shape;541;p14"/>
          <p:cNvSpPr txBox="1"/>
          <p:nvPr/>
        </p:nvSpPr>
        <p:spPr>
          <a:xfrm>
            <a:off x="431800" y="1551792"/>
            <a:ext cx="7456424" cy="136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dirty="0">
                <a:solidFill>
                  <a:srgbClr val="0B3458"/>
                </a:solidFill>
              </a:rPr>
              <a:t>Подача заявки на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gTLD стоит дорого и для многих может быть недоступной.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</a:p>
        </p:txBody>
      </p:sp>
      <p:sp>
        <p:nvSpPr>
          <p:cNvPr id="542" name="Google Shape;542;p14"/>
          <p:cNvSpPr txBox="1"/>
          <p:nvPr/>
        </p:nvSpPr>
        <p:spPr>
          <a:xfrm>
            <a:off x="431799" y="3082866"/>
            <a:ext cx="8248576" cy="39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</a:p>
        </p:txBody>
      </p:sp>
      <p:cxnSp>
        <p:nvCxnSpPr>
          <p:cNvPr id="543" name="Google Shape;543;p14"/>
          <p:cNvCxnSpPr/>
          <p:nvPr/>
        </p:nvCxnSpPr>
        <p:spPr>
          <a:xfrm>
            <a:off x="463625" y="4160599"/>
            <a:ext cx="2052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14"/>
          <p:cNvCxnSpPr/>
          <p:nvPr/>
        </p:nvCxnSpPr>
        <p:spPr>
          <a:xfrm>
            <a:off x="2619684" y="4160599"/>
            <a:ext cx="2046858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5" name="Google Shape;545;p14"/>
          <p:cNvCxnSpPr/>
          <p:nvPr/>
        </p:nvCxnSpPr>
        <p:spPr>
          <a:xfrm>
            <a:off x="4775743" y="4160599"/>
            <a:ext cx="1897716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6" name="Google Shape;546;p14"/>
          <p:cNvCxnSpPr/>
          <p:nvPr/>
        </p:nvCxnSpPr>
        <p:spPr>
          <a:xfrm rot="10800000" flipH="1">
            <a:off x="6773988" y="4160335"/>
            <a:ext cx="1906387" cy="26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7" name="Google Shape;547;p14"/>
          <p:cNvSpPr/>
          <p:nvPr/>
        </p:nvSpPr>
        <p:spPr>
          <a:xfrm>
            <a:off x="4978476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14"/>
          <p:cNvGrpSpPr/>
          <p:nvPr/>
        </p:nvGrpSpPr>
        <p:grpSpPr>
          <a:xfrm>
            <a:off x="5135678" y="3963653"/>
            <a:ext cx="356882" cy="314301"/>
            <a:chOff x="5135678" y="3849353"/>
            <a:chExt cx="356882" cy="314301"/>
          </a:xfrm>
        </p:grpSpPr>
        <p:grpSp>
          <p:nvGrpSpPr>
            <p:cNvPr id="549" name="Google Shape;549;p14"/>
            <p:cNvGrpSpPr/>
            <p:nvPr/>
          </p:nvGrpSpPr>
          <p:grpSpPr>
            <a:xfrm>
              <a:off x="5135678" y="3849353"/>
              <a:ext cx="356882" cy="314301"/>
              <a:chOff x="5135678" y="3849353"/>
              <a:chExt cx="356882" cy="314301"/>
            </a:xfrm>
          </p:grpSpPr>
          <p:sp>
            <p:nvSpPr>
              <p:cNvPr id="550" name="Google Shape;550;p14"/>
              <p:cNvSpPr/>
              <p:nvPr/>
            </p:nvSpPr>
            <p:spPr>
              <a:xfrm>
                <a:off x="5135678" y="3922529"/>
                <a:ext cx="217227" cy="188581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88581" extrusionOk="0">
                    <a:moveTo>
                      <a:pt x="201740" y="0"/>
                    </a:moveTo>
                    <a:lnTo>
                      <a:pt x="15487" y="0"/>
                    </a:lnTo>
                    <a:cubicBezTo>
                      <a:pt x="6928" y="0"/>
                      <a:pt x="0" y="7015"/>
                      <a:pt x="0" y="15681"/>
                    </a:cubicBez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38718" y="157082"/>
                    </a:lnTo>
                    <a:lnTo>
                      <a:pt x="38718" y="188581"/>
                    </a:lnTo>
                    <a:lnTo>
                      <a:pt x="69828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818"/>
                    </a:lnTo>
                    <a:cubicBezTo>
                      <a:pt x="217227" y="7153"/>
                      <a:pt x="210299" y="138"/>
                      <a:pt x="201740" y="138"/>
                    </a:cubicBezTo>
                    <a:close/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5275333" y="3975073"/>
                <a:ext cx="217227" cy="188581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88581" extrusionOk="0">
                    <a:moveTo>
                      <a:pt x="0" y="122970"/>
                    </a:move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147399" y="157082"/>
                    </a:lnTo>
                    <a:lnTo>
                      <a:pt x="178509" y="188581"/>
                    </a:lnTo>
                    <a:lnTo>
                      <a:pt x="178509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681"/>
                    </a:lnTo>
                    <a:cubicBezTo>
                      <a:pt x="217227" y="7015"/>
                      <a:pt x="210299" y="0"/>
                      <a:pt x="201740" y="0"/>
                    </a:cubicBezTo>
                    <a:lnTo>
                      <a:pt x="100802" y="0"/>
                    </a:lnTo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5213249" y="3849353"/>
                <a:ext cx="217227" cy="108114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08114" extrusionOk="0">
                    <a:moveTo>
                      <a:pt x="0" y="55020"/>
                    </a:moveTo>
                    <a:lnTo>
                      <a:pt x="0" y="15681"/>
                    </a:lnTo>
                    <a:cubicBezTo>
                      <a:pt x="0" y="7015"/>
                      <a:pt x="6928" y="0"/>
                      <a:pt x="15487" y="0"/>
                    </a:cubicBezTo>
                    <a:lnTo>
                      <a:pt x="201740" y="0"/>
                    </a:lnTo>
                    <a:cubicBezTo>
                      <a:pt x="210299" y="0"/>
                      <a:pt x="217227" y="7015"/>
                      <a:pt x="217227" y="15681"/>
                    </a:cubicBezTo>
                    <a:lnTo>
                      <a:pt x="217227" y="108114"/>
                    </a:lnTo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3" name="Google Shape;553;p14"/>
            <p:cNvSpPr/>
            <p:nvPr/>
          </p:nvSpPr>
          <p:spPr>
            <a:xfrm>
              <a:off x="5199936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5235936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5271937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14"/>
          <p:cNvSpPr/>
          <p:nvPr/>
        </p:nvSpPr>
        <p:spPr>
          <a:xfrm>
            <a:off x="2822298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Google Shape;557;p14"/>
          <p:cNvGrpSpPr/>
          <p:nvPr/>
        </p:nvGrpSpPr>
        <p:grpSpPr>
          <a:xfrm>
            <a:off x="2991485" y="3920312"/>
            <a:ext cx="333110" cy="333111"/>
            <a:chOff x="2991485" y="3806012"/>
            <a:chExt cx="333110" cy="333111"/>
          </a:xfrm>
        </p:grpSpPr>
        <p:grpSp>
          <p:nvGrpSpPr>
            <p:cNvPr id="558" name="Google Shape;558;p14"/>
            <p:cNvGrpSpPr/>
            <p:nvPr/>
          </p:nvGrpSpPr>
          <p:grpSpPr>
            <a:xfrm>
              <a:off x="2991485" y="4096159"/>
              <a:ext cx="333110" cy="42964"/>
              <a:chOff x="2991485" y="4096159"/>
              <a:chExt cx="333110" cy="42964"/>
            </a:xfrm>
          </p:grpSpPr>
          <p:sp>
            <p:nvSpPr>
              <p:cNvPr id="559" name="Google Shape;559;p14"/>
              <p:cNvSpPr/>
              <p:nvPr/>
            </p:nvSpPr>
            <p:spPr>
              <a:xfrm>
                <a:off x="3120439" y="4123004"/>
                <a:ext cx="204156" cy="16119"/>
              </a:xfrm>
              <a:custGeom>
                <a:avLst/>
                <a:gdLst/>
                <a:ahLst/>
                <a:cxnLst/>
                <a:rect l="l" t="t" r="r" b="b"/>
                <a:pathLst>
                  <a:path w="204156" h="16119" extrusionOk="0">
                    <a:moveTo>
                      <a:pt x="0" y="0"/>
                    </a:moveTo>
                    <a:lnTo>
                      <a:pt x="204157" y="0"/>
                    </a:lnTo>
                    <a:lnTo>
                      <a:pt x="204157" y="16119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2991485" y="4123004"/>
                <a:ext cx="59083" cy="16119"/>
              </a:xfrm>
              <a:custGeom>
                <a:avLst/>
                <a:gdLst/>
                <a:ahLst/>
                <a:cxnLst/>
                <a:rect l="l" t="t" r="r" b="b"/>
                <a:pathLst>
                  <a:path w="59083" h="16119" extrusionOk="0">
                    <a:moveTo>
                      <a:pt x="0" y="16119"/>
                    </a:moveTo>
                    <a:lnTo>
                      <a:pt x="0" y="0"/>
                    </a:lnTo>
                    <a:lnTo>
                      <a:pt x="59083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3007604" y="4096159"/>
                <a:ext cx="300872" cy="26844"/>
              </a:xfrm>
              <a:custGeom>
                <a:avLst/>
                <a:gdLst/>
                <a:ahLst/>
                <a:cxnLst/>
                <a:rect l="l" t="t" r="r" b="b"/>
                <a:pathLst>
                  <a:path w="300872" h="26844" extrusionOk="0">
                    <a:moveTo>
                      <a:pt x="0" y="26845"/>
                    </a:moveTo>
                    <a:lnTo>
                      <a:pt x="0" y="0"/>
                    </a:lnTo>
                    <a:lnTo>
                      <a:pt x="300872" y="0"/>
                    </a:lnTo>
                    <a:lnTo>
                      <a:pt x="300872" y="26845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2" name="Google Shape;562;p14"/>
            <p:cNvSpPr/>
            <p:nvPr/>
          </p:nvSpPr>
          <p:spPr>
            <a:xfrm>
              <a:off x="3120439" y="3956417"/>
              <a:ext cx="75264" cy="107503"/>
            </a:xfrm>
            <a:custGeom>
              <a:avLst/>
              <a:gdLst/>
              <a:ahLst/>
              <a:cxnLst/>
              <a:rect l="l" t="t" r="r" b="b"/>
              <a:pathLst>
                <a:path w="75264" h="107503" extrusionOk="0">
                  <a:moveTo>
                    <a:pt x="0" y="107503"/>
                  </a:moveTo>
                  <a:lnTo>
                    <a:pt x="0" y="37632"/>
                  </a:lnTo>
                  <a:cubicBezTo>
                    <a:pt x="0" y="16863"/>
                    <a:pt x="16863" y="0"/>
                    <a:pt x="37632" y="0"/>
                  </a:cubicBezTo>
                  <a:lnTo>
                    <a:pt x="37632" y="0"/>
                  </a:lnTo>
                  <a:cubicBezTo>
                    <a:pt x="58401" y="0"/>
                    <a:pt x="75265" y="16863"/>
                    <a:pt x="75265" y="37632"/>
                  </a:cubicBezTo>
                  <a:lnTo>
                    <a:pt x="75265" y="107503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3" name="Google Shape;563;p14"/>
            <p:cNvGrpSpPr/>
            <p:nvPr/>
          </p:nvGrpSpPr>
          <p:grpSpPr>
            <a:xfrm>
              <a:off x="3023724" y="3924241"/>
              <a:ext cx="268633" cy="171918"/>
              <a:chOff x="3023724" y="3924241"/>
              <a:chExt cx="268633" cy="171918"/>
            </a:xfrm>
          </p:grpSpPr>
          <p:grpSp>
            <p:nvGrpSpPr>
              <p:cNvPr id="564" name="Google Shape;564;p14"/>
              <p:cNvGrpSpPr/>
              <p:nvPr/>
            </p:nvGrpSpPr>
            <p:grpSpPr>
              <a:xfrm>
                <a:off x="3023724" y="3924241"/>
                <a:ext cx="64415" cy="171918"/>
                <a:chOff x="3023724" y="3924241"/>
                <a:chExt cx="64415" cy="171918"/>
              </a:xfrm>
            </p:grpSpPr>
            <p:sp>
              <p:nvSpPr>
                <p:cNvPr id="565" name="Google Shape;565;p14"/>
                <p:cNvSpPr/>
                <p:nvPr/>
              </p:nvSpPr>
              <p:spPr>
                <a:xfrm>
                  <a:off x="3077475" y="3951086"/>
                  <a:ext cx="5889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9" h="118228" extrusionOk="0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4"/>
                <p:cNvSpPr/>
                <p:nvPr/>
              </p:nvSpPr>
              <p:spPr>
                <a:xfrm>
                  <a:off x="3066688" y="3924241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14"/>
                <p:cNvSpPr/>
                <p:nvPr/>
              </p:nvSpPr>
              <p:spPr>
                <a:xfrm>
                  <a:off x="3066688" y="4069314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4"/>
                <p:cNvSpPr/>
                <p:nvPr/>
              </p:nvSpPr>
              <p:spPr>
                <a:xfrm>
                  <a:off x="3023724" y="3924241"/>
                  <a:ext cx="10725" cy="171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5" h="171918" extrusionOk="0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9" name="Google Shape;569;p14"/>
              <p:cNvGrpSpPr/>
              <p:nvPr/>
            </p:nvGrpSpPr>
            <p:grpSpPr>
              <a:xfrm>
                <a:off x="3227880" y="3924241"/>
                <a:ext cx="64477" cy="171918"/>
                <a:chOff x="3227880" y="3924241"/>
                <a:chExt cx="64477" cy="171918"/>
              </a:xfrm>
            </p:grpSpPr>
            <p:sp>
              <p:nvSpPr>
                <p:cNvPr id="570" name="Google Shape;570;p14"/>
                <p:cNvSpPr/>
                <p:nvPr/>
              </p:nvSpPr>
              <p:spPr>
                <a:xfrm>
                  <a:off x="3281632" y="3951086"/>
                  <a:ext cx="5889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9" h="118228" extrusionOk="0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4"/>
                <p:cNvSpPr/>
                <p:nvPr/>
              </p:nvSpPr>
              <p:spPr>
                <a:xfrm>
                  <a:off x="3270906" y="3924241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3270906" y="4069314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3227880" y="3924241"/>
                  <a:ext cx="10725" cy="171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5" h="171918" extrusionOk="0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74" name="Google Shape;574;p14"/>
            <p:cNvGrpSpPr/>
            <p:nvPr/>
          </p:nvGrpSpPr>
          <p:grpSpPr>
            <a:xfrm>
              <a:off x="2991485" y="3806012"/>
              <a:ext cx="333110" cy="118228"/>
              <a:chOff x="2991485" y="3806012"/>
              <a:chExt cx="333110" cy="118228"/>
            </a:xfrm>
          </p:grpSpPr>
          <p:sp>
            <p:nvSpPr>
              <p:cNvPr id="575" name="Google Shape;575;p14"/>
              <p:cNvSpPr/>
              <p:nvPr/>
            </p:nvSpPr>
            <p:spPr>
              <a:xfrm>
                <a:off x="3061356" y="3843644"/>
                <a:ext cx="198762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198762" h="48357" extrusionOk="0">
                    <a:moveTo>
                      <a:pt x="96716" y="0"/>
                    </a:moveTo>
                    <a:lnTo>
                      <a:pt x="0" y="48358"/>
                    </a:lnTo>
                    <a:lnTo>
                      <a:pt x="198763" y="48358"/>
                    </a:lnTo>
                    <a:lnTo>
                      <a:pt x="96716" y="0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2991485" y="3806012"/>
                <a:ext cx="333110" cy="118228"/>
              </a:xfrm>
              <a:custGeom>
                <a:avLst/>
                <a:gdLst/>
                <a:ahLst/>
                <a:cxnLst/>
                <a:rect l="l" t="t" r="r" b="b"/>
                <a:pathLst>
                  <a:path w="333110" h="118228" extrusionOk="0">
                    <a:moveTo>
                      <a:pt x="316991" y="118229"/>
                    </a:moveTo>
                    <a:lnTo>
                      <a:pt x="16119" y="118229"/>
                    </a:lnTo>
                    <a:lnTo>
                      <a:pt x="16119" y="96716"/>
                    </a:lnTo>
                    <a:lnTo>
                      <a:pt x="0" y="85990"/>
                    </a:lnTo>
                    <a:lnTo>
                      <a:pt x="166586" y="0"/>
                    </a:lnTo>
                    <a:lnTo>
                      <a:pt x="333111" y="85990"/>
                    </a:lnTo>
                    <a:lnTo>
                      <a:pt x="316991" y="96716"/>
                    </a:lnTo>
                    <a:lnTo>
                      <a:pt x="316991" y="118229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7" name="Google Shape;577;p14"/>
          <p:cNvSpPr/>
          <p:nvPr/>
        </p:nvSpPr>
        <p:spPr>
          <a:xfrm>
            <a:off x="673646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14"/>
          <p:cNvGrpSpPr/>
          <p:nvPr/>
        </p:nvGrpSpPr>
        <p:grpSpPr>
          <a:xfrm>
            <a:off x="864586" y="3988641"/>
            <a:ext cx="273625" cy="242523"/>
            <a:chOff x="864586" y="3874341"/>
            <a:chExt cx="273625" cy="242523"/>
          </a:xfrm>
        </p:grpSpPr>
        <p:sp>
          <p:nvSpPr>
            <p:cNvPr id="579" name="Google Shape;579;p14"/>
            <p:cNvSpPr/>
            <p:nvPr/>
          </p:nvSpPr>
          <p:spPr>
            <a:xfrm>
              <a:off x="864586" y="3874341"/>
              <a:ext cx="273625" cy="61900"/>
            </a:xfrm>
            <a:custGeom>
              <a:avLst/>
              <a:gdLst/>
              <a:ahLst/>
              <a:cxnLst/>
              <a:rect l="l" t="t" r="r" b="b"/>
              <a:pathLst>
                <a:path w="273625" h="61900" extrusionOk="0">
                  <a:moveTo>
                    <a:pt x="0" y="0"/>
                  </a:moveTo>
                  <a:lnTo>
                    <a:pt x="273626" y="0"/>
                  </a:lnTo>
                  <a:lnTo>
                    <a:pt x="273626" y="61901"/>
                  </a:lnTo>
                  <a:lnTo>
                    <a:pt x="0" y="61901"/>
                  </a:lnTo>
                  <a:close/>
                </a:path>
              </a:pathLst>
            </a:custGeom>
            <a:noFill/>
            <a:ln w="15875" cap="flat" cmpd="sng">
              <a:solidFill>
                <a:srgbClr val="002B4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890384" y="3936148"/>
              <a:ext cx="222216" cy="180716"/>
            </a:xfrm>
            <a:custGeom>
              <a:avLst/>
              <a:gdLst/>
              <a:ahLst/>
              <a:cxnLst/>
              <a:rect l="l" t="t" r="r" b="b"/>
              <a:pathLst>
                <a:path w="222216" h="180716" extrusionOk="0">
                  <a:moveTo>
                    <a:pt x="0" y="0"/>
                  </a:moveTo>
                  <a:lnTo>
                    <a:pt x="222216" y="0"/>
                  </a:lnTo>
                  <a:lnTo>
                    <a:pt x="222216" y="180716"/>
                  </a:lnTo>
                  <a:lnTo>
                    <a:pt x="0" y="180716"/>
                  </a:lnTo>
                  <a:close/>
                </a:path>
              </a:pathLst>
            </a:custGeom>
            <a:noFill/>
            <a:ln w="15875" cap="flat" cmpd="sng">
              <a:solidFill>
                <a:srgbClr val="002B4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45147" y="3970673"/>
              <a:ext cx="121818" cy="107244"/>
            </a:xfrm>
            <a:custGeom>
              <a:avLst/>
              <a:gdLst/>
              <a:ahLst/>
              <a:cxnLst/>
              <a:rect l="l" t="t" r="r" b="b"/>
              <a:pathLst>
                <a:path w="121818" h="107244" extrusionOk="0">
                  <a:moveTo>
                    <a:pt x="60909" y="107244"/>
                  </a:moveTo>
                  <a:cubicBezTo>
                    <a:pt x="60909" y="107244"/>
                    <a:pt x="121818" y="75447"/>
                    <a:pt x="121818" y="31797"/>
                  </a:cubicBezTo>
                  <a:cubicBezTo>
                    <a:pt x="121818" y="15052"/>
                    <a:pt x="110736" y="0"/>
                    <a:pt x="94158" y="0"/>
                  </a:cubicBezTo>
                  <a:cubicBezTo>
                    <a:pt x="71992" y="0"/>
                    <a:pt x="60909" y="19473"/>
                    <a:pt x="60909" y="29821"/>
                  </a:cubicBezTo>
                  <a:cubicBezTo>
                    <a:pt x="60909" y="19567"/>
                    <a:pt x="49640" y="0"/>
                    <a:pt x="27474" y="0"/>
                  </a:cubicBezTo>
                  <a:cubicBezTo>
                    <a:pt x="10897" y="0"/>
                    <a:pt x="0" y="14958"/>
                    <a:pt x="0" y="31797"/>
                  </a:cubicBezTo>
                  <a:cubicBezTo>
                    <a:pt x="0" y="75447"/>
                    <a:pt x="60909" y="107244"/>
                    <a:pt x="60909" y="107244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14"/>
          <p:cNvSpPr/>
          <p:nvPr/>
        </p:nvSpPr>
        <p:spPr>
          <a:xfrm>
            <a:off x="6985012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14"/>
          <p:cNvGrpSpPr/>
          <p:nvPr/>
        </p:nvGrpSpPr>
        <p:grpSpPr>
          <a:xfrm>
            <a:off x="7126169" y="3954047"/>
            <a:ext cx="373988" cy="295271"/>
            <a:chOff x="7126169" y="3839747"/>
            <a:chExt cx="373988" cy="295271"/>
          </a:xfrm>
        </p:grpSpPr>
        <p:sp>
          <p:nvSpPr>
            <p:cNvPr id="584" name="Google Shape;584;p14"/>
            <p:cNvSpPr/>
            <p:nvPr/>
          </p:nvSpPr>
          <p:spPr>
            <a:xfrm>
              <a:off x="7167842" y="3947876"/>
              <a:ext cx="10630" cy="176487"/>
            </a:xfrm>
            <a:custGeom>
              <a:avLst/>
              <a:gdLst/>
              <a:ahLst/>
              <a:cxnLst/>
              <a:rect l="l" t="t" r="r" b="b"/>
              <a:pathLst>
                <a:path w="10630" h="176487" extrusionOk="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7167842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7241193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7314652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418" y="19199"/>
                    <a:pt x="62615" y="26056"/>
                  </a:cubicBezTo>
                  <a:cubicBezTo>
                    <a:pt x="55705" y="33019"/>
                    <a:pt x="46456" y="36817"/>
                    <a:pt x="36676" y="36817"/>
                  </a:cubicBezTo>
                  <a:cubicBezTo>
                    <a:pt x="26896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7388003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7145730" y="3839747"/>
              <a:ext cx="337631" cy="37238"/>
            </a:xfrm>
            <a:custGeom>
              <a:avLst/>
              <a:gdLst/>
              <a:ahLst/>
              <a:cxnLst/>
              <a:rect l="l" t="t" r="r" b="b"/>
              <a:pathLst>
                <a:path w="337631" h="37238" extrusionOk="0">
                  <a:moveTo>
                    <a:pt x="0" y="37239"/>
                  </a:moveTo>
                  <a:lnTo>
                    <a:pt x="0" y="0"/>
                  </a:lnTo>
                  <a:lnTo>
                    <a:pt x="337631" y="0"/>
                  </a:lnTo>
                  <a:lnTo>
                    <a:pt x="337631" y="37239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7272767" y="3958425"/>
              <a:ext cx="10630" cy="166043"/>
            </a:xfrm>
            <a:custGeom>
              <a:avLst/>
              <a:gdLst/>
              <a:ahLst/>
              <a:cxnLst/>
              <a:rect l="l" t="t" r="r" b="b"/>
              <a:pathLst>
                <a:path w="10630" h="166043" extrusionOk="0">
                  <a:moveTo>
                    <a:pt x="0" y="0"/>
                  </a:moveTo>
                  <a:lnTo>
                    <a:pt x="0" y="166044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7461355" y="3947876"/>
              <a:ext cx="10630" cy="176487"/>
            </a:xfrm>
            <a:custGeom>
              <a:avLst/>
              <a:gdLst/>
              <a:ahLst/>
              <a:cxnLst/>
              <a:rect l="l" t="t" r="r" b="b"/>
              <a:pathLst>
                <a:path w="10630" h="176487" extrusionOk="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7238110" y="4010010"/>
              <a:ext cx="10630" cy="38082"/>
            </a:xfrm>
            <a:custGeom>
              <a:avLst/>
              <a:gdLst/>
              <a:ahLst/>
              <a:cxnLst/>
              <a:rect l="l" t="t" r="r" b="b"/>
              <a:pathLst>
                <a:path w="10630" h="38082" extrusionOk="0">
                  <a:moveTo>
                    <a:pt x="0" y="0"/>
                  </a:moveTo>
                  <a:lnTo>
                    <a:pt x="0" y="38083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7126169" y="4124469"/>
              <a:ext cx="373988" cy="10549"/>
            </a:xfrm>
            <a:custGeom>
              <a:avLst/>
              <a:gdLst/>
              <a:ahLst/>
              <a:cxnLst/>
              <a:rect l="l" t="t" r="r" b="b"/>
              <a:pathLst>
                <a:path w="373988" h="10549" extrusionOk="0">
                  <a:moveTo>
                    <a:pt x="0" y="0"/>
                  </a:moveTo>
                  <a:lnTo>
                    <a:pt x="373988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7334425" y="3973405"/>
              <a:ext cx="72607" cy="72894"/>
            </a:xfrm>
            <a:custGeom>
              <a:avLst/>
              <a:gdLst/>
              <a:ahLst/>
              <a:cxnLst/>
              <a:rect l="l" t="t" r="r" b="b"/>
              <a:pathLst>
                <a:path w="72607" h="72894" extrusionOk="0">
                  <a:moveTo>
                    <a:pt x="72608" y="0"/>
                  </a:moveTo>
                  <a:lnTo>
                    <a:pt x="0" y="72895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7381519" y="4020770"/>
              <a:ext cx="50176" cy="50530"/>
            </a:xfrm>
            <a:custGeom>
              <a:avLst/>
              <a:gdLst/>
              <a:ahLst/>
              <a:cxnLst/>
              <a:rect l="l" t="t" r="r" b="b"/>
              <a:pathLst>
                <a:path w="50176" h="50530" extrusionOk="0">
                  <a:moveTo>
                    <a:pt x="50177" y="0"/>
                  </a:moveTo>
                  <a:lnTo>
                    <a:pt x="0" y="50531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"/>
          <p:cNvSpPr/>
          <p:nvPr/>
        </p:nvSpPr>
        <p:spPr>
          <a:xfrm>
            <a:off x="494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324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5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поддержка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Учебные материалы: подача заявки на gTLD, получение статуса оператора регистратуры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</a:ext>
                </a:extLst>
              </a:rPr>
              <a:t>к 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</a:ext>
                </a:extLst>
              </a:rPr>
              <a:t>консультанту по работе с кандидатами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</a:p>
        </p:txBody>
      </p:sp>
      <p:cxnSp>
        <p:nvCxnSpPr>
          <p:cNvPr id="602" name="Google Shape;602;p16"/>
          <p:cNvCxnSpPr/>
          <p:nvPr/>
        </p:nvCxnSpPr>
        <p:spPr>
          <a:xfrm>
            <a:off x="4944677" y="2358565"/>
            <a:ext cx="3711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6"/>
          <p:cNvSpPr/>
          <p:nvPr/>
        </p:nvSpPr>
        <p:spPr>
          <a:xfrm>
            <a:off x="80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216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5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Снижение на 75-85% применимой платы за рассмотрение заявки на gTLD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за участие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Снижение/отмена базовых сборов, оплачиваемых оператором регистратуры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604" name="Google Shape;604;p16"/>
          <p:cNvCxnSpPr/>
          <p:nvPr/>
        </p:nvCxnSpPr>
        <p:spPr>
          <a:xfrm>
            <a:off x="798026" y="2358565"/>
            <a:ext cx="37176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5" name="Google Shape;605;p16"/>
          <p:cNvSpPr txBox="1">
            <a:spLocks noGrp="1"/>
          </p:cNvSpPr>
          <p:nvPr>
            <p:ph type="title"/>
          </p:nvPr>
        </p:nvSpPr>
        <p:spPr>
          <a:xfrm>
            <a:off x="431800" y="900113"/>
            <a:ext cx="3537528" cy="8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300" dirty="0"/>
              <a:t>Портфолио участника Программы поддержки кандидатов</a:t>
            </a:r>
          </a:p>
        </p:txBody>
      </p:sp>
      <p:sp>
        <p:nvSpPr>
          <p:cNvPr id="606" name="Google Shape;606;p16"/>
          <p:cNvSpPr txBox="1"/>
          <p:nvPr/>
        </p:nvSpPr>
        <p:spPr>
          <a:xfrm>
            <a:off x="4159576" y="970652"/>
            <a:ext cx="473041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программе.</a:t>
            </a:r>
          </a:p>
        </p:txBody>
      </p:sp>
      <p:cxnSp>
        <p:nvCxnSpPr>
          <p:cNvPr id="607" name="Google Shape;607;p16"/>
          <p:cNvCxnSpPr/>
          <p:nvPr/>
        </p:nvCxnSpPr>
        <p:spPr>
          <a:xfrm>
            <a:off x="4072376" y="900113"/>
            <a:ext cx="0" cy="879742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8" name="Google Shape;608;p16"/>
          <p:cNvSpPr/>
          <p:nvPr/>
        </p:nvSpPr>
        <p:spPr>
          <a:xfrm>
            <a:off x="480455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6"/>
          <p:cNvSpPr/>
          <p:nvPr/>
        </p:nvSpPr>
        <p:spPr>
          <a:xfrm>
            <a:off x="4622477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16"/>
          <p:cNvGrpSpPr/>
          <p:nvPr/>
        </p:nvGrpSpPr>
        <p:grpSpPr>
          <a:xfrm>
            <a:off x="4814177" y="2182483"/>
            <a:ext cx="304598" cy="367063"/>
            <a:chOff x="5803936" y="3575511"/>
            <a:chExt cx="589051" cy="709850"/>
          </a:xfrm>
        </p:grpSpPr>
        <p:sp>
          <p:nvSpPr>
            <p:cNvPr id="611" name="Google Shape;611;p16"/>
            <p:cNvSpPr/>
            <p:nvPr/>
          </p:nvSpPr>
          <p:spPr>
            <a:xfrm>
              <a:off x="5899097" y="3575511"/>
              <a:ext cx="240090" cy="242076"/>
            </a:xfrm>
            <a:custGeom>
              <a:avLst/>
              <a:gdLst/>
              <a:ahLst/>
              <a:cxnLst/>
              <a:rect l="l" t="t" r="r" b="b"/>
              <a:pathLst>
                <a:path w="240090" h="242076" extrusionOk="0">
                  <a:moveTo>
                    <a:pt x="120045" y="242076"/>
                  </a:moveTo>
                  <a:cubicBezTo>
                    <a:pt x="53686" y="242076"/>
                    <a:pt x="0" y="187946"/>
                    <a:pt x="0" y="121038"/>
                  </a:cubicBezTo>
                  <a:cubicBezTo>
                    <a:pt x="0" y="54130"/>
                    <a:pt x="53686" y="0"/>
                    <a:pt x="120045" y="0"/>
                  </a:cubicBezTo>
                  <a:cubicBezTo>
                    <a:pt x="186404" y="0"/>
                    <a:pt x="240091" y="54130"/>
                    <a:pt x="240091" y="121038"/>
                  </a:cubicBezTo>
                  <a:cubicBezTo>
                    <a:pt x="240091" y="187946"/>
                    <a:pt x="186404" y="242076"/>
                    <a:pt x="120045" y="24207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909235" y="4021216"/>
              <a:ext cx="105644" cy="64003"/>
            </a:xfrm>
            <a:custGeom>
              <a:avLst/>
              <a:gdLst/>
              <a:ahLst/>
              <a:cxnLst/>
              <a:rect l="l" t="t" r="r" b="b"/>
              <a:pathLst>
                <a:path w="105644" h="64003" extrusionOk="0">
                  <a:moveTo>
                    <a:pt x="105644" y="64004"/>
                  </a:moveTo>
                  <a:lnTo>
                    <a:pt x="13594" y="64004"/>
                  </a:lnTo>
                  <a:cubicBezTo>
                    <a:pt x="6221" y="64004"/>
                    <a:pt x="0" y="57964"/>
                    <a:pt x="0" y="50297"/>
                  </a:cubicBez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803936" y="3886354"/>
              <a:ext cx="389743" cy="304454"/>
            </a:xfrm>
            <a:custGeom>
              <a:avLst/>
              <a:gdLst/>
              <a:ahLst/>
              <a:cxnLst/>
              <a:rect l="l" t="t" r="r" b="b"/>
              <a:pathLst>
                <a:path w="389743" h="304454" extrusionOk="0">
                  <a:moveTo>
                    <a:pt x="389744" y="34732"/>
                  </a:moveTo>
                  <a:cubicBezTo>
                    <a:pt x="366933" y="13358"/>
                    <a:pt x="336173" y="0"/>
                    <a:pt x="302533" y="0"/>
                  </a:cubicBezTo>
                  <a:lnTo>
                    <a:pt x="127534" y="0"/>
                  </a:lnTo>
                  <a:cubicBezTo>
                    <a:pt x="57142" y="0"/>
                    <a:pt x="0" y="57615"/>
                    <a:pt x="0" y="128589"/>
                  </a:cubicBezTo>
                  <a:lnTo>
                    <a:pt x="0" y="230693"/>
                  </a:lnTo>
                  <a:cubicBezTo>
                    <a:pt x="0" y="271349"/>
                    <a:pt x="32719" y="304454"/>
                    <a:pt x="73156" y="304454"/>
                  </a:cubicBezTo>
                  <a:lnTo>
                    <a:pt x="181796" y="304454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823867" y="4273746"/>
              <a:ext cx="138593" cy="11615"/>
            </a:xfrm>
            <a:custGeom>
              <a:avLst/>
              <a:gdLst/>
              <a:ahLst/>
              <a:cxnLst/>
              <a:rect l="l" t="t" r="r" b="b"/>
              <a:pathLst>
                <a:path w="138593" h="11615" extrusionOk="0">
                  <a:moveTo>
                    <a:pt x="13859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5962460" y="3997054"/>
              <a:ext cx="430527" cy="276691"/>
            </a:xfrm>
            <a:custGeom>
              <a:avLst/>
              <a:gdLst/>
              <a:ahLst/>
              <a:cxnLst/>
              <a:rect l="l" t="t" r="r" b="b"/>
              <a:pathLst>
                <a:path w="430527" h="276691" extrusionOk="0">
                  <a:moveTo>
                    <a:pt x="77880" y="0"/>
                  </a:moveTo>
                  <a:lnTo>
                    <a:pt x="35829" y="149149"/>
                  </a:lnTo>
                  <a:lnTo>
                    <a:pt x="16935" y="216521"/>
                  </a:lnTo>
                  <a:lnTo>
                    <a:pt x="0" y="276692"/>
                  </a:lnTo>
                  <a:lnTo>
                    <a:pt x="352763" y="276692"/>
                  </a:lnTo>
                  <a:lnTo>
                    <a:pt x="372002" y="208390"/>
                  </a:lnTo>
                  <a:lnTo>
                    <a:pt x="389398" y="146361"/>
                  </a:lnTo>
                  <a:lnTo>
                    <a:pt x="430527" y="0"/>
                  </a:lnTo>
                  <a:lnTo>
                    <a:pt x="77880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6"/>
          <p:cNvGrpSpPr/>
          <p:nvPr/>
        </p:nvGrpSpPr>
        <p:grpSpPr>
          <a:xfrm>
            <a:off x="637922" y="2220668"/>
            <a:ext cx="341181" cy="286605"/>
            <a:chOff x="4582472" y="2001793"/>
            <a:chExt cx="341181" cy="286605"/>
          </a:xfrm>
        </p:grpSpPr>
        <p:sp>
          <p:nvSpPr>
            <p:cNvPr id="617" name="Google Shape;617;p16"/>
            <p:cNvSpPr/>
            <p:nvPr/>
          </p:nvSpPr>
          <p:spPr>
            <a:xfrm>
              <a:off x="4582472" y="2075362"/>
              <a:ext cx="341181" cy="213036"/>
            </a:xfrm>
            <a:custGeom>
              <a:avLst/>
              <a:gdLst/>
              <a:ahLst/>
              <a:cxnLst/>
              <a:rect l="l" t="t" r="r" b="b"/>
              <a:pathLst>
                <a:path w="341181" h="213036" extrusionOk="0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4688451" y="2104824"/>
              <a:ext cx="129223" cy="154111"/>
            </a:xfrm>
            <a:custGeom>
              <a:avLst/>
              <a:gdLst/>
              <a:ahLst/>
              <a:cxnLst/>
              <a:rect l="l" t="t" r="r" b="b"/>
              <a:pathLst>
                <a:path w="129223" h="154111" extrusionOk="0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4855935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645127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859905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859905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606579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606579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614519" y="2039274"/>
              <a:ext cx="277029" cy="5811"/>
            </a:xfrm>
            <a:custGeom>
              <a:avLst/>
              <a:gdLst/>
              <a:ahLst/>
              <a:cxnLst/>
              <a:rect l="l" t="t" r="r" b="b"/>
              <a:pathLst>
                <a:path w="277029" h="5811" extrusionOk="0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608650" y="2039274"/>
              <a:ext cx="288824" cy="5811"/>
            </a:xfrm>
            <a:custGeom>
              <a:avLst/>
              <a:gdLst/>
              <a:ahLst/>
              <a:cxnLst/>
              <a:rect l="l" t="t" r="r" b="b"/>
              <a:pathLst>
                <a:path w="288824" h="5811" extrusionOk="0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634829" y="2001793"/>
              <a:ext cx="236467" cy="5811"/>
            </a:xfrm>
            <a:custGeom>
              <a:avLst/>
              <a:gdLst/>
              <a:ahLst/>
              <a:cxnLst/>
              <a:rect l="l" t="t" r="r" b="b"/>
              <a:pathLst>
                <a:path w="236467" h="5811" extrusionOk="0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16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"/>
          <p:cNvSpPr txBox="1">
            <a:spLocks noGrp="1"/>
          </p:cNvSpPr>
          <p:nvPr>
            <p:ph type="title"/>
          </p:nvPr>
        </p:nvSpPr>
        <p:spPr>
          <a:xfrm>
            <a:off x="431799" y="814769"/>
            <a:ext cx="5374090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Оценка кандидатов на получение поддержки</a:t>
            </a:r>
          </a:p>
        </p:txBody>
      </p:sp>
      <p:sp>
        <p:nvSpPr>
          <p:cNvPr id="635" name="Google Shape;635;p17"/>
          <p:cNvSpPr txBox="1"/>
          <p:nvPr/>
        </p:nvSpPr>
        <p:spPr>
          <a:xfrm>
            <a:off x="431799" y="1852216"/>
            <a:ext cx="6700521" cy="37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организации, в том числе:</a:t>
            </a:r>
          </a:p>
        </p:txBody>
      </p:sp>
      <p:sp>
        <p:nvSpPr>
          <p:cNvPr id="636" name="Google Shape;636;p17"/>
          <p:cNvSpPr/>
          <p:nvPr/>
        </p:nvSpPr>
        <p:spPr>
          <a:xfrm>
            <a:off x="6102850" y="829965"/>
            <a:ext cx="2609351" cy="558903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</a:p>
        </p:txBody>
      </p:sp>
      <p:sp>
        <p:nvSpPr>
          <p:cNvPr id="637" name="Google Shape;637;p17"/>
          <p:cNvSpPr txBox="1"/>
          <p:nvPr/>
        </p:nvSpPr>
        <p:spPr>
          <a:xfrm>
            <a:off x="756000" y="2401142"/>
            <a:ext cx="1551374" cy="94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исполнения правовых норм.</a:t>
            </a:r>
          </a:p>
        </p:txBody>
      </p:sp>
      <p:cxnSp>
        <p:nvCxnSpPr>
          <p:cNvPr id="638" name="Google Shape;638;p17"/>
          <p:cNvCxnSpPr/>
          <p:nvPr/>
        </p:nvCxnSpPr>
        <p:spPr>
          <a:xfrm>
            <a:off x="2484107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9" name="Google Shape;639;p17"/>
          <p:cNvCxnSpPr/>
          <p:nvPr/>
        </p:nvCxnSpPr>
        <p:spPr>
          <a:xfrm>
            <a:off x="4572000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0" name="Google Shape;640;p17"/>
          <p:cNvCxnSpPr/>
          <p:nvPr/>
        </p:nvCxnSpPr>
        <p:spPr>
          <a:xfrm>
            <a:off x="6624308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7"/>
          <p:cNvSpPr txBox="1"/>
          <p:nvPr/>
        </p:nvSpPr>
        <p:spPr>
          <a:xfrm>
            <a:off x="2797262" y="2401142"/>
            <a:ext cx="1607097" cy="166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предоставления всех обязательных документов.</a:t>
            </a:r>
          </a:p>
        </p:txBody>
      </p:sp>
      <p:sp>
        <p:nvSpPr>
          <p:cNvPr id="642" name="Google Shape;642;p17"/>
          <p:cNvSpPr txBox="1"/>
          <p:nvPr/>
        </p:nvSpPr>
        <p:spPr>
          <a:xfrm>
            <a:off x="4893910" y="2401142"/>
            <a:ext cx="1607093" cy="231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соответствия кандидата критериям отбора для участия в Программе New gTLD: следующий раунд.</a:t>
            </a:r>
          </a:p>
        </p:txBody>
      </p:sp>
      <p:sp>
        <p:nvSpPr>
          <p:cNvPr id="643" name="Google Shape;643;p17"/>
          <p:cNvSpPr txBox="1"/>
          <p:nvPr/>
        </p:nvSpPr>
        <p:spPr>
          <a:xfrm>
            <a:off x="6927306" y="2401142"/>
            <a:ext cx="1939162" cy="142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биографических данных и проверка на участие в киберсквоттинге.</a:t>
            </a:r>
          </a:p>
        </p:txBody>
      </p:sp>
      <p:sp>
        <p:nvSpPr>
          <p:cNvPr id="644" name="Google Shape;644;p17"/>
          <p:cNvSpPr/>
          <p:nvPr/>
        </p:nvSpPr>
        <p:spPr>
          <a:xfrm rot="5400000">
            <a:off x="540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17"/>
          <p:cNvCxnSpPr/>
          <p:nvPr/>
        </p:nvCxnSpPr>
        <p:spPr>
          <a:xfrm>
            <a:off x="431799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17"/>
          <p:cNvSpPr/>
          <p:nvPr/>
        </p:nvSpPr>
        <p:spPr>
          <a:xfrm rot="5400000">
            <a:off x="2592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7"/>
          <p:cNvSpPr/>
          <p:nvPr/>
        </p:nvSpPr>
        <p:spPr>
          <a:xfrm rot="5400000">
            <a:off x="4680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7"/>
          <p:cNvSpPr/>
          <p:nvPr/>
        </p:nvSpPr>
        <p:spPr>
          <a:xfrm rot="5400000">
            <a:off x="6732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7"/>
          <p:cNvSpPr/>
          <p:nvPr/>
        </p:nvSpPr>
        <p:spPr>
          <a:xfrm>
            <a:off x="433694" y="5384088"/>
            <a:ext cx="8257920" cy="1151693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Кандидатов, не прошедших общую комплексную проверку организации, на Этап 2 переводить не будут.</a:t>
            </a:r>
          </a:p>
        </p:txBody>
      </p:sp>
      <p:sp>
        <p:nvSpPr>
          <p:cNvPr id="651" name="Google Shape;651;p17"/>
          <p:cNvSpPr/>
          <p:nvPr/>
        </p:nvSpPr>
        <p:spPr>
          <a:xfrm>
            <a:off x="859181" y="5146784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432000" y="969576"/>
            <a:ext cx="4374778" cy="79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4500"/>
              <a:buFont typeface="Arial"/>
              <a:buNone/>
            </a:pPr>
            <a:r>
              <a:rPr lang="ru-RU" sz="4500" dirty="0"/>
              <a:t>Повестка дня</a:t>
            </a:r>
          </a:p>
        </p:txBody>
      </p:sp>
      <p:sp>
        <p:nvSpPr>
          <p:cNvPr id="75" name="Google Shape;75;p2"/>
          <p:cNvSpPr txBox="1"/>
          <p:nvPr/>
        </p:nvSpPr>
        <p:spPr>
          <a:xfrm>
            <a:off x="1233225" y="2502961"/>
            <a:ext cx="275233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Обзор Программы</a:t>
            </a:r>
            <a:b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New gTLD: </a:t>
            </a:r>
            <a:b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следующий раунд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6" name="Google Shape;76;p2"/>
          <p:cNvSpPr txBox="1"/>
          <p:nvPr/>
        </p:nvSpPr>
        <p:spPr>
          <a:xfrm>
            <a:off x="5346560" y="2502961"/>
            <a:ext cx="2800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Помощь в рамках Программы поддержки кандидатов</a:t>
            </a:r>
          </a:p>
        </p:txBody>
      </p:sp>
      <p:cxnSp>
        <p:nvCxnSpPr>
          <p:cNvPr id="77" name="Google Shape;77;p2"/>
          <p:cNvCxnSpPr/>
          <p:nvPr/>
        </p:nvCxnSpPr>
        <p:spPr>
          <a:xfrm>
            <a:off x="738415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2"/>
          <p:cNvCxnSpPr/>
          <p:nvPr/>
        </p:nvCxnSpPr>
        <p:spPr>
          <a:xfrm>
            <a:off x="4598173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2"/>
          <p:cNvSpPr/>
          <p:nvPr/>
        </p:nvSpPr>
        <p:spPr>
          <a:xfrm>
            <a:off x="4289423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sp>
        <p:nvSpPr>
          <p:cNvPr id="80" name="Google Shape;80;p2"/>
          <p:cNvSpPr/>
          <p:nvPr/>
        </p:nvSpPr>
        <p:spPr>
          <a:xfrm>
            <a:off x="4289423" y="352465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</a:p>
        </p:txBody>
      </p:sp>
      <p:sp>
        <p:nvSpPr>
          <p:cNvPr id="81" name="Google Shape;81;p2"/>
          <p:cNvSpPr/>
          <p:nvPr/>
        </p:nvSpPr>
        <p:spPr>
          <a:xfrm>
            <a:off x="432000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82" name="Google Shape;82;p2"/>
          <p:cNvSpPr/>
          <p:nvPr/>
        </p:nvSpPr>
        <p:spPr>
          <a:xfrm>
            <a:off x="432001" y="352465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83" name="Google Shape;83;p2"/>
          <p:cNvSpPr/>
          <p:nvPr/>
        </p:nvSpPr>
        <p:spPr>
          <a:xfrm>
            <a:off x="431999" y="488532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84" name="Google Shape;84;p2"/>
          <p:cNvSpPr txBox="1"/>
          <p:nvPr/>
        </p:nvSpPr>
        <p:spPr>
          <a:xfrm>
            <a:off x="1163391" y="5013820"/>
            <a:ext cx="2841885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Как стать оператором регистратуры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5" name="Google Shape;85;p2"/>
          <p:cNvSpPr txBox="1"/>
          <p:nvPr/>
        </p:nvSpPr>
        <p:spPr>
          <a:xfrm>
            <a:off x="5353885" y="3640015"/>
            <a:ext cx="280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Мероприятия и ресурсы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rgbClr val="0B3458"/>
              </a:solidFill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5346560" y="5013820"/>
            <a:ext cx="2800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143674" y="3564565"/>
            <a:ext cx="2841893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Использование возможностей интернета с помощью gTLD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8"/>
          <p:cNvSpPr/>
          <p:nvPr/>
        </p:nvSpPr>
        <p:spPr>
          <a:xfrm>
            <a:off x="431800" y="5562901"/>
            <a:ext cx="8280300" cy="97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8"/>
          <p:cNvSpPr txBox="1">
            <a:spLocks noGrp="1"/>
          </p:cNvSpPr>
          <p:nvPr>
            <p:ph type="title"/>
          </p:nvPr>
        </p:nvSpPr>
        <p:spPr>
          <a:xfrm>
            <a:off x="431799" y="814769"/>
            <a:ext cx="5374090" cy="46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700" dirty="0"/>
              <a:t>Оценка кандидатов на получение поддержки</a:t>
            </a:r>
          </a:p>
        </p:txBody>
      </p:sp>
      <p:sp>
        <p:nvSpPr>
          <p:cNvPr id="659" name="Google Shape;659;p18"/>
          <p:cNvSpPr/>
          <p:nvPr/>
        </p:nvSpPr>
        <p:spPr>
          <a:xfrm>
            <a:off x="6102850" y="829965"/>
            <a:ext cx="2609351" cy="558903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</a:p>
        </p:txBody>
      </p:sp>
      <p:sp>
        <p:nvSpPr>
          <p:cNvPr id="660" name="Google Shape;660;p18"/>
          <p:cNvSpPr txBox="1"/>
          <p:nvPr/>
        </p:nvSpPr>
        <p:spPr>
          <a:xfrm>
            <a:off x="431800" y="1779682"/>
            <a:ext cx="8280398" cy="57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Оценка проводится сторонним поставщиком, обеспечивающим работу Контрольной комиссии по заявкам на поддержку претендентов:</a:t>
            </a:r>
          </a:p>
        </p:txBody>
      </p:sp>
      <p:sp>
        <p:nvSpPr>
          <p:cNvPr id="661" name="Google Shape;661;p18"/>
          <p:cNvSpPr txBox="1"/>
          <p:nvPr/>
        </p:nvSpPr>
        <p:spPr>
          <a:xfrm>
            <a:off x="756000" y="2436873"/>
            <a:ext cx="2522210" cy="296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общественностью: </a:t>
            </a:r>
          </a:p>
          <a:p>
            <a:pPr marL="141750" marR="0" lvl="0" indent="-141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занимается торговлей, производством или продвижением отрасли/строки, противоречащей общепринятым правовым нормам морали и общественного порядка.</a:t>
            </a:r>
          </a:p>
          <a:p>
            <a:pPr marL="141750" marR="0" lvl="0" indent="-141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</a:ext>
                </a:extLst>
              </a:rPr>
              <a:t>Кандидат не является аффилированным лицом</a:t>
            </a:r>
            <a:r>
              <a:rPr lang="ru-RU" sz="1450" dirty="0">
                <a:solidFill>
                  <a:srgbClr val="0B3458"/>
                </a:solidFill>
              </a:rPr>
              <a:t>.</a:t>
            </a:r>
          </a:p>
        </p:txBody>
      </p:sp>
      <p:cxnSp>
        <p:nvCxnSpPr>
          <p:cNvPr id="662" name="Google Shape;662;p18"/>
          <p:cNvCxnSpPr/>
          <p:nvPr/>
        </p:nvCxnSpPr>
        <p:spPr>
          <a:xfrm>
            <a:off x="3441281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18"/>
          <p:cNvCxnSpPr/>
          <p:nvPr/>
        </p:nvCxnSpPr>
        <p:spPr>
          <a:xfrm>
            <a:off x="6195532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4" name="Google Shape;664;p18"/>
          <p:cNvSpPr txBox="1"/>
          <p:nvPr/>
        </p:nvSpPr>
        <p:spPr>
          <a:xfrm>
            <a:off x="3750000" y="2420813"/>
            <a:ext cx="2297456" cy="231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помощи: </a:t>
            </a:r>
          </a:p>
          <a:p>
            <a:pPr marL="177750" marR="0" lvl="0" indent="-177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мог позволить себе подать заявку на участие в Программе New gTLD из-за финансовых трудностей. </a:t>
            </a:r>
          </a:p>
        </p:txBody>
      </p:sp>
      <p:sp>
        <p:nvSpPr>
          <p:cNvPr id="665" name="Google Shape;665;p18"/>
          <p:cNvSpPr txBox="1"/>
          <p:nvPr/>
        </p:nvSpPr>
        <p:spPr>
          <a:xfrm>
            <a:off x="6519246" y="2420813"/>
            <a:ext cx="2192952" cy="277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Финансовая стабильность: </a:t>
            </a:r>
          </a:p>
          <a:p>
            <a:pPr marL="177750" marR="0" lvl="0" indent="-177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демонстрирует план оплаты остальной части базового сбора за подачу заявки на gTLD </a:t>
            </a: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</a:ext>
                </a:extLst>
              </a:rPr>
              <a:t>и вносит обязательный депозит</a:t>
            </a: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66" name="Google Shape;666;p18"/>
          <p:cNvSpPr/>
          <p:nvPr/>
        </p:nvSpPr>
        <p:spPr>
          <a:xfrm rot="5400000">
            <a:off x="540000" y="2491664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8"/>
          <p:cNvSpPr/>
          <p:nvPr/>
        </p:nvSpPr>
        <p:spPr>
          <a:xfrm rot="5400000">
            <a:off x="3549283" y="2481503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8"/>
          <p:cNvSpPr/>
          <p:nvPr/>
        </p:nvSpPr>
        <p:spPr>
          <a:xfrm rot="5400000">
            <a:off x="6309878" y="2481503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8"/>
          <p:cNvSpPr/>
          <p:nvPr/>
        </p:nvSpPr>
        <p:spPr>
          <a:xfrm rot="5400000">
            <a:off x="1198884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8"/>
          <p:cNvSpPr/>
          <p:nvPr/>
        </p:nvSpPr>
        <p:spPr>
          <a:xfrm rot="5400000">
            <a:off x="965801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8"/>
          <p:cNvSpPr/>
          <p:nvPr/>
        </p:nvSpPr>
        <p:spPr>
          <a:xfrm rot="5400000">
            <a:off x="744671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p18"/>
          <p:cNvCxnSpPr/>
          <p:nvPr/>
        </p:nvCxnSpPr>
        <p:spPr>
          <a:xfrm>
            <a:off x="431798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3" name="Google Shape;673;p1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8"/>
          <p:cNvSpPr txBox="1"/>
          <p:nvPr/>
        </p:nvSpPr>
        <p:spPr>
          <a:xfrm>
            <a:off x="1549625" y="5708925"/>
            <a:ext cx="6909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Организация, прошедшая оба этапа оценки, может претендовать на поддержку.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9"/>
          <p:cNvSpPr txBox="1">
            <a:spLocks noGrp="1"/>
          </p:cNvSpPr>
          <p:nvPr>
            <p:ph type="title"/>
          </p:nvPr>
        </p:nvSpPr>
        <p:spPr>
          <a:xfrm>
            <a:off x="431799" y="900114"/>
            <a:ext cx="5374090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Что будет дальше?</a:t>
            </a:r>
          </a:p>
        </p:txBody>
      </p:sp>
      <p:sp>
        <p:nvSpPr>
          <p:cNvPr id="681" name="Google Shape;681;p19"/>
          <p:cNvSpPr/>
          <p:nvPr/>
        </p:nvSpPr>
        <p:spPr>
          <a:xfrm>
            <a:off x="683798" y="1961208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поддерживаемые или нет — должны подать заполненную заявку на новый gTLD.</a:t>
            </a:r>
          </a:p>
        </p:txBody>
      </p:sp>
      <p:sp>
        <p:nvSpPr>
          <p:cNvPr id="682" name="Google Shape;682;p19"/>
          <p:cNvSpPr/>
          <p:nvPr/>
        </p:nvSpPr>
        <p:spPr>
          <a:xfrm>
            <a:off x="431800" y="173361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83" name="Google Shape;683;p19"/>
          <p:cNvSpPr/>
          <p:nvPr/>
        </p:nvSpPr>
        <p:spPr>
          <a:xfrm>
            <a:off x="683798" y="3488789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Необходимо продемонстрировать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технических, операционных и финансовых возможностей, необходимых для управления gTLD. </a:t>
            </a:r>
          </a:p>
        </p:txBody>
      </p:sp>
      <p:sp>
        <p:nvSpPr>
          <p:cNvPr id="684" name="Google Shape;684;p19"/>
          <p:cNvSpPr/>
          <p:nvPr/>
        </p:nvSpPr>
        <p:spPr>
          <a:xfrm>
            <a:off x="431800" y="3261200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85" name="Google Shape;685;p19"/>
          <p:cNvSpPr/>
          <p:nvPr/>
        </p:nvSpPr>
        <p:spPr>
          <a:xfrm>
            <a:off x="683798" y="5016370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Также предусмотрены меры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предотвращению злоупотреблений программой, описанные в Руководстве по Программе поддержки кандидатов.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86" name="Google Shape;686;p19"/>
          <p:cNvSpPr/>
          <p:nvPr/>
        </p:nvSpPr>
        <p:spPr>
          <a:xfrm>
            <a:off x="431800" y="478878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87" name="Google Shape;687;p19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1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7874068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кандидата, получающего поддержку</a:t>
            </a:r>
          </a:p>
        </p:txBody>
      </p:sp>
      <p:sp>
        <p:nvSpPr>
          <p:cNvPr id="694" name="Google Shape;694;p21"/>
          <p:cNvSpPr txBox="1"/>
          <p:nvPr/>
        </p:nvSpPr>
        <p:spPr>
          <a:xfrm>
            <a:off x="450611" y="1721902"/>
            <a:ext cx="9932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ЭТАПЫ</a:t>
            </a:r>
          </a:p>
        </p:txBody>
      </p:sp>
      <p:sp>
        <p:nvSpPr>
          <p:cNvPr id="695" name="Google Shape;695;p21"/>
          <p:cNvSpPr txBox="1"/>
          <p:nvPr/>
        </p:nvSpPr>
        <p:spPr>
          <a:xfrm>
            <a:off x="421724" y="3123375"/>
            <a:ext cx="120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</a:ext>
                </a:extLst>
              </a:rPr>
              <a:t>ОПЫТ</a:t>
            </a:r>
          </a:p>
        </p:txBody>
      </p:sp>
      <p:sp>
        <p:nvSpPr>
          <p:cNvPr id="696" name="Google Shape;696;p21"/>
          <p:cNvSpPr txBox="1"/>
          <p:nvPr/>
        </p:nvSpPr>
        <p:spPr>
          <a:xfrm>
            <a:off x="450611" y="5844103"/>
            <a:ext cx="11231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697" name="Google Shape;697;p21"/>
          <p:cNvSpPr/>
          <p:nvPr/>
        </p:nvSpPr>
        <p:spPr>
          <a:xfrm>
            <a:off x="1552807" y="5620155"/>
            <a:ext cx="237242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Коммуникации, </a:t>
            </a:r>
            <a:b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вовлечение в работу</a:t>
            </a:r>
          </a:p>
        </p:txBody>
      </p:sp>
      <p:sp>
        <p:nvSpPr>
          <p:cNvPr id="698" name="Google Shape;698;p21"/>
          <p:cNvSpPr/>
          <p:nvPr/>
        </p:nvSpPr>
        <p:spPr>
          <a:xfrm>
            <a:off x="2252869" y="3256126"/>
            <a:ext cx="1097936" cy="1221885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знать, чтобы подать заявку?</a:t>
            </a:r>
          </a:p>
        </p:txBody>
      </p:sp>
      <p:sp>
        <p:nvSpPr>
          <p:cNvPr id="699" name="Google Shape;699;p21"/>
          <p:cNvSpPr/>
          <p:nvPr/>
        </p:nvSpPr>
        <p:spPr>
          <a:xfrm>
            <a:off x="6561350" y="2289650"/>
            <a:ext cx="15645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108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Здорово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знать, что есть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новых регистратур!</a:t>
            </a:r>
          </a:p>
        </p:txBody>
      </p:sp>
      <p:cxnSp>
        <p:nvCxnSpPr>
          <p:cNvPr id="700" name="Google Shape;700;p21"/>
          <p:cNvCxnSpPr/>
          <p:nvPr/>
        </p:nvCxnSpPr>
        <p:spPr>
          <a:xfrm rot="10800000" flipH="1">
            <a:off x="1542582" y="4905863"/>
            <a:ext cx="1200582" cy="16735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1" name="Google Shape;701;p21"/>
          <p:cNvCxnSpPr>
            <a:stCxn id="702" idx="6"/>
            <a:endCxn id="703" idx="2"/>
          </p:cNvCxnSpPr>
          <p:nvPr/>
        </p:nvCxnSpPr>
        <p:spPr>
          <a:xfrm rot="10800000" flipH="1">
            <a:off x="4063032" y="4296494"/>
            <a:ext cx="2064600" cy="42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4" name="Google Shape;704;p21"/>
          <p:cNvCxnSpPr/>
          <p:nvPr/>
        </p:nvCxnSpPr>
        <p:spPr>
          <a:xfrm rot="10800000" flipH="1">
            <a:off x="6278776" y="3353892"/>
            <a:ext cx="2414927" cy="938622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1"/>
          <p:cNvSpPr/>
          <p:nvPr/>
        </p:nvSpPr>
        <p:spPr>
          <a:xfrm>
            <a:off x="7315558" y="3672007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706" name="Google Shape;706;p21"/>
          <p:cNvSpPr/>
          <p:nvPr/>
        </p:nvSpPr>
        <p:spPr>
          <a:xfrm>
            <a:off x="1559795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Осведомленность</a:t>
            </a:r>
          </a:p>
        </p:txBody>
      </p:sp>
      <p:sp>
        <p:nvSpPr>
          <p:cNvPr id="707" name="Google Shape;707;p21"/>
          <p:cNvSpPr/>
          <p:nvPr/>
        </p:nvSpPr>
        <p:spPr>
          <a:xfrm rot="5400000">
            <a:off x="3906775" y="1735599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1"/>
          <p:cNvSpPr/>
          <p:nvPr/>
        </p:nvSpPr>
        <p:spPr>
          <a:xfrm>
            <a:off x="4040118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Понимание</a:t>
            </a:r>
          </a:p>
        </p:txBody>
      </p:sp>
      <p:sp>
        <p:nvSpPr>
          <p:cNvPr id="709" name="Google Shape;709;p21"/>
          <p:cNvSpPr/>
          <p:nvPr/>
        </p:nvSpPr>
        <p:spPr>
          <a:xfrm>
            <a:off x="6520441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Рассмотрение</a:t>
            </a:r>
          </a:p>
        </p:txBody>
      </p:sp>
      <p:sp>
        <p:nvSpPr>
          <p:cNvPr id="710" name="Google Shape;710;p21"/>
          <p:cNvSpPr/>
          <p:nvPr/>
        </p:nvSpPr>
        <p:spPr>
          <a:xfrm rot="5400000">
            <a:off x="6282328" y="1735598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1"/>
          <p:cNvSpPr/>
          <p:nvPr/>
        </p:nvSpPr>
        <p:spPr>
          <a:xfrm>
            <a:off x="3925235" y="5620155"/>
            <a:ext cx="478186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Бесплатные услуги консультанта по наращиванию потенциала для кандидатов</a:t>
            </a:r>
          </a:p>
        </p:txBody>
      </p:sp>
      <p:cxnSp>
        <p:nvCxnSpPr>
          <p:cNvPr id="712" name="Google Shape;712;p21"/>
          <p:cNvCxnSpPr/>
          <p:nvPr/>
        </p:nvCxnSpPr>
        <p:spPr>
          <a:xfrm>
            <a:off x="3920650" y="1542667"/>
            <a:ext cx="0" cy="48071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1"/>
          <p:cNvCxnSpPr/>
          <p:nvPr/>
        </p:nvCxnSpPr>
        <p:spPr>
          <a:xfrm>
            <a:off x="6289376" y="1539746"/>
            <a:ext cx="0" cy="410898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4" name="Google Shape;714;p21"/>
          <p:cNvCxnSpPr/>
          <p:nvPr/>
        </p:nvCxnSpPr>
        <p:spPr>
          <a:xfrm>
            <a:off x="1576269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5" name="Google Shape;715;p21"/>
          <p:cNvCxnSpPr/>
          <p:nvPr/>
        </p:nvCxnSpPr>
        <p:spPr>
          <a:xfrm>
            <a:off x="8707103" y="1535891"/>
            <a:ext cx="0" cy="4813879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1"/>
          <p:cNvSpPr/>
          <p:nvPr/>
        </p:nvSpPr>
        <p:spPr>
          <a:xfrm rot="5400000">
            <a:off x="8687428" y="1735599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1"/>
          <p:cNvSpPr/>
          <p:nvPr/>
        </p:nvSpPr>
        <p:spPr>
          <a:xfrm>
            <a:off x="1428708" y="4771402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03" name="Google Shape;703;p21"/>
          <p:cNvSpPr/>
          <p:nvPr/>
        </p:nvSpPr>
        <p:spPr>
          <a:xfrm>
            <a:off x="6127580" y="414540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02" name="Google Shape;702;p21"/>
          <p:cNvSpPr/>
          <p:nvPr/>
        </p:nvSpPr>
        <p:spPr>
          <a:xfrm>
            <a:off x="3760640" y="414949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8" name="Google Shape;718;p21"/>
          <p:cNvSpPr/>
          <p:nvPr/>
        </p:nvSpPr>
        <p:spPr>
          <a:xfrm>
            <a:off x="8553108" y="3196421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719" name="Google Shape;719;p21"/>
          <p:cNvCxnSpPr/>
          <p:nvPr/>
        </p:nvCxnSpPr>
        <p:spPr>
          <a:xfrm rot="10800000" flipH="1">
            <a:off x="2743164" y="4303495"/>
            <a:ext cx="1168672" cy="603393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0" name="Google Shape;720;p21"/>
          <p:cNvSpPr/>
          <p:nvPr/>
        </p:nvSpPr>
        <p:spPr>
          <a:xfrm>
            <a:off x="2587384" y="4736159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21" name="Google Shape;721;p21"/>
          <p:cNvSpPr/>
          <p:nvPr/>
        </p:nvSpPr>
        <p:spPr>
          <a:xfrm>
            <a:off x="778322" y="3467258"/>
            <a:ext cx="1323839" cy="1178686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Какое отношение имеет gTLD к нашей работе?</a:t>
            </a:r>
          </a:p>
        </p:txBody>
      </p:sp>
      <p:sp>
        <p:nvSpPr>
          <p:cNvPr id="722" name="Google Shape;722;p21"/>
          <p:cNvSpPr/>
          <p:nvPr/>
        </p:nvSpPr>
        <p:spPr>
          <a:xfrm>
            <a:off x="3494727" y="2923997"/>
            <a:ext cx="1210241" cy="1055755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Мы очень рады, что получили право на поддержку!</a:t>
            </a:r>
          </a:p>
        </p:txBody>
      </p:sp>
      <p:sp>
        <p:nvSpPr>
          <p:cNvPr id="723" name="Google Shape;723;p21"/>
          <p:cNvSpPr/>
          <p:nvPr/>
        </p:nvSpPr>
        <p:spPr>
          <a:xfrm>
            <a:off x="3629656" y="4684882"/>
            <a:ext cx="2064596" cy="662499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подал заявку и прошел отбор</a:t>
            </a:r>
          </a:p>
        </p:txBody>
      </p:sp>
      <p:sp>
        <p:nvSpPr>
          <p:cNvPr id="724" name="Google Shape;724;p21"/>
          <p:cNvSpPr/>
          <p:nvPr/>
        </p:nvSpPr>
        <p:spPr>
          <a:xfrm>
            <a:off x="7702193" y="3735522"/>
            <a:ext cx="1243879" cy="819772"/>
          </a:xfrm>
          <a:prstGeom prst="roundRect">
            <a:avLst>
              <a:gd name="adj" fmla="val 12991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</a:t>
            </a:r>
          </a:p>
        </p:txBody>
      </p:sp>
      <p:sp>
        <p:nvSpPr>
          <p:cNvPr id="725" name="Google Shape;725;p21"/>
          <p:cNvSpPr/>
          <p:nvPr/>
        </p:nvSpPr>
        <p:spPr>
          <a:xfrm>
            <a:off x="4836121" y="2930720"/>
            <a:ext cx="1564528" cy="1048562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управлять начальными расходами?</a:t>
            </a:r>
          </a:p>
        </p:txBody>
      </p:sp>
      <p:sp>
        <p:nvSpPr>
          <p:cNvPr id="726" name="Google Shape;726;p21"/>
          <p:cNvSpPr/>
          <p:nvPr/>
        </p:nvSpPr>
        <p:spPr>
          <a:xfrm rot="5400000">
            <a:off x="3906775" y="586992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1"/>
          <p:cNvSpPr/>
          <p:nvPr/>
        </p:nvSpPr>
        <p:spPr>
          <a:xfrm rot="5400000">
            <a:off x="8690531" y="5869925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8" name="Google Shape;728;p21"/>
          <p:cNvCxnSpPr/>
          <p:nvPr/>
        </p:nvCxnSpPr>
        <p:spPr>
          <a:xfrm>
            <a:off x="432000" y="1535891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1"/>
          <p:cNvCxnSpPr/>
          <p:nvPr/>
        </p:nvCxnSpPr>
        <p:spPr>
          <a:xfrm>
            <a:off x="432000" y="2111417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1"/>
          <p:cNvCxnSpPr/>
          <p:nvPr/>
        </p:nvCxnSpPr>
        <p:spPr>
          <a:xfrm>
            <a:off x="432000" y="635386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1" name="Google Shape;731;p21"/>
          <p:cNvSpPr/>
          <p:nvPr/>
        </p:nvSpPr>
        <p:spPr>
          <a:xfrm rot="10800000" flipH="1">
            <a:off x="1757605" y="4644042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1"/>
          <p:cNvSpPr/>
          <p:nvPr/>
        </p:nvSpPr>
        <p:spPr>
          <a:xfrm rot="10800000" flipH="1">
            <a:off x="2818962" y="4474224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1"/>
          <p:cNvSpPr/>
          <p:nvPr/>
        </p:nvSpPr>
        <p:spPr>
          <a:xfrm rot="10800000" flipH="1">
            <a:off x="4129683" y="3980227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1"/>
          <p:cNvSpPr/>
          <p:nvPr/>
        </p:nvSpPr>
        <p:spPr>
          <a:xfrm rot="10800000">
            <a:off x="5921592" y="3974478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1"/>
          <p:cNvSpPr/>
          <p:nvPr/>
        </p:nvSpPr>
        <p:spPr>
          <a:xfrm rot="10800000">
            <a:off x="7202296" y="3497411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1"/>
          <p:cNvSpPr/>
          <p:nvPr/>
        </p:nvSpPr>
        <p:spPr>
          <a:xfrm>
            <a:off x="4027825" y="4542584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1"/>
          <p:cNvSpPr/>
          <p:nvPr/>
        </p:nvSpPr>
        <p:spPr>
          <a:xfrm flipH="1">
            <a:off x="8477332" y="3593424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21"/>
          <p:cNvCxnSpPr/>
          <p:nvPr/>
        </p:nvCxnSpPr>
        <p:spPr>
          <a:xfrm>
            <a:off x="432000" y="555637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9" name="Google Shape;739;p21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2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6858002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746" name="Google Shape;746;p22"/>
          <p:cNvSpPr/>
          <p:nvPr/>
        </p:nvSpPr>
        <p:spPr>
          <a:xfrm>
            <a:off x="1524232" y="5611786"/>
            <a:ext cx="237242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
Консультант для кандидата </a:t>
            </a:r>
            <a:b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 размера платы</a:t>
            </a:r>
          </a:p>
        </p:txBody>
      </p:sp>
      <p:cxnSp>
        <p:nvCxnSpPr>
          <p:cNvPr id="747" name="Google Shape;747;p22"/>
          <p:cNvCxnSpPr/>
          <p:nvPr/>
        </p:nvCxnSpPr>
        <p:spPr>
          <a:xfrm rot="10800000" flipH="1">
            <a:off x="1542582" y="3702209"/>
            <a:ext cx="2147004" cy="393388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2"/>
          <p:cNvCxnSpPr/>
          <p:nvPr/>
        </p:nvCxnSpPr>
        <p:spPr>
          <a:xfrm rot="10800000" flipH="1">
            <a:off x="5452988" y="3093552"/>
            <a:ext cx="824319" cy="353604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2"/>
          <p:cNvSpPr/>
          <p:nvPr/>
        </p:nvSpPr>
        <p:spPr>
          <a:xfrm>
            <a:off x="1559795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Принятие решения</a:t>
            </a:r>
          </a:p>
        </p:txBody>
      </p:sp>
      <p:sp>
        <p:nvSpPr>
          <p:cNvPr id="750" name="Google Shape;750;p22"/>
          <p:cNvSpPr/>
          <p:nvPr/>
        </p:nvSpPr>
        <p:spPr>
          <a:xfrm rot="5400000">
            <a:off x="3906775" y="1744835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2"/>
          <p:cNvSpPr/>
          <p:nvPr/>
        </p:nvSpPr>
        <p:spPr>
          <a:xfrm>
            <a:off x="4040118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Заключение контрактов и делегирование</a:t>
            </a:r>
          </a:p>
        </p:txBody>
      </p:sp>
      <p:sp>
        <p:nvSpPr>
          <p:cNvPr id="752" name="Google Shape;752;p22"/>
          <p:cNvSpPr/>
          <p:nvPr/>
        </p:nvSpPr>
        <p:spPr>
          <a:xfrm>
            <a:off x="6417571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Работающая регистратура</a:t>
            </a:r>
          </a:p>
        </p:txBody>
      </p:sp>
      <p:sp>
        <p:nvSpPr>
          <p:cNvPr id="753" name="Google Shape;753;p22"/>
          <p:cNvSpPr/>
          <p:nvPr/>
        </p:nvSpPr>
        <p:spPr>
          <a:xfrm rot="5400000">
            <a:off x="6282328" y="174483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2"/>
          <p:cNvSpPr/>
          <p:nvPr/>
        </p:nvSpPr>
        <p:spPr>
          <a:xfrm>
            <a:off x="3925235" y="5611786"/>
            <a:ext cx="2359245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  <a:b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</p:txBody>
      </p:sp>
      <p:cxnSp>
        <p:nvCxnSpPr>
          <p:cNvPr id="755" name="Google Shape;755;p22"/>
          <p:cNvCxnSpPr/>
          <p:nvPr/>
        </p:nvCxnSpPr>
        <p:spPr>
          <a:xfrm>
            <a:off x="3920650" y="1542667"/>
            <a:ext cx="0" cy="48071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22"/>
          <p:cNvCxnSpPr/>
          <p:nvPr/>
        </p:nvCxnSpPr>
        <p:spPr>
          <a:xfrm>
            <a:off x="6289376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7" name="Google Shape;757;p22"/>
          <p:cNvCxnSpPr/>
          <p:nvPr/>
        </p:nvCxnSpPr>
        <p:spPr>
          <a:xfrm>
            <a:off x="1576269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8" name="Google Shape;758;p22"/>
          <p:cNvCxnSpPr/>
          <p:nvPr/>
        </p:nvCxnSpPr>
        <p:spPr>
          <a:xfrm>
            <a:off x="8707103" y="1547466"/>
            <a:ext cx="0" cy="4813879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9" name="Google Shape;759;p22"/>
          <p:cNvSpPr/>
          <p:nvPr/>
        </p:nvSpPr>
        <p:spPr>
          <a:xfrm>
            <a:off x="1428708" y="3935286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760" name="Google Shape;760;p22"/>
          <p:cNvCxnSpPr/>
          <p:nvPr/>
        </p:nvCxnSpPr>
        <p:spPr>
          <a:xfrm rot="10800000" flipH="1">
            <a:off x="3560992" y="3416866"/>
            <a:ext cx="1979007" cy="301696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1" name="Google Shape;761;p22"/>
          <p:cNvSpPr/>
          <p:nvPr/>
        </p:nvSpPr>
        <p:spPr>
          <a:xfrm>
            <a:off x="3508690" y="3566292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cxnSp>
        <p:nvCxnSpPr>
          <p:cNvPr id="762" name="Google Shape;762;p22"/>
          <p:cNvCxnSpPr/>
          <p:nvPr/>
        </p:nvCxnSpPr>
        <p:spPr>
          <a:xfrm rot="10800000" flipH="1">
            <a:off x="6276374" y="2424877"/>
            <a:ext cx="2450626" cy="668114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2"/>
          <p:cNvSpPr/>
          <p:nvPr/>
        </p:nvSpPr>
        <p:spPr>
          <a:xfrm>
            <a:off x="6126111" y="2925806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764" name="Google Shape;764;p22"/>
          <p:cNvSpPr/>
          <p:nvPr/>
        </p:nvSpPr>
        <p:spPr>
          <a:xfrm>
            <a:off x="5381643" y="327278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765" name="Google Shape;765;p22"/>
          <p:cNvSpPr/>
          <p:nvPr/>
        </p:nvSpPr>
        <p:spPr>
          <a:xfrm>
            <a:off x="1639466" y="2783299"/>
            <a:ext cx="1189205" cy="948875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подана!</a:t>
            </a:r>
          </a:p>
        </p:txBody>
      </p:sp>
      <p:sp>
        <p:nvSpPr>
          <p:cNvPr id="766" name="Google Shape;766;p22"/>
          <p:cNvSpPr/>
          <p:nvPr/>
        </p:nvSpPr>
        <p:spPr>
          <a:xfrm rot="10800000" flipH="1">
            <a:off x="1807689" y="3732092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2084319" y="4092760"/>
            <a:ext cx="1586087" cy="1162767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Процесс подачи заявки был доступным и предсказуемым.</a:t>
            </a:r>
          </a:p>
        </p:txBody>
      </p:sp>
      <p:sp>
        <p:nvSpPr>
          <p:cNvPr id="768" name="Google Shape;768;p22"/>
          <p:cNvSpPr/>
          <p:nvPr/>
        </p:nvSpPr>
        <p:spPr>
          <a:xfrm flipH="1">
            <a:off x="3310492" y="3950680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4126302" y="3754686"/>
            <a:ext cx="1691648" cy="1380151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подаче документов нам помогли консультанты по подаче заявок и бесплатные услуги.</a:t>
            </a:r>
          </a:p>
        </p:txBody>
      </p:sp>
      <p:sp>
        <p:nvSpPr>
          <p:cNvPr id="770" name="Google Shape;770;p22"/>
          <p:cNvSpPr/>
          <p:nvPr/>
        </p:nvSpPr>
        <p:spPr>
          <a:xfrm flipH="1">
            <a:off x="5223144" y="3614314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2"/>
          <p:cNvSpPr/>
          <p:nvPr/>
        </p:nvSpPr>
        <p:spPr>
          <a:xfrm>
            <a:off x="6053501" y="3457899"/>
            <a:ext cx="1350600" cy="123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нас есть ресурсы, которые помогут нам приступить к делу.</a:t>
            </a:r>
          </a:p>
        </p:txBody>
      </p:sp>
      <p:sp>
        <p:nvSpPr>
          <p:cNvPr id="772" name="Google Shape;772;p22"/>
          <p:cNvSpPr/>
          <p:nvPr/>
        </p:nvSpPr>
        <p:spPr>
          <a:xfrm>
            <a:off x="6365057" y="3316411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2"/>
          <p:cNvSpPr/>
          <p:nvPr/>
        </p:nvSpPr>
        <p:spPr>
          <a:xfrm>
            <a:off x="7463674" y="2876775"/>
            <a:ext cx="1509900" cy="18462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Благодарность за постоянный доступ к ресурсам и сообществу ICANN.</a:t>
            </a:r>
          </a:p>
        </p:txBody>
      </p:sp>
      <p:sp>
        <p:nvSpPr>
          <p:cNvPr id="774" name="Google Shape;774;p22"/>
          <p:cNvSpPr/>
          <p:nvPr/>
        </p:nvSpPr>
        <p:spPr>
          <a:xfrm flipH="1">
            <a:off x="8463665" y="2735430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2"/>
          <p:cNvSpPr/>
          <p:nvPr/>
        </p:nvSpPr>
        <p:spPr>
          <a:xfrm>
            <a:off x="8658100" y="2211650"/>
            <a:ext cx="393300" cy="3933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18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</a:ext>
                </a:extLst>
              </a:rPr>
              <a:t>10</a:t>
            </a:r>
          </a:p>
        </p:txBody>
      </p:sp>
      <p:sp>
        <p:nvSpPr>
          <p:cNvPr id="776" name="Google Shape;776;p22"/>
          <p:cNvSpPr/>
          <p:nvPr/>
        </p:nvSpPr>
        <p:spPr>
          <a:xfrm>
            <a:off x="6346522" y="5611786"/>
            <a:ext cx="2359245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</a:t>
            </a:r>
          </a:p>
        </p:txBody>
      </p:sp>
      <p:sp>
        <p:nvSpPr>
          <p:cNvPr id="777" name="Google Shape;777;p22"/>
          <p:cNvSpPr/>
          <p:nvPr/>
        </p:nvSpPr>
        <p:spPr>
          <a:xfrm rot="5400000">
            <a:off x="1564110" y="1744836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2"/>
          <p:cNvSpPr/>
          <p:nvPr/>
        </p:nvSpPr>
        <p:spPr>
          <a:xfrm rot="5400000">
            <a:off x="1563044" y="5871081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2"/>
          <p:cNvSpPr/>
          <p:nvPr/>
        </p:nvSpPr>
        <p:spPr>
          <a:xfrm rot="5400000">
            <a:off x="6271734" y="5871083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2"/>
          <p:cNvSpPr/>
          <p:nvPr/>
        </p:nvSpPr>
        <p:spPr>
          <a:xfrm rot="5400000">
            <a:off x="3914504" y="587108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2"/>
          <p:cNvCxnSpPr/>
          <p:nvPr/>
        </p:nvCxnSpPr>
        <p:spPr>
          <a:xfrm>
            <a:off x="432000" y="1535891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2"/>
          <p:cNvCxnSpPr/>
          <p:nvPr/>
        </p:nvCxnSpPr>
        <p:spPr>
          <a:xfrm>
            <a:off x="432000" y="2109972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2"/>
          <p:cNvCxnSpPr/>
          <p:nvPr/>
        </p:nvCxnSpPr>
        <p:spPr>
          <a:xfrm>
            <a:off x="432000" y="555637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2"/>
          <p:cNvCxnSpPr/>
          <p:nvPr/>
        </p:nvCxnSpPr>
        <p:spPr>
          <a:xfrm>
            <a:off x="432000" y="635386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5" name="Google Shape;785;p22"/>
          <p:cNvSpPr/>
          <p:nvPr/>
        </p:nvSpPr>
        <p:spPr>
          <a:xfrm>
            <a:off x="6385963" y="2229448"/>
            <a:ext cx="1966467" cy="384769"/>
          </a:xfrm>
          <a:prstGeom prst="roundRect">
            <a:avLst>
              <a:gd name="adj" fmla="val 2385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Готовность к работе! </a:t>
            </a:r>
          </a:p>
        </p:txBody>
      </p:sp>
      <p:sp>
        <p:nvSpPr>
          <p:cNvPr id="786" name="Google Shape;786;p22"/>
          <p:cNvSpPr/>
          <p:nvPr/>
        </p:nvSpPr>
        <p:spPr>
          <a:xfrm rot="5400000">
            <a:off x="8342128" y="2363105"/>
            <a:ext cx="137276" cy="118342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2"/>
          <p:cNvSpPr txBox="1"/>
          <p:nvPr/>
        </p:nvSpPr>
        <p:spPr>
          <a:xfrm>
            <a:off x="450611" y="1721902"/>
            <a:ext cx="9932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ФАЗЫ</a:t>
            </a:r>
          </a:p>
        </p:txBody>
      </p:sp>
      <p:sp>
        <p:nvSpPr>
          <p:cNvPr id="788" name="Google Shape;788;p22"/>
          <p:cNvSpPr txBox="1"/>
          <p:nvPr/>
        </p:nvSpPr>
        <p:spPr>
          <a:xfrm>
            <a:off x="450611" y="5844103"/>
            <a:ext cx="11231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789" name="Google Shape;789;p2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2"/>
          <p:cNvSpPr txBox="1"/>
          <p:nvPr/>
        </p:nvSpPr>
        <p:spPr>
          <a:xfrm>
            <a:off x="421724" y="3517300"/>
            <a:ext cx="1215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</a:ext>
                </a:extLst>
              </a:rPr>
              <a:t>ОПЫТ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6" name="Google Shape;796;p23"/>
          <p:cNvCxnSpPr/>
          <p:nvPr/>
        </p:nvCxnSpPr>
        <p:spPr>
          <a:xfrm>
            <a:off x="8681229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97" name="Google Shape;797;p23"/>
          <p:cNvSpPr txBox="1"/>
          <p:nvPr/>
        </p:nvSpPr>
        <p:spPr>
          <a:xfrm>
            <a:off x="437625" y="1650883"/>
            <a:ext cx="1480690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 года</a:t>
            </a:r>
          </a:p>
        </p:txBody>
      </p:sp>
      <p:sp>
        <p:nvSpPr>
          <p:cNvPr id="798" name="Google Shape;798;p23"/>
          <p:cNvSpPr txBox="1"/>
          <p:nvPr/>
        </p:nvSpPr>
        <p:spPr>
          <a:xfrm>
            <a:off x="6182665" y="1639308"/>
            <a:ext cx="1136668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 года</a:t>
            </a:r>
          </a:p>
        </p:txBody>
      </p:sp>
      <p:cxnSp>
        <p:nvCxnSpPr>
          <p:cNvPr id="799" name="Google Shape;799;p23"/>
          <p:cNvCxnSpPr/>
          <p:nvPr/>
        </p:nvCxnSpPr>
        <p:spPr>
          <a:xfrm>
            <a:off x="461560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F1633E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00" name="Google Shape;800;p23"/>
          <p:cNvCxnSpPr/>
          <p:nvPr/>
        </p:nvCxnSpPr>
        <p:spPr>
          <a:xfrm>
            <a:off x="6219876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3" name="Google Shape;803;p23"/>
          <p:cNvSpPr txBox="1"/>
          <p:nvPr/>
        </p:nvSpPr>
        <p:spPr>
          <a:xfrm>
            <a:off x="7553647" y="1650875"/>
            <a:ext cx="1136699" cy="46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2026 года</a:t>
            </a:r>
          </a:p>
        </p:txBody>
      </p:sp>
      <p:sp>
        <p:nvSpPr>
          <p:cNvPr id="804" name="Google Shape;804;p23"/>
          <p:cNvSpPr txBox="1"/>
          <p:nvPr/>
        </p:nvSpPr>
        <p:spPr>
          <a:xfrm>
            <a:off x="2830499" y="1650875"/>
            <a:ext cx="1136700" cy="46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 </a:t>
            </a:r>
          </a:p>
        </p:txBody>
      </p:sp>
      <p:cxnSp>
        <p:nvCxnSpPr>
          <p:cNvPr id="805" name="Google Shape;805;p23"/>
          <p:cNvCxnSpPr/>
          <p:nvPr/>
        </p:nvCxnSpPr>
        <p:spPr>
          <a:xfrm>
            <a:off x="2849986" y="2146286"/>
            <a:ext cx="0" cy="683210"/>
          </a:xfrm>
          <a:prstGeom prst="straightConnector1">
            <a:avLst/>
          </a:prstGeom>
          <a:noFill/>
          <a:ln w="38100" cap="rnd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6" name="Google Shape;806;p23"/>
          <p:cNvSpPr/>
          <p:nvPr/>
        </p:nvSpPr>
        <p:spPr>
          <a:xfrm>
            <a:off x="431800" y="2636273"/>
            <a:ext cx="3960000" cy="2255639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40" tIns="936000" rIns="360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Подача заявки на </a:t>
            </a:r>
            <a:br>
              <a:rPr lang="en-US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участие в Программе </a:t>
            </a:r>
            <a:br>
              <a:rPr lang="en-US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поддержки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</a:p>
        </p:txBody>
      </p:sp>
      <p:sp>
        <p:nvSpPr>
          <p:cNvPr id="807" name="Google Shape;807;p23"/>
          <p:cNvSpPr/>
          <p:nvPr/>
        </p:nvSpPr>
        <p:spPr>
          <a:xfrm>
            <a:off x="2836309" y="2636274"/>
            <a:ext cx="5857611" cy="19803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40" tIns="936000" rIns="32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</a:p>
        </p:txBody>
      </p:sp>
      <p:sp>
        <p:nvSpPr>
          <p:cNvPr id="808" name="Google Shape;808;p23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5836799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Основные даты</a:t>
            </a:r>
          </a:p>
        </p:txBody>
      </p:sp>
      <p:sp>
        <p:nvSpPr>
          <p:cNvPr id="809" name="Google Shape;809;p23"/>
          <p:cNvSpPr/>
          <p:nvPr/>
        </p:nvSpPr>
        <p:spPr>
          <a:xfrm>
            <a:off x="6182228" y="2636274"/>
            <a:ext cx="2520000" cy="170026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91440" tIns="936000" rIns="32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</a:t>
            </a:r>
          </a:p>
        </p:txBody>
      </p:sp>
      <p:pic>
        <p:nvPicPr>
          <p:cNvPr id="810" name="Google Shape;8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69" y="2934283"/>
            <a:ext cx="51373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49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23"/>
          <p:cNvCxnSpPr/>
          <p:nvPr/>
        </p:nvCxnSpPr>
        <p:spPr>
          <a:xfrm>
            <a:off x="0" y="2653103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A4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23"/>
          <p:cNvSpPr txBox="1"/>
          <p:nvPr/>
        </p:nvSpPr>
        <p:spPr>
          <a:xfrm>
            <a:off x="929231" y="5186343"/>
            <a:ext cx="204672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lang="ru-RU" sz="15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</a:p>
        </p:txBody>
      </p:sp>
      <p:cxnSp>
        <p:nvCxnSpPr>
          <p:cNvPr id="815" name="Google Shape;815;p23"/>
          <p:cNvCxnSpPr/>
          <p:nvPr/>
        </p:nvCxnSpPr>
        <p:spPr>
          <a:xfrm>
            <a:off x="802969" y="4616648"/>
            <a:ext cx="0" cy="1506152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6" name="Google Shape;816;p23"/>
          <p:cNvSpPr txBox="1"/>
          <p:nvPr/>
        </p:nvSpPr>
        <p:spPr>
          <a:xfrm>
            <a:off x="3352942" y="5163193"/>
            <a:ext cx="2961116" cy="166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z-Cyrl-AZ" sz="1550" dirty="0">
                <a:solidFill>
                  <a:srgbClr val="0B3458"/>
                </a:solidFill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lang="az-Cyrl-AZ" sz="1550" b="1" dirty="0">
                <a:solidFill>
                  <a:srgbClr val="0B3458"/>
                </a:solidFill>
              </a:rPr>
              <a:t>декабре 2025 года.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az-Cyrl-AZ" sz="1550" dirty="0">
                <a:solidFill>
                  <a:srgbClr val="0B3458"/>
                </a:solidFill>
              </a:rPr>
            </a:br>
            <a:endParaRPr lang="az-Cyrl-AZ" sz="1550" dirty="0">
              <a:solidFill>
                <a:srgbClr val="0B3458"/>
              </a:solidFill>
            </a:endParaRPr>
          </a:p>
        </p:txBody>
      </p:sp>
      <p:cxnSp>
        <p:nvCxnSpPr>
          <p:cNvPr id="817" name="Google Shape;817;p23"/>
          <p:cNvCxnSpPr/>
          <p:nvPr/>
        </p:nvCxnSpPr>
        <p:spPr>
          <a:xfrm>
            <a:off x="3226680" y="4286143"/>
            <a:ext cx="0" cy="1836657"/>
          </a:xfrm>
          <a:prstGeom prst="straightConnector1">
            <a:avLst/>
          </a:prstGeom>
          <a:noFill/>
          <a:ln w="158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8" name="Google Shape;818;p23"/>
          <p:cNvSpPr txBox="1"/>
          <p:nvPr/>
        </p:nvSpPr>
        <p:spPr>
          <a:xfrm>
            <a:off x="6691053" y="5186343"/>
            <a:ext cx="204672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lang="ru-RU" sz="15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</a:p>
        </p:txBody>
      </p:sp>
      <p:cxnSp>
        <p:nvCxnSpPr>
          <p:cNvPr id="819" name="Google Shape;819;p23"/>
          <p:cNvCxnSpPr/>
          <p:nvPr/>
        </p:nvCxnSpPr>
        <p:spPr>
          <a:xfrm>
            <a:off x="6564791" y="4286143"/>
            <a:ext cx="0" cy="1836657"/>
          </a:xfrm>
          <a:prstGeom prst="straightConnector1">
            <a:avLst/>
          </a:prstGeom>
          <a:noFill/>
          <a:ln w="15875" cap="flat" cmpd="sng">
            <a:solidFill>
              <a:srgbClr val="114E8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p23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790;p23">
            <a:extLst>
              <a:ext uri="{FF2B5EF4-FFF2-40B4-BE49-F238E27FC236}">
                <a16:creationId xmlns:a16="http://schemas.microsoft.com/office/drawing/2014/main" id="{EACEBA54-AB64-9F39-DAF8-221104584FD0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226680" y="2946883"/>
            <a:ext cx="455351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5BA1B-FCC0-A63C-3926-84A5B0EB16CD}"/>
              </a:ext>
            </a:extLst>
          </p:cNvPr>
          <p:cNvSpPr txBox="1"/>
          <p:nvPr/>
        </p:nvSpPr>
        <p:spPr>
          <a:xfrm>
            <a:off x="757642" y="6384718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Даты могут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1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06</a:t>
            </a:r>
          </a:p>
        </p:txBody>
      </p:sp>
      <p:sp>
        <p:nvSpPr>
          <p:cNvPr id="826" name="Google Shape;826;p41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Мероприятия и ресурсы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2"/>
          <p:cNvSpPr txBox="1">
            <a:spLocks noGrp="1"/>
          </p:cNvSpPr>
          <p:nvPr>
            <p:ph type="title"/>
          </p:nvPr>
        </p:nvSpPr>
        <p:spPr>
          <a:xfrm>
            <a:off x="494840" y="13641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Предстоящие мероприятия</a:t>
            </a:r>
          </a:p>
        </p:txBody>
      </p:sp>
      <p:sp>
        <p:nvSpPr>
          <p:cNvPr id="832" name="Google Shape;832;p42"/>
          <p:cNvSpPr txBox="1"/>
          <p:nvPr/>
        </p:nvSpPr>
        <p:spPr>
          <a:xfrm>
            <a:off x="494840" y="2118049"/>
            <a:ext cx="781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Будьте в курсе всех событий ICANN и следующего раунда — смотрите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календарь взаимодействия ICANN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833" name="Google Shape;833;p4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 txBox="1">
            <a:spLocks noGrp="1"/>
          </p:cNvSpPr>
          <p:nvPr>
            <p:ph type="title"/>
          </p:nvPr>
        </p:nvSpPr>
        <p:spPr>
          <a:xfrm>
            <a:off x="4076240" y="10212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Будьте в курсе событий</a:t>
            </a:r>
          </a:p>
        </p:txBody>
      </p:sp>
      <p:sp>
        <p:nvSpPr>
          <p:cNvPr id="839" name="Google Shape;839;p30"/>
          <p:cNvSpPr txBox="1"/>
          <p:nvPr/>
        </p:nvSpPr>
        <p:spPr>
          <a:xfrm>
            <a:off x="4076240" y="1775149"/>
            <a:ext cx="4382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Подпишитесь на 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лист рассылки</a:t>
            </a:r>
            <a:r>
              <a:rPr lang="ru-RU" sz="1800" i="0" u="none" strike="noStrike" cap="none">
                <a:solidFill>
                  <a:srgbClr val="0B3458"/>
                </a:solidFill>
              </a:rPr>
              <a:t>: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nextroundinfo@icann.org</a:t>
            </a:r>
            <a:r>
              <a:rPr lang="ru-RU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B345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Общие вопросы</a:t>
            </a:r>
            <a:r>
              <a:rPr lang="ru-RU" sz="1800">
                <a:solidFill>
                  <a:srgbClr val="0B3458"/>
                </a:solidFill>
              </a:rPr>
              <a:t>: </a:t>
            </a:r>
            <a:r>
              <a:rPr lang="ru-RU" sz="1800" u="sng">
                <a:solidFill>
                  <a:schemeClr val="hlink"/>
                </a:solidFill>
                <a:hlinkClick r:id="rId4"/>
              </a:rPr>
              <a:t>globalsupport@icann.org</a:t>
            </a:r>
            <a:r>
              <a:rPr lang="ru-RU" sz="1800">
                <a:solidFill>
                  <a:srgbClr val="0B3458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B345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бновления и новости</a:t>
            </a:r>
            <a:r>
              <a:rPr lang="ru-RU" sz="1800">
                <a:solidFill>
                  <a:srgbClr val="0B3458"/>
                </a:solidFill>
              </a:rPr>
              <a:t>:</a:t>
            </a:r>
            <a:r>
              <a:rPr lang="ru-RU" sz="1800" i="0" u="none" strike="noStrike" cap="none">
                <a:solidFill>
                  <a:srgbClr val="0B3458"/>
                </a:solidFill>
              </a:rPr>
              <a:t>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https://newgtldprogram.icann.org</a:t>
            </a:r>
            <a:r>
              <a:rPr lang="ru-RU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840" name="Google Shape;840;p30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41" name="Google Shape;841;p30"/>
            <p:cNvSpPr/>
            <p:nvPr/>
          </p:nvSpPr>
          <p:spPr>
            <a:xfrm>
              <a:off x="1327175" y="1071446"/>
              <a:ext cx="2068169" cy="4559810"/>
            </a:xfrm>
            <a:prstGeom prst="roundRect">
              <a:avLst>
                <a:gd name="adj" fmla="val 1026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srgbClr val="000000">
                  <a:alpha val="2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2" name="Google Shape;842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3" name="Google Shape;843;p3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31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49" name="Google Shape;849;p31"/>
            <p:cNvSpPr/>
            <p:nvPr/>
          </p:nvSpPr>
          <p:spPr>
            <a:xfrm>
              <a:off x="1335488" y="1079759"/>
              <a:ext cx="2068169" cy="4559810"/>
            </a:xfrm>
            <a:prstGeom prst="roundRect">
              <a:avLst>
                <a:gd name="adj" fmla="val 10262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srgbClr val="000000">
                  <a:alpha val="29411"/>
                </a:srgbClr>
              </a:outerShdw>
            </a:effectLst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0" name="Google Shape;850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1" name="Google Shape;851;p31"/>
          <p:cNvSpPr txBox="1">
            <a:spLocks noGrp="1"/>
          </p:cNvSpPr>
          <p:nvPr>
            <p:ph type="title"/>
          </p:nvPr>
        </p:nvSpPr>
        <p:spPr>
          <a:xfrm>
            <a:off x="4076241" y="1021298"/>
            <a:ext cx="4660136" cy="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Полезные ресурсы для кандидатов на поддержку</a:t>
            </a:r>
          </a:p>
        </p:txBody>
      </p:sp>
      <p:sp>
        <p:nvSpPr>
          <p:cNvPr id="852" name="Google Shape;852;p31"/>
          <p:cNvSpPr txBox="1"/>
          <p:nvPr/>
        </p:nvSpPr>
        <p:spPr>
          <a:xfrm>
            <a:off x="4076242" y="2204806"/>
            <a:ext cx="4044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 Программы поддержки кандидатов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Руководство по Программе поддержки кандидатов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Вики-страница группы IRT по Программе поддержки кандидатов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Справочная информация о Программе поддержки кандидатов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u="sng">
                <a:solidFill>
                  <a:schemeClr val="dk2"/>
                </a:solidFill>
              </a:rPr>
              <a:t>Примеры использования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gTLD</a:t>
            </a:r>
          </a:p>
        </p:txBody>
      </p:sp>
      <p:sp>
        <p:nvSpPr>
          <p:cNvPr id="853" name="Google Shape;853;p31"/>
          <p:cNvSpPr txBox="1"/>
          <p:nvPr/>
        </p:nvSpPr>
        <p:spPr>
          <a:xfrm>
            <a:off x="4990642" y="318208"/>
            <a:ext cx="331522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ВЗАИМОДЕЙСТВИЕ</a:t>
            </a:r>
          </a:p>
        </p:txBody>
      </p:sp>
      <p:sp>
        <p:nvSpPr>
          <p:cNvPr id="854" name="Google Shape;854;p31"/>
          <p:cNvSpPr txBox="1"/>
          <p:nvPr/>
        </p:nvSpPr>
        <p:spPr>
          <a:xfrm>
            <a:off x="4076242" y="5511481"/>
            <a:ext cx="404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u="sng">
                <a:solidFill>
                  <a:schemeClr val="hlink"/>
                </a:solidFill>
                <a:hlinkClick r:id="rId10"/>
              </a:rPr>
              <a:t>Курсы на платформе ICANN Learn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2"/>
          <p:cNvSpPr/>
          <p:nvPr/>
        </p:nvSpPr>
        <p:spPr>
          <a:xfrm flipH="1">
            <a:off x="1809496" y="2175595"/>
            <a:ext cx="4059458" cy="3244418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2"/>
          <p:cNvSpPr/>
          <p:nvPr/>
        </p:nvSpPr>
        <p:spPr>
          <a:xfrm>
            <a:off x="2239350" y="1625594"/>
            <a:ext cx="4665300" cy="3728620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2"/>
          <p:cNvSpPr txBox="1"/>
          <p:nvPr/>
        </p:nvSpPr>
        <p:spPr>
          <a:xfrm>
            <a:off x="2929812" y="2275691"/>
            <a:ext cx="3284376" cy="102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ru-RU" sz="5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и ответы</a:t>
            </a:r>
          </a:p>
        </p:txBody>
      </p:sp>
      <p:sp>
        <p:nvSpPr>
          <p:cNvPr id="862" name="Google Shape;862;p3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01</a:t>
            </a:r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4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Обзор Программы</a:t>
            </a:r>
            <a:br>
              <a:rPr lang="ru-RU"/>
            </a:br>
            <a:r>
              <a:rPr lang="ru-RU"/>
              <a:t>New gTLD: </a:t>
            </a:r>
            <a:br>
              <a:rPr lang="ru-RU"/>
            </a:br>
            <a:r>
              <a:rPr lang="ru-RU"/>
              <a:t>следующий раунд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3"/>
          <p:cNvSpPr txBox="1">
            <a:spLocks noGrp="1"/>
          </p:cNvSpPr>
          <p:nvPr>
            <p:ph type="body" idx="1"/>
          </p:nvPr>
        </p:nvSpPr>
        <p:spPr>
          <a:xfrm>
            <a:off x="540000" y="1530390"/>
            <a:ext cx="55281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/>
              <a:t>Спасибо!</a:t>
            </a:r>
          </a:p>
        </p:txBody>
      </p:sp>
      <p:sp>
        <p:nvSpPr>
          <p:cNvPr id="844" name="Google Shape;844;p33"/>
          <p:cNvSpPr txBox="1"/>
          <p:nvPr/>
        </p:nvSpPr>
        <p:spPr>
          <a:xfrm>
            <a:off x="540000" y="2274359"/>
            <a:ext cx="5048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 можно найти по адресу</a:t>
            </a:r>
            <a:r>
              <a:rPr lang="ru-RU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https://newgtldprogram.icann.org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4"/>
          <p:cNvCxnSpPr/>
          <p:nvPr/>
        </p:nvCxnSpPr>
        <p:spPr>
          <a:xfrm>
            <a:off x="4599000" y="5416973"/>
            <a:ext cx="0" cy="1441027"/>
          </a:xfrm>
          <a:prstGeom prst="straightConnector1">
            <a:avLst/>
          </a:prstGeom>
          <a:noFill/>
          <a:ln w="31750" cap="flat" cmpd="sng">
            <a:solidFill>
              <a:srgbClr val="002A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Программа New gTLD</a:t>
            </a:r>
          </a:p>
        </p:txBody>
      </p:sp>
      <p:sp>
        <p:nvSpPr>
          <p:cNvPr id="101" name="Google Shape;101;p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404814" y="1590331"/>
            <a:ext cx="416699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Программа новых доменов общего пользования верхнего уровня (gTLD)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— это инициатива сообщества, направленная на дальнейшее расширение системы доменных имен.</a:t>
            </a:r>
          </a:p>
        </p:txBody>
      </p:sp>
      <p:sp>
        <p:nvSpPr>
          <p:cNvPr id="103" name="Google Shape;103;p4"/>
          <p:cNvSpPr txBox="1"/>
          <p:nvPr/>
        </p:nvSpPr>
        <p:spPr>
          <a:xfrm>
            <a:off x="4890368" y="1590331"/>
            <a:ext cx="402012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0B3458"/>
                </a:solidFill>
              </a:rPr>
              <a:t>Начиная с 2026 года,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предприятия, сообщества, правительства и другие организации смогут подавать заявки на новые gTLD, отвечающие их потребностям.</a:t>
            </a: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t="1" b="78038"/>
          <a:stretch/>
        </p:blipFill>
        <p:spPr>
          <a:xfrm>
            <a:off x="1266940" y="5410145"/>
            <a:ext cx="6610120" cy="144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4"/>
          <p:cNvGrpSpPr/>
          <p:nvPr/>
        </p:nvGrpSpPr>
        <p:grpSpPr>
          <a:xfrm>
            <a:off x="3160757" y="4380910"/>
            <a:ext cx="2876486" cy="1742080"/>
            <a:chOff x="2907167" y="3879633"/>
            <a:chExt cx="1236082" cy="748604"/>
          </a:xfrm>
        </p:grpSpPr>
        <p:sp>
          <p:nvSpPr>
            <p:cNvPr id="106" name="Google Shape;106;p4"/>
            <p:cNvSpPr/>
            <p:nvPr/>
          </p:nvSpPr>
          <p:spPr>
            <a:xfrm>
              <a:off x="2997232" y="3879633"/>
              <a:ext cx="1060227" cy="724614"/>
            </a:xfrm>
            <a:custGeom>
              <a:avLst/>
              <a:gdLst/>
              <a:ahLst/>
              <a:cxnLst/>
              <a:rect l="l" t="t" r="r" b="b"/>
              <a:pathLst>
                <a:path w="1060227" h="724614" extrusionOk="0">
                  <a:moveTo>
                    <a:pt x="1060228" y="703004"/>
                  </a:moveTo>
                  <a:cubicBezTo>
                    <a:pt x="1060228" y="714936"/>
                    <a:pt x="1050565" y="724615"/>
                    <a:pt x="1038654" y="724615"/>
                  </a:cubicBezTo>
                  <a:lnTo>
                    <a:pt x="21574" y="724615"/>
                  </a:lnTo>
                  <a:cubicBezTo>
                    <a:pt x="9662" y="724615"/>
                    <a:pt x="0" y="714936"/>
                    <a:pt x="0" y="703004"/>
                  </a:cubicBezTo>
                  <a:lnTo>
                    <a:pt x="0" y="21643"/>
                  </a:lnTo>
                  <a:cubicBezTo>
                    <a:pt x="0" y="9679"/>
                    <a:pt x="9662" y="0"/>
                    <a:pt x="21574" y="0"/>
                  </a:cubicBezTo>
                  <a:lnTo>
                    <a:pt x="1038622" y="0"/>
                  </a:lnTo>
                  <a:cubicBezTo>
                    <a:pt x="1050534" y="0"/>
                    <a:pt x="1060196" y="9679"/>
                    <a:pt x="1060196" y="21643"/>
                  </a:cubicBezTo>
                  <a:lnTo>
                    <a:pt x="1060196" y="703004"/>
                  </a:lnTo>
                  <a:close/>
                </a:path>
              </a:pathLst>
            </a:custGeom>
            <a:solidFill>
              <a:srgbClr val="002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024318" y="3910795"/>
              <a:ext cx="1006086" cy="662289"/>
            </a:xfrm>
            <a:custGeom>
              <a:avLst/>
              <a:gdLst/>
              <a:ahLst/>
              <a:cxnLst/>
              <a:rect l="l" t="t" r="r" b="b"/>
              <a:pathLst>
                <a:path w="1006086" h="662289" extrusionOk="0">
                  <a:moveTo>
                    <a:pt x="993193" y="0"/>
                  </a:moveTo>
                  <a:cubicBezTo>
                    <a:pt x="1000314" y="0"/>
                    <a:pt x="1006087" y="5783"/>
                    <a:pt x="1006087" y="12916"/>
                  </a:cubicBezTo>
                  <a:lnTo>
                    <a:pt x="1006087" y="649373"/>
                  </a:lnTo>
                  <a:cubicBezTo>
                    <a:pt x="1006087" y="656507"/>
                    <a:pt x="1000314" y="662289"/>
                    <a:pt x="993193" y="662289"/>
                  </a:cubicBezTo>
                  <a:lnTo>
                    <a:pt x="12894" y="662289"/>
                  </a:lnTo>
                  <a:cubicBezTo>
                    <a:pt x="5773" y="662289"/>
                    <a:pt x="0" y="656507"/>
                    <a:pt x="0" y="649373"/>
                  </a:cubicBezTo>
                  <a:lnTo>
                    <a:pt x="0" y="12916"/>
                  </a:lnTo>
                  <a:cubicBezTo>
                    <a:pt x="0" y="5783"/>
                    <a:pt x="5773" y="0"/>
                    <a:pt x="12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907167" y="4602311"/>
              <a:ext cx="1236082" cy="25926"/>
            </a:xfrm>
            <a:custGeom>
              <a:avLst/>
              <a:gdLst/>
              <a:ahLst/>
              <a:cxnLst/>
              <a:rect l="l" t="t" r="r" b="b"/>
              <a:pathLst>
                <a:path w="1236082" h="25926" extrusionOk="0">
                  <a:moveTo>
                    <a:pt x="41691" y="25927"/>
                  </a:moveTo>
                  <a:lnTo>
                    <a:pt x="1194392" y="25927"/>
                  </a:lnTo>
                  <a:cubicBezTo>
                    <a:pt x="1217391" y="25927"/>
                    <a:pt x="1236082" y="14312"/>
                    <a:pt x="1236082" y="0"/>
                  </a:cubicBezTo>
                  <a:lnTo>
                    <a:pt x="0" y="0"/>
                  </a:lnTo>
                  <a:cubicBezTo>
                    <a:pt x="0" y="14312"/>
                    <a:pt x="18628" y="25927"/>
                    <a:pt x="41691" y="25927"/>
                  </a:cubicBezTo>
                  <a:close/>
                </a:path>
              </a:pathLst>
            </a:custGeom>
            <a:solidFill>
              <a:srgbClr val="FA5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4"/>
          <p:cNvSpPr txBox="1"/>
          <p:nvPr/>
        </p:nvSpPr>
        <p:spPr>
          <a:xfrm>
            <a:off x="3539371" y="4663705"/>
            <a:ext cx="20627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Количество gTLD превысило </a:t>
            </a: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1 200.</a:t>
            </a:r>
          </a:p>
        </p:txBody>
      </p:sp>
      <p:cxnSp>
        <p:nvCxnSpPr>
          <p:cNvPr id="110" name="Google Shape;110;p4"/>
          <p:cNvCxnSpPr/>
          <p:nvPr/>
        </p:nvCxnSpPr>
        <p:spPr>
          <a:xfrm>
            <a:off x="4670856" y="1689187"/>
            <a:ext cx="0" cy="1584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4"/>
          <p:cNvSpPr/>
          <p:nvPr/>
        </p:nvSpPr>
        <p:spPr>
          <a:xfrm>
            <a:off x="1427477" y="4469015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.baby</a:t>
            </a:r>
          </a:p>
        </p:txBody>
      </p:sp>
      <p:sp>
        <p:nvSpPr>
          <p:cNvPr id="113" name="Google Shape;113;p4"/>
          <p:cNvSpPr/>
          <p:nvPr/>
        </p:nvSpPr>
        <p:spPr>
          <a:xfrm>
            <a:off x="1559571" y="5496392"/>
            <a:ext cx="1246200" cy="1246200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.みんな</a:t>
            </a:r>
          </a:p>
        </p:txBody>
      </p:sp>
      <p:sp>
        <p:nvSpPr>
          <p:cNvPr id="114" name="Google Shape;114;p4"/>
          <p:cNvSpPr/>
          <p:nvPr/>
        </p:nvSpPr>
        <p:spPr>
          <a:xfrm>
            <a:off x="351763" y="3629561"/>
            <a:ext cx="1075702" cy="107570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.futbol</a:t>
            </a:r>
          </a:p>
        </p:txBody>
      </p:sp>
      <p:sp>
        <p:nvSpPr>
          <p:cNvPr id="115" name="Google Shape;115;p4"/>
          <p:cNvSpPr/>
          <p:nvPr/>
        </p:nvSpPr>
        <p:spPr>
          <a:xfrm>
            <a:off x="5491002" y="3737150"/>
            <a:ext cx="971880" cy="97188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.paris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2696134" y="4640830"/>
            <a:ext cx="806158" cy="806158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.公益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672802" y="3512023"/>
            <a:ext cx="1072525" cy="1072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.dance</a:t>
            </a:r>
          </a:p>
        </p:txBody>
      </p:sp>
      <p:sp>
        <p:nvSpPr>
          <p:cNvPr id="119" name="Google Shape;119;p4"/>
          <p:cNvSpPr/>
          <p:nvPr/>
        </p:nvSpPr>
        <p:spPr>
          <a:xfrm>
            <a:off x="7788575" y="3548925"/>
            <a:ext cx="1072500" cy="10725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.charity</a:t>
            </a:r>
          </a:p>
        </p:txBody>
      </p:sp>
      <p:sp>
        <p:nvSpPr>
          <p:cNvPr id="120" name="Google Shape;120;p4"/>
          <p:cNvSpPr/>
          <p:nvPr/>
        </p:nvSpPr>
        <p:spPr>
          <a:xfrm>
            <a:off x="373701" y="5123764"/>
            <a:ext cx="933900" cy="933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600" b="1">
                <a:solidFill>
                  <a:srgbClr val="0B3458"/>
                </a:solidFill>
              </a:rPr>
              <a:t>fast</a:t>
            </a:r>
          </a:p>
        </p:txBody>
      </p:sp>
      <p:sp>
        <p:nvSpPr>
          <p:cNvPr id="121" name="Google Shape;121;p4"/>
          <p:cNvSpPr/>
          <p:nvPr/>
        </p:nvSpPr>
        <p:spPr>
          <a:xfrm>
            <a:off x="6253800" y="5213725"/>
            <a:ext cx="1072500" cy="107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.alibaba</a:t>
            </a:r>
          </a:p>
        </p:txBody>
      </p:sp>
      <p:sp>
        <p:nvSpPr>
          <p:cNvPr id="122" name="Google Shape;122;p4"/>
          <p:cNvSpPr/>
          <p:nvPr/>
        </p:nvSpPr>
        <p:spPr>
          <a:xfrm>
            <a:off x="3672800" y="6132975"/>
            <a:ext cx="745800" cy="745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7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com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6781581" y="4365527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.host</a:t>
            </a:r>
          </a:p>
        </p:txBody>
      </p:sp>
      <p:sp>
        <p:nvSpPr>
          <p:cNvPr id="124" name="Google Shape;124;p4"/>
          <p:cNvSpPr/>
          <p:nvPr/>
        </p:nvSpPr>
        <p:spPr>
          <a:xfrm>
            <a:off x="7668775" y="5175951"/>
            <a:ext cx="950700" cy="950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.chase</a:t>
            </a:r>
          </a:p>
        </p:txBody>
      </p:sp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555CC2CD-C856-5191-40AB-563EF1DACC15}"/>
              </a:ext>
            </a:extLst>
          </p:cNvPr>
          <p:cNvSpPr/>
          <p:nvPr/>
        </p:nvSpPr>
        <p:spPr>
          <a:xfrm>
            <a:off x="2173140" y="3471825"/>
            <a:ext cx="1134998" cy="11349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.онлайн</a:t>
            </a:r>
          </a:p>
        </p:txBody>
      </p:sp>
      <p:sp>
        <p:nvSpPr>
          <p:cNvPr id="3" name="Google Shape;118;p4">
            <a:extLst>
              <a:ext uri="{FF2B5EF4-FFF2-40B4-BE49-F238E27FC236}">
                <a16:creationId xmlns:a16="http://schemas.microsoft.com/office/drawing/2014/main" id="{0D74C43D-8D2B-A612-8999-45AB24D83774}"/>
              </a:ext>
            </a:extLst>
          </p:cNvPr>
          <p:cNvSpPr/>
          <p:nvPr/>
        </p:nvSpPr>
        <p:spPr>
          <a:xfrm>
            <a:off x="4773586" y="6132675"/>
            <a:ext cx="745800" cy="746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75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6F09E-CBEB-9F09-CC86-5FDA8C6F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35" y="1475778"/>
            <a:ext cx="2282158" cy="4846321"/>
          </a:xfrm>
          <a:prstGeom prst="rect">
            <a:avLst/>
          </a:prstGeom>
        </p:spPr>
      </p:pic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Что такое gTLD?</a:t>
            </a:r>
          </a:p>
        </p:txBody>
      </p:sp>
      <p:sp>
        <p:nvSpPr>
          <p:cNvPr id="131" name="Google Shape;131;p5"/>
          <p:cNvSpPr txBox="1"/>
          <p:nvPr/>
        </p:nvSpPr>
        <p:spPr>
          <a:xfrm>
            <a:off x="432000" y="1689187"/>
            <a:ext cx="3664800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Домены верхнего уровня образуют последнюю часть доменного имени, отображающуюся после точки. Например, в доменном имени </a:t>
            </a:r>
            <a:r>
              <a:rPr lang="ru-RU" sz="20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символы «org» обозначают TLD.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рамках Программы New gTLD 2012 года в интернете появилось более 1200 новых уникальных имен, таких как </a:t>
            </a: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.trade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.vegas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7" name="Google Shape;137;p5"/>
          <p:cNvSpPr/>
          <p:nvPr/>
        </p:nvSpPr>
        <p:spPr>
          <a:xfrm>
            <a:off x="5793843" y="4580665"/>
            <a:ext cx="2918157" cy="785239"/>
          </a:xfrm>
          <a:prstGeom prst="roundRect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icann.</a:t>
            </a:r>
            <a:r>
              <a:rPr lang="ru-RU"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org</a:t>
            </a:r>
          </a:p>
        </p:txBody>
      </p:sp>
      <p:sp>
        <p:nvSpPr>
          <p:cNvPr id="138" name="Google Shape;138;p5"/>
          <p:cNvSpPr/>
          <p:nvPr/>
        </p:nvSpPr>
        <p:spPr>
          <a:xfrm rot="-7644920">
            <a:off x="7771988" y="5348012"/>
            <a:ext cx="698721" cy="395463"/>
          </a:xfrm>
          <a:prstGeom prst="rightArrow">
            <a:avLst>
              <a:gd name="adj1" fmla="val 50000"/>
              <a:gd name="adj2" fmla="val 98656"/>
            </a:avLst>
          </a:prstGeom>
          <a:solidFill>
            <a:schemeClr val="lt1"/>
          </a:solidFill>
          <a:ln w="127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BEB2B-5849-6048-32E4-D43513BC8122}"/>
              </a:ext>
            </a:extLst>
          </p:cNvPr>
          <p:cNvGrpSpPr/>
          <p:nvPr/>
        </p:nvGrpSpPr>
        <p:grpSpPr>
          <a:xfrm>
            <a:off x="5403850" y="2060575"/>
            <a:ext cx="2076449" cy="1238250"/>
            <a:chOff x="5403850" y="2060575"/>
            <a:chExt cx="2076449" cy="1238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97F303-7442-9660-EF63-68161A13CC65}"/>
                </a:ext>
              </a:extLst>
            </p:cNvPr>
            <p:cNvSpPr/>
            <p:nvPr/>
          </p:nvSpPr>
          <p:spPr>
            <a:xfrm>
              <a:off x="5403850" y="2060575"/>
              <a:ext cx="2076449" cy="1238250"/>
            </a:xfrm>
            <a:prstGeom prst="rect">
              <a:avLst/>
            </a:prstGeom>
            <a:solidFill>
              <a:srgbClr val="00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C1D858-FD4E-2F2B-8C26-5E41829D4A64}"/>
                </a:ext>
              </a:extLst>
            </p:cNvPr>
            <p:cNvSpPr txBox="1"/>
            <p:nvPr/>
          </p:nvSpPr>
          <p:spPr>
            <a:xfrm>
              <a:off x="5426074" y="2146300"/>
              <a:ext cx="1945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>
                  <a:solidFill>
                    <a:schemeClr val="bg1"/>
                  </a:solidFill>
                </a:rPr>
                <a:t>Миссия ICANN — обеспечение стабильного, безопасного и единого глобального интернета.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4BAE45-E87F-25CD-48A7-B5709B25BF8F}"/>
                </a:ext>
              </a:extLst>
            </p:cNvPr>
            <p:cNvSpPr txBox="1"/>
            <p:nvPr/>
          </p:nvSpPr>
          <p:spPr>
            <a:xfrm>
              <a:off x="5426075" y="2597150"/>
              <a:ext cx="2001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>
                  <a:solidFill>
                    <a:schemeClr val="bg1"/>
                  </a:solidFill>
                </a:rPr>
                <a:t>Для того, чтобы связаться с кем-нибудь в интернете, в компьютер или другое устройство необходимо ввести адрес — имя или номер. Этот адрес должен быть уникальным, чтобы компьютеры могли друг друга находить.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59EB6F-E57D-F63E-95A5-99D4D7915E32}"/>
                </a:ext>
              </a:extLst>
            </p:cNvPr>
            <p:cNvSpPr/>
            <p:nvPr/>
          </p:nvSpPr>
          <p:spPr>
            <a:xfrm>
              <a:off x="5505450" y="3044825"/>
              <a:ext cx="466725" cy="149225"/>
            </a:xfrm>
            <a:prstGeom prst="rect">
              <a:avLst/>
            </a:prstGeom>
            <a:solidFill>
              <a:srgbClr val="002A4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"/>
                <a:t>Подробнее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431799" y="2213208"/>
            <a:ext cx="8280400" cy="12986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16000" rIns="72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/>
              <a:t>Цели Программы New gTLD: следующий раунд</a:t>
            </a: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3250512" cy="8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400" dirty="0"/>
              <a:t>Успешный следующий раунд</a:t>
            </a:r>
          </a:p>
        </p:txBody>
      </p:sp>
      <p:sp>
        <p:nvSpPr>
          <p:cNvPr id="150" name="Google Shape;150;p7"/>
          <p:cNvSpPr txBox="1"/>
          <p:nvPr/>
        </p:nvSpPr>
        <p:spPr>
          <a:xfrm>
            <a:off x="3608174" y="938598"/>
            <a:ext cx="5227529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Поддержка разнообразия.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	Поощрение конкуренции.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		Повышение полезности DNS.</a:t>
            </a:r>
          </a:p>
        </p:txBody>
      </p:sp>
      <p:cxnSp>
        <p:nvCxnSpPr>
          <p:cNvPr id="151" name="Google Shape;151;p7"/>
          <p:cNvCxnSpPr/>
          <p:nvPr/>
        </p:nvCxnSpPr>
        <p:spPr>
          <a:xfrm>
            <a:off x="3462320" y="900113"/>
            <a:ext cx="0" cy="879742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7"/>
          <p:cNvSpPr/>
          <p:nvPr/>
        </p:nvSpPr>
        <p:spPr>
          <a:xfrm>
            <a:off x="5325761" y="3023200"/>
            <a:ext cx="3338513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360000" rIns="503975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Доля заявок, поданных организациями за пределами Северной Америки и Европы, выше, чем</a:t>
            </a:r>
            <a:r>
              <a:rPr lang="ru-RU" sz="1800" b="0" i="0" u="none" strike="noStrike" cap="none" dirty="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в раунде 2012 года.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</a:t>
            </a:r>
          </a:p>
        </p:txBody>
      </p:sp>
      <p:sp>
        <p:nvSpPr>
          <p:cNvPr id="153" name="Google Shape;153;p7"/>
          <p:cNvSpPr/>
          <p:nvPr/>
        </p:nvSpPr>
        <p:spPr>
          <a:xfrm>
            <a:off x="431799" y="3023200"/>
            <a:ext cx="4499704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360000" rIns="288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Сферы применения, включающие новые сообщества и голоса, разнообразие языков и наборов символов, географическое и этническое разнообразие, предприниматели и стартапы, а также некоммерческие организации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54" name="Google Shape;154;p7"/>
          <p:cNvSpPr/>
          <p:nvPr/>
        </p:nvSpPr>
        <p:spPr>
          <a:xfrm>
            <a:off x="160759" y="287516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55" name="Google Shape;155;p7"/>
          <p:cNvSpPr/>
          <p:nvPr/>
        </p:nvSpPr>
        <p:spPr>
          <a:xfrm>
            <a:off x="4993288" y="283910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6" name="Google Shape;156;p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7"/>
          <p:cNvCxnSpPr/>
          <p:nvPr/>
        </p:nvCxnSpPr>
        <p:spPr>
          <a:xfrm>
            <a:off x="160749" y="2135883"/>
            <a:ext cx="82803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02</a:t>
            </a: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431800" y="2786075"/>
            <a:ext cx="4931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Использование возможностей интернета с помощью gTLD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5263920" cy="51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Новые доменные имена, новые возможности использования</a:t>
            </a:r>
          </a:p>
        </p:txBody>
      </p:sp>
      <p:sp>
        <p:nvSpPr>
          <p:cNvPr id="170" name="Google Shape;170;p9"/>
          <p:cNvSpPr/>
          <p:nvPr/>
        </p:nvSpPr>
        <p:spPr>
          <a:xfrm>
            <a:off x="2438712" y="4474805"/>
            <a:ext cx="1800000" cy="208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и обеспечение безопасности вашего присутствия в интернете</a:t>
            </a: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.</a:t>
            </a:r>
          </a:p>
        </p:txBody>
      </p:sp>
      <p:sp>
        <p:nvSpPr>
          <p:cNvPr id="171" name="Google Shape;171;p9"/>
          <p:cNvSpPr/>
          <p:nvPr/>
        </p:nvSpPr>
        <p:spPr>
          <a:xfrm>
            <a:off x="432000" y="219796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216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Обслуживание разнообразных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культурных, географических,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языковых и профессиональных сообществ.</a:t>
            </a:r>
          </a:p>
        </p:txBody>
      </p:sp>
      <p:sp>
        <p:nvSpPr>
          <p:cNvPr id="172" name="Google Shape;172;p9"/>
          <p:cNvSpPr/>
          <p:nvPr/>
        </p:nvSpPr>
        <p:spPr>
          <a:xfrm>
            <a:off x="431800" y="447480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36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Укрепление доверия к бренду и повышение осведомленности.</a:t>
            </a:r>
          </a:p>
        </p:txBody>
      </p:sp>
      <p:sp>
        <p:nvSpPr>
          <p:cNvPr id="173" name="Google Shape;173;p9"/>
          <p:cNvSpPr/>
          <p:nvPr/>
        </p:nvSpPr>
        <p:spPr>
          <a:xfrm>
            <a:off x="2438712" y="219796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</a:t>
            </a:r>
            <a:r>
              <a:rPr lang="ru-RU" dirty="0">
                <a:solidFill>
                  <a:srgbClr val="0B3458"/>
                </a:solidFill>
              </a:rPr>
              <a:t>сообществам и организациям </a:t>
            </a: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создать собственное пространство в интернете.</a:t>
            </a:r>
          </a:p>
        </p:txBody>
      </p:sp>
      <p:sp>
        <p:nvSpPr>
          <p:cNvPr id="174" name="Google Shape;174;p9"/>
          <p:cNvSpPr/>
          <p:nvPr/>
        </p:nvSpPr>
        <p:spPr>
          <a:xfrm>
            <a:off x="6525460" y="4618524"/>
            <a:ext cx="870559" cy="399361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</a:p>
        </p:txBody>
      </p:sp>
      <p:sp>
        <p:nvSpPr>
          <p:cNvPr id="175" name="Google Shape;175;p9"/>
          <p:cNvSpPr/>
          <p:nvPr/>
        </p:nvSpPr>
        <p:spPr>
          <a:xfrm>
            <a:off x="7542302" y="4615946"/>
            <a:ext cx="8706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شبكة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76" name="Google Shape;176;p9"/>
          <p:cNvSpPr txBox="1"/>
          <p:nvPr/>
        </p:nvSpPr>
        <p:spPr>
          <a:xfrm>
            <a:off x="4238712" y="4702422"/>
            <a:ext cx="21404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</a:p>
        </p:txBody>
      </p:sp>
      <p:sp>
        <p:nvSpPr>
          <p:cNvPr id="177" name="Google Shape;177;p9"/>
          <p:cNvSpPr txBox="1"/>
          <p:nvPr/>
        </p:nvSpPr>
        <p:spPr>
          <a:xfrm>
            <a:off x="4238712" y="3997327"/>
            <a:ext cx="21404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</a:p>
        </p:txBody>
      </p:sp>
      <p:sp>
        <p:nvSpPr>
          <p:cNvPr id="178" name="Google Shape;178;p9"/>
          <p:cNvSpPr/>
          <p:nvPr/>
        </p:nvSpPr>
        <p:spPr>
          <a:xfrm>
            <a:off x="7713502" y="4052027"/>
            <a:ext cx="7206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</a:p>
        </p:txBody>
      </p:sp>
      <p:sp>
        <p:nvSpPr>
          <p:cNvPr id="179" name="Google Shape;179;p9"/>
          <p:cNvSpPr/>
          <p:nvPr/>
        </p:nvSpPr>
        <p:spPr>
          <a:xfrm>
            <a:off x="6525450" y="4052025"/>
            <a:ext cx="10713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.durban</a:t>
            </a:r>
          </a:p>
        </p:txBody>
      </p:sp>
      <p:sp>
        <p:nvSpPr>
          <p:cNvPr id="180" name="Google Shape;180;p9"/>
          <p:cNvSpPr txBox="1"/>
          <p:nvPr/>
        </p:nvSpPr>
        <p:spPr>
          <a:xfrm>
            <a:off x="4238713" y="5714545"/>
            <a:ext cx="21451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</a:p>
        </p:txBody>
      </p:sp>
      <p:sp>
        <p:nvSpPr>
          <p:cNvPr id="181" name="Google Shape;181;p9"/>
          <p:cNvSpPr/>
          <p:nvPr/>
        </p:nvSpPr>
        <p:spPr>
          <a:xfrm>
            <a:off x="6525460" y="5751518"/>
            <a:ext cx="870559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</a:p>
        </p:txBody>
      </p:sp>
      <p:sp>
        <p:nvSpPr>
          <p:cNvPr id="182" name="Google Shape;182;p9"/>
          <p:cNvSpPr txBox="1"/>
          <p:nvPr/>
        </p:nvSpPr>
        <p:spPr>
          <a:xfrm>
            <a:off x="4231632" y="3176799"/>
            <a:ext cx="21499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</a:p>
        </p:txBody>
      </p:sp>
      <p:sp>
        <p:nvSpPr>
          <p:cNvPr id="183" name="Google Shape;183;p9"/>
          <p:cNvSpPr/>
          <p:nvPr/>
        </p:nvSpPr>
        <p:spPr>
          <a:xfrm>
            <a:off x="6525460" y="3001225"/>
            <a:ext cx="1649789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</a:p>
        </p:txBody>
      </p:sp>
      <p:sp>
        <p:nvSpPr>
          <p:cNvPr id="184" name="Google Shape;184;p9"/>
          <p:cNvSpPr/>
          <p:nvPr/>
        </p:nvSpPr>
        <p:spPr>
          <a:xfrm>
            <a:off x="6525460" y="3485530"/>
            <a:ext cx="1340292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</a:p>
        </p:txBody>
      </p:sp>
      <p:sp>
        <p:nvSpPr>
          <p:cNvPr id="185" name="Google Shape;185;p9"/>
          <p:cNvSpPr txBox="1"/>
          <p:nvPr/>
        </p:nvSpPr>
        <p:spPr>
          <a:xfrm>
            <a:off x="4231633" y="5256385"/>
            <a:ext cx="21451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</a:p>
        </p:txBody>
      </p:sp>
      <p:sp>
        <p:nvSpPr>
          <p:cNvPr id="186" name="Google Shape;186;p9"/>
          <p:cNvSpPr txBox="1"/>
          <p:nvPr/>
        </p:nvSpPr>
        <p:spPr>
          <a:xfrm>
            <a:off x="4238712" y="2163651"/>
            <a:ext cx="21429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Отраслевая специфика:</a:t>
            </a:r>
          </a:p>
        </p:txBody>
      </p:sp>
      <p:sp>
        <p:nvSpPr>
          <p:cNvPr id="187" name="Google Shape;187;p9"/>
          <p:cNvSpPr/>
          <p:nvPr/>
        </p:nvSpPr>
        <p:spPr>
          <a:xfrm>
            <a:off x="6525460" y="1950423"/>
            <a:ext cx="1860738" cy="399361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</a:p>
        </p:txBody>
      </p:sp>
      <p:sp>
        <p:nvSpPr>
          <p:cNvPr id="188" name="Google Shape;188;p9"/>
          <p:cNvSpPr/>
          <p:nvPr/>
        </p:nvSpPr>
        <p:spPr>
          <a:xfrm>
            <a:off x="6525451" y="2434725"/>
            <a:ext cx="1071300" cy="399300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.rugby</a:t>
            </a:r>
          </a:p>
        </p:txBody>
      </p:sp>
      <p:sp>
        <p:nvSpPr>
          <p:cNvPr id="189" name="Google Shape;189;p9"/>
          <p:cNvSpPr/>
          <p:nvPr/>
        </p:nvSpPr>
        <p:spPr>
          <a:xfrm>
            <a:off x="7720214" y="2433179"/>
            <a:ext cx="905400" cy="399300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</a:p>
        </p:txBody>
      </p:sp>
      <p:sp>
        <p:nvSpPr>
          <p:cNvPr id="190" name="Google Shape;190;p9"/>
          <p:cNvSpPr/>
          <p:nvPr/>
        </p:nvSpPr>
        <p:spPr>
          <a:xfrm>
            <a:off x="7691262" y="5179855"/>
            <a:ext cx="964096" cy="399361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</a:p>
        </p:txBody>
      </p:sp>
      <p:sp>
        <p:nvSpPr>
          <p:cNvPr id="191" name="Google Shape;191;p9"/>
          <p:cNvSpPr/>
          <p:nvPr/>
        </p:nvSpPr>
        <p:spPr>
          <a:xfrm>
            <a:off x="6525460" y="5185021"/>
            <a:ext cx="1071393" cy="399361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</a:p>
        </p:txBody>
      </p:sp>
      <p:sp>
        <p:nvSpPr>
          <p:cNvPr id="192" name="Google Shape;192;p9"/>
          <p:cNvSpPr/>
          <p:nvPr/>
        </p:nvSpPr>
        <p:spPr>
          <a:xfrm rot="5400000">
            <a:off x="516313" y="236484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 rot="5400000">
            <a:off x="2513061" y="236484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516313" y="464168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 rot="5400000">
            <a:off x="2513061" y="464168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6525460" y="1562451"/>
            <a:ext cx="2253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ПРИМЕРЫ:</a:t>
            </a:r>
          </a:p>
        </p:txBody>
      </p:sp>
      <p:sp>
        <p:nvSpPr>
          <p:cNvPr id="197" name="Google Shape;197;p9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9"/>
          <p:cNvCxnSpPr/>
          <p:nvPr/>
        </p:nvCxnSpPr>
        <p:spPr>
          <a:xfrm>
            <a:off x="431800" y="217358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9"/>
          <p:cNvCxnSpPr/>
          <p:nvPr/>
        </p:nvCxnSpPr>
        <p:spPr>
          <a:xfrm>
            <a:off x="2433855" y="217358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9"/>
          <p:cNvCxnSpPr/>
          <p:nvPr/>
        </p:nvCxnSpPr>
        <p:spPr>
          <a:xfrm>
            <a:off x="431800" y="444375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9"/>
          <p:cNvCxnSpPr/>
          <p:nvPr/>
        </p:nvCxnSpPr>
        <p:spPr>
          <a:xfrm>
            <a:off x="2433855" y="444375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3578336" cy="8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Возможности gTLD</a:t>
            </a:r>
          </a:p>
        </p:txBody>
      </p:sp>
      <p:sp>
        <p:nvSpPr>
          <p:cNvPr id="208" name="Google Shape;208;p8"/>
          <p:cNvSpPr txBox="1"/>
          <p:nvPr/>
        </p:nvSpPr>
        <p:spPr>
          <a:xfrm>
            <a:off x="4572001" y="1013537"/>
            <a:ext cx="357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Общение и обслуживание новых групп:</a:t>
            </a:r>
          </a:p>
        </p:txBody>
      </p:sp>
      <p:cxnSp>
        <p:nvCxnSpPr>
          <p:cNvPr id="209" name="Google Shape;209;p8"/>
          <p:cNvCxnSpPr/>
          <p:nvPr/>
        </p:nvCxnSpPr>
        <p:spPr>
          <a:xfrm>
            <a:off x="4314112" y="900113"/>
            <a:ext cx="0" cy="504000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149929" y="1934475"/>
            <a:ext cx="1080300" cy="1080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862401" y="3160768"/>
            <a:ext cx="165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 и бренды</a:t>
            </a:r>
          </a:p>
        </p:txBody>
      </p:sp>
      <p:sp>
        <p:nvSpPr>
          <p:cNvPr id="212" name="Google Shape;212;p8"/>
          <p:cNvSpPr txBox="1"/>
          <p:nvPr/>
        </p:nvSpPr>
        <p:spPr>
          <a:xfrm>
            <a:off x="3749592" y="3124525"/>
            <a:ext cx="192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и культуры</a:t>
            </a:r>
          </a:p>
        </p:txBody>
      </p:sp>
      <p:sp>
        <p:nvSpPr>
          <p:cNvPr id="213" name="Google Shape;213;p8"/>
          <p:cNvSpPr txBox="1"/>
          <p:nvPr/>
        </p:nvSpPr>
        <p:spPr>
          <a:xfrm>
            <a:off x="6450227" y="3124516"/>
            <a:ext cx="2446638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Географические местоположения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(например, города и регионы)</a:t>
            </a:r>
          </a:p>
        </p:txBody>
      </p:sp>
      <p:sp>
        <p:nvSpPr>
          <p:cNvPr id="214" name="Google Shape;214;p8"/>
          <p:cNvSpPr txBox="1"/>
          <p:nvPr/>
        </p:nvSpPr>
        <p:spPr>
          <a:xfrm>
            <a:off x="362865" y="5531612"/>
            <a:ext cx="2655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местные и национальные — и МПО</a:t>
            </a:r>
          </a:p>
        </p:txBody>
      </p:sp>
      <p:sp>
        <p:nvSpPr>
          <p:cNvPr id="215" name="Google Shape;215;p8"/>
          <p:cNvSpPr txBox="1"/>
          <p:nvPr/>
        </p:nvSpPr>
        <p:spPr>
          <a:xfrm>
            <a:off x="6952884" y="5529538"/>
            <a:ext cx="160589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Пользователи различных алфавитов</a:t>
            </a:r>
          </a:p>
        </p:txBody>
      </p:sp>
      <p:sp>
        <p:nvSpPr>
          <p:cNvPr id="216" name="Google Shape;216;p8"/>
          <p:cNvSpPr txBox="1"/>
          <p:nvPr/>
        </p:nvSpPr>
        <p:spPr>
          <a:xfrm>
            <a:off x="3979777" y="5531612"/>
            <a:ext cx="14847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клиенты или участники</a:t>
            </a:r>
          </a:p>
        </p:txBody>
      </p:sp>
      <p:sp>
        <p:nvSpPr>
          <p:cNvPr id="217" name="Google Shape;217;p8"/>
          <p:cNvSpPr/>
          <p:nvPr/>
        </p:nvSpPr>
        <p:spPr>
          <a:xfrm>
            <a:off x="4167757" y="1929549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7089371" y="1929856"/>
            <a:ext cx="1089300" cy="1089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145395" y="4339507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114206" y="4339505"/>
            <a:ext cx="1085700" cy="1085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4181367" y="4343653"/>
            <a:ext cx="1081500" cy="10815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8"/>
          <p:cNvGrpSpPr/>
          <p:nvPr/>
        </p:nvGrpSpPr>
        <p:grpSpPr>
          <a:xfrm>
            <a:off x="4468630" y="4619951"/>
            <a:ext cx="506785" cy="528848"/>
            <a:chOff x="5791593" y="1926808"/>
            <a:chExt cx="599604" cy="625708"/>
          </a:xfrm>
        </p:grpSpPr>
        <p:sp>
          <p:nvSpPr>
            <p:cNvPr id="223" name="Google Shape;223;p8"/>
            <p:cNvSpPr/>
            <p:nvPr/>
          </p:nvSpPr>
          <p:spPr>
            <a:xfrm>
              <a:off x="6025774" y="1975148"/>
              <a:ext cx="130986" cy="131932"/>
            </a:xfrm>
            <a:custGeom>
              <a:avLst/>
              <a:gdLst/>
              <a:ahLst/>
              <a:cxnLst/>
              <a:rect l="l" t="t" r="r" b="b"/>
              <a:pathLst>
                <a:path w="130986" h="131932" extrusionOk="0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028476" y="2205836"/>
              <a:ext cx="12867" cy="346680"/>
            </a:xfrm>
            <a:custGeom>
              <a:avLst/>
              <a:gdLst/>
              <a:ahLst/>
              <a:cxnLst/>
              <a:rect l="l" t="t" r="r" b="b"/>
              <a:pathLst>
                <a:path w="12867" h="346680" extrusionOk="0">
                  <a:moveTo>
                    <a:pt x="0" y="3466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091396" y="2389091"/>
              <a:ext cx="12867" cy="160315"/>
            </a:xfrm>
            <a:custGeom>
              <a:avLst/>
              <a:gdLst/>
              <a:ahLst/>
              <a:cxnLst/>
              <a:rect l="l" t="t" r="r" b="b"/>
              <a:pathLst>
                <a:path w="12867" h="160315" extrusionOk="0">
                  <a:moveTo>
                    <a:pt x="0" y="0"/>
                  </a:moveTo>
                  <a:lnTo>
                    <a:pt x="0" y="160315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07199" y="1926808"/>
              <a:ext cx="130986" cy="131932"/>
            </a:xfrm>
            <a:custGeom>
              <a:avLst/>
              <a:gdLst/>
              <a:ahLst/>
              <a:cxnLst/>
              <a:rect l="l" t="t" r="r" b="b"/>
              <a:pathLst>
                <a:path w="130986" h="131932" extrusionOk="0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155216" y="2088678"/>
              <a:ext cx="235981" cy="241833"/>
            </a:xfrm>
            <a:custGeom>
              <a:avLst/>
              <a:gdLst/>
              <a:ahLst/>
              <a:cxnLst/>
              <a:rect l="l" t="t" r="r" b="b"/>
              <a:pathLst>
                <a:path w="235981" h="241833" extrusionOk="0">
                  <a:moveTo>
                    <a:pt x="180396" y="241834"/>
                  </a:moveTo>
                  <a:lnTo>
                    <a:pt x="206388" y="225245"/>
                  </a:lnTo>
                  <a:cubicBezTo>
                    <a:pt x="224788" y="213581"/>
                    <a:pt x="235982" y="193234"/>
                    <a:pt x="235982" y="171202"/>
                  </a:cubicBezTo>
                  <a:lnTo>
                    <a:pt x="235982" y="60264"/>
                  </a:lnTo>
                  <a:cubicBezTo>
                    <a:pt x="235982" y="26957"/>
                    <a:pt x="209218" y="0"/>
                    <a:pt x="176150" y="0"/>
                  </a:cubicBezTo>
                  <a:lnTo>
                    <a:pt x="58674" y="0"/>
                  </a:lnTo>
                  <a:cubicBezTo>
                    <a:pt x="29594" y="0"/>
                    <a:pt x="5275" y="20866"/>
                    <a:pt x="0" y="4860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335613" y="2157366"/>
              <a:ext cx="12867" cy="346809"/>
            </a:xfrm>
            <a:custGeom>
              <a:avLst/>
              <a:gdLst/>
              <a:ahLst/>
              <a:cxnLst/>
              <a:rect l="l" t="t" r="r" b="b"/>
              <a:pathLst>
                <a:path w="12867" h="346809" extrusionOk="0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209901" y="2308350"/>
              <a:ext cx="12867" cy="195825"/>
            </a:xfrm>
            <a:custGeom>
              <a:avLst/>
              <a:gdLst/>
              <a:ahLst/>
              <a:cxnLst/>
              <a:rect l="l" t="t" r="r" b="b"/>
              <a:pathLst>
                <a:path w="12867" h="195825" extrusionOk="0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272821" y="2340620"/>
              <a:ext cx="12867" cy="160444"/>
            </a:xfrm>
            <a:custGeom>
              <a:avLst/>
              <a:gdLst/>
              <a:ahLst/>
              <a:cxnLst/>
              <a:rect l="l" t="t" r="r" b="b"/>
              <a:pathLst>
                <a:path w="12867" h="160444" extrusionOk="0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44477" y="1926808"/>
              <a:ext cx="131115" cy="131932"/>
            </a:xfrm>
            <a:custGeom>
              <a:avLst/>
              <a:gdLst/>
              <a:ahLst/>
              <a:cxnLst/>
              <a:rect l="l" t="t" r="r" b="b"/>
              <a:pathLst>
                <a:path w="131115" h="131932" extrusionOk="0">
                  <a:moveTo>
                    <a:pt x="129" y="65966"/>
                  </a:moveTo>
                  <a:cubicBezTo>
                    <a:pt x="129" y="102384"/>
                    <a:pt x="29466" y="131933"/>
                    <a:pt x="65622" y="131933"/>
                  </a:cubicBezTo>
                  <a:cubicBezTo>
                    <a:pt x="101778" y="131933"/>
                    <a:pt x="131115" y="102384"/>
                    <a:pt x="131115" y="65966"/>
                  </a:cubicBezTo>
                  <a:cubicBezTo>
                    <a:pt x="131115" y="29549"/>
                    <a:pt x="101650" y="0"/>
                    <a:pt x="65493" y="0"/>
                  </a:cubicBezTo>
                  <a:cubicBezTo>
                    <a:pt x="29337" y="0"/>
                    <a:pt x="0" y="29549"/>
                    <a:pt x="0" y="65966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791593" y="2088678"/>
              <a:ext cx="235981" cy="241833"/>
            </a:xfrm>
            <a:custGeom>
              <a:avLst/>
              <a:gdLst/>
              <a:ahLst/>
              <a:cxnLst/>
              <a:rect l="l" t="t" r="r" b="b"/>
              <a:pathLst>
                <a:path w="235981" h="241833" extrusionOk="0">
                  <a:moveTo>
                    <a:pt x="55586" y="241834"/>
                  </a:moveTo>
                  <a:lnTo>
                    <a:pt x="29594" y="225245"/>
                  </a:lnTo>
                  <a:cubicBezTo>
                    <a:pt x="11194" y="213581"/>
                    <a:pt x="0" y="193234"/>
                    <a:pt x="0" y="171202"/>
                  </a:cubicBezTo>
                  <a:lnTo>
                    <a:pt x="0" y="60264"/>
                  </a:lnTo>
                  <a:cubicBezTo>
                    <a:pt x="0" y="26957"/>
                    <a:pt x="26763" y="0"/>
                    <a:pt x="59832" y="0"/>
                  </a:cubicBezTo>
                  <a:lnTo>
                    <a:pt x="177308" y="0"/>
                  </a:lnTo>
                  <a:cubicBezTo>
                    <a:pt x="206388" y="0"/>
                    <a:pt x="230706" y="20866"/>
                    <a:pt x="235982" y="4860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847179" y="2157366"/>
              <a:ext cx="12867" cy="346809"/>
            </a:xfrm>
            <a:custGeom>
              <a:avLst/>
              <a:gdLst/>
              <a:ahLst/>
              <a:cxnLst/>
              <a:rect l="l" t="t" r="r" b="b"/>
              <a:pathLst>
                <a:path w="12867" h="346809" extrusionOk="0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72890" y="2308350"/>
              <a:ext cx="12867" cy="195825"/>
            </a:xfrm>
            <a:custGeom>
              <a:avLst/>
              <a:gdLst/>
              <a:ahLst/>
              <a:cxnLst/>
              <a:rect l="l" t="t" r="r" b="b"/>
              <a:pathLst>
                <a:path w="12867" h="195825" extrusionOk="0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909970" y="2340620"/>
              <a:ext cx="12867" cy="160444"/>
            </a:xfrm>
            <a:custGeom>
              <a:avLst/>
              <a:gdLst/>
              <a:ahLst/>
              <a:cxnLst/>
              <a:rect l="l" t="t" r="r" b="b"/>
              <a:pathLst>
                <a:path w="12867" h="160444" extrusionOk="0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72761" y="2136889"/>
              <a:ext cx="237139" cy="241963"/>
            </a:xfrm>
            <a:custGeom>
              <a:avLst/>
              <a:gdLst/>
              <a:ahLst/>
              <a:cxnLst/>
              <a:rect l="l" t="t" r="r" b="b"/>
              <a:pathLst>
                <a:path w="237139" h="241963" extrusionOk="0">
                  <a:moveTo>
                    <a:pt x="181426" y="241963"/>
                  </a:moveTo>
                  <a:lnTo>
                    <a:pt x="207546" y="225374"/>
                  </a:lnTo>
                  <a:cubicBezTo>
                    <a:pt x="225946" y="213710"/>
                    <a:pt x="237140" y="193234"/>
                    <a:pt x="237140" y="171331"/>
                  </a:cubicBezTo>
                  <a:lnTo>
                    <a:pt x="237140" y="60264"/>
                  </a:lnTo>
                  <a:cubicBezTo>
                    <a:pt x="237140" y="27086"/>
                    <a:pt x="210376" y="0"/>
                    <a:pt x="177308" y="0"/>
                  </a:cubicBezTo>
                  <a:lnTo>
                    <a:pt x="59832" y="0"/>
                  </a:lnTo>
                  <a:cubicBezTo>
                    <a:pt x="26763" y="0"/>
                    <a:pt x="0" y="26957"/>
                    <a:pt x="0" y="60264"/>
                  </a:cubicBezTo>
                  <a:lnTo>
                    <a:pt x="0" y="171331"/>
                  </a:lnTo>
                  <a:cubicBezTo>
                    <a:pt x="0" y="193234"/>
                    <a:pt x="11194" y="213581"/>
                    <a:pt x="29594" y="225374"/>
                  </a:cubicBezTo>
                  <a:lnTo>
                    <a:pt x="55714" y="241963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6154187" y="2205836"/>
              <a:ext cx="12867" cy="346680"/>
            </a:xfrm>
            <a:custGeom>
              <a:avLst/>
              <a:gdLst/>
              <a:ahLst/>
              <a:cxnLst/>
              <a:rect l="l" t="t" r="r" b="b"/>
              <a:pathLst>
                <a:path w="12867" h="346680" extrusionOk="0">
                  <a:moveTo>
                    <a:pt x="0" y="0"/>
                  </a:moveTo>
                  <a:lnTo>
                    <a:pt x="0" y="346680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7354971" y="2200498"/>
            <a:ext cx="563630" cy="563513"/>
            <a:chOff x="3500745" y="1936798"/>
            <a:chExt cx="625838" cy="625708"/>
          </a:xfrm>
        </p:grpSpPr>
        <p:sp>
          <p:nvSpPr>
            <p:cNvPr id="239" name="Google Shape;239;p8"/>
            <p:cNvSpPr/>
            <p:nvPr/>
          </p:nvSpPr>
          <p:spPr>
            <a:xfrm>
              <a:off x="3566970" y="2407375"/>
              <a:ext cx="106401" cy="34732"/>
            </a:xfrm>
            <a:custGeom>
              <a:avLst/>
              <a:gdLst/>
              <a:ahLst/>
              <a:cxnLst/>
              <a:rect l="l" t="t" r="r" b="b"/>
              <a:pathLst>
                <a:path w="106401" h="34732" extrusionOk="0">
                  <a:moveTo>
                    <a:pt x="0" y="34733"/>
                  </a:moveTo>
                  <a:cubicBezTo>
                    <a:pt x="33955" y="20088"/>
                    <a:pt x="69595" y="8554"/>
                    <a:pt x="106402" y="0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953826" y="2407505"/>
              <a:ext cx="106401" cy="34603"/>
            </a:xfrm>
            <a:custGeom>
              <a:avLst/>
              <a:gdLst/>
              <a:ahLst/>
              <a:cxnLst/>
              <a:rect l="l" t="t" r="r" b="b"/>
              <a:pathLst>
                <a:path w="106401" h="34603" extrusionOk="0">
                  <a:moveTo>
                    <a:pt x="106402" y="34603"/>
                  </a:moveTo>
                  <a:cubicBezTo>
                    <a:pt x="72446" y="19958"/>
                    <a:pt x="36806" y="8424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657172" y="1936927"/>
              <a:ext cx="313113" cy="465263"/>
            </a:xfrm>
            <a:custGeom>
              <a:avLst/>
              <a:gdLst/>
              <a:ahLst/>
              <a:cxnLst/>
              <a:rect l="l" t="t" r="r" b="b"/>
              <a:pathLst>
                <a:path w="313113" h="465263" extrusionOk="0">
                  <a:moveTo>
                    <a:pt x="19829" y="465264"/>
                  </a:moveTo>
                  <a:cubicBezTo>
                    <a:pt x="7128" y="420163"/>
                    <a:pt x="0" y="368194"/>
                    <a:pt x="0" y="312854"/>
                  </a:cubicBezTo>
                  <a:cubicBezTo>
                    <a:pt x="0" y="257515"/>
                    <a:pt x="7387" y="203731"/>
                    <a:pt x="20477" y="157982"/>
                  </a:cubicBezTo>
                  <a:cubicBezTo>
                    <a:pt x="47174" y="64670"/>
                    <a:pt x="97070" y="1426"/>
                    <a:pt x="154483" y="0"/>
                  </a:cubicBezTo>
                  <a:cubicBezTo>
                    <a:pt x="155131" y="0"/>
                    <a:pt x="155779" y="0"/>
                    <a:pt x="156557" y="0"/>
                  </a:cubicBezTo>
                  <a:cubicBezTo>
                    <a:pt x="157334" y="0"/>
                    <a:pt x="157853" y="0"/>
                    <a:pt x="158630" y="0"/>
                  </a:cubicBezTo>
                  <a:cubicBezTo>
                    <a:pt x="216043" y="1426"/>
                    <a:pt x="265939" y="64670"/>
                    <a:pt x="292637" y="157982"/>
                  </a:cubicBezTo>
                  <a:cubicBezTo>
                    <a:pt x="305597" y="203602"/>
                    <a:pt x="313114" y="256478"/>
                    <a:pt x="313114" y="312854"/>
                  </a:cubicBezTo>
                  <a:cubicBezTo>
                    <a:pt x="313114" y="369230"/>
                    <a:pt x="305986" y="420163"/>
                    <a:pt x="293285" y="465264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661837" y="2371476"/>
              <a:ext cx="303393" cy="151891"/>
            </a:xfrm>
            <a:custGeom>
              <a:avLst/>
              <a:gdLst/>
              <a:ahLst/>
              <a:cxnLst/>
              <a:rect l="l" t="t" r="r" b="b"/>
              <a:pathLst>
                <a:path w="303393" h="151891" extrusionOk="0">
                  <a:moveTo>
                    <a:pt x="0" y="151762"/>
                  </a:moveTo>
                  <a:lnTo>
                    <a:pt x="0" y="76464"/>
                  </a:lnTo>
                  <a:cubicBezTo>
                    <a:pt x="0" y="61560"/>
                    <a:pt x="4277" y="47693"/>
                    <a:pt x="11534" y="36029"/>
                  </a:cubicBezTo>
                  <a:cubicBezTo>
                    <a:pt x="12701" y="34214"/>
                    <a:pt x="13867" y="32400"/>
                    <a:pt x="15163" y="30715"/>
                  </a:cubicBezTo>
                  <a:cubicBezTo>
                    <a:pt x="29160" y="12053"/>
                    <a:pt x="51451" y="0"/>
                    <a:pt x="76464" y="0"/>
                  </a:cubicBezTo>
                  <a:lnTo>
                    <a:pt x="226930" y="0"/>
                  </a:lnTo>
                  <a:cubicBezTo>
                    <a:pt x="252072" y="0"/>
                    <a:pt x="274363" y="12053"/>
                    <a:pt x="288230" y="30715"/>
                  </a:cubicBezTo>
                  <a:cubicBezTo>
                    <a:pt x="289526" y="32400"/>
                    <a:pt x="290693" y="34214"/>
                    <a:pt x="291859" y="36158"/>
                  </a:cubicBezTo>
                  <a:lnTo>
                    <a:pt x="291859" y="36158"/>
                  </a:lnTo>
                  <a:cubicBezTo>
                    <a:pt x="299246" y="47952"/>
                    <a:pt x="303394" y="61819"/>
                    <a:pt x="303394" y="76594"/>
                  </a:cubicBezTo>
                  <a:lnTo>
                    <a:pt x="303394" y="151891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894210" y="2458826"/>
              <a:ext cx="12960" cy="93182"/>
            </a:xfrm>
            <a:custGeom>
              <a:avLst/>
              <a:gdLst/>
              <a:ahLst/>
              <a:cxnLst/>
              <a:rect l="l" t="t" r="r" b="b"/>
              <a:pathLst>
                <a:path w="12960" h="93182" extrusionOk="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733117" y="2458826"/>
              <a:ext cx="12960" cy="93182"/>
            </a:xfrm>
            <a:custGeom>
              <a:avLst/>
              <a:gdLst/>
              <a:ahLst/>
              <a:cxnLst/>
              <a:rect l="l" t="t" r="r" b="b"/>
              <a:pathLst>
                <a:path w="12960" h="93182" extrusionOk="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500745" y="1936798"/>
              <a:ext cx="625838" cy="625708"/>
            </a:xfrm>
            <a:custGeom>
              <a:avLst/>
              <a:gdLst/>
              <a:ahLst/>
              <a:cxnLst/>
              <a:rect l="l" t="t" r="r" b="b"/>
              <a:pathLst>
                <a:path w="625838" h="625708" extrusionOk="0">
                  <a:moveTo>
                    <a:pt x="625709" y="312854"/>
                  </a:moveTo>
                  <a:cubicBezTo>
                    <a:pt x="625709" y="407203"/>
                    <a:pt x="583848" y="491832"/>
                    <a:pt x="517752" y="549245"/>
                  </a:cubicBezTo>
                  <a:cubicBezTo>
                    <a:pt x="462802" y="596938"/>
                    <a:pt x="391133" y="625709"/>
                    <a:pt x="312725" y="625709"/>
                  </a:cubicBezTo>
                  <a:cubicBezTo>
                    <a:pt x="234317" y="625709"/>
                    <a:pt x="162648" y="596938"/>
                    <a:pt x="107698" y="549245"/>
                  </a:cubicBezTo>
                  <a:cubicBezTo>
                    <a:pt x="41861" y="491832"/>
                    <a:pt x="0" y="407333"/>
                    <a:pt x="0" y="312854"/>
                  </a:cubicBezTo>
                  <a:cubicBezTo>
                    <a:pt x="0" y="227966"/>
                    <a:pt x="33826" y="150854"/>
                    <a:pt x="88776" y="94478"/>
                  </a:cubicBezTo>
                  <a:cubicBezTo>
                    <a:pt x="145152" y="36677"/>
                    <a:pt x="223819" y="518"/>
                    <a:pt x="310910" y="0"/>
                  </a:cubicBezTo>
                  <a:cubicBezTo>
                    <a:pt x="311558" y="0"/>
                    <a:pt x="312206" y="0"/>
                    <a:pt x="312984" y="0"/>
                  </a:cubicBezTo>
                  <a:cubicBezTo>
                    <a:pt x="313762" y="0"/>
                    <a:pt x="314280" y="0"/>
                    <a:pt x="315058" y="0"/>
                  </a:cubicBezTo>
                  <a:cubicBezTo>
                    <a:pt x="402149" y="518"/>
                    <a:pt x="480686" y="36677"/>
                    <a:pt x="537062" y="94478"/>
                  </a:cubicBezTo>
                  <a:cubicBezTo>
                    <a:pt x="592013" y="150854"/>
                    <a:pt x="625838" y="227837"/>
                    <a:pt x="625838" y="312854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566970" y="2057196"/>
              <a:ext cx="493257" cy="50543"/>
            </a:xfrm>
            <a:custGeom>
              <a:avLst/>
              <a:gdLst/>
              <a:ahLst/>
              <a:cxnLst/>
              <a:rect l="l" t="t" r="r" b="b"/>
              <a:pathLst>
                <a:path w="493257" h="50543" extrusionOk="0">
                  <a:moveTo>
                    <a:pt x="0" y="0"/>
                  </a:moveTo>
                  <a:cubicBezTo>
                    <a:pt x="75686" y="32530"/>
                    <a:pt x="159019" y="50544"/>
                    <a:pt x="246629" y="50544"/>
                  </a:cubicBezTo>
                  <a:cubicBezTo>
                    <a:pt x="334238" y="50544"/>
                    <a:pt x="417571" y="32530"/>
                    <a:pt x="493258" y="0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897450" y="2249652"/>
              <a:ext cx="229003" cy="12960"/>
            </a:xfrm>
            <a:custGeom>
              <a:avLst/>
              <a:gdLst/>
              <a:ahLst/>
              <a:cxnLst/>
              <a:rect l="l" t="t" r="r" b="b"/>
              <a:pathLst>
                <a:path w="229003" h="12960" extrusionOk="0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500745" y="2249652"/>
              <a:ext cx="229003" cy="12960"/>
            </a:xfrm>
            <a:custGeom>
              <a:avLst/>
              <a:gdLst/>
              <a:ahLst/>
              <a:cxnLst/>
              <a:rect l="l" t="t" r="r" b="b"/>
              <a:pathLst>
                <a:path w="229003" h="12960" extrusionOk="0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729748" y="2165412"/>
              <a:ext cx="167702" cy="167702"/>
            </a:xfrm>
            <a:custGeom>
              <a:avLst/>
              <a:gdLst/>
              <a:ahLst/>
              <a:cxnLst/>
              <a:rect l="l" t="t" r="r" b="b"/>
              <a:pathLst>
                <a:path w="167702" h="167702" extrusionOk="0">
                  <a:moveTo>
                    <a:pt x="167702" y="83851"/>
                  </a:moveTo>
                  <a:cubicBezTo>
                    <a:pt x="167702" y="130118"/>
                    <a:pt x="130118" y="167702"/>
                    <a:pt x="83851" y="167702"/>
                  </a:cubicBezTo>
                  <a:cubicBezTo>
                    <a:pt x="37584" y="167702"/>
                    <a:pt x="0" y="130118"/>
                    <a:pt x="0" y="83851"/>
                  </a:cubicBezTo>
                  <a:cubicBezTo>
                    <a:pt x="0" y="37584"/>
                    <a:pt x="37584" y="0"/>
                    <a:pt x="83851" y="0"/>
                  </a:cubicBezTo>
                  <a:cubicBezTo>
                    <a:pt x="130118" y="0"/>
                    <a:pt x="167702" y="37584"/>
                    <a:pt x="167702" y="83851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8"/>
          <p:cNvGrpSpPr/>
          <p:nvPr/>
        </p:nvGrpSpPr>
        <p:grpSpPr>
          <a:xfrm>
            <a:off x="1426854" y="2212621"/>
            <a:ext cx="535712" cy="511208"/>
            <a:chOff x="4240905" y="5424892"/>
            <a:chExt cx="627518" cy="598814"/>
          </a:xfrm>
        </p:grpSpPr>
        <p:sp>
          <p:nvSpPr>
            <p:cNvPr id="251" name="Google Shape;251;p8"/>
            <p:cNvSpPr/>
            <p:nvPr/>
          </p:nvSpPr>
          <p:spPr>
            <a:xfrm>
              <a:off x="4687067" y="5523272"/>
              <a:ext cx="131135" cy="491056"/>
            </a:xfrm>
            <a:custGeom>
              <a:avLst/>
              <a:gdLst/>
              <a:ahLst/>
              <a:cxnLst/>
              <a:rect l="l" t="t" r="r" b="b"/>
              <a:pathLst>
                <a:path w="131135" h="491056" extrusionOk="0">
                  <a:moveTo>
                    <a:pt x="0" y="0"/>
                  </a:moveTo>
                  <a:lnTo>
                    <a:pt x="131136" y="0"/>
                  </a:lnTo>
                  <a:lnTo>
                    <a:pt x="131136" y="491056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240905" y="6014328"/>
              <a:ext cx="627518" cy="9378"/>
            </a:xfrm>
            <a:custGeom>
              <a:avLst/>
              <a:gdLst/>
              <a:ahLst/>
              <a:cxnLst/>
              <a:rect l="l" t="t" r="r" b="b"/>
              <a:pathLst>
                <a:path w="627518" h="9378" extrusionOk="0">
                  <a:moveTo>
                    <a:pt x="0" y="0"/>
                  </a:moveTo>
                  <a:lnTo>
                    <a:pt x="627518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300513" y="5424892"/>
              <a:ext cx="378575" cy="589436"/>
            </a:xfrm>
            <a:custGeom>
              <a:avLst/>
              <a:gdLst/>
              <a:ahLst/>
              <a:cxnLst/>
              <a:rect l="l" t="t" r="r" b="b"/>
              <a:pathLst>
                <a:path w="378575" h="589436" extrusionOk="0">
                  <a:moveTo>
                    <a:pt x="0" y="589436"/>
                  </a:moveTo>
                  <a:lnTo>
                    <a:pt x="0" y="0"/>
                  </a:lnTo>
                  <a:lnTo>
                    <a:pt x="378576" y="0"/>
                  </a:lnTo>
                  <a:lnTo>
                    <a:pt x="378576" y="589436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456618" y="5895597"/>
              <a:ext cx="66365" cy="111322"/>
            </a:xfrm>
            <a:custGeom>
              <a:avLst/>
              <a:gdLst/>
              <a:ahLst/>
              <a:cxnLst/>
              <a:rect l="l" t="t" r="r" b="b"/>
              <a:pathLst>
                <a:path w="66365" h="111322" extrusionOk="0">
                  <a:moveTo>
                    <a:pt x="0" y="111322"/>
                  </a:moveTo>
                  <a:lnTo>
                    <a:pt x="0" y="0"/>
                  </a:lnTo>
                  <a:lnTo>
                    <a:pt x="66366" y="0"/>
                  </a:lnTo>
                  <a:lnTo>
                    <a:pt x="66366" y="111322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741700" y="5597174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741700" y="5699962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741700" y="5802750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741700" y="5905444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363781" y="5765049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555462" y="5765049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363781" y="5627654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555462" y="5627654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363781" y="5490354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555462" y="5490354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7407612" y="4633456"/>
            <a:ext cx="490884" cy="473577"/>
            <a:chOff x="4328387" y="4620861"/>
            <a:chExt cx="490884" cy="473577"/>
          </a:xfrm>
        </p:grpSpPr>
        <p:grpSp>
          <p:nvGrpSpPr>
            <p:cNvPr id="266" name="Google Shape;266;p8"/>
            <p:cNvGrpSpPr/>
            <p:nvPr/>
          </p:nvGrpSpPr>
          <p:grpSpPr>
            <a:xfrm>
              <a:off x="4328387" y="4796248"/>
              <a:ext cx="296360" cy="298190"/>
              <a:chOff x="4328387" y="4796248"/>
              <a:chExt cx="296360" cy="298190"/>
            </a:xfrm>
          </p:grpSpPr>
          <p:sp>
            <p:nvSpPr>
              <p:cNvPr id="267" name="Google Shape;267;p8"/>
              <p:cNvSpPr/>
              <p:nvPr/>
            </p:nvSpPr>
            <p:spPr>
              <a:xfrm>
                <a:off x="4328387" y="4796248"/>
                <a:ext cx="296360" cy="298190"/>
              </a:xfrm>
              <a:custGeom>
                <a:avLst/>
                <a:gdLst/>
                <a:ahLst/>
                <a:cxnLst/>
                <a:rect l="l" t="t" r="r" b="b"/>
                <a:pathLst>
                  <a:path w="296360" h="298190" extrusionOk="0">
                    <a:moveTo>
                      <a:pt x="176635" y="2579"/>
                    </a:moveTo>
                    <a:cubicBezTo>
                      <a:pt x="167732" y="915"/>
                      <a:pt x="158497" y="0"/>
                      <a:pt x="149012" y="0"/>
                    </a:cubicBezTo>
                    <a:cubicBezTo>
                      <a:pt x="146350" y="0"/>
                      <a:pt x="143687" y="0"/>
                      <a:pt x="141108" y="250"/>
                    </a:cubicBezTo>
                    <a:cubicBezTo>
                      <a:pt x="62484" y="4410"/>
                      <a:pt x="0" y="69389"/>
                      <a:pt x="0" y="149095"/>
                    </a:cubicBezTo>
                    <a:cubicBezTo>
                      <a:pt x="0" y="190197"/>
                      <a:pt x="16640" y="227470"/>
                      <a:pt x="43680" y="254511"/>
                    </a:cubicBezTo>
                    <a:lnTo>
                      <a:pt x="0" y="298191"/>
                    </a:lnTo>
                    <a:lnTo>
                      <a:pt x="149012" y="298191"/>
                    </a:lnTo>
                    <a:cubicBezTo>
                      <a:pt x="223560" y="298191"/>
                      <a:pt x="285378" y="243445"/>
                      <a:pt x="296361" y="171892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8"/>
              <p:cNvGrpSpPr/>
              <p:nvPr/>
            </p:nvGrpSpPr>
            <p:grpSpPr>
              <a:xfrm>
                <a:off x="4433553" y="4892677"/>
                <a:ext cx="87693" cy="105248"/>
                <a:chOff x="4433553" y="4892677"/>
                <a:chExt cx="87693" cy="105248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>
                  <a:off x="4433553" y="4892677"/>
                  <a:ext cx="87693" cy="10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93" h="105248" extrusionOk="0">
                      <a:moveTo>
                        <a:pt x="0" y="105249"/>
                      </a:moveTo>
                      <a:lnTo>
                        <a:pt x="43847" y="0"/>
                      </a:lnTo>
                      <a:lnTo>
                        <a:pt x="87693" y="105249"/>
                      </a:ln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4444535" y="4971635"/>
                  <a:ext cx="65728" cy="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8" h="8320" extrusionOk="0">
                      <a:moveTo>
                        <a:pt x="6572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1" name="Google Shape;271;p8"/>
            <p:cNvGrpSpPr/>
            <p:nvPr/>
          </p:nvGrpSpPr>
          <p:grpSpPr>
            <a:xfrm>
              <a:off x="4503608" y="4620861"/>
              <a:ext cx="315663" cy="315663"/>
              <a:chOff x="4503608" y="4620861"/>
              <a:chExt cx="315663" cy="315663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4503608" y="4620861"/>
                <a:ext cx="315663" cy="315663"/>
              </a:xfrm>
              <a:custGeom>
                <a:avLst/>
                <a:gdLst/>
                <a:ahLst/>
                <a:cxnLst/>
                <a:rect l="l" t="t" r="r" b="b"/>
                <a:pathLst>
                  <a:path w="315663" h="315663" extrusionOk="0">
                    <a:moveTo>
                      <a:pt x="315663" y="157832"/>
                    </a:moveTo>
                    <a:cubicBezTo>
                      <a:pt x="315663" y="70721"/>
                      <a:pt x="245026" y="0"/>
                      <a:pt x="157832" y="0"/>
                    </a:cubicBezTo>
                    <a:cubicBezTo>
                      <a:pt x="70637" y="0"/>
                      <a:pt x="0" y="70637"/>
                      <a:pt x="0" y="157832"/>
                    </a:cubicBezTo>
                    <a:cubicBezTo>
                      <a:pt x="0" y="245026"/>
                      <a:pt x="70637" y="315663"/>
                      <a:pt x="157832" y="315663"/>
                    </a:cubicBezTo>
                    <a:lnTo>
                      <a:pt x="315663" y="315663"/>
                    </a:lnTo>
                    <a:lnTo>
                      <a:pt x="269404" y="269404"/>
                    </a:lnTo>
                    <a:cubicBezTo>
                      <a:pt x="297941" y="240866"/>
                      <a:pt x="315663" y="201429"/>
                      <a:pt x="315663" y="15783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3" name="Google Shape;273;p8"/>
              <p:cNvGrpSpPr/>
              <p:nvPr/>
            </p:nvGrpSpPr>
            <p:grpSpPr>
              <a:xfrm>
                <a:off x="4608856" y="4699818"/>
                <a:ext cx="105248" cy="131540"/>
                <a:chOff x="4608856" y="4699818"/>
                <a:chExt cx="105248" cy="131540"/>
              </a:xfrm>
            </p:grpSpPr>
            <p:sp>
              <p:nvSpPr>
                <p:cNvPr id="274" name="Google Shape;274;p8"/>
                <p:cNvSpPr/>
                <p:nvPr/>
              </p:nvSpPr>
              <p:spPr>
                <a:xfrm>
                  <a:off x="4608856" y="4726110"/>
                  <a:ext cx="105248" cy="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48" h="8320" extrusionOk="0">
                      <a:moveTo>
                        <a:pt x="0" y="0"/>
                      </a:moveTo>
                      <a:lnTo>
                        <a:pt x="105249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>
                  <a:off x="4661439" y="4699818"/>
                  <a:ext cx="8320" cy="2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0" h="26291" extrusionOk="0">
                      <a:moveTo>
                        <a:pt x="0" y="0"/>
                      </a:moveTo>
                      <a:lnTo>
                        <a:pt x="0" y="26291"/>
                      </a:ln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>
                  <a:off x="4626412" y="4726110"/>
                  <a:ext cx="78874" cy="105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74" h="105165" extrusionOk="0">
                      <a:moveTo>
                        <a:pt x="78874" y="0"/>
                      </a:moveTo>
                      <a:cubicBezTo>
                        <a:pt x="70138" y="43847"/>
                        <a:pt x="35027" y="87693"/>
                        <a:pt x="0" y="105166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>
                  <a:off x="4629989" y="4761220"/>
                  <a:ext cx="66560" cy="70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0" h="70138" extrusionOk="0">
                      <a:moveTo>
                        <a:pt x="0" y="0"/>
                      </a:moveTo>
                      <a:cubicBezTo>
                        <a:pt x="15392" y="30535"/>
                        <a:pt x="40935" y="57325"/>
                        <a:pt x="66560" y="70138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8" name="Google Shape;278;p8"/>
          <p:cNvGrpSpPr/>
          <p:nvPr/>
        </p:nvGrpSpPr>
        <p:grpSpPr>
          <a:xfrm>
            <a:off x="4423931" y="2168548"/>
            <a:ext cx="554154" cy="612158"/>
            <a:chOff x="5399755" y="2316832"/>
            <a:chExt cx="554154" cy="612158"/>
          </a:xfrm>
        </p:grpSpPr>
        <p:sp>
          <p:nvSpPr>
            <p:cNvPr id="279" name="Google Shape;279;p8"/>
            <p:cNvSpPr/>
            <p:nvPr/>
          </p:nvSpPr>
          <p:spPr>
            <a:xfrm rot="-244200">
              <a:off x="5539149" y="2490569"/>
              <a:ext cx="276011" cy="276484"/>
            </a:xfrm>
            <a:custGeom>
              <a:avLst/>
              <a:gdLst/>
              <a:ahLst/>
              <a:cxnLst/>
              <a:rect l="l" t="t" r="r" b="b"/>
              <a:pathLst>
                <a:path w="276011" h="276484" extrusionOk="0">
                  <a:moveTo>
                    <a:pt x="276012" y="138242"/>
                  </a:moveTo>
                  <a:cubicBezTo>
                    <a:pt x="276012" y="214592"/>
                    <a:pt x="214224" y="276485"/>
                    <a:pt x="138006" y="276485"/>
                  </a:cubicBezTo>
                  <a:cubicBezTo>
                    <a:pt x="61787" y="276485"/>
                    <a:pt x="0" y="214592"/>
                    <a:pt x="0" y="138242"/>
                  </a:cubicBezTo>
                  <a:cubicBezTo>
                    <a:pt x="0" y="61893"/>
                    <a:pt x="61787" y="0"/>
                    <a:pt x="138006" y="0"/>
                  </a:cubicBezTo>
                  <a:cubicBezTo>
                    <a:pt x="214224" y="0"/>
                    <a:pt x="276012" y="61893"/>
                    <a:pt x="276012" y="138242"/>
                  </a:cubicBezTo>
                  <a:close/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625194" y="2490576"/>
              <a:ext cx="104011" cy="276484"/>
            </a:xfrm>
            <a:custGeom>
              <a:avLst/>
              <a:gdLst/>
              <a:ahLst/>
              <a:cxnLst/>
              <a:rect l="l" t="t" r="r" b="b"/>
              <a:pathLst>
                <a:path w="104011" h="276484" extrusionOk="0">
                  <a:moveTo>
                    <a:pt x="104012" y="138242"/>
                  </a:moveTo>
                  <a:cubicBezTo>
                    <a:pt x="104012" y="214592"/>
                    <a:pt x="80728" y="276485"/>
                    <a:pt x="52006" y="276485"/>
                  </a:cubicBezTo>
                  <a:cubicBezTo>
                    <a:pt x="23284" y="276485"/>
                    <a:pt x="0" y="214592"/>
                    <a:pt x="0" y="138242"/>
                  </a:cubicBezTo>
                  <a:cubicBezTo>
                    <a:pt x="0" y="61893"/>
                    <a:pt x="23284" y="0"/>
                    <a:pt x="52006" y="0"/>
                  </a:cubicBezTo>
                  <a:cubicBezTo>
                    <a:pt x="80728" y="0"/>
                    <a:pt x="104012" y="61893"/>
                    <a:pt x="104012" y="138242"/>
                  </a:cubicBezTo>
                  <a:close/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563633" y="2677017"/>
              <a:ext cx="227303" cy="30240"/>
            </a:xfrm>
            <a:custGeom>
              <a:avLst/>
              <a:gdLst/>
              <a:ahLst/>
              <a:cxnLst/>
              <a:rect l="l" t="t" r="r" b="b"/>
              <a:pathLst>
                <a:path w="227303" h="30240" extrusionOk="0">
                  <a:moveTo>
                    <a:pt x="0" y="30241"/>
                  </a:moveTo>
                  <a:cubicBezTo>
                    <a:pt x="15306" y="18974"/>
                    <a:pt x="36869" y="10165"/>
                    <a:pt x="62153" y="4998"/>
                  </a:cubicBezTo>
                  <a:cubicBezTo>
                    <a:pt x="62238" y="4998"/>
                    <a:pt x="62407" y="4998"/>
                    <a:pt x="62576" y="4998"/>
                  </a:cubicBezTo>
                  <a:cubicBezTo>
                    <a:pt x="63084" y="4913"/>
                    <a:pt x="63506" y="4828"/>
                    <a:pt x="63929" y="4744"/>
                  </a:cubicBezTo>
                  <a:cubicBezTo>
                    <a:pt x="64437" y="4659"/>
                    <a:pt x="64944" y="4574"/>
                    <a:pt x="65536" y="4405"/>
                  </a:cubicBezTo>
                  <a:cubicBezTo>
                    <a:pt x="80503" y="1525"/>
                    <a:pt x="96739" y="0"/>
                    <a:pt x="113652" y="0"/>
                  </a:cubicBezTo>
                  <a:cubicBezTo>
                    <a:pt x="130564" y="0"/>
                    <a:pt x="146800" y="1525"/>
                    <a:pt x="161768" y="4405"/>
                  </a:cubicBezTo>
                  <a:cubicBezTo>
                    <a:pt x="162275" y="4489"/>
                    <a:pt x="162867" y="4574"/>
                    <a:pt x="163375" y="4744"/>
                  </a:cubicBezTo>
                  <a:cubicBezTo>
                    <a:pt x="163882" y="4744"/>
                    <a:pt x="164305" y="4913"/>
                    <a:pt x="164728" y="4998"/>
                  </a:cubicBezTo>
                  <a:cubicBezTo>
                    <a:pt x="164812" y="4998"/>
                    <a:pt x="164981" y="4998"/>
                    <a:pt x="165151" y="4998"/>
                  </a:cubicBezTo>
                  <a:cubicBezTo>
                    <a:pt x="190435" y="10165"/>
                    <a:pt x="211998" y="18974"/>
                    <a:pt x="227304" y="30241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565240" y="2547923"/>
              <a:ext cx="223836" cy="29054"/>
            </a:xfrm>
            <a:custGeom>
              <a:avLst/>
              <a:gdLst/>
              <a:ahLst/>
              <a:cxnLst/>
              <a:rect l="l" t="t" r="r" b="b"/>
              <a:pathLst>
                <a:path w="223836" h="29054" extrusionOk="0">
                  <a:moveTo>
                    <a:pt x="223837" y="0"/>
                  </a:moveTo>
                  <a:cubicBezTo>
                    <a:pt x="208700" y="10673"/>
                    <a:pt x="187729" y="19059"/>
                    <a:pt x="163459" y="23972"/>
                  </a:cubicBezTo>
                  <a:cubicBezTo>
                    <a:pt x="163290" y="23972"/>
                    <a:pt x="163121" y="23972"/>
                    <a:pt x="162952" y="24057"/>
                  </a:cubicBezTo>
                  <a:cubicBezTo>
                    <a:pt x="162360" y="24142"/>
                    <a:pt x="161768" y="24311"/>
                    <a:pt x="161176" y="24396"/>
                  </a:cubicBezTo>
                  <a:cubicBezTo>
                    <a:pt x="160584" y="24480"/>
                    <a:pt x="160077" y="24650"/>
                    <a:pt x="159485" y="24735"/>
                  </a:cubicBezTo>
                  <a:cubicBezTo>
                    <a:pt x="144686" y="27530"/>
                    <a:pt x="128704" y="29055"/>
                    <a:pt x="111961" y="29055"/>
                  </a:cubicBezTo>
                  <a:cubicBezTo>
                    <a:pt x="95217" y="29055"/>
                    <a:pt x="79235" y="27530"/>
                    <a:pt x="64437" y="24735"/>
                  </a:cubicBezTo>
                  <a:cubicBezTo>
                    <a:pt x="63845" y="24650"/>
                    <a:pt x="63337" y="24480"/>
                    <a:pt x="62745" y="24396"/>
                  </a:cubicBezTo>
                  <a:cubicBezTo>
                    <a:pt x="62153" y="24396"/>
                    <a:pt x="61561" y="24142"/>
                    <a:pt x="60885" y="24057"/>
                  </a:cubicBezTo>
                  <a:cubicBezTo>
                    <a:pt x="60716" y="24057"/>
                    <a:pt x="60631" y="24057"/>
                    <a:pt x="60462" y="23972"/>
                  </a:cubicBezTo>
                  <a:cubicBezTo>
                    <a:pt x="36108" y="19059"/>
                    <a:pt x="15137" y="10588"/>
                    <a:pt x="0" y="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900022" y="2569777"/>
              <a:ext cx="8456" cy="115625"/>
            </a:xfrm>
            <a:custGeom>
              <a:avLst/>
              <a:gdLst/>
              <a:ahLst/>
              <a:cxnLst/>
              <a:rect l="l" t="t" r="r" b="b"/>
              <a:pathLst>
                <a:path w="8456" h="115625" extrusionOk="0">
                  <a:moveTo>
                    <a:pt x="0" y="1156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5737493" y="2793151"/>
              <a:ext cx="101474" cy="58702"/>
            </a:xfrm>
            <a:custGeom>
              <a:avLst/>
              <a:gdLst/>
              <a:ahLst/>
              <a:cxnLst/>
              <a:rect l="l" t="t" r="r" b="b"/>
              <a:pathLst>
                <a:path w="101474" h="58702" extrusionOk="0">
                  <a:moveTo>
                    <a:pt x="101475" y="0"/>
                  </a:moveTo>
                  <a:lnTo>
                    <a:pt x="0" y="58702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5518646" y="2795438"/>
              <a:ext cx="93103" cy="53873"/>
            </a:xfrm>
            <a:custGeom>
              <a:avLst/>
              <a:gdLst/>
              <a:ahLst/>
              <a:cxnLst/>
              <a:rect l="l" t="t" r="r" b="b"/>
              <a:pathLst>
                <a:path w="93103" h="53873" extrusionOk="0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453617" y="2570285"/>
              <a:ext cx="8456" cy="117319"/>
            </a:xfrm>
            <a:custGeom>
              <a:avLst/>
              <a:gdLst/>
              <a:ahLst/>
              <a:cxnLst/>
              <a:rect l="l" t="t" r="r" b="b"/>
              <a:pathLst>
                <a:path w="8456" h="117319" extrusionOk="0">
                  <a:moveTo>
                    <a:pt x="0" y="11732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516193" y="2405614"/>
              <a:ext cx="99952" cy="57770"/>
            </a:xfrm>
            <a:custGeom>
              <a:avLst/>
              <a:gdLst/>
              <a:ahLst/>
              <a:cxnLst/>
              <a:rect l="l" t="t" r="r" b="b"/>
              <a:pathLst>
                <a:path w="99952" h="57770" extrusionOk="0">
                  <a:moveTo>
                    <a:pt x="99953" y="0"/>
                  </a:moveTo>
                  <a:lnTo>
                    <a:pt x="0" y="5777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741891" y="2408155"/>
              <a:ext cx="93103" cy="53873"/>
            </a:xfrm>
            <a:custGeom>
              <a:avLst/>
              <a:gdLst/>
              <a:ahLst/>
              <a:cxnLst/>
              <a:rect l="l" t="t" r="r" b="b"/>
              <a:pathLst>
                <a:path w="93103" h="53873" extrusionOk="0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 rot="-4185000">
              <a:off x="5634967" y="232868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858871" y="2458079"/>
              <a:ext cx="83740" cy="83883"/>
            </a:xfrm>
            <a:custGeom>
              <a:avLst/>
              <a:gdLst/>
              <a:ahLst/>
              <a:cxnLst/>
              <a:rect l="l" t="t" r="r" b="b"/>
              <a:pathLst>
                <a:path w="83740" h="83883" extrusionOk="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4185000">
              <a:off x="5858225" y="271593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 rot="-4185000">
              <a:off x="5411756" y="245772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-4185000">
              <a:off x="5411723" y="2715911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635203" y="2845107"/>
              <a:ext cx="83740" cy="83883"/>
            </a:xfrm>
            <a:custGeom>
              <a:avLst/>
              <a:gdLst/>
              <a:ahLst/>
              <a:cxnLst/>
              <a:rect l="l" t="t" r="r" b="b"/>
              <a:pathLst>
                <a:path w="83740" h="83883" extrusionOk="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1433121" y="4629506"/>
            <a:ext cx="511778" cy="511777"/>
            <a:chOff x="2195121" y="4629506"/>
            <a:chExt cx="511778" cy="511777"/>
          </a:xfrm>
        </p:grpSpPr>
        <p:grpSp>
          <p:nvGrpSpPr>
            <p:cNvPr id="296" name="Google Shape;296;p8"/>
            <p:cNvGrpSpPr/>
            <p:nvPr/>
          </p:nvGrpSpPr>
          <p:grpSpPr>
            <a:xfrm>
              <a:off x="2195121" y="5075275"/>
              <a:ext cx="511777" cy="66008"/>
              <a:chOff x="2195121" y="5075275"/>
              <a:chExt cx="511777" cy="66008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393240" y="5116519"/>
                <a:ext cx="313658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13658" h="24764" extrusionOk="0">
                    <a:moveTo>
                      <a:pt x="0" y="0"/>
                    </a:moveTo>
                    <a:lnTo>
                      <a:pt x="313658" y="0"/>
                    </a:lnTo>
                    <a:lnTo>
                      <a:pt x="313658" y="24765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195121" y="5116519"/>
                <a:ext cx="90773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90773" h="24764" extrusionOk="0">
                    <a:moveTo>
                      <a:pt x="0" y="24765"/>
                    </a:moveTo>
                    <a:lnTo>
                      <a:pt x="0" y="0"/>
                    </a:lnTo>
                    <a:lnTo>
                      <a:pt x="90773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219885" y="5075275"/>
                <a:ext cx="462248" cy="41243"/>
              </a:xfrm>
              <a:custGeom>
                <a:avLst/>
                <a:gdLst/>
                <a:ahLst/>
                <a:cxnLst/>
                <a:rect l="l" t="t" r="r" b="b"/>
                <a:pathLst>
                  <a:path w="462248" h="41243" extrusionOk="0">
                    <a:moveTo>
                      <a:pt x="0" y="41243"/>
                    </a:moveTo>
                    <a:lnTo>
                      <a:pt x="0" y="0"/>
                    </a:lnTo>
                    <a:lnTo>
                      <a:pt x="462248" y="0"/>
                    </a:lnTo>
                    <a:lnTo>
                      <a:pt x="462248" y="41243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8"/>
            <p:cNvSpPr/>
            <p:nvPr/>
          </p:nvSpPr>
          <p:spPr>
            <a:xfrm>
              <a:off x="2393240" y="4860582"/>
              <a:ext cx="115633" cy="165163"/>
            </a:xfrm>
            <a:custGeom>
              <a:avLst/>
              <a:gdLst/>
              <a:ahLst/>
              <a:cxnLst/>
              <a:rect l="l" t="t" r="r" b="b"/>
              <a:pathLst>
                <a:path w="115633" h="165163" extrusionOk="0">
                  <a:moveTo>
                    <a:pt x="0" y="165163"/>
                  </a:moveTo>
                  <a:lnTo>
                    <a:pt x="0" y="57817"/>
                  </a:lnTo>
                  <a:cubicBezTo>
                    <a:pt x="0" y="25908"/>
                    <a:pt x="25908" y="0"/>
                    <a:pt x="57817" y="0"/>
                  </a:cubicBezTo>
                  <a:lnTo>
                    <a:pt x="57817" y="0"/>
                  </a:lnTo>
                  <a:cubicBezTo>
                    <a:pt x="89726" y="0"/>
                    <a:pt x="115633" y="25908"/>
                    <a:pt x="115633" y="57817"/>
                  </a:cubicBezTo>
                  <a:lnTo>
                    <a:pt x="115633" y="165163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8"/>
            <p:cNvGrpSpPr/>
            <p:nvPr/>
          </p:nvGrpSpPr>
          <p:grpSpPr>
            <a:xfrm>
              <a:off x="2244650" y="4811147"/>
              <a:ext cx="412718" cy="264128"/>
              <a:chOff x="2244650" y="4811147"/>
              <a:chExt cx="412718" cy="264128"/>
            </a:xfrm>
          </p:grpSpPr>
          <p:grpSp>
            <p:nvGrpSpPr>
              <p:cNvPr id="302" name="Google Shape;302;p8"/>
              <p:cNvGrpSpPr/>
              <p:nvPr/>
            </p:nvGrpSpPr>
            <p:grpSpPr>
              <a:xfrm>
                <a:off x="2244650" y="4811147"/>
                <a:ext cx="98965" cy="264128"/>
                <a:chOff x="2244650" y="4811147"/>
                <a:chExt cx="98965" cy="264128"/>
              </a:xfrm>
            </p:grpSpPr>
            <p:sp>
              <p:nvSpPr>
                <p:cNvPr id="303" name="Google Shape;303;p8"/>
                <p:cNvSpPr/>
                <p:nvPr/>
              </p:nvSpPr>
              <p:spPr>
                <a:xfrm>
                  <a:off x="2327232" y="4852390"/>
                  <a:ext cx="904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181641" extrusionOk="0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2310659" y="4811147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7" y="33814"/>
                        <a:pt x="32957" y="24765"/>
                      </a:cubicBezTo>
                      <a:lnTo>
                        <a:pt x="32957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>
                  <a:off x="2310659" y="5034032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7" y="7429"/>
                        <a:pt x="32957" y="16478"/>
                      </a:cubicBezTo>
                      <a:lnTo>
                        <a:pt x="32957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>
                  <a:off x="2244650" y="4811147"/>
                  <a:ext cx="16478" cy="26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" h="264128" extrusionOk="0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30" y="222885"/>
                        <a:pt x="16478" y="222885"/>
                      </a:cubicBezTo>
                      <a:cubicBezTo>
                        <a:pt x="16478" y="222885"/>
                        <a:pt x="7430" y="178118"/>
                        <a:pt x="7430" y="140303"/>
                      </a:cubicBezTo>
                      <a:cubicBezTo>
                        <a:pt x="7430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8"/>
              <p:cNvGrpSpPr/>
              <p:nvPr/>
            </p:nvGrpSpPr>
            <p:grpSpPr>
              <a:xfrm>
                <a:off x="2558309" y="4811147"/>
                <a:ext cx="99059" cy="264128"/>
                <a:chOff x="2558309" y="4811147"/>
                <a:chExt cx="99059" cy="264128"/>
              </a:xfrm>
            </p:grpSpPr>
            <p:sp>
              <p:nvSpPr>
                <p:cNvPr id="308" name="Google Shape;308;p8"/>
                <p:cNvSpPr/>
                <p:nvPr/>
              </p:nvSpPr>
              <p:spPr>
                <a:xfrm>
                  <a:off x="2640890" y="4852390"/>
                  <a:ext cx="904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181641" extrusionOk="0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>
                  <a:off x="2624412" y="4811147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6" y="33814"/>
                        <a:pt x="32956" y="24765"/>
                      </a:cubicBezTo>
                      <a:lnTo>
                        <a:pt x="32956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2624412" y="5034032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6" y="7429"/>
                        <a:pt x="32956" y="16478"/>
                      </a:cubicBezTo>
                      <a:lnTo>
                        <a:pt x="32956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2558309" y="4811147"/>
                  <a:ext cx="16478" cy="26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" h="264128" extrusionOk="0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29" y="222885"/>
                        <a:pt x="16478" y="222885"/>
                      </a:cubicBezTo>
                      <a:cubicBezTo>
                        <a:pt x="16478" y="222885"/>
                        <a:pt x="7429" y="178118"/>
                        <a:pt x="7429" y="140303"/>
                      </a:cubicBezTo>
                      <a:cubicBezTo>
                        <a:pt x="7429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2" name="Google Shape;312;p8"/>
            <p:cNvGrpSpPr/>
            <p:nvPr/>
          </p:nvGrpSpPr>
          <p:grpSpPr>
            <a:xfrm>
              <a:off x="2195121" y="4629506"/>
              <a:ext cx="511778" cy="181641"/>
              <a:chOff x="2195121" y="4629506"/>
              <a:chExt cx="511778" cy="181641"/>
            </a:xfrm>
          </p:grpSpPr>
          <p:sp>
            <p:nvSpPr>
              <p:cNvPr id="313" name="Google Shape;313;p8"/>
              <p:cNvSpPr/>
              <p:nvPr/>
            </p:nvSpPr>
            <p:spPr>
              <a:xfrm>
                <a:off x="2302467" y="4687322"/>
                <a:ext cx="305371" cy="74294"/>
              </a:xfrm>
              <a:custGeom>
                <a:avLst/>
                <a:gdLst/>
                <a:ahLst/>
                <a:cxnLst/>
                <a:rect l="l" t="t" r="r" b="b"/>
                <a:pathLst>
                  <a:path w="305371" h="74294" extrusionOk="0">
                    <a:moveTo>
                      <a:pt x="148590" y="0"/>
                    </a:moveTo>
                    <a:lnTo>
                      <a:pt x="0" y="74295"/>
                    </a:lnTo>
                    <a:lnTo>
                      <a:pt x="305372" y="74295"/>
                    </a:lnTo>
                    <a:lnTo>
                      <a:pt x="148590" y="0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195121" y="4629506"/>
                <a:ext cx="511778" cy="181641"/>
              </a:xfrm>
              <a:custGeom>
                <a:avLst/>
                <a:gdLst/>
                <a:ahLst/>
                <a:cxnLst/>
                <a:rect l="l" t="t" r="r" b="b"/>
                <a:pathLst>
                  <a:path w="511778" h="181641" extrusionOk="0">
                    <a:moveTo>
                      <a:pt x="487013" y="181642"/>
                    </a:moveTo>
                    <a:lnTo>
                      <a:pt x="24765" y="181642"/>
                    </a:lnTo>
                    <a:lnTo>
                      <a:pt x="24765" y="148590"/>
                    </a:lnTo>
                    <a:lnTo>
                      <a:pt x="0" y="132112"/>
                    </a:lnTo>
                    <a:lnTo>
                      <a:pt x="255937" y="0"/>
                    </a:lnTo>
                    <a:lnTo>
                      <a:pt x="511778" y="132112"/>
                    </a:lnTo>
                    <a:lnTo>
                      <a:pt x="487013" y="148590"/>
                    </a:lnTo>
                    <a:lnTo>
                      <a:pt x="487013" y="181642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" name="Google Shape;315;p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3778</Words>
  <Application>Microsoft Macintosh PowerPoint</Application>
  <PresentationFormat>On-screen Show (4:3)</PresentationFormat>
  <Paragraphs>390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Helvetica Neue</vt:lpstr>
      <vt:lpstr>Calibri</vt:lpstr>
      <vt:lpstr>NTR</vt:lpstr>
      <vt:lpstr>ICANN PPT_Arial_16x9_June 2017_potx</vt:lpstr>
      <vt:lpstr>Повысить инклюзивность интернета: Программа поддержки кандидатов на новые gTLD </vt:lpstr>
      <vt:lpstr>Повестка дня</vt:lpstr>
      <vt:lpstr>Обзор Программы New gTLD:  следующий раунд</vt:lpstr>
      <vt:lpstr>Программа New gTLD</vt:lpstr>
      <vt:lpstr>Что такое gTLD?</vt:lpstr>
      <vt:lpstr>Успешный следующий раунд</vt:lpstr>
      <vt:lpstr>Использование возможностей интернета с помощью gTLD</vt:lpstr>
      <vt:lpstr>Новые доменные имена, новые возможности использования</vt:lpstr>
      <vt:lpstr>Возможности gTLD</vt:lpstr>
      <vt:lpstr>Преимущества управления gTLD</vt:lpstr>
      <vt:lpstr>Как стать оператором регистратуры</vt:lpstr>
      <vt:lpstr>Как стать оператором регистратуры</vt:lpstr>
      <vt:lpstr>Финансовые и технические аспекты</vt:lpstr>
      <vt:lpstr>Обязанности операторов регистратур   </vt:lpstr>
      <vt:lpstr>Помощь кандидатам на новые gTLD</vt:lpstr>
      <vt:lpstr>Критерии поддержки кандидатов </vt:lpstr>
      <vt:lpstr>Программа поддержки кандидатов</vt:lpstr>
      <vt:lpstr>Портфолио участника Программы поддержки кандидатов</vt:lpstr>
      <vt:lpstr>Оценка кандидатов на получение поддержки</vt:lpstr>
      <vt:lpstr>Оценка кандидатов на получение поддержки</vt:lpstr>
      <vt:lpstr>Что будет дальше?</vt:lpstr>
      <vt:lpstr>Путь кандидата, получающего поддержку</vt:lpstr>
      <vt:lpstr>Путь поддерживаемого кандидата</vt:lpstr>
      <vt:lpstr>Основные даты</vt:lpstr>
      <vt:lpstr>Мероприятия и ресурсы</vt:lpstr>
      <vt:lpstr>Предстоящие мероприятия</vt:lpstr>
      <vt:lpstr>Будьте в курсе событий</vt:lpstr>
      <vt:lpstr>Полезные ресурсы для кандидатов на поддержку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Повысить инклюзивность интернета: Программа поддержки кандидатов на новые gTLD </dc:title>
  <dc:creator>Nikki Davis</dc:creator>
  <cp:lastModifiedBy>Jane Sexton</cp:lastModifiedBy>
  <cp:revision>36</cp:revision>
  <dcterms:created xsi:type="dcterms:W3CDTF">2023-12-01T11:42:21Z</dcterms:created>
  <dcterms:modified xsi:type="dcterms:W3CDTF">2024-09-05T15:12:18Z</dcterms:modified>
</cp:coreProperties>
</file>