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92" r:id="rId2"/>
    <p:sldId id="257" r:id="rId3"/>
    <p:sldId id="258" r:id="rId4"/>
    <p:sldId id="259" r:id="rId5"/>
    <p:sldId id="293"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Helvetica Neue" panose="02000503000000020004" pitchFamily="2" charset="0"/>
      <p:regular r:id="rId33"/>
      <p:bold r:id="rId34"/>
      <p:italic r:id="rId35"/>
      <p:boldItalic r:id="rId36"/>
    </p:embeddedFont>
    <p:embeddedFont>
      <p:font typeface="NTR"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HV1VEOgxzowt2Y7wPyjDbJx7y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8"/>
    <p:restoredTop sz="75782"/>
  </p:normalViewPr>
  <p:slideViewPr>
    <p:cSldViewPr snapToGrid="0">
      <p:cViewPr varScale="1">
        <p:scale>
          <a:sx n="95" d="100"/>
          <a:sy n="95" d="100"/>
        </p:scale>
        <p:origin x="2368" y="184"/>
      </p:cViewPr>
      <p:guideLst>
        <p:guide orient="horz" pos="68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MX" sz="1150" dirty="0">
                <a:solidFill>
                  <a:srgbClr val="1D1C1D"/>
                </a:solidFill>
                <a:latin typeface="Arial"/>
                <a:ea typeface="Arial"/>
                <a:cs typeface="Arial"/>
                <a:sym typeface="Arial"/>
              </a:rPr>
              <a:t>Además de tener una “etiqueta” o nombre único, un gTLD puede ofrecer muchas ventajas potenciales:</a:t>
            </a:r>
          </a:p>
          <a:p>
            <a:pPr marL="0" lvl="0" indent="0" algn="l" rtl="0">
              <a:lnSpc>
                <a:spcPct val="115000"/>
              </a:lnSpc>
              <a:spcBef>
                <a:spcPts val="0"/>
              </a:spcBef>
              <a:spcAft>
                <a:spcPts val="0"/>
              </a:spcAft>
              <a:buClr>
                <a:schemeClr val="dk1"/>
              </a:buClr>
              <a:buSzPts val="1100"/>
              <a:buFont typeface="Arial"/>
              <a:buNone/>
            </a:pP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Mayor seguridad: un Operador de Registro tiene la posibilidad de aplicar medidas de seguridad adaptadas a ese dominio, lo que reduce el riesgo de ciberamenazas como los ataques de phishing.</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Oportunidades de monetización: un Operador de Registro puede vender nombres de dominio bajo el gTLD y generar potencialmente ingresos.</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Mayor credibilidad:  un gTLD puede aumentar la credibilidad y confiabilidad de una marca a los ojos de los usuarios.</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Control de la marca: un gTLD le permite tener mayor control sobre su marca en línea.</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Flexibilidad y creatividad: como Operador de Registro, puede crear nombres de dominio que sean más relevantes y creativos para su nicho o industria específica.</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Control sobre políticas: aunque </a:t>
            </a:r>
            <a:r>
              <a:rPr lang="es-MX" sz="1150" dirty="0">
                <a:solidFill>
                  <a:srgbClr val="1D1C1D"/>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algunas normas están establecidas por las políticas de consenso de la ICANN,</a:t>
            </a:r>
            <a:r>
              <a:rPr lang="es-MX" sz="1150" dirty="0">
                <a:solidFill>
                  <a:srgbClr val="1D1C1D"/>
                </a:solidFill>
                <a:latin typeface="Arial"/>
                <a:ea typeface="Arial"/>
                <a:cs typeface="Arial"/>
                <a:sym typeface="Arial"/>
              </a:rPr>
              <a:t> un Operador de Registro suele tener autonomía para establecer las políticas de registración del gTLD, incluido quién puede registrar nombres de dominio en su gTLD y con qué fines.</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Localización: tener un gTLD propio permite tener nombres de dominio localizados que se adapten a regiones o idiomas específicos, lo cual mejora su alcance y relevancia globales.</a:t>
            </a:r>
          </a:p>
        </p:txBody>
      </p:sp>
      <p:sp>
        <p:nvSpPr>
          <p:cNvPr id="319" name="Google Shape;3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es-MX"/>
              <a:t>El proceso de solicitud para gestionar una empresa de registro es mucho más complejo que registrar un nombre de dominio, algo que puede hacer cualquier persona u organización, y no debe tomarse a la ligera. Solicitar un nuevo gTLD significa esencialmente presentar una solicitud para operar un registro de Internet. Hablemos un poco de lo que eso implica.</a:t>
            </a:r>
          </a:p>
          <a:p>
            <a:pPr marL="0" lvl="0" indent="0" algn="l" rtl="0">
              <a:lnSpc>
                <a:spcPct val="100000"/>
              </a:lnSpc>
              <a:spcBef>
                <a:spcPts val="1200"/>
              </a:spcBef>
              <a:spcAft>
                <a:spcPts val="1200"/>
              </a:spcAft>
              <a:buSzPts val="1400"/>
              <a:buNone/>
            </a:pPr>
            <a:endParaRPr sz="1100"/>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Como solicitante, su organización pide gestionar un registro que representa una parte de la infraestructura de Internet. </a:t>
            </a: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s-MX" sz="1100" dirty="0">
                <a:latin typeface="Arial"/>
                <a:ea typeface="Arial"/>
                <a:cs typeface="Arial"/>
                <a:sym typeface="Arial"/>
              </a:rPr>
              <a:t>Un registro es una base de datos de todos los dominios registrados bajo un TLD específico. Los operadores de registro (RO) mantienen la lista maestra o registro de todos esos dominios. Los operadores de registro tienen contratos con los registradores que les permiten vender un gTLD. Los operadores de registro también agregan, eliminan o modifican nombres de dominio y realizan otros cambios a pedido de los registradores.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dirty="0"/>
              <a:t>El Operador de Registro determina qué organizaciones pueden registrarse para utilizar su dominio y cuáles no. </a:t>
            </a:r>
          </a:p>
          <a:p>
            <a:pPr marL="0" lvl="0" indent="0" algn="l" rtl="0">
              <a:lnSpc>
                <a:spcPct val="100000"/>
              </a:lnSpc>
              <a:spcBef>
                <a:spcPts val="0"/>
              </a:spcBef>
              <a:spcAft>
                <a:spcPts val="0"/>
              </a:spcAft>
              <a:buSzPts val="1400"/>
              <a:buNone/>
            </a:pPr>
            <a:r>
              <a:rPr lang="es-MX" dirty="0"/>
              <a:t>También deciden:  ¿Para qué se utiliza el gTLD? ¿Se trata de una comunidad cerrada, como .bank o .edu, o es abierta? </a:t>
            </a:r>
          </a:p>
          <a:p>
            <a:pPr marL="0" lvl="0" indent="0" algn="l" rtl="0">
              <a:lnSpc>
                <a:spcPct val="100000"/>
              </a:lnSpc>
              <a:spcBef>
                <a:spcPts val="0"/>
              </a:spcBef>
              <a:spcAft>
                <a:spcPts val="0"/>
              </a:spcAft>
              <a:buSzPts val="1400"/>
              <a:buNone/>
            </a:pPr>
            <a:r>
              <a:rPr lang="es-MX" dirty="0"/>
              <a:t>¿Se va a utilizar solo de una manera específica, como .new? ¿O dentro de una zona geográfica concreta?</a:t>
            </a:r>
          </a:p>
        </p:txBody>
      </p:sp>
      <p:sp>
        <p:nvSpPr>
          <p:cNvPr id="429" name="Google Shape;4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a:t>Todos los solicitantes de nuevos gTLD deben poder demostrar la capacidad operativa, técnica y financiera necesaria para gestionar un registro.  Algunas de estas capacidades operativas y técnicas, como los servicios de back-end, pueden subcontratarse a terceros denominados Proveedores de Servicios de Registro.</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a:t>Pero solicitar un nuevo gTLD requiere recursos financieros y técnicos, incluidos personal y equipos, que están fuera del alcance de muchos.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a:t>Se prevé que las </a:t>
            </a:r>
            <a:r>
              <a:rPr lang="es-MX">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tarifas de solicitud y evaluación</a:t>
            </a:r>
            <a:r>
              <a:rPr lang="es-MX"/>
              <a:t> oscilen entre los 208 000 y 293 000 dólares estadounidenses. Se prevé que la cifra definitiva de las tarifas se confirme en septiembre de este año.</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62" name="Google Shape;46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0b3186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f0b3186b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es-MX" dirty="0">
                <a:latin typeface="Arial"/>
                <a:ea typeface="Arial"/>
                <a:cs typeface="Arial"/>
                <a:sym typeface="Arial"/>
              </a:rPr>
              <a:t>Hay muchos aspectos (técnicos, financieros, normativos) en la gestión de un registro.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ea typeface="Arial"/>
                <a:cs typeface="Arial"/>
                <a:sym typeface="Arial"/>
              </a:rPr>
              <a:t>El Operador de Registro desempeña una función fundamental dentro del ecosistema de Internet: mantener la base de datos maestra de todos los nombres de dominio registrados en cada dominio de alto nivel (TLD) y generar el "archivo de zona" que permite a las computadoras encaminar el tráfico de Internet hacia y desde los TLD en cualquier lugar el mundo.</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ea typeface="Arial"/>
                <a:cs typeface="Arial"/>
                <a:sym typeface="Arial"/>
              </a:rPr>
              <a:t>Los operadores de registro son responsables del mantenimiento del registro de cada dominio de alto nivel. Las responsabilidades de los registros comprenden aceptar las solicitudes de registración, mantener una base de datos de los datos de registración de nombres de dominio que sean necesarios y proporcionar servidores de nombre para publicar los datos del archivo de zona (información acerca de la ubicación de un nombre de dominio) en Internet.</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latin typeface="Arial"/>
                <a:ea typeface="Arial"/>
                <a:cs typeface="Arial"/>
                <a:sym typeface="Arial"/>
              </a:rPr>
              <a:t>Algunos operadores de registro pueden optar por subcontratar algunos de los requisitos técnicos a un tercero, denominado proveedor de servicios de registro.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latin typeface="Arial"/>
                <a:ea typeface="Arial"/>
                <a:cs typeface="Arial"/>
                <a:sym typeface="Arial"/>
              </a:rPr>
              <a:t>Si desea obtener más información sobre cómo convertirse en operador de registro, le recomendamos el curso de ICANN Learn, disponible en icann.org.</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74" name="Google Shape;474;g2f0b3186b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MX"/>
              <a:t>El Programa de Apoyo para Solicitantes, o ASP, hace que la solicitud de un nuevo gTLD sea más asequible para las entidades interesadas en gestionar un gTLD pero que necesitan recursos financieros o capacitación para hacerlo.  </a:t>
            </a:r>
          </a:p>
        </p:txBody>
      </p:sp>
      <p:sp>
        <p:nvSpPr>
          <p:cNvPr id="504" name="Google Shape;5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Los criterios de evaluación para reunir los requisitos</a:t>
            </a: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incluyen</a:t>
            </a:r>
            <a:r>
              <a:rPr lang="es-MX" dirty="0"/>
              <a:t>:</a:t>
            </a: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p>
          <a:p>
            <a:pPr marL="914400" lvl="1" indent="-304800" algn="l" rtl="0">
              <a:lnSpc>
                <a:spcPct val="100000"/>
              </a:lnSpc>
              <a:spcBef>
                <a:spcPts val="0"/>
              </a:spcBef>
              <a:spcAft>
                <a:spcPts val="0"/>
              </a:spcAft>
              <a:buClr>
                <a:schemeClr val="dk1"/>
              </a:buClr>
              <a:buSzPts val="1200"/>
              <a:buFont typeface="Calibri"/>
              <a:buChar char="○"/>
            </a:pPr>
            <a:r>
              <a:rPr lang="es-MX" dirty="0"/>
              <a:t>Verificación de antecedentes comerciales</a:t>
            </a:r>
          </a:p>
          <a:p>
            <a:pPr marL="914400" lvl="1" indent="-304800" algn="l" rtl="0">
              <a:lnSpc>
                <a:spcPct val="100000"/>
              </a:lnSpc>
              <a:spcBef>
                <a:spcPts val="0"/>
              </a:spcBef>
              <a:spcAft>
                <a:spcPts val="0"/>
              </a:spcAft>
              <a:buClr>
                <a:schemeClr val="dk1"/>
              </a:buClr>
              <a:buSzPts val="1200"/>
              <a:buFont typeface="Calibri"/>
              <a:buChar char="○"/>
            </a:pPr>
            <a:r>
              <a:rPr lang="es-MX" dirty="0"/>
              <a:t>Verificación de antecedentes de responsabilidad pública</a:t>
            </a:r>
          </a:p>
          <a:p>
            <a:pPr marL="914400" lvl="1" indent="-304800" algn="l" rtl="0">
              <a:lnSpc>
                <a:spcPct val="100000"/>
              </a:lnSpc>
              <a:spcBef>
                <a:spcPts val="0"/>
              </a:spcBef>
              <a:spcAft>
                <a:spcPts val="0"/>
              </a:spcAft>
              <a:buClr>
                <a:schemeClr val="dk1"/>
              </a:buClr>
              <a:buSzPts val="1200"/>
              <a:buFont typeface="Calibri"/>
              <a:buChar char="○"/>
            </a:pPr>
            <a:r>
              <a:rPr lang="es-MX" dirty="0"/>
              <a:t>Necesidad financiera </a:t>
            </a:r>
          </a:p>
          <a:p>
            <a:pPr marL="914400" lvl="1" indent="-304800" algn="l" rtl="0">
              <a:lnSpc>
                <a:spcPct val="100000"/>
              </a:lnSpc>
              <a:spcBef>
                <a:spcPts val="0"/>
              </a:spcBef>
              <a:spcAft>
                <a:spcPts val="0"/>
              </a:spcAft>
              <a:buClr>
                <a:schemeClr val="dk1"/>
              </a:buClr>
              <a:buSzPts val="1200"/>
              <a:buFont typeface="Calibri"/>
              <a:buChar char="○"/>
            </a:pPr>
            <a:r>
              <a:rPr lang="es-MX" dirty="0"/>
              <a:t>Viabilidad financiera</a:t>
            </a:r>
          </a:p>
          <a:p>
            <a:pPr marL="914400" lvl="1" indent="-304800" algn="l" rtl="0">
              <a:lnSpc>
                <a:spcPct val="100000"/>
              </a:lnSpc>
              <a:spcBef>
                <a:spcPts val="0"/>
              </a:spcBef>
              <a:spcAft>
                <a:spcPts val="0"/>
              </a:spcAft>
              <a:buClr>
                <a:schemeClr val="dk1"/>
              </a:buClr>
              <a:buSzPts val="1200"/>
              <a:buFont typeface="Calibri"/>
              <a:buChar char="○"/>
            </a:pPr>
            <a:r>
              <a:rPr lang="es-MX" dirty="0"/>
              <a:t>Condición de entidad elegible</a:t>
            </a:r>
          </a:p>
          <a:p>
            <a:pPr marL="0" lvl="0" indent="0" algn="l" rtl="0">
              <a:lnSpc>
                <a:spcPct val="100000"/>
              </a:lnSpc>
              <a:spcBef>
                <a:spcPts val="0"/>
              </a:spcBef>
              <a:spcAft>
                <a:spcPts val="0"/>
              </a:spcAft>
              <a:buClr>
                <a:schemeClr val="dk1"/>
              </a:buClr>
              <a:buSzPts val="1200"/>
              <a:buFont typeface="Calibri"/>
              <a:buNone/>
            </a:pPr>
            <a:endParaRPr dirty="0">
              <a:highlight>
                <a:srgbClr val="FFFF00"/>
              </a:highlight>
            </a:endParaRPr>
          </a:p>
          <a:p>
            <a:pPr marL="0" lvl="0" indent="0" algn="l" rtl="0">
              <a:spcBef>
                <a:spcPts val="0"/>
              </a:spcBef>
              <a:spcAft>
                <a:spcPts val="0"/>
              </a:spcAft>
              <a:buClr>
                <a:schemeClr val="dk1"/>
              </a:buClr>
              <a:buSzPts val="1400"/>
              <a:buFont typeface="Arial"/>
              <a:buNone/>
            </a:pPr>
            <a:r>
              <a:rPr lang="es-MX" dirty="0"/>
              <a:t>En el </a:t>
            </a:r>
            <a:r>
              <a:rPr lang="es-MX" u="sng" dirty="0">
                <a:solidFill>
                  <a:srgbClr val="1155CC"/>
                </a:solidFill>
                <a:hlinkClick r:id="rId3">
                  <a:extLst>
                    <a:ext uri="{A12FA001-AC4F-418D-AE19-62706E023703}">
                      <ahyp:hlinkClr xmlns:ahyp="http://schemas.microsoft.com/office/drawing/2018/hyperlinkcolor" val="tx"/>
                    </a:ext>
                  </a:extLst>
                </a:hlinkClick>
              </a:rPr>
              <a:t>Manual del ASP</a:t>
            </a:r>
            <a:r>
              <a:rPr lang="es-MX" dirty="0"/>
              <a:t> encontrará una guía completa sobre el proceso de solicitud del ASP, del cual hablaremos en unos minutos.</a:t>
            </a:r>
          </a:p>
        </p:txBody>
      </p:sp>
      <p:sp>
        <p:nvSpPr>
          <p:cNvPr id="511" name="Google Shape;5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Para presentar una solicitud para el Programa de Apoyo para Solicitantes, los solicitantes deben ser una de estas entidades: </a:t>
            </a:r>
          </a:p>
          <a:p>
            <a:pPr marL="457200" lvl="0" indent="-317500" algn="l" rtl="0">
              <a:lnSpc>
                <a:spcPct val="100000"/>
              </a:lnSpc>
              <a:spcBef>
                <a:spcPts val="0"/>
              </a:spcBef>
              <a:spcAft>
                <a:spcPts val="0"/>
              </a:spcAft>
              <a:buSzPts val="1400"/>
              <a:buChar char="●"/>
            </a:pP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una organización sin fines de lucro, no gubernamental o benéfica;</a:t>
            </a: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a:t>
            </a:r>
          </a:p>
          <a:p>
            <a:pPr marL="457200" lvl="0" indent="-317500" algn="l" rtl="0">
              <a:lnSpc>
                <a:spcPct val="100000"/>
              </a:lnSpc>
              <a:spcBef>
                <a:spcPts val="0"/>
              </a:spcBef>
              <a:spcAft>
                <a:spcPts val="0"/>
              </a:spcAft>
              <a:buSzPts val="1400"/>
              <a:buChar char="●"/>
            </a:pP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una organización intergubernamental;</a:t>
            </a: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a:t>
            </a:r>
          </a:p>
          <a:p>
            <a:pPr marL="457200" lvl="0" indent="-317500" algn="l" rtl="0">
              <a:lnSpc>
                <a:spcPct val="100000"/>
              </a:lnSpc>
              <a:spcBef>
                <a:spcPts val="0"/>
              </a:spcBef>
              <a:spcAft>
                <a:spcPts val="0"/>
              </a:spcAft>
              <a:buSzPts val="1400"/>
              <a:buChar char="●"/>
            </a:pP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una organización de pueblos </a:t>
            </a: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originarios</a:t>
            </a: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 o tribales;</a:t>
            </a: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 </a:t>
            </a:r>
          </a:p>
          <a:p>
            <a:pPr marL="457200" lvl="0" indent="-317500" algn="l" rtl="0">
              <a:lnSpc>
                <a:spcPct val="100000"/>
              </a:lnSpc>
              <a:spcBef>
                <a:spcPts val="0"/>
              </a:spcBef>
              <a:spcAft>
                <a:spcPts val="0"/>
              </a:spcAft>
              <a:buSzPts val="1400"/>
              <a:buChar char="●"/>
            </a:pP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o una pequeña empresa que opere como empresa social o esté situada en una economía menos desarrollada.</a:t>
            </a:r>
            <a:r>
              <a:rPr lang="es-MX"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dirty="0"/>
              <a:t>Los solicitantes deben certificar ser uno de los tipos de entidades de esta lista y aportar la documentación correspondiente.</a:t>
            </a:r>
          </a:p>
          <a:p>
            <a:pPr marL="0" lvl="0" indent="0" algn="l" rtl="0">
              <a:lnSpc>
                <a:spcPct val="100000"/>
              </a:lnSpc>
              <a:spcBef>
                <a:spcPts val="0"/>
              </a:spcBef>
              <a:spcAft>
                <a:spcPts val="0"/>
              </a:spcAft>
              <a:buClr>
                <a:schemeClr val="dk1"/>
              </a:buClr>
              <a:buSzPts val="1200"/>
              <a:buFont typeface="Calibri"/>
              <a:buNone/>
            </a:pPr>
            <a:endParaRPr dirty="0"/>
          </a:p>
        </p:txBody>
      </p:sp>
      <p:sp>
        <p:nvSpPr>
          <p:cNvPr id="534" name="Google Shape;5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Para los solicitantes que cumplan los requisitos, el programa ofrece una serie de ayudas económicas y de otro tipo para apoyarlos en la solicitud de un gTLD.</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dirty="0"/>
              <a:t>La asistencia financiera incluye reducciones de tarifas (entre un 75 % y un 85 % de reducción) en función de los fondos disponibles y del número de solicitantes que cumplan los requisitos para recibir apoyo. </a:t>
            </a:r>
          </a:p>
          <a:p>
            <a:pPr marL="914400" lvl="1" indent="-304800" algn="l" rtl="0">
              <a:lnSpc>
                <a:spcPct val="100000"/>
              </a:lnSpc>
              <a:spcBef>
                <a:spcPts val="0"/>
              </a:spcBef>
              <a:spcAft>
                <a:spcPts val="0"/>
              </a:spcAft>
              <a:buClr>
                <a:schemeClr val="dk1"/>
              </a:buClr>
              <a:buSzPts val="1200"/>
              <a:buFont typeface="Calibri"/>
              <a:buChar char="○"/>
            </a:pPr>
            <a:r>
              <a:rPr lang="es-MX" dirty="0"/>
              <a:t>El 75 % es la reducción mínima de tarifas para los solicitantes de ayuda; el 85 % es la reducción máxima para los solicitantes de ayuda. </a:t>
            </a:r>
          </a:p>
          <a:p>
            <a:pPr marL="914400" lvl="1" indent="-304800" algn="l" rtl="0">
              <a:lnSpc>
                <a:spcPct val="100000"/>
              </a:lnSpc>
              <a:spcBef>
                <a:spcPts val="0"/>
              </a:spcBef>
              <a:spcAft>
                <a:spcPts val="0"/>
              </a:spcAft>
              <a:buClr>
                <a:schemeClr val="dk1"/>
              </a:buClr>
              <a:buSzPts val="1200"/>
              <a:buFont typeface="Calibri"/>
              <a:buChar char="○"/>
            </a:pPr>
            <a:r>
              <a:rPr lang="es-MX" dirty="0"/>
              <a:t>Es importante tener en cuenta que las reducciones de tarifas solo se aplicarán a una solicitud de gTLD por solicitante de ayuda.</a:t>
            </a:r>
          </a:p>
          <a:p>
            <a:pPr marL="914400" lvl="1" indent="-304800" algn="l" rtl="0">
              <a:lnSpc>
                <a:spcPct val="100000"/>
              </a:lnSpc>
              <a:spcBef>
                <a:spcPts val="0"/>
              </a:spcBef>
              <a:spcAft>
                <a:spcPts val="0"/>
              </a:spcAft>
              <a:buSzPts val="1200"/>
              <a:buFont typeface="Calibri"/>
              <a:buChar char="○"/>
            </a:pPr>
            <a:r>
              <a:rPr lang="es-MX" dirty="0">
                <a:solidFill>
                  <a:srgbClr val="000000"/>
                </a:solidFill>
              </a:rPr>
              <a:t>Los solicitantes del ASP cualificados que participen en los procedimientos de resolución de solicitudes controvertidas del Programa de Nuevos gTLD también podrán optar por recibir un crédito de oferta.</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dirty="0"/>
              <a:t>La asistencia no financiera incluye el acceso a materiales y recursos de capacitación, asesores para solicitantes que pueden ayudar con su solicitud y servicios profesionales voluntarios.</a:t>
            </a:r>
          </a:p>
        </p:txBody>
      </p:sp>
      <p:sp>
        <p:nvSpPr>
          <p:cNvPr id="599" name="Google Shape;59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s-MX"/>
              <a:t>Las evaluaciones del ASP se llevarán a cabo en dos etapas. </a:t>
            </a: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s-MX"/>
              <a:t>En la primera etapa, la ICANN llevará a cabo la verificación general de antecedentes comerciales. Esto implica la confirmación de que el solicitante cumple con la legalidad, que se han presentado todos los documentos requeridos, que el solicitante es elegible para el Programa de Nuevos gTLD, así como la realización de una investigación de antecedentes. </a:t>
            </a: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s-MX"/>
              <a:t>Los solicitantes que no superen esta primera fase de la evaluación no podrán pasar a la Etapa 2.</a:t>
            </a:r>
          </a:p>
        </p:txBody>
      </p:sp>
      <p:sp>
        <p:nvSpPr>
          <p:cNvPr id="632" name="Google Shape;6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MX" dirty="0"/>
              <a:t>Hola, mi nombre es --- Bienvenido al seminario web de hoy, que hemos desarrollado para fomentar su participación en el Programa de Nuevos gTLD: Próxima Ronda.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s-MX" sz="1100" dirty="0">
                <a:latin typeface="Arial"/>
                <a:ea typeface="Arial"/>
                <a:cs typeface="Arial"/>
                <a:sym typeface="Arial"/>
              </a:rPr>
              <a:t>La Corporación para la Asignación de Nombres y Números en Internet (ICANN) gestiona el Sistema de Nombres de Dominio (DNS) de Internet en beneficio de todo el mundo. Coordina los sistemas de identificadores únicos de Internet, incluidos los nombres de dominio y las direcciones IP, en todo el mundo.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s-MX" dirty="0"/>
              <a:t>El Equipo de Participación Global de Partes Interesadas de la ICANN dirige las actividades de difusión en regiones de todo el mundo en nombre de la organización de la ICANN. Este trabajo incluye la comunicación y el desarrollo de capacidades.</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s-MX" dirty="0"/>
              <a:t>A continuación, le presentamos los temas que trataremos hoy.</a:t>
            </a:r>
          </a:p>
        </p:txBody>
      </p:sp>
      <p:sp>
        <p:nvSpPr>
          <p:cNvPr id="72" name="Google Shape;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s-MX" dirty="0"/>
              <a:t>Un Panel de Revisión de Apoyo para Solicitantes llevará a cabo la segunda parte del proceso de evaluación. Los miembros del panel de evaluación llevarán a cabo procesos de evaluación justos, independientes, eficientes, coherentes y confiables para evaluar a los solicitantes.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s-MX" dirty="0"/>
              <a:t>El panel revisará los aspectos restantes de los criterios de evaluación: responsabilidad pública, que exige que el solicitante no comercie, produzca o promueva una industria/cadena de caracteres contraria a las normas legales generalmente aceptadas de moralidad y orden público. Y que el solicitante no está afiliado a un Operador de Registro de gTLD existente y/o a otro posible solicitante de gTLD en la próxima ronda que no cumpliría los criterios del ASP.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s-MX" dirty="0"/>
              <a:t>Otros requisitos adicionales son la necesidad financiera, la viabilidad financiera y la confirmación de que el solicitante es una de las entidades elegibles mencionadas anteriormente.</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655" name="Google Shape;65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Cabe señalar que todos los solicitantes interesados en solicitar un nuevo gTLD deben presentar una solicitud al Programa de Nuevos gTLD. La presentación de solicitudes para el Programa de Nuevos gTLD comenzará a principios de 2026. Los postulantes que soliciten apoyo, pero que no cumplan los requisitos, podrán presentar una solicitud de gTLD y abonar la totalidad de las tarifas. Los solicitantes deberán cumplir los requisitos de evaluación del Programa de gTLD para que su solicitud de gTLD pueda avanzar. Ver más información sobre el Programa de Nuevos gTLD en el sitio web.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678" name="Google Shape;6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La barra superior muestra las </a:t>
            </a:r>
            <a:r>
              <a:rPr lang="es-MX" b="1"/>
              <a:t>etapas</a:t>
            </a:r>
            <a:r>
              <a:rPr lang="es-MX"/>
              <a:t> por las que hay que pasar cuando se toma una decisión importante, como solicitar un gTLD. La barra inferior muestra el </a:t>
            </a:r>
            <a:r>
              <a:rPr lang="es-MX" b="1"/>
              <a:t>apoyo</a:t>
            </a:r>
            <a:r>
              <a:rPr lang="es-MX"/>
              <a:t> que ofrece la ICANN en cada una de esas etapas. En el centro, incluimos un ejemplo de la </a:t>
            </a:r>
            <a:r>
              <a:rPr lang="es-MX" b="1"/>
              <a:t>experiencia</a:t>
            </a:r>
            <a:r>
              <a:rPr lang="es-MX"/>
              <a:t> de un solicitante que recibió apoyo a lo largo de estas etapas con estos tipos de </a:t>
            </a:r>
            <a:r>
              <a:rPr lang="es-MX">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apoyo</a:t>
            </a:r>
            <a:r>
              <a:rPr lang="es-MX"/>
              <a:t>. </a:t>
            </a: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s-MX"/>
              <a:t>Por lo tanto, aquí vemos a un solicitante que está haciendo uso del apoyo para el desarrollo de capacidades, haciendo preguntas al asesor de solicitantes o utilizando los servicios profesionales voluntarios que se ofrecen. Este camino continúa en la siguiente diapositiva.</a:t>
            </a:r>
          </a:p>
        </p:txBody>
      </p:sp>
      <p:sp>
        <p:nvSpPr>
          <p:cNvPr id="691" name="Google Shape;6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Esta diapositiva muestra la continuación del camino, donde un solicitante toma la </a:t>
            </a:r>
            <a:r>
              <a:rPr lang="es-MX" b="1"/>
              <a:t>decisión</a:t>
            </a:r>
            <a:r>
              <a:rPr lang="es-MX"/>
              <a:t> de presentar la solicitud (barra superior) y qué apoyo tiene disponible durante y después del proceso de solicitud de gTLD (barra inferior). Este gráfico muestra el camino del solicitante a través de la contratación y la delegación de gTLD, y las ayudas disponibles a largo plazo a medida que el solicitante se convierte en operador de registro. </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743" name="Google Shape;7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l"/>
            <a:r>
              <a:rPr lang="es-ES" sz="1800" dirty="0">
                <a:effectLst/>
                <a:latin typeface="Calibri" panose="020F0502020204030204" pitchFamily="34" charset="0"/>
                <a:ea typeface="Calibri" panose="020F0502020204030204" pitchFamily="34" charset="0"/>
                <a:cs typeface="Calibri" panose="020F0502020204030204" pitchFamily="34" charset="0"/>
              </a:rPr>
              <a:t>Por último, estas son algunas de las fechas importantes para recordar. Se prevé que el período para recibir solicitudes del Programa de Apoyo para Solicitantes se inicie el 19 de noviembre de este año. Se calcula que la Guía para el Solicitante del Programa de Nuevos gTLD estará lista en diciembre de 2025. Se prevé que el período para recibir solicitudes para el Programa de Nuevos gTLD se inicie en abril de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94" name="Google Shape;7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El presentador agregará eventos relevantes a esta diapositiva según sea necesario. </a:t>
            </a:r>
          </a:p>
        </p:txBody>
      </p:sp>
      <p:sp>
        <p:nvSpPr>
          <p:cNvPr id="829" name="Google Shape;8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a:t>Empecemos por el motivo por el cual estamos hoy aquí: hablarles de nuevas oportunidades interesantes y atractivas que están a punto de surgir con el inicio del Programa de Nuevos gTLD: Próxima Ronda. </a:t>
            </a: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a:t>Internet empezó con unos pocos gTLD. Probablemente le resulten más familiares los gTLD  .com, .org o .net.  </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MX"/>
              <a:t>A medida que Internet evolucionó, la cantidad de gTLD fue aumentando. La ICANN puso en marcha el Programa de Nuevos gTLD en 2012 para fomentar la innovación, la competencia y la capacidad de elección de los consumidores en el sector de los nombres de dominio.  Para fines de marzo de 2021, había más de </a:t>
            </a:r>
            <a:r>
              <a:rPr lang="es-MX" u="sng">
                <a:solidFill>
                  <a:srgbClr val="1155CC"/>
                </a:solidFill>
                <a:hlinkClick r:id="rId3">
                  <a:extLst>
                    <a:ext uri="{A12FA001-AC4F-418D-AE19-62706E023703}">
                      <ahyp:hlinkClr xmlns:ahyp="http://schemas.microsoft.com/office/drawing/2018/hyperlinkcolor" val="tx"/>
                    </a:ext>
                  </a:extLst>
                </a:hlinkClick>
              </a:rPr>
              <a:t>1200 gTLD</a:t>
            </a:r>
            <a:r>
              <a:rPr lang="es-MX"/>
              <a:t>.</a:t>
            </a: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s-MX" dirty="0"/>
              <a:t>Los dominios de alto nivel son la parte de una dirección de Internet que va después del punto. Los nuevos dominios genéricos de alto nivel, o gTLD, pueden representar marcas, comunidades y regiones geográficas, así como nombres de dominio en múltiples códigos de escritura y con más de tres caracteres. En algunos códigos de escritura, como el árabe, el TLD aparece a la izquierda del punto. </a:t>
            </a:r>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s-MX" dirty="0"/>
              <a:t>Nota: sin excepción, todos los TLD de dos caracteres son dominios con código de país, que indican el país, estado soberano o territorio dependiente donde se encuentra el sitio web.</a:t>
            </a: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s-MX" dirty="0"/>
              <a:t>A medida que Internet fue evolucionando, la cantidad de TLD genéricos aumentó para reflejar la multidimensionalidad de miles de millones de usuarios de Internet. La ICANN llevó a cabo tres rondas de solicitudes de nuevos gTLD: en 2000, 2004 y 2012. </a:t>
            </a: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s-MX" dirty="0"/>
              <a:t>¿Cómo determinaremos nuestro éxito? Nuestro objetivo general para la próxima ronda, establecido por la comunidad, es fomentar la diversidad, incentivar la competencia y mejorar la utilidad del DNS. Lo que esto significa en realidad es hacer que el DNS brinde más beneficios a públicos más amplios y diversos.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s-MX" dirty="0"/>
              <a:t>¿Cómo sabremos si lo logramos? Nos gustaría ver solicitudes de nuevas comunidades, culturas y organizaciones. Nos gustaría contar con una mayor proporción de solicitudes procedentes de regiones que actualmente están subrepresentadas en la ICANN.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s-MX" dirty="0"/>
              <a:t>Nuestro objetivo es maximizar la probabilidad de que estos grupos soliciten un gTLD. Una forma de conseguirlo es apoyar a estos posibles solicitantes a lo largo del proceso.</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 La ICANN se prepara para abrir otra ronda de solicitudes de nuevos gTLD. Pero, ¿qué entendemos exactamente por “solicitar un nuevo gTLD”? ¿Y por qué querría una organización solicitar e incluso operar un gTLD?</a:t>
            </a: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s-MX" dirty="0"/>
              <a:t>Los nuevos gTLD están pensados para ofrecer mayores posibilidades de elección a los consumidores y pueden utilizarse de muchas formas innovadoras. Por ejemplo, varias marcas están utilizando un TLD de uso interno para que sus empleados y equipos técnicos puedan crear espacios seguros en línea.</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b="1" dirty="0"/>
              <a:t>.bank</a:t>
            </a:r>
            <a:r>
              <a:rPr lang="es-MX" dirty="0"/>
              <a:t> aumenta la confianza en el sistema bancario en línea al prestar servicios únicamente a industrias financieras y ofrecer una ubicación en línea segura, verificada y fácilmente identificable.</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b="1" dirty="0"/>
              <a:t>.nyc</a:t>
            </a:r>
            <a:r>
              <a:rPr lang="es-MX" dirty="0"/>
              <a:t> se creó para mostrar la diversidad de perspectivas, personas y empresas que hacen de Nueva York la vibrante ciudad que es.</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b="1" dirty="0"/>
              <a:t>.new</a:t>
            </a:r>
            <a:r>
              <a:rPr lang="es-MX" dirty="0"/>
              <a:t>, por otro lado, solo puede utilizarse para crear una nueva tarea, como abrir un nuevo documento de Google o una nueva lista de reproducción de Spotify.</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dirty="0"/>
              <a:t>Los gTLD pueden representar culturas, marcas, regiones geográficas, comunidades, intereses especiales y mucho más (por ejemplo, .community, .london, .sport).</a:t>
            </a:r>
          </a:p>
          <a:p>
            <a:pPr marL="0" lvl="0" indent="0" algn="l" rtl="0">
              <a:lnSpc>
                <a:spcPct val="100000"/>
              </a:lnSpc>
              <a:spcBef>
                <a:spcPts val="0"/>
              </a:spcBef>
              <a:spcAft>
                <a:spcPts val="0"/>
              </a:spcAft>
              <a:buSzPts val="1400"/>
              <a:buNone/>
            </a:pPr>
            <a:endParaRPr dirty="0"/>
          </a:p>
        </p:txBody>
      </p:sp>
      <p:sp>
        <p:nvSpPr>
          <p:cNvPr id="167" name="Google Shape;16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solidFill>
                  <a:srgbClr val="0B181B"/>
                </a:solidFill>
              </a:rPr>
              <a:t>Para las empresas, un gTLD es una oportunidad de potenciar una marca.</a:t>
            </a:r>
            <a:r>
              <a:rPr lang="es-MX" b="1" dirty="0">
                <a:solidFill>
                  <a:srgbClr val="0B181B"/>
                </a:solidFill>
              </a:rPr>
              <a:t> </a:t>
            </a:r>
            <a:r>
              <a:rPr lang="es-MX" dirty="0">
                <a:solidFill>
                  <a:srgbClr val="0B181B"/>
                </a:solidFill>
              </a:rPr>
              <a:t>Y las oportunidades son casi ilimitadas, ya que permiten a empresas, organizaciones comerciales o sectores enteros desarrollar su propia etiqueta en Internet. </a:t>
            </a:r>
          </a:p>
          <a:p>
            <a:pPr marL="0" lvl="0" indent="0" algn="l" rtl="0">
              <a:lnSpc>
                <a:spcPct val="100000"/>
              </a:lnSpc>
              <a:spcBef>
                <a:spcPts val="0"/>
              </a:spcBef>
              <a:spcAft>
                <a:spcPts val="0"/>
              </a:spcAft>
              <a:buSzPts val="1400"/>
              <a:buNone/>
            </a:pPr>
            <a:endParaRPr dirty="0">
              <a:solidFill>
                <a:srgbClr val="0B181B"/>
              </a:solidFill>
            </a:endParaRPr>
          </a:p>
          <a:p>
            <a:pPr marL="0" lvl="0" indent="0" algn="l" rtl="0">
              <a:lnSpc>
                <a:spcPct val="100000"/>
              </a:lnSpc>
              <a:spcBef>
                <a:spcPts val="0"/>
              </a:spcBef>
              <a:spcAft>
                <a:spcPts val="0"/>
              </a:spcAft>
              <a:buSzPts val="1400"/>
              <a:buNone/>
            </a:pPr>
            <a:r>
              <a:rPr lang="es-MX" dirty="0">
                <a:solidFill>
                  <a:srgbClr val="0B181B"/>
                </a:solidFill>
              </a:rPr>
              <a:t>Los nuevos gTLD beneficiarán a personas, empresas y comunidades: desde pueblos originarios, comunidades religiosas o lingüísticas, empresas y gobiernos que quieran dirigirse a clientes y electores en códigos de escritura locales, hasta comunidades que comparten un sueño o tienen algo en común y están dispersas por todo el mundo. Estos grupos y entidades tienen la oportunidad de reflejar su comunidad, valores y nichos geográficos o culturales a través de un nuevo gTLD.</a:t>
            </a: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11"/>
        <p:cNvGrpSpPr/>
        <p:nvPr/>
      </p:nvGrpSpPr>
      <p:grpSpPr>
        <a:xfrm>
          <a:off x="0" y="0"/>
          <a:ext cx="0" cy="0"/>
          <a:chOff x="0" y="0"/>
          <a:chExt cx="0" cy="0"/>
        </a:xfrm>
      </p:grpSpPr>
      <p:sp>
        <p:nvSpPr>
          <p:cNvPr id="12" name="Google Shape;12;p35"/>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5"/>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14" name="Google Shape;14;p35"/>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15" name="Google Shape;15;p35"/>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6"/>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6"/>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2" name="Google Shape;22;p37"/>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37"/>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38"/>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32000" y="900000"/>
            <a:ext cx="5406940" cy="57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27"/>
        <p:cNvGrpSpPr/>
        <p:nvPr/>
      </p:nvGrpSpPr>
      <p:grpSpPr>
        <a:xfrm>
          <a:off x="0" y="0"/>
          <a:ext cx="0" cy="0"/>
          <a:chOff x="0" y="0"/>
          <a:chExt cx="0" cy="0"/>
        </a:xfrm>
      </p:grpSpPr>
      <p:cxnSp>
        <p:nvCxnSpPr>
          <p:cNvPr id="28" name="Google Shape;28;p39"/>
          <p:cNvCxnSpPr/>
          <p:nvPr/>
        </p:nvCxnSpPr>
        <p:spPr>
          <a:xfrm>
            <a:off x="3779384" y="3198304"/>
            <a:ext cx="2693" cy="3659703"/>
          </a:xfrm>
          <a:prstGeom prst="straightConnector1">
            <a:avLst/>
          </a:prstGeom>
          <a:noFill/>
          <a:ln w="15875" cap="flat" cmpd="sng">
            <a:solidFill>
              <a:schemeClr val="accent5"/>
            </a:solidFill>
            <a:prstDash val="solid"/>
            <a:round/>
            <a:headEnd type="none" w="sm" len="sm"/>
            <a:tailEnd type="none" w="sm" len="sm"/>
          </a:ln>
        </p:spPr>
      </p:cxnSp>
      <p:cxnSp>
        <p:nvCxnSpPr>
          <p:cNvPr id="29" name="Google Shape;29;p39"/>
          <p:cNvCxnSpPr/>
          <p:nvPr/>
        </p:nvCxnSpPr>
        <p:spPr>
          <a:xfrm>
            <a:off x="756229" y="3198304"/>
            <a:ext cx="0" cy="3659703"/>
          </a:xfrm>
          <a:prstGeom prst="straightConnector1">
            <a:avLst/>
          </a:prstGeom>
          <a:noFill/>
          <a:ln w="15875" cap="flat" cmpd="sng">
            <a:solidFill>
              <a:schemeClr val="accent5"/>
            </a:solidFill>
            <a:prstDash val="solid"/>
            <a:round/>
            <a:headEnd type="none" w="sm" len="sm"/>
            <a:tailEnd type="none" w="sm" len="sm"/>
          </a:ln>
        </p:spPr>
      </p:cxnSp>
      <p:sp>
        <p:nvSpPr>
          <p:cNvPr id="30" name="Google Shape;30;p39"/>
          <p:cNvSpPr txBox="1"/>
          <p:nvPr/>
        </p:nvSpPr>
        <p:spPr>
          <a:xfrm>
            <a:off x="4112015" y="3141058"/>
            <a:ext cx="2669453"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flickr.com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linkedin.com</a:t>
            </a:r>
            <a:r>
              <a:rPr lang="en-US" sz="1600" b="0" i="0" u="none" strike="noStrike" cap="none" dirty="0">
                <a:solidFill>
                  <a:schemeClr val="accent5"/>
                </a:solidFill>
                <a:latin typeface="Arial"/>
                <a:ea typeface="Arial"/>
                <a:cs typeface="Arial"/>
                <a:sym typeface="Arial"/>
              </a:rPr>
              <a:t>/company/</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instagram.com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p:txBody>
      </p:sp>
      <p:sp>
        <p:nvSpPr>
          <p:cNvPr id="31" name="Google Shape;31;p39"/>
          <p:cNvSpPr/>
          <p:nvPr/>
        </p:nvSpPr>
        <p:spPr>
          <a:xfrm>
            <a:off x="3566362"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2" name="Google Shape;32;p39"/>
          <p:cNvSpPr/>
          <p:nvPr/>
        </p:nvSpPr>
        <p:spPr>
          <a:xfrm>
            <a:off x="3566362"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3" name="Google Shape;33;p39"/>
          <p:cNvSpPr/>
          <p:nvPr/>
        </p:nvSpPr>
        <p:spPr>
          <a:xfrm>
            <a:off x="3566362" y="4565473"/>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 name="Google Shape;34;p39"/>
          <p:cNvSpPr/>
          <p:nvPr/>
        </p:nvSpPr>
        <p:spPr>
          <a:xfrm>
            <a:off x="540000"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5" name="Google Shape;35;p39"/>
          <p:cNvSpPr/>
          <p:nvPr/>
        </p:nvSpPr>
        <p:spPr>
          <a:xfrm>
            <a:off x="540000"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39"/>
          <p:cNvSpPr/>
          <p:nvPr/>
        </p:nvSpPr>
        <p:spPr>
          <a:xfrm>
            <a:off x="540000" y="4565472"/>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37" name="Google Shape;37;p39"/>
          <p:cNvPicPr preferRelativeResize="0"/>
          <p:nvPr/>
        </p:nvPicPr>
        <p:blipFill rotWithShape="1">
          <a:blip r:embed="rId2">
            <a:alphaModFix/>
          </a:blip>
          <a:srcRect/>
          <a:stretch/>
        </p:blipFill>
        <p:spPr>
          <a:xfrm>
            <a:off x="3688436" y="4698193"/>
            <a:ext cx="184206" cy="177742"/>
          </a:xfrm>
          <a:prstGeom prst="rect">
            <a:avLst/>
          </a:prstGeom>
          <a:noFill/>
          <a:ln>
            <a:noFill/>
          </a:ln>
        </p:spPr>
      </p:pic>
      <p:pic>
        <p:nvPicPr>
          <p:cNvPr id="38" name="Google Shape;38;p39"/>
          <p:cNvPicPr preferRelativeResize="0"/>
          <p:nvPr/>
        </p:nvPicPr>
        <p:blipFill rotWithShape="1">
          <a:blip r:embed="rId3">
            <a:alphaModFix/>
          </a:blip>
          <a:srcRect/>
          <a:stretch/>
        </p:blipFill>
        <p:spPr>
          <a:xfrm>
            <a:off x="3617678" y="3860920"/>
            <a:ext cx="340340" cy="340340"/>
          </a:xfrm>
          <a:prstGeom prst="rect">
            <a:avLst/>
          </a:prstGeom>
          <a:noFill/>
          <a:ln>
            <a:noFill/>
          </a:ln>
        </p:spPr>
      </p:pic>
      <p:sp>
        <p:nvSpPr>
          <p:cNvPr id="39" name="Google Shape;39;p39"/>
          <p:cNvSpPr/>
          <p:nvPr/>
        </p:nvSpPr>
        <p:spPr>
          <a:xfrm>
            <a:off x="3669363"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 name="Google Shape;40;p39"/>
          <p:cNvSpPr/>
          <p:nvPr/>
        </p:nvSpPr>
        <p:spPr>
          <a:xfrm>
            <a:off x="3794267"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39"/>
          <p:cNvSpPr txBox="1">
            <a:spLocks noGrp="1"/>
          </p:cNvSpPr>
          <p:nvPr>
            <p:ph type="body" idx="1"/>
          </p:nvPr>
        </p:nvSpPr>
        <p:spPr>
          <a:xfrm>
            <a:off x="540000" y="1718062"/>
            <a:ext cx="4308194" cy="3693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lnSpc>
                <a:spcPct val="100000"/>
              </a:lnSpc>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 name="Google Shape;42;p39"/>
          <p:cNvSpPr txBox="1"/>
          <p:nvPr/>
        </p:nvSpPr>
        <p:spPr>
          <a:xfrm>
            <a:off x="1087753" y="3145187"/>
            <a:ext cx="2361155"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facebook.com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youtube.com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icannnews</a:t>
            </a:r>
            <a:endParaRPr sz="1600" b="0" i="0" u="none" strike="noStrike" cap="none" dirty="0">
              <a:solidFill>
                <a:schemeClr val="accent5"/>
              </a:solidFill>
              <a:latin typeface="Arial"/>
              <a:ea typeface="Arial"/>
              <a:cs typeface="Arial"/>
              <a:sym typeface="Arial"/>
            </a:endParaRPr>
          </a:p>
        </p:txBody>
      </p:sp>
      <p:pic>
        <p:nvPicPr>
          <p:cNvPr id="43" name="Google Shape;43;p39"/>
          <p:cNvPicPr preferRelativeResize="0"/>
          <p:nvPr/>
        </p:nvPicPr>
        <p:blipFill rotWithShape="1">
          <a:blip r:embed="rId4">
            <a:alphaModFix/>
          </a:blip>
          <a:srcRect/>
          <a:stretch/>
        </p:blipFill>
        <p:spPr>
          <a:xfrm>
            <a:off x="661143" y="4718555"/>
            <a:ext cx="193406" cy="131017"/>
          </a:xfrm>
          <a:prstGeom prst="rect">
            <a:avLst/>
          </a:prstGeom>
          <a:noFill/>
          <a:ln>
            <a:noFill/>
          </a:ln>
        </p:spPr>
      </p:pic>
      <p:pic>
        <p:nvPicPr>
          <p:cNvPr id="44" name="Google Shape;44;p39"/>
          <p:cNvPicPr preferRelativeResize="0"/>
          <p:nvPr/>
        </p:nvPicPr>
        <p:blipFill rotWithShape="1">
          <a:blip r:embed="rId5">
            <a:alphaModFix/>
          </a:blip>
          <a:srcRect/>
          <a:stretch/>
        </p:blipFill>
        <p:spPr>
          <a:xfrm>
            <a:off x="660619" y="3199155"/>
            <a:ext cx="189759" cy="171687"/>
          </a:xfrm>
          <a:prstGeom prst="rect">
            <a:avLst/>
          </a:prstGeom>
          <a:noFill/>
          <a:ln>
            <a:noFill/>
          </a:ln>
        </p:spPr>
      </p:pic>
      <p:pic>
        <p:nvPicPr>
          <p:cNvPr id="45" name="Google Shape;45;p39"/>
          <p:cNvPicPr preferRelativeResize="0"/>
          <p:nvPr/>
        </p:nvPicPr>
        <p:blipFill rotWithShape="1">
          <a:blip r:embed="rId6">
            <a:alphaModFix/>
          </a:blip>
          <a:srcRect/>
          <a:stretch/>
        </p:blipFill>
        <p:spPr>
          <a:xfrm>
            <a:off x="593555" y="3876167"/>
            <a:ext cx="320921" cy="320921"/>
          </a:xfrm>
          <a:prstGeom prst="rect">
            <a:avLst/>
          </a:prstGeom>
          <a:noFill/>
          <a:ln>
            <a:noFill/>
          </a:ln>
        </p:spPr>
      </p:pic>
      <p:pic>
        <p:nvPicPr>
          <p:cNvPr id="46" name="Google Shape;46;p39"/>
          <p:cNvPicPr preferRelativeResize="0"/>
          <p:nvPr/>
        </p:nvPicPr>
        <p:blipFill rotWithShape="1">
          <a:blip r:embed="rId7">
            <a:alphaModFix/>
          </a:blip>
          <a:srcRect/>
          <a:stretch/>
        </p:blipFill>
        <p:spPr>
          <a:xfrm>
            <a:off x="5477116" y="4446953"/>
            <a:ext cx="3666884" cy="2414222"/>
          </a:xfrm>
          <a:prstGeom prst="rect">
            <a:avLst/>
          </a:prstGeom>
          <a:noFill/>
          <a:ln>
            <a:noFill/>
          </a:ln>
        </p:spPr>
      </p:pic>
      <p:sp>
        <p:nvSpPr>
          <p:cNvPr id="47" name="Google Shape;47;p39"/>
          <p:cNvSpPr/>
          <p:nvPr/>
        </p:nvSpPr>
        <p:spPr>
          <a:xfrm>
            <a:off x="5012946" y="6005456"/>
            <a:ext cx="720000" cy="72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8" name="Google Shape;48;p39"/>
          <p:cNvSpPr/>
          <p:nvPr/>
        </p:nvSpPr>
        <p:spPr>
          <a:xfrm>
            <a:off x="8663221" y="3577348"/>
            <a:ext cx="180000" cy="18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9" name="Google Shape;49;p39"/>
          <p:cNvSpPr/>
          <p:nvPr/>
        </p:nvSpPr>
        <p:spPr>
          <a:xfrm>
            <a:off x="6822688" y="2108508"/>
            <a:ext cx="432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0" name="Google Shape;50;p39"/>
          <p:cNvPicPr preferRelativeResize="0"/>
          <p:nvPr/>
        </p:nvPicPr>
        <p:blipFill rotWithShape="1">
          <a:blip r:embed="rId8">
            <a:alphaModFix/>
          </a:blip>
          <a:srcRect/>
          <a:stretch/>
        </p:blipFill>
        <p:spPr>
          <a:xfrm>
            <a:off x="7162675" y="5410158"/>
            <a:ext cx="1186518" cy="943970"/>
          </a:xfrm>
          <a:prstGeom prst="rect">
            <a:avLst/>
          </a:prstGeom>
          <a:noFill/>
          <a:ln>
            <a:noFill/>
          </a:ln>
        </p:spPr>
      </p:pic>
      <p:sp>
        <p:nvSpPr>
          <p:cNvPr id="51" name="Google Shape;51;p39"/>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2" name="Google Shape;52;p39"/>
          <p:cNvPicPr preferRelativeResize="0"/>
          <p:nvPr/>
        </p:nvPicPr>
        <p:blipFill rotWithShape="1">
          <a:blip r:embed="rId9">
            <a:alphaModFix/>
          </a:blip>
          <a:srcRect/>
          <a:stretch/>
        </p:blipFill>
        <p:spPr>
          <a:xfrm>
            <a:off x="540000" y="611558"/>
            <a:ext cx="6054632" cy="198000"/>
          </a:xfrm>
          <a:prstGeom prst="rect">
            <a:avLst/>
          </a:prstGeom>
          <a:noFill/>
          <a:ln>
            <a:noFill/>
          </a:ln>
        </p:spPr>
      </p:pic>
      <p:pic>
        <p:nvPicPr>
          <p:cNvPr id="53" name="Google Shape;53;p39"/>
          <p:cNvPicPr preferRelativeResize="0"/>
          <p:nvPr/>
        </p:nvPicPr>
        <p:blipFill rotWithShape="1">
          <a:blip r:embed="rId10">
            <a:alphaModFix/>
          </a:blip>
          <a:srcRect/>
          <a:stretch/>
        </p:blipFill>
        <p:spPr>
          <a:xfrm>
            <a:off x="7138247" y="294969"/>
            <a:ext cx="800100" cy="800100"/>
          </a:xfrm>
          <a:prstGeom prst="rect">
            <a:avLst/>
          </a:prstGeom>
          <a:noFill/>
          <a:ln>
            <a:noFill/>
          </a:ln>
        </p:spPr>
      </p:pic>
    </p:spTree>
    <p:extLst>
      <p:ext uri="{BB962C8B-B14F-4D97-AF65-F5344CB8AC3E}">
        <p14:creationId xmlns:p14="http://schemas.microsoft.com/office/powerpoint/2010/main" val="23711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8">
            <a:alphaModFix/>
          </a:blip>
          <a:srcRect/>
          <a:stretch/>
        </p:blipFill>
        <p:spPr>
          <a:xfrm>
            <a:off x="432000" y="288001"/>
            <a:ext cx="4420810" cy="28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cann.org/en/engagement-calenda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nextroundinfo@icann.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mailto:globalsupport@icann.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newgtldprogram.icann.org/en/application-rounds/round2/asp/resources" TargetMode="External"/><Relationship Id="rId3" Type="http://schemas.openxmlformats.org/officeDocument/2006/relationships/image" Target="../media/image21.png"/><Relationship Id="rId7" Type="http://schemas.openxmlformats.org/officeDocument/2006/relationships/hyperlink" Target="https://community.icann.org/display/SPIR/ASP+%7C+Applicant+Support+Progra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newgtldprogram.icann.org/en/application-rounds/round2/asp/handbook" TargetMode="External"/><Relationship Id="rId5" Type="http://schemas.openxmlformats.org/officeDocument/2006/relationships/hyperlink" Target="https://newgtldprogram.icann.org/en/application-rounds/round2/asp" TargetMode="External"/><Relationship Id="rId10" Type="http://schemas.openxmlformats.org/officeDocument/2006/relationships/hyperlink" Target="https://www.icann.org/en/beginners/courses-and-learning" TargetMode="External"/><Relationship Id="rId4" Type="http://schemas.openxmlformats.org/officeDocument/2006/relationships/image" Target="../media/image20.png"/><Relationship Id="rId9" Type="http://schemas.openxmlformats.org/officeDocument/2006/relationships/hyperlink" Target="https://newgtlds.icann.org/en/announcements-and-media/case-studi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540000" y="1380204"/>
            <a:ext cx="6733248" cy="204879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es-MX" sz="4000"/>
              <a:t>Una Internet más inclusiva: Programa de Apoyo para Solicitantes de Nuevos gTLD </a:t>
            </a:r>
          </a:p>
        </p:txBody>
      </p:sp>
      <p:sp>
        <p:nvSpPr>
          <p:cNvPr id="61" name="Google Shape;61;p1"/>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62" name="Google Shape;62;p1"/>
          <p:cNvPicPr preferRelativeResize="0"/>
          <p:nvPr/>
        </p:nvPicPr>
        <p:blipFill rotWithShape="1">
          <a:blip r:embed="rId3">
            <a:alphaModFix/>
          </a:blip>
          <a:srcRect/>
          <a:stretch/>
        </p:blipFill>
        <p:spPr>
          <a:xfrm>
            <a:off x="4971719" y="4125321"/>
            <a:ext cx="4172281" cy="2746967"/>
          </a:xfrm>
          <a:prstGeom prst="rect">
            <a:avLst/>
          </a:prstGeom>
          <a:noFill/>
          <a:ln>
            <a:noFill/>
          </a:ln>
        </p:spPr>
      </p:pic>
      <p:sp>
        <p:nvSpPr>
          <p:cNvPr id="63" name="Google Shape;63;p1"/>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64" name="Google Shape;64;p1"/>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 name="Google Shape;65;p1"/>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 name="Google Shape;66;p1"/>
          <p:cNvSpPr txBox="1"/>
          <p:nvPr/>
        </p:nvSpPr>
        <p:spPr>
          <a:xfrm>
            <a:off x="540000" y="3804036"/>
            <a:ext cx="47766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B3458"/>
              </a:buClr>
              <a:buSzPts val="1800"/>
              <a:buFont typeface="Arial"/>
              <a:buNone/>
            </a:pPr>
            <a:r>
              <a:rPr lang="es-MX" sz="1800" b="1" i="0" u="none" strike="noStrike" cap="none" dirty="0">
                <a:solidFill>
                  <a:schemeClr val="lt1"/>
                </a:solidFill>
                <a:latin typeface="Arial"/>
                <a:ea typeface="Arial"/>
                <a:cs typeface="Arial"/>
                <a:sym typeface="Arial"/>
              </a:rPr>
              <a:t>Oportunidades para comunidades</a:t>
            </a:r>
            <a:r>
              <a:rPr lang="es-MX" sz="1800" b="1" dirty="0">
                <a:solidFill>
                  <a:schemeClr val="lt1"/>
                </a:solidFill>
              </a:rPr>
              <a:t>, organizaciones</a:t>
            </a:r>
            <a:r>
              <a:rPr lang="es-MX" sz="1800" b="1" i="0" u="none" strike="noStrike" cap="none" dirty="0">
                <a:solidFill>
                  <a:schemeClr val="lt1"/>
                </a:solidFill>
                <a:latin typeface="Arial"/>
                <a:ea typeface="Arial"/>
                <a:cs typeface="Arial"/>
                <a:sym typeface="Arial"/>
              </a:rPr>
              <a:t> y regiones de todo el mundo</a:t>
            </a:r>
          </a:p>
        </p:txBody>
      </p:sp>
      <p:pic>
        <p:nvPicPr>
          <p:cNvPr id="67" name="Google Shape;67;p1"/>
          <p:cNvPicPr preferRelativeResize="0"/>
          <p:nvPr/>
        </p:nvPicPr>
        <p:blipFill rotWithShape="1">
          <a:blip r:embed="rId4">
            <a:alphaModFix/>
          </a:blip>
          <a:srcRect/>
          <a:stretch/>
        </p:blipFill>
        <p:spPr>
          <a:xfrm>
            <a:off x="7138247" y="294969"/>
            <a:ext cx="8001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p:nvPr/>
        </p:nvSpPr>
        <p:spPr>
          <a:xfrm rot="10800000">
            <a:off x="2632599"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 name="Google Shape;322;p10"/>
          <p:cNvSpPr txBox="1">
            <a:spLocks noGrp="1"/>
          </p:cNvSpPr>
          <p:nvPr>
            <p:ph type="title"/>
          </p:nvPr>
        </p:nvSpPr>
        <p:spPr>
          <a:xfrm>
            <a:off x="431799" y="873608"/>
            <a:ext cx="5034281" cy="544927"/>
          </a:xfrm>
          <a:prstGeom prst="rect">
            <a:avLst/>
          </a:prstGeom>
          <a:noFill/>
          <a:ln>
            <a:noFill/>
          </a:ln>
        </p:spPr>
        <p:txBody>
          <a:bodyPr spcFirstLastPara="1" wrap="square" lIns="0" tIns="0" rIns="0" bIns="0" anchor="t" anchorCtr="0">
            <a:noAutofit/>
          </a:bodyPr>
          <a:lstStyle/>
          <a:p>
            <a:pPr marL="0" lvl="0" indent="0" algn="l" rtl="0">
              <a:lnSpc>
                <a:spcPts val="3060"/>
              </a:lnSpc>
              <a:spcBef>
                <a:spcPts val="0"/>
              </a:spcBef>
              <a:spcAft>
                <a:spcPts val="0"/>
              </a:spcAft>
              <a:buClr>
                <a:srgbClr val="0B3458"/>
              </a:buClr>
              <a:buSzPts val="2800"/>
              <a:buFont typeface="Arial"/>
              <a:buNone/>
            </a:pPr>
            <a:r>
              <a:rPr lang="es-MX" dirty="0"/>
              <a:t>Beneficios de operar </a:t>
            </a:r>
            <a:br>
              <a:rPr lang="es-MX" dirty="0"/>
            </a:br>
            <a:r>
              <a:rPr lang="es-MX" dirty="0"/>
              <a:t>un gTLD</a:t>
            </a:r>
          </a:p>
        </p:txBody>
      </p:sp>
      <p:sp>
        <p:nvSpPr>
          <p:cNvPr id="323" name="Google Shape;323;p10"/>
          <p:cNvSpPr txBox="1"/>
          <p:nvPr/>
        </p:nvSpPr>
        <p:spPr>
          <a:xfrm>
            <a:off x="3171970" y="3576805"/>
            <a:ext cx="2791800" cy="1530900"/>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a:solidFill>
                  <a:srgbClr val="0B3458"/>
                </a:solidFill>
                <a:latin typeface="Arial"/>
                <a:ea typeface="Arial"/>
                <a:cs typeface="Arial"/>
                <a:sym typeface="Arial"/>
              </a:rPr>
              <a:t>Los gTLD ofrecen a las organizaciones la posibilidad de lograr un impacto a escala mundial.</a:t>
            </a:r>
          </a:p>
        </p:txBody>
      </p:sp>
      <p:sp>
        <p:nvSpPr>
          <p:cNvPr id="324" name="Google Shape;324;p10"/>
          <p:cNvSpPr/>
          <p:nvPr/>
        </p:nvSpPr>
        <p:spPr>
          <a:xfrm>
            <a:off x="598714" y="4423768"/>
            <a:ext cx="1730026"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dirty="0">
                <a:solidFill>
                  <a:srgbClr val="0B3458"/>
                </a:solidFill>
                <a:latin typeface="Arial"/>
                <a:ea typeface="Arial"/>
                <a:cs typeface="Arial"/>
                <a:sym typeface="Arial"/>
              </a:rPr>
              <a:t>Oportunidades de monetización</a:t>
            </a:r>
          </a:p>
        </p:txBody>
      </p:sp>
      <p:sp>
        <p:nvSpPr>
          <p:cNvPr id="325" name="Google Shape;325;p10"/>
          <p:cNvSpPr/>
          <p:nvPr/>
        </p:nvSpPr>
        <p:spPr>
          <a:xfrm>
            <a:off x="1259410" y="5802807"/>
            <a:ext cx="1893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a:solidFill>
                  <a:srgbClr val="0B3458"/>
                </a:solidFill>
              </a:rPr>
              <a:t>Mayor</a:t>
            </a:r>
            <a:r>
              <a:rPr lang="es-MX" sz="1800" b="0" i="0" u="none" strike="noStrike" cap="none">
                <a:solidFill>
                  <a:srgbClr val="0B3458"/>
                </a:solidFill>
                <a:latin typeface="Arial"/>
                <a:ea typeface="Arial"/>
                <a:cs typeface="Arial"/>
                <a:sym typeface="Arial"/>
              </a:rPr>
              <a:t> seguridad </a:t>
            </a:r>
          </a:p>
        </p:txBody>
      </p:sp>
      <p:sp>
        <p:nvSpPr>
          <p:cNvPr id="326" name="Google Shape;326;p10"/>
          <p:cNvSpPr/>
          <p:nvPr/>
        </p:nvSpPr>
        <p:spPr>
          <a:xfrm>
            <a:off x="6790551"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Flexibilidad y creatividad</a:t>
            </a:r>
          </a:p>
        </p:txBody>
      </p:sp>
      <p:sp>
        <p:nvSpPr>
          <p:cNvPr id="327" name="Google Shape;327;p10"/>
          <p:cNvSpPr/>
          <p:nvPr/>
        </p:nvSpPr>
        <p:spPr>
          <a:xfrm>
            <a:off x="6324069" y="2673291"/>
            <a:ext cx="1512414" cy="6173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dirty="0">
                <a:solidFill>
                  <a:srgbClr val="0B3458"/>
                </a:solidFill>
                <a:latin typeface="Arial"/>
                <a:ea typeface="Arial"/>
                <a:cs typeface="Arial"/>
                <a:sym typeface="Arial"/>
              </a:rPr>
              <a:t>Control </a:t>
            </a:r>
            <a:r>
              <a:rPr lang="es-MX" sz="1800" dirty="0">
                <a:solidFill>
                  <a:srgbClr val="0B3458"/>
                </a:solidFill>
              </a:rPr>
              <a:t>de políticas</a:t>
            </a:r>
            <a:endParaRPr lang="es-MX"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p:txBody>
      </p:sp>
      <p:sp>
        <p:nvSpPr>
          <p:cNvPr id="328" name="Google Shape;328;p10"/>
          <p:cNvSpPr/>
          <p:nvPr/>
        </p:nvSpPr>
        <p:spPr>
          <a:xfrm>
            <a:off x="3815800" y="1460800"/>
            <a:ext cx="1512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Gestión </a:t>
            </a:r>
            <a:r>
              <a:rPr lang="es-MX" sz="1800">
                <a:solidFill>
                  <a:srgbClr val="0B3458"/>
                </a:solidFill>
              </a:rPr>
              <a:t>de marcas</a:t>
            </a:r>
            <a:r>
              <a:rPr lang="es-MX" sz="1800" b="0" i="0" u="none" strike="noStrike" cap="none">
                <a:solidFill>
                  <a:srgbClr val="0B3458"/>
                </a:solidFill>
                <a:latin typeface="Arial"/>
                <a:ea typeface="Arial"/>
                <a:cs typeface="Arial"/>
                <a:sym typeface="Arial"/>
              </a:rPr>
              <a:t> </a:t>
            </a:r>
          </a:p>
        </p:txBody>
      </p:sp>
      <p:sp>
        <p:nvSpPr>
          <p:cNvPr id="329" name="Google Shape;329;p10"/>
          <p:cNvSpPr/>
          <p:nvPr/>
        </p:nvSpPr>
        <p:spPr>
          <a:xfrm>
            <a:off x="1318939" y="2670157"/>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Mayor credibilidad</a:t>
            </a:r>
          </a:p>
        </p:txBody>
      </p:sp>
      <p:sp>
        <p:nvSpPr>
          <p:cNvPr id="330" name="Google Shape;330;p10"/>
          <p:cNvSpPr/>
          <p:nvPr/>
        </p:nvSpPr>
        <p:spPr>
          <a:xfrm>
            <a:off x="5996818" y="5899361"/>
            <a:ext cx="1873609" cy="341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dirty="0">
                <a:solidFill>
                  <a:srgbClr val="0B3458"/>
                </a:solidFill>
                <a:latin typeface="Arial"/>
                <a:ea typeface="Arial"/>
                <a:cs typeface="Arial"/>
                <a:sym typeface="Arial"/>
              </a:rPr>
              <a:t>Localización</a:t>
            </a:r>
          </a:p>
        </p:txBody>
      </p:sp>
      <p:sp>
        <p:nvSpPr>
          <p:cNvPr id="331" name="Google Shape;331;p10"/>
          <p:cNvSpPr/>
          <p:nvPr/>
        </p:nvSpPr>
        <p:spPr>
          <a:xfrm>
            <a:off x="3394306"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10"/>
          <p:cNvSpPr/>
          <p:nvPr/>
        </p:nvSpPr>
        <p:spPr>
          <a:xfrm>
            <a:off x="6170047"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10"/>
          <p:cNvSpPr/>
          <p:nvPr/>
        </p:nvSpPr>
        <p:spPr>
          <a:xfrm>
            <a:off x="2418751"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10"/>
          <p:cNvSpPr/>
          <p:nvPr/>
        </p:nvSpPr>
        <p:spPr>
          <a:xfrm>
            <a:off x="5842982"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10"/>
          <p:cNvSpPr/>
          <p:nvPr/>
        </p:nvSpPr>
        <p:spPr>
          <a:xfrm>
            <a:off x="2745817"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0"/>
          <p:cNvSpPr/>
          <p:nvPr/>
        </p:nvSpPr>
        <p:spPr>
          <a:xfrm>
            <a:off x="4299837"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0"/>
          <p:cNvSpPr/>
          <p:nvPr/>
        </p:nvSpPr>
        <p:spPr>
          <a:xfrm>
            <a:off x="5224422"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8" name="Google Shape;338;p10"/>
          <p:cNvGrpSpPr/>
          <p:nvPr/>
        </p:nvGrpSpPr>
        <p:grpSpPr>
          <a:xfrm>
            <a:off x="2547602" y="4582129"/>
            <a:ext cx="281670" cy="236614"/>
            <a:chOff x="4582472" y="2001793"/>
            <a:chExt cx="341181" cy="286605"/>
          </a:xfrm>
        </p:grpSpPr>
        <p:sp>
          <p:nvSpPr>
            <p:cNvPr id="339" name="Google Shape;33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10"/>
          <p:cNvGrpSpPr/>
          <p:nvPr/>
        </p:nvGrpSpPr>
        <p:grpSpPr>
          <a:xfrm>
            <a:off x="6004883" y="2903009"/>
            <a:ext cx="226370" cy="256116"/>
            <a:chOff x="10334203" y="3610289"/>
            <a:chExt cx="589811" cy="667317"/>
          </a:xfrm>
        </p:grpSpPr>
        <p:sp>
          <p:nvSpPr>
            <p:cNvPr id="351" name="Google Shape;35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0" name="Google Shape;360;p10"/>
          <p:cNvGrpSpPr/>
          <p:nvPr/>
        </p:nvGrpSpPr>
        <p:grpSpPr>
          <a:xfrm>
            <a:off x="2856559" y="2869295"/>
            <a:ext cx="308911" cy="313456"/>
            <a:chOff x="2856559" y="2869295"/>
            <a:chExt cx="308911" cy="313456"/>
          </a:xfrm>
        </p:grpSpPr>
        <p:grpSp>
          <p:nvGrpSpPr>
            <p:cNvPr id="361" name="Google Shape;361;p10"/>
            <p:cNvGrpSpPr/>
            <p:nvPr/>
          </p:nvGrpSpPr>
          <p:grpSpPr>
            <a:xfrm>
              <a:off x="2856559" y="3068761"/>
              <a:ext cx="308911" cy="113990"/>
              <a:chOff x="2856559" y="3068761"/>
              <a:chExt cx="308911" cy="113990"/>
            </a:xfrm>
          </p:grpSpPr>
          <p:grpSp>
            <p:nvGrpSpPr>
              <p:cNvPr id="362" name="Google Shape;362;p10"/>
              <p:cNvGrpSpPr/>
              <p:nvPr/>
            </p:nvGrpSpPr>
            <p:grpSpPr>
              <a:xfrm>
                <a:off x="3062500" y="3074530"/>
                <a:ext cx="102970" cy="108221"/>
                <a:chOff x="3062500" y="3074530"/>
                <a:chExt cx="102970" cy="108221"/>
              </a:xfrm>
            </p:grpSpPr>
            <p:sp>
              <p:nvSpPr>
                <p:cNvPr id="363" name="Google Shape;36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5" name="Google Shape;365;p10"/>
              <p:cNvGrpSpPr/>
              <p:nvPr/>
            </p:nvGrpSpPr>
            <p:grpSpPr>
              <a:xfrm>
                <a:off x="2959530" y="3068761"/>
                <a:ext cx="102970" cy="113990"/>
                <a:chOff x="2959530" y="3068761"/>
                <a:chExt cx="102970" cy="113990"/>
              </a:xfrm>
            </p:grpSpPr>
            <p:sp>
              <p:nvSpPr>
                <p:cNvPr id="366" name="Google Shape;36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8" name="Google Shape;368;p10"/>
              <p:cNvGrpSpPr/>
              <p:nvPr/>
            </p:nvGrpSpPr>
            <p:grpSpPr>
              <a:xfrm>
                <a:off x="2856559" y="3074530"/>
                <a:ext cx="102970" cy="108221"/>
                <a:chOff x="2856559" y="3074530"/>
                <a:chExt cx="102970" cy="108221"/>
              </a:xfrm>
            </p:grpSpPr>
            <p:sp>
              <p:nvSpPr>
                <p:cNvPr id="369" name="Google Shape;36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1" name="Google Shape;371;p10"/>
            <p:cNvGrpSpPr/>
            <p:nvPr/>
          </p:nvGrpSpPr>
          <p:grpSpPr>
            <a:xfrm>
              <a:off x="2908044" y="2869295"/>
              <a:ext cx="205862" cy="179061"/>
              <a:chOff x="2908044" y="2869295"/>
              <a:chExt cx="205862" cy="179061"/>
            </a:xfrm>
          </p:grpSpPr>
          <p:sp>
            <p:nvSpPr>
              <p:cNvPr id="372" name="Google Shape;37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5" name="Google Shape;375;p10"/>
          <p:cNvGrpSpPr/>
          <p:nvPr/>
        </p:nvGrpSpPr>
        <p:grpSpPr>
          <a:xfrm>
            <a:off x="5364010" y="5790225"/>
            <a:ext cx="260931" cy="305180"/>
            <a:chOff x="5364010" y="5790225"/>
            <a:chExt cx="260931" cy="305180"/>
          </a:xfrm>
        </p:grpSpPr>
        <p:sp>
          <p:nvSpPr>
            <p:cNvPr id="376" name="Google Shape;37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2" name="Google Shape;382;p10"/>
          <p:cNvGrpSpPr/>
          <p:nvPr/>
        </p:nvGrpSpPr>
        <p:grpSpPr>
          <a:xfrm>
            <a:off x="4499207" y="2223952"/>
            <a:ext cx="234480" cy="212845"/>
            <a:chOff x="5477493" y="2045584"/>
            <a:chExt cx="234480" cy="212845"/>
          </a:xfrm>
        </p:grpSpPr>
        <p:sp>
          <p:nvSpPr>
            <p:cNvPr id="383" name="Google Shape;38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7" name="Google Shape;387;p10"/>
          <p:cNvGrpSpPr/>
          <p:nvPr/>
        </p:nvGrpSpPr>
        <p:grpSpPr>
          <a:xfrm>
            <a:off x="4409214" y="2183267"/>
            <a:ext cx="234409" cy="212845"/>
            <a:chOff x="5387500" y="2004899"/>
            <a:chExt cx="234409" cy="212845"/>
          </a:xfrm>
        </p:grpSpPr>
        <p:sp>
          <p:nvSpPr>
            <p:cNvPr id="388" name="Google Shape;38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2" name="Google Shape;392;p10"/>
          <p:cNvGrpSpPr/>
          <p:nvPr/>
        </p:nvGrpSpPr>
        <p:grpSpPr>
          <a:xfrm>
            <a:off x="6297047" y="4539749"/>
            <a:ext cx="296430" cy="325398"/>
            <a:chOff x="4362504" y="3177511"/>
            <a:chExt cx="420591" cy="461691"/>
          </a:xfrm>
        </p:grpSpPr>
        <p:grpSp>
          <p:nvGrpSpPr>
            <p:cNvPr id="393" name="Google Shape;393;p10"/>
            <p:cNvGrpSpPr/>
            <p:nvPr/>
          </p:nvGrpSpPr>
          <p:grpSpPr>
            <a:xfrm>
              <a:off x="4429861" y="3244655"/>
              <a:ext cx="286007" cy="394547"/>
              <a:chOff x="4429861" y="3244655"/>
              <a:chExt cx="286007" cy="394547"/>
            </a:xfrm>
          </p:grpSpPr>
          <p:sp>
            <p:nvSpPr>
              <p:cNvPr id="394" name="Google Shape;39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7" name="Google Shape;397;p10"/>
            <p:cNvGrpSpPr/>
            <p:nvPr/>
          </p:nvGrpSpPr>
          <p:grpSpPr>
            <a:xfrm>
              <a:off x="4362504" y="3177511"/>
              <a:ext cx="420591" cy="358919"/>
              <a:chOff x="4362504" y="3177511"/>
              <a:chExt cx="420591" cy="358919"/>
            </a:xfrm>
          </p:grpSpPr>
          <p:grpSp>
            <p:nvGrpSpPr>
              <p:cNvPr id="398" name="Google Shape;398;p10"/>
              <p:cNvGrpSpPr/>
              <p:nvPr/>
            </p:nvGrpSpPr>
            <p:grpSpPr>
              <a:xfrm>
                <a:off x="4362504" y="3387760"/>
                <a:ext cx="420591" cy="9415"/>
                <a:chOff x="4362504" y="3387760"/>
                <a:chExt cx="420591" cy="9415"/>
              </a:xfrm>
            </p:grpSpPr>
            <p:sp>
              <p:nvSpPr>
                <p:cNvPr id="399" name="Google Shape;39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4424176" y="3239089"/>
                <a:ext cx="297342" cy="297341"/>
                <a:chOff x="4424176" y="3239089"/>
                <a:chExt cx="297342" cy="297341"/>
              </a:xfrm>
            </p:grpSpPr>
            <p:sp>
              <p:nvSpPr>
                <p:cNvPr id="402" name="Google Shape;40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4424176" y="3239089"/>
                <a:ext cx="297342" cy="297341"/>
                <a:chOff x="4424176" y="3239089"/>
                <a:chExt cx="297342" cy="297341"/>
              </a:xfrm>
            </p:grpSpPr>
            <p:sp>
              <p:nvSpPr>
                <p:cNvPr id="405" name="Google Shape;40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8" name="Google Shape;408;p10"/>
            <p:cNvGrpSpPr/>
            <p:nvPr/>
          </p:nvGrpSpPr>
          <p:grpSpPr>
            <a:xfrm>
              <a:off x="4497146" y="3379380"/>
              <a:ext cx="151401" cy="168255"/>
              <a:chOff x="4497146" y="3379380"/>
              <a:chExt cx="151401" cy="168255"/>
            </a:xfrm>
          </p:grpSpPr>
          <p:sp>
            <p:nvSpPr>
              <p:cNvPr id="409" name="Google Shape;40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12" name="Google Shape;412;p10"/>
          <p:cNvGrpSpPr/>
          <p:nvPr/>
        </p:nvGrpSpPr>
        <p:grpSpPr>
          <a:xfrm>
            <a:off x="3532038" y="5794042"/>
            <a:ext cx="265294" cy="325678"/>
            <a:chOff x="3532038" y="5801158"/>
            <a:chExt cx="265294" cy="325678"/>
          </a:xfrm>
        </p:grpSpPr>
        <p:grpSp>
          <p:nvGrpSpPr>
            <p:cNvPr id="413" name="Google Shape;413;p10"/>
            <p:cNvGrpSpPr/>
            <p:nvPr/>
          </p:nvGrpSpPr>
          <p:grpSpPr>
            <a:xfrm>
              <a:off x="3608928" y="5882879"/>
              <a:ext cx="111418" cy="149514"/>
              <a:chOff x="3608928" y="5882879"/>
              <a:chExt cx="111418" cy="149514"/>
            </a:xfrm>
          </p:grpSpPr>
          <p:sp>
            <p:nvSpPr>
              <p:cNvPr id="414" name="Google Shape;41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8" name="Google Shape;41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9" name="Google Shape;41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s-MX"/>
              <a:t>03</a:t>
            </a:r>
          </a:p>
        </p:txBody>
      </p:sp>
      <p:sp>
        <p:nvSpPr>
          <p:cNvPr id="425" name="Google Shape;425;p20"/>
          <p:cNvSpPr txBox="1">
            <a:spLocks noGrp="1"/>
          </p:cNvSpPr>
          <p:nvPr>
            <p:ph type="title"/>
          </p:nvPr>
        </p:nvSpPr>
        <p:spPr>
          <a:xfrm>
            <a:off x="431800" y="2786063"/>
            <a:ext cx="5203190"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s-MX"/>
              <a:t>Convertirse en Operador de Registro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431798" y="900113"/>
            <a:ext cx="6491515" cy="47699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Convertirse en Operador de Registro</a:t>
            </a:r>
          </a:p>
        </p:txBody>
      </p:sp>
      <p:sp>
        <p:nvSpPr>
          <p:cNvPr id="432" name="Google Shape;432;p12"/>
          <p:cNvSpPr/>
          <p:nvPr/>
        </p:nvSpPr>
        <p:spPr>
          <a:xfrm>
            <a:off x="683799" y="2079547"/>
            <a:ext cx="377329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B3458"/>
                </a:solidFill>
                <a:latin typeface="Arial"/>
                <a:ea typeface="Arial"/>
                <a:cs typeface="Arial"/>
                <a:sym typeface="Arial"/>
              </a:rPr>
              <a:t>Solicitar un gTLD significa solicitar la operación de una parte de In</a:t>
            </a:r>
            <a:r>
              <a:rPr lang="es-MX" sz="2000">
                <a:solidFill>
                  <a:srgbClr val="0B3458"/>
                </a:solidFill>
              </a:rPr>
              <a:t>ternet (un</a:t>
            </a:r>
            <a:r>
              <a:rPr lang="es-MX"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registro).</a:t>
            </a:r>
          </a:p>
        </p:txBody>
      </p:sp>
      <p:sp>
        <p:nvSpPr>
          <p:cNvPr id="433" name="Google Shape;433;p12"/>
          <p:cNvSpPr/>
          <p:nvPr/>
        </p:nvSpPr>
        <p:spPr>
          <a:xfrm>
            <a:off x="4680199" y="2079547"/>
            <a:ext cx="3773289"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Un</a:t>
            </a:r>
            <a:r>
              <a:rPr lang="es-MX" sz="2000">
                <a:solidFill>
                  <a:srgbClr val="0B3458"/>
                </a:solidFill>
              </a:rPr>
              <a:t> </a:t>
            </a:r>
            <a:r>
              <a:rPr lang="es-MX" sz="200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registro</a:t>
            </a:r>
            <a:r>
              <a:rPr lang="es-MX" sz="2000">
                <a:solidFill>
                  <a:srgbClr val="0B3458"/>
                </a:solidFill>
              </a:rPr>
              <a:t> </a:t>
            </a:r>
            <a:r>
              <a:rPr lang="es-MX" sz="200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ofrece soporte a </a:t>
            </a:r>
            <a:r>
              <a:rPr lang="es-MX" sz="2000" b="0" i="0" u="none" strike="noStrike" cap="none">
                <a:solidFill>
                  <a:srgbClr val="0B3458"/>
                </a:solidFill>
                <a:latin typeface="Arial"/>
                <a:ea typeface="Arial"/>
                <a:cs typeface="Arial"/>
                <a:sym typeface="Arial"/>
              </a:rPr>
              <a:t>todos los dominios registrados en un gTLD en particular.</a:t>
            </a:r>
          </a:p>
        </p:txBody>
      </p:sp>
      <p:sp>
        <p:nvSpPr>
          <p:cNvPr id="434" name="Google Shape;434;p12"/>
          <p:cNvSpPr/>
          <p:nvPr/>
        </p:nvSpPr>
        <p:spPr>
          <a:xfrm>
            <a:off x="683799" y="4110546"/>
            <a:ext cx="7776402" cy="2148739"/>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F1633E"/>
                </a:solidFill>
                <a:latin typeface="Arial"/>
                <a:ea typeface="Arial"/>
                <a:cs typeface="Arial"/>
                <a:sym typeface="Arial"/>
              </a:rPr>
              <a:t>Un Operador de Registro:</a:t>
            </a:r>
          </a:p>
          <a:p>
            <a:pPr marL="342900" marR="0" lvl="0" indent="-342900" algn="l" rtl="0">
              <a:lnSpc>
                <a:spcPct val="100000"/>
              </a:lnSpc>
              <a:spcBef>
                <a:spcPts val="600"/>
              </a:spcBef>
              <a:spcAft>
                <a:spcPts val="0"/>
              </a:spcAft>
              <a:buClr>
                <a:srgbClr val="F1633E"/>
              </a:buClr>
              <a:buSzPts val="1600"/>
              <a:buFont typeface="NTR"/>
              <a:buChar char="►"/>
            </a:pPr>
            <a:r>
              <a:rPr lang="es-MX" sz="2000" b="0" i="0" u="none" strike="noStrike" cap="none" dirty="0">
                <a:solidFill>
                  <a:schemeClr val="lt1"/>
                </a:solidFill>
                <a:latin typeface="Arial"/>
                <a:ea typeface="Arial"/>
                <a:cs typeface="Arial"/>
                <a:sym typeface="Arial"/>
              </a:rPr>
              <a:t>Establece los </a:t>
            </a:r>
            <a:r>
              <a:rPr lang="es-MX" sz="20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requisitos para el gTLD.</a:t>
            </a:r>
          </a:p>
          <a:p>
            <a:pPr marL="342900" marR="0" lvl="0" indent="-342900" algn="l" rtl="0">
              <a:lnSpc>
                <a:spcPct val="100000"/>
              </a:lnSpc>
              <a:spcBef>
                <a:spcPts val="600"/>
              </a:spcBef>
              <a:spcAft>
                <a:spcPts val="0"/>
              </a:spcAft>
              <a:buClr>
                <a:srgbClr val="F1633E"/>
              </a:buClr>
              <a:buSzPts val="1600"/>
              <a:buFont typeface="NTR"/>
              <a:buChar char="►"/>
            </a:pPr>
            <a:r>
              <a:rPr lang="es-MX" sz="2000" b="0" i="0" u="none" strike="noStrike" cap="none" dirty="0">
                <a:solidFill>
                  <a:schemeClr val="lt1"/>
                </a:solidFill>
                <a:latin typeface="Arial"/>
                <a:ea typeface="Arial"/>
                <a:cs typeface="Arial"/>
                <a:sym typeface="Arial"/>
              </a:rPr>
              <a:t>Determina qué dominios de segundo nivel (los caracteres a la izquierda del punto) pueden registrarse y quién puede hacerlo.</a:t>
            </a:r>
          </a:p>
        </p:txBody>
      </p:sp>
      <p:sp>
        <p:nvSpPr>
          <p:cNvPr id="435" name="Google Shape;435;p1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6" name="Google Shape;436;p12"/>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cxnSp>
        <p:nvCxnSpPr>
          <p:cNvPr id="437" name="Google Shape;437;p12"/>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438" name="Google Shape;438;p12"/>
          <p:cNvGrpSpPr/>
          <p:nvPr/>
        </p:nvGrpSpPr>
        <p:grpSpPr>
          <a:xfrm>
            <a:off x="5014983" y="1775799"/>
            <a:ext cx="656316" cy="656316"/>
            <a:chOff x="3145601" y="1775799"/>
            <a:chExt cx="656316" cy="656316"/>
          </a:xfrm>
        </p:grpSpPr>
        <p:sp>
          <p:nvSpPr>
            <p:cNvPr id="439" name="Google Shape;439;p12"/>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40" name="Google Shape;440;p12"/>
            <p:cNvGrpSpPr/>
            <p:nvPr/>
          </p:nvGrpSpPr>
          <p:grpSpPr>
            <a:xfrm>
              <a:off x="3251261" y="1857441"/>
              <a:ext cx="439754" cy="485782"/>
              <a:chOff x="5399755" y="2316832"/>
              <a:chExt cx="554154" cy="612158"/>
            </a:xfrm>
          </p:grpSpPr>
          <p:sp>
            <p:nvSpPr>
              <p:cNvPr id="441" name="Google Shape;441;p1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1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2"/>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2"/>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2"/>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2"/>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12"/>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54" name="Google Shape;454;p12"/>
          <p:cNvGrpSpPr/>
          <p:nvPr/>
        </p:nvGrpSpPr>
        <p:grpSpPr>
          <a:xfrm>
            <a:off x="1018582" y="1775799"/>
            <a:ext cx="656316" cy="656316"/>
            <a:chOff x="355642" y="1775799"/>
            <a:chExt cx="656316" cy="656316"/>
          </a:xfrm>
        </p:grpSpPr>
        <p:sp>
          <p:nvSpPr>
            <p:cNvPr id="455" name="Google Shape;455;p12"/>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56" name="Google Shape;456;p12"/>
            <p:cNvGrpSpPr/>
            <p:nvPr/>
          </p:nvGrpSpPr>
          <p:grpSpPr>
            <a:xfrm>
              <a:off x="555065" y="1942711"/>
              <a:ext cx="257466" cy="335954"/>
              <a:chOff x="1876510" y="1547778"/>
              <a:chExt cx="347712" cy="453711"/>
            </a:xfrm>
          </p:grpSpPr>
          <p:sp>
            <p:nvSpPr>
              <p:cNvPr id="457" name="Google Shape;457;p1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title"/>
          </p:nvPr>
        </p:nvSpPr>
        <p:spPr>
          <a:xfrm>
            <a:off x="431799" y="900113"/>
            <a:ext cx="6574929" cy="99478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Consideraciones financieras y técnicas</a:t>
            </a:r>
          </a:p>
        </p:txBody>
      </p:sp>
      <p:sp>
        <p:nvSpPr>
          <p:cNvPr id="465" name="Google Shape;465;p13"/>
          <p:cNvSpPr txBox="1"/>
          <p:nvPr/>
        </p:nvSpPr>
        <p:spPr>
          <a:xfrm>
            <a:off x="431800" y="2231298"/>
            <a:ext cx="3506355" cy="389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dirty="0">
                <a:solidFill>
                  <a:srgbClr val="0B3458"/>
                </a:solidFill>
              </a:rPr>
              <a:t>Programa de Nuevos gTLD: Próxima Ronda – Tarifas de solicitud y evaluación</a:t>
            </a:r>
            <a:r>
              <a:rPr lang="es-MX" sz="1800" b="0" i="0" u="none" strike="noStrike" cap="none" dirty="0">
                <a:solidFill>
                  <a:srgbClr val="0B3458"/>
                </a:solidFill>
                <a:latin typeface="Arial"/>
                <a:ea typeface="Arial"/>
                <a:cs typeface="Arial"/>
                <a:sym typeface="Arial"/>
              </a:rPr>
              <a:t>: </a:t>
            </a:r>
            <a:r>
              <a:rPr lang="es-MX" sz="1800" b="1" i="0" u="none" strike="noStrike" cap="none" dirty="0">
                <a:solidFill>
                  <a:srgbClr val="0B3458"/>
                </a:solidFill>
                <a:latin typeface="Arial"/>
                <a:ea typeface="Arial"/>
                <a:cs typeface="Arial"/>
                <a:sym typeface="Arial"/>
              </a:rPr>
              <a:t>U</a:t>
            </a:r>
            <a:r>
              <a:rPr lang="es-MX" sz="1800" b="1" dirty="0">
                <a:solidFill>
                  <a:srgbClr val="0B3458"/>
                </a:solidFill>
              </a:rPr>
              <a:t>S</a:t>
            </a:r>
            <a:r>
              <a:rPr lang="es-MX" sz="18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D 208 000 – USD 293 000*</a:t>
            </a:r>
            <a:r>
              <a:rPr lang="es-MX"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es-MX" sz="1800" b="0" i="0" u="none" strike="noStrike" cap="none" dirty="0">
                <a:solidFill>
                  <a:srgbClr val="0B3458"/>
                </a:solidFill>
                <a:latin typeface="Arial"/>
                <a:ea typeface="Arial"/>
                <a:cs typeface="Arial"/>
                <a:sym typeface="Arial"/>
              </a:rPr>
              <a:t>Tarifas operativas </a:t>
            </a:r>
            <a:r>
              <a:rPr lang="es-MX"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estándar incluidas</a:t>
            </a:r>
            <a:r>
              <a:rPr lang="es-MX" sz="1800" b="0" i="0" u="none" strike="noStrike" cap="none" dirty="0">
                <a:solidFill>
                  <a:srgbClr val="0B3458"/>
                </a:solidFill>
                <a:latin typeface="Arial"/>
                <a:ea typeface="Arial"/>
                <a:cs typeface="Arial"/>
                <a:sym typeface="Arial"/>
              </a:rPr>
              <a:t> en el Acuerdo de Registro firmado con la ICANN </a:t>
            </a:r>
          </a:p>
          <a:p>
            <a:pPr marL="393750" marR="0" lvl="0" indent="-194310" algn="l" rtl="0">
              <a:lnSpc>
                <a:spcPct val="100000"/>
              </a:lnSpc>
              <a:spcBef>
                <a:spcPts val="0"/>
              </a:spcBef>
              <a:spcAft>
                <a:spcPts val="0"/>
              </a:spcAft>
              <a:buClr>
                <a:srgbClr val="F1633E"/>
              </a:buClr>
              <a:buSzPts val="1440"/>
              <a:buFont typeface="NTR"/>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es-MX"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Obligaciones financieras y técnicas </a:t>
            </a:r>
            <a:r>
              <a:rPr lang="es-MX" sz="18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continua</a:t>
            </a:r>
            <a:r>
              <a:rPr lang="es-MX"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a:t>
            </a:r>
          </a:p>
        </p:txBody>
      </p:sp>
      <p:sp>
        <p:nvSpPr>
          <p:cNvPr id="466" name="Google Shape;466;p13"/>
          <p:cNvSpPr/>
          <p:nvPr/>
        </p:nvSpPr>
        <p:spPr>
          <a:xfrm>
            <a:off x="4572000" y="3875356"/>
            <a:ext cx="4572000" cy="2323039"/>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lt1"/>
                </a:solidFill>
                <a:latin typeface="Arial"/>
                <a:ea typeface="Arial"/>
                <a:cs typeface="Arial"/>
                <a:sym typeface="Arial"/>
              </a:rPr>
              <a:t>Todos los solicitantes de nuevos gTLD deben poder demostrar la capacidad operativa, técnica y financiera necesaria para gestionar un registro y cumplir los requisitos contractuales.</a:t>
            </a:r>
          </a:p>
        </p:txBody>
      </p:sp>
      <p:sp>
        <p:nvSpPr>
          <p:cNvPr id="467" name="Google Shape;467;p13"/>
          <p:cNvSpPr/>
          <p:nvPr/>
        </p:nvSpPr>
        <p:spPr>
          <a:xfrm>
            <a:off x="4572000" y="2026226"/>
            <a:ext cx="4572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lt1"/>
                </a:solidFill>
                <a:latin typeface="Arial"/>
                <a:ea typeface="Arial"/>
                <a:cs typeface="Arial"/>
                <a:sym typeface="Arial"/>
              </a:rPr>
              <a:t>La solicitud de un nuevo gTLD requiere importantes recursos financieros y técnicos.</a:t>
            </a:r>
          </a:p>
        </p:txBody>
      </p:sp>
      <p:sp>
        <p:nvSpPr>
          <p:cNvPr id="468" name="Google Shape;468;p13"/>
          <p:cNvSpPr/>
          <p:nvPr/>
        </p:nvSpPr>
        <p:spPr>
          <a:xfrm>
            <a:off x="4955426" y="3636365"/>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MX" sz="2400" b="1" i="0" u="none" strike="noStrike" cap="none">
                <a:solidFill>
                  <a:srgbClr val="0B3458"/>
                </a:solidFill>
                <a:latin typeface="Arial"/>
                <a:ea typeface="Arial"/>
                <a:cs typeface="Arial"/>
                <a:sym typeface="Arial"/>
              </a:rPr>
              <a:t>!</a:t>
            </a:r>
          </a:p>
        </p:txBody>
      </p:sp>
      <p:sp>
        <p:nvSpPr>
          <p:cNvPr id="469" name="Google Shape;469;p13"/>
          <p:cNvSpPr/>
          <p:nvPr/>
        </p:nvSpPr>
        <p:spPr>
          <a:xfrm>
            <a:off x="4955424" y="1787649"/>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MX" sz="2400" b="1" i="0" u="none" strike="noStrike" cap="none">
                <a:solidFill>
                  <a:srgbClr val="0B3458"/>
                </a:solidFill>
                <a:latin typeface="Arial"/>
                <a:ea typeface="Arial"/>
                <a:cs typeface="Arial"/>
                <a:sym typeface="Arial"/>
              </a:rPr>
              <a:t>!</a:t>
            </a:r>
          </a:p>
        </p:txBody>
      </p:sp>
      <p:sp>
        <p:nvSpPr>
          <p:cNvPr id="470" name="Google Shape;470;p1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7B5D025-62F6-4998-ED8A-241792541F70}"/>
              </a:ext>
            </a:extLst>
          </p:cNvPr>
          <p:cNvSpPr txBox="1"/>
          <p:nvPr/>
        </p:nvSpPr>
        <p:spPr>
          <a:xfrm>
            <a:off x="629840" y="5890618"/>
            <a:ext cx="3308315" cy="307777"/>
          </a:xfrm>
          <a:prstGeom prst="rect">
            <a:avLst/>
          </a:prstGeom>
          <a:noFill/>
        </p:spPr>
        <p:txBody>
          <a:bodyPr wrap="square" rtlCol="0">
            <a:spAutoFit/>
          </a:bodyPr>
          <a:lstStyle/>
          <a:p>
            <a:r>
              <a:rPr lang="es-MX">
                <a:solidFill>
                  <a:srgbClr val="0B3458"/>
                </a:solidFill>
              </a:rPr>
              <a:t>*Tarifas sujetas a cambio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b3186bae_0_0"/>
          <p:cNvSpPr txBox="1">
            <a:spLocks noGrp="1"/>
          </p:cNvSpPr>
          <p:nvPr>
            <p:ph type="title"/>
          </p:nvPr>
        </p:nvSpPr>
        <p:spPr>
          <a:xfrm>
            <a:off x="431800" y="900125"/>
            <a:ext cx="6574800" cy="474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Responsabilidades de los Operadores de Registro </a:t>
            </a:r>
          </a:p>
          <a:p>
            <a:pPr marL="0" lvl="0" indent="0" algn="l" rtl="0">
              <a:lnSpc>
                <a:spcPct val="100000"/>
              </a:lnSpc>
              <a:spcBef>
                <a:spcPts val="0"/>
              </a:spcBef>
              <a:spcAft>
                <a:spcPts val="0"/>
              </a:spcAft>
              <a:buClr>
                <a:srgbClr val="0B3458"/>
              </a:buClr>
              <a:buSzPts val="2800"/>
              <a:buFont typeface="Arial"/>
              <a:buNone/>
            </a:pPr>
            <a:r>
              <a:rPr lang="es-MX"/>
              <a:t>	</a:t>
            </a:r>
          </a:p>
        </p:txBody>
      </p:sp>
      <p:sp>
        <p:nvSpPr>
          <p:cNvPr id="477" name="Google Shape;477;g2f0b3186bae_0_0"/>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f0b3186bae_0_0"/>
          <p:cNvSpPr/>
          <p:nvPr/>
        </p:nvSpPr>
        <p:spPr>
          <a:xfrm>
            <a:off x="4656238" y="3187199"/>
            <a:ext cx="4032000" cy="3014817"/>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Gestionar los requisitos detallados en el Acuerdo de Registro y las políticas de la ICANN. </a:t>
            </a:r>
          </a:p>
          <a:p>
            <a:pPr marL="457200" lvl="0" indent="-342900" algn="l" rtl="0">
              <a:spcBef>
                <a:spcPts val="0"/>
              </a:spcBef>
              <a:spcAft>
                <a:spcPts val="0"/>
              </a:spcAft>
              <a:buClr>
                <a:schemeClr val="lt1"/>
              </a:buClr>
              <a:buSzPts val="1800"/>
              <a:buChar char="●"/>
            </a:pPr>
            <a:r>
              <a:rPr lang="es-MX" sz="1600" dirty="0">
                <a:solidFill>
                  <a:schemeClr val="lt1"/>
                </a:solidFill>
              </a:rPr>
              <a:t>Convertir los nombres de dominio en direcciones IP para permitir el enrutamiento del tráfico de Internet.</a:t>
            </a:r>
          </a:p>
          <a:p>
            <a:pPr marL="457200" lvl="0" indent="-342900" algn="l" rtl="0">
              <a:spcBef>
                <a:spcPts val="0"/>
              </a:spcBef>
              <a:spcAft>
                <a:spcPts val="0"/>
              </a:spcAft>
              <a:buClr>
                <a:schemeClr val="lt1"/>
              </a:buClr>
              <a:buSzPts val="1800"/>
              <a:buChar char="●"/>
            </a:pPr>
            <a:r>
              <a:rPr lang="es-MX" sz="1600" dirty="0">
                <a:solidFill>
                  <a:schemeClr val="lt1"/>
                </a:solidFill>
              </a:rPr>
              <a:t>Operar los aspectos técnicos del TLD.</a:t>
            </a:r>
          </a:p>
        </p:txBody>
      </p:sp>
      <p:sp>
        <p:nvSpPr>
          <p:cNvPr id="479" name="Google Shape;479;g2f0b3186bae_0_0"/>
          <p:cNvSpPr/>
          <p:nvPr/>
        </p:nvSpPr>
        <p:spPr>
          <a:xfrm>
            <a:off x="455763" y="3187200"/>
            <a:ext cx="4032000" cy="3010016"/>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Mantener una base de datos maestra de todos los nombres de dominio registrados en el TLD. </a:t>
            </a:r>
          </a:p>
          <a:p>
            <a:pPr marL="457200" lvl="0" indent="-342900" algn="l" rtl="0">
              <a:spcBef>
                <a:spcPts val="0"/>
              </a:spcBef>
              <a:spcAft>
                <a:spcPts val="0"/>
              </a:spcAft>
              <a:buClr>
                <a:schemeClr val="lt1"/>
              </a:buClr>
              <a:buSzPts val="1800"/>
              <a:buChar char="●"/>
            </a:pPr>
            <a:r>
              <a:rPr lang="es-MX" sz="1600" dirty="0">
                <a:solidFill>
                  <a:schemeClr val="lt1"/>
                </a:solidFill>
              </a:rPr>
              <a:t>Generar el “archivo de zona” que permite a las computadoras dirigir el tráfico de Internet hacia y desde los TLD en cualquier parte del mundo.</a:t>
            </a:r>
          </a:p>
        </p:txBody>
      </p:sp>
      <p:sp>
        <p:nvSpPr>
          <p:cNvPr id="480" name="Google Shape;480;g2f0b3186bae_0_0"/>
          <p:cNvSpPr/>
          <p:nvPr/>
        </p:nvSpPr>
        <p:spPr>
          <a:xfrm>
            <a:off x="455775" y="21531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800" b="1" dirty="0">
                <a:solidFill>
                  <a:srgbClr val="0B3458"/>
                </a:solidFill>
              </a:rPr>
              <a:t>Operadores de Registro:</a:t>
            </a:r>
          </a:p>
        </p:txBody>
      </p:sp>
      <p:sp>
        <p:nvSpPr>
          <p:cNvPr id="481" name="Google Shape;481;g2f0b3186bae_0_0"/>
          <p:cNvSpPr/>
          <p:nvPr/>
        </p:nvSpPr>
        <p:spPr>
          <a:xfrm>
            <a:off x="4656250" y="21594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800" b="1" dirty="0">
                <a:solidFill>
                  <a:srgbClr val="0B3458"/>
                </a:solidFill>
              </a:rPr>
              <a:t>Las responsabilidades incluyen:</a:t>
            </a:r>
          </a:p>
        </p:txBody>
      </p:sp>
      <p:cxnSp>
        <p:nvCxnSpPr>
          <p:cNvPr id="482" name="Google Shape;482;g2f0b3186bae_0_0"/>
          <p:cNvCxnSpPr/>
          <p:nvPr/>
        </p:nvCxnSpPr>
        <p:spPr>
          <a:xfrm>
            <a:off x="455764" y="2146797"/>
            <a:ext cx="4011600" cy="4800"/>
          </a:xfrm>
          <a:prstGeom prst="straightConnector1">
            <a:avLst/>
          </a:prstGeom>
          <a:noFill/>
          <a:ln w="15875" cap="flat" cmpd="sng">
            <a:solidFill>
              <a:srgbClr val="F1633E"/>
            </a:solidFill>
            <a:prstDash val="solid"/>
            <a:round/>
            <a:headEnd type="none" w="sm" len="sm"/>
            <a:tailEnd type="none" w="sm" len="sm"/>
          </a:ln>
        </p:spPr>
      </p:cxnSp>
      <p:cxnSp>
        <p:nvCxnSpPr>
          <p:cNvPr id="483" name="Google Shape;483;g2f0b3186bae_0_0"/>
          <p:cNvCxnSpPr/>
          <p:nvPr/>
        </p:nvCxnSpPr>
        <p:spPr>
          <a:xfrm>
            <a:off x="4666439" y="2146810"/>
            <a:ext cx="4011600" cy="4800"/>
          </a:xfrm>
          <a:prstGeom prst="straightConnector1">
            <a:avLst/>
          </a:prstGeom>
          <a:noFill/>
          <a:ln w="15875" cap="flat" cmpd="sng">
            <a:solidFill>
              <a:srgbClr val="F1633E"/>
            </a:solidFill>
            <a:prstDash val="solid"/>
            <a:round/>
            <a:headEnd type="none" w="sm" len="sm"/>
            <a:tailEnd type="none" w="sm" len="sm"/>
          </a:ln>
        </p:spPr>
      </p:cxnSp>
      <p:grpSp>
        <p:nvGrpSpPr>
          <p:cNvPr id="484" name="Google Shape;484;g2f0b3186bae_0_0"/>
          <p:cNvGrpSpPr/>
          <p:nvPr/>
        </p:nvGrpSpPr>
        <p:grpSpPr>
          <a:xfrm>
            <a:off x="714183" y="1820999"/>
            <a:ext cx="656400" cy="656400"/>
            <a:chOff x="3145601" y="1775799"/>
            <a:chExt cx="656400" cy="656400"/>
          </a:xfrm>
        </p:grpSpPr>
        <p:sp>
          <p:nvSpPr>
            <p:cNvPr id="485" name="Google Shape;485;g2f0b3186bae_0_0"/>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86" name="Google Shape;486;g2f0b3186bae_0_0"/>
            <p:cNvGrpSpPr/>
            <p:nvPr/>
          </p:nvGrpSpPr>
          <p:grpSpPr>
            <a:xfrm>
              <a:off x="3251481" y="1857588"/>
              <a:ext cx="439657" cy="485762"/>
              <a:chOff x="5399755" y="2316890"/>
              <a:chExt cx="554003" cy="612100"/>
            </a:xfrm>
          </p:grpSpPr>
          <p:sp>
            <p:nvSpPr>
              <p:cNvPr id="487" name="Google Shape;487;g2f0b3186bae_0_0"/>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g2f0b3186bae_0_0"/>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g2f0b3186bae_0_0"/>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g2f0b3186bae_0_0"/>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g2f0b3186bae_0_0"/>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g2f0b3186bae_0_0"/>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g2f0b3186bae_0_0"/>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g2f0b3186bae_0_0"/>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g2f0b3186bae_0_0"/>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g2f0b3186bae_0_0"/>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2f0b3186bae_0_0"/>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g2f0b3186bae_0_0"/>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9" name="Google Shape;499;g2f0b3186bae_0_0"/>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0" name="Google Shape;500;g2f0b3186bae_0_0"/>
          <p:cNvSpPr/>
          <p:nvPr/>
        </p:nvSpPr>
        <p:spPr>
          <a:xfrm>
            <a:off x="4927033"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501" name="Google Shape;501;g2f0b3186bae_0_0"/>
          <p:cNvPicPr preferRelativeResize="0"/>
          <p:nvPr/>
        </p:nvPicPr>
        <p:blipFill rotWithShape="1">
          <a:blip r:embed="rId3">
            <a:alphaModFix/>
          </a:blip>
          <a:srcRect/>
          <a:stretch/>
        </p:blipFill>
        <p:spPr>
          <a:xfrm>
            <a:off x="5064549" y="2026311"/>
            <a:ext cx="373658" cy="256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s-MX"/>
              <a:t>04</a:t>
            </a:r>
          </a:p>
        </p:txBody>
      </p:sp>
      <p:sp>
        <p:nvSpPr>
          <p:cNvPr id="507" name="Google Shape;507;p11"/>
          <p:cNvSpPr txBox="1">
            <a:spLocks noGrp="1"/>
          </p:cNvSpPr>
          <p:nvPr>
            <p:ph type="title"/>
          </p:nvPr>
        </p:nvSpPr>
        <p:spPr>
          <a:xfrm>
            <a:off x="431800" y="2786063"/>
            <a:ext cx="5203200" cy="1108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s-MX"/>
              <a:t>Asistencia para solicitantes de nuevos gTLD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Criterios del Programa de Apoyo para Solicitantes </a:t>
            </a:r>
          </a:p>
        </p:txBody>
      </p:sp>
      <p:sp>
        <p:nvSpPr>
          <p:cNvPr id="514" name="Google Shape;514;p15"/>
          <p:cNvSpPr txBox="1"/>
          <p:nvPr/>
        </p:nvSpPr>
        <p:spPr>
          <a:xfrm>
            <a:off x="431801" y="2074914"/>
            <a:ext cx="2366263" cy="2433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B3458"/>
                </a:solidFill>
                <a:latin typeface="Arial"/>
                <a:ea typeface="Arial"/>
                <a:cs typeface="Arial"/>
                <a:sym typeface="Arial"/>
              </a:rPr>
              <a:t>Para poder recibir asistencia a través del Programa de Apoyo para Solicitantes, los solicitantes deben demostrar:</a:t>
            </a:r>
          </a:p>
        </p:txBody>
      </p:sp>
      <p:sp>
        <p:nvSpPr>
          <p:cNvPr id="515" name="Google Shape;515;p15"/>
          <p:cNvSpPr/>
          <p:nvPr/>
        </p:nvSpPr>
        <p:spPr>
          <a:xfrm>
            <a:off x="3997842" y="3647163"/>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chemeClr val="lt1"/>
                </a:solidFill>
                <a:latin typeface="Arial"/>
                <a:ea typeface="Arial"/>
                <a:cs typeface="Arial"/>
                <a:sym typeface="Arial"/>
              </a:rPr>
              <a:t>Necesidad financiera</a:t>
            </a:r>
          </a:p>
        </p:txBody>
      </p:sp>
      <p:sp>
        <p:nvSpPr>
          <p:cNvPr id="516" name="Google Shape;516;p15"/>
          <p:cNvSpPr/>
          <p:nvPr/>
        </p:nvSpPr>
        <p:spPr>
          <a:xfrm>
            <a:off x="3997842" y="4443047"/>
            <a:ext cx="5146200" cy="578535"/>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i="0" u="none" strike="noStrike" cap="none" dirty="0">
                <a:solidFill>
                  <a:schemeClr val="bg1"/>
                </a:solidFill>
                <a:latin typeface="Arial"/>
                <a:ea typeface="Arial"/>
                <a:cs typeface="Arial"/>
                <a:sym typeface="Arial"/>
              </a:rPr>
              <a:t>Viabilidad financiera</a:t>
            </a:r>
          </a:p>
        </p:txBody>
      </p:sp>
      <p:sp>
        <p:nvSpPr>
          <p:cNvPr id="517" name="Google Shape;517;p15"/>
          <p:cNvSpPr/>
          <p:nvPr/>
        </p:nvSpPr>
        <p:spPr>
          <a:xfrm>
            <a:off x="3997842" y="2055405"/>
            <a:ext cx="5146200" cy="660391"/>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ts val="2200"/>
              </a:lnSpc>
              <a:spcBef>
                <a:spcPts val="0"/>
              </a:spcBef>
              <a:spcAft>
                <a:spcPts val="0"/>
              </a:spcAft>
              <a:buClr>
                <a:srgbClr val="000000"/>
              </a:buClr>
              <a:buSzPts val="2000"/>
              <a:buFont typeface="Arial"/>
              <a:buNone/>
            </a:pPr>
            <a:r>
              <a:rPr lang="es-MX" sz="2000" b="0" i="0" u="none" strike="noStrike" cap="none" dirty="0">
                <a:solidFill>
                  <a:schemeClr val="lt1"/>
                </a:solidFill>
                <a:latin typeface="Arial"/>
                <a:ea typeface="Arial"/>
                <a:cs typeface="Arial"/>
                <a:sym typeface="Arial"/>
              </a:rPr>
              <a:t>Verificación general de antecedentes comerciales</a:t>
            </a:r>
          </a:p>
        </p:txBody>
      </p:sp>
      <p:sp>
        <p:nvSpPr>
          <p:cNvPr id="518" name="Google Shape;518;p15"/>
          <p:cNvSpPr/>
          <p:nvPr/>
        </p:nvSpPr>
        <p:spPr>
          <a:xfrm>
            <a:off x="3997842" y="2851290"/>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a:solidFill>
                  <a:schemeClr val="lt1"/>
                </a:solidFill>
              </a:rPr>
              <a:t>Verificación de responsabilidad pública</a:t>
            </a:r>
            <a:endParaRPr lang="es-MX" sz="2000" b="0" i="0" u="none" strike="noStrike" cap="none" dirty="0">
              <a:solidFill>
                <a:schemeClr val="lt1"/>
              </a:solidFill>
              <a:latin typeface="Arial"/>
              <a:ea typeface="Arial"/>
              <a:cs typeface="Arial"/>
              <a:sym typeface="Arial"/>
            </a:endParaRPr>
          </a:p>
        </p:txBody>
      </p:sp>
      <p:sp>
        <p:nvSpPr>
          <p:cNvPr id="519" name="Google Shape;519;p15"/>
          <p:cNvSpPr/>
          <p:nvPr/>
        </p:nvSpPr>
        <p:spPr>
          <a:xfrm>
            <a:off x="3997842" y="5223616"/>
            <a:ext cx="5146158" cy="578535"/>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i="0" u="none" strike="noStrike" cap="none" dirty="0">
                <a:solidFill>
                  <a:schemeClr val="lt1"/>
                </a:solidFill>
                <a:latin typeface="Arial"/>
                <a:ea typeface="Arial"/>
                <a:cs typeface="Arial"/>
                <a:sym typeface="Arial"/>
              </a:rPr>
              <a:t>Condición de entidad elegible</a:t>
            </a:r>
          </a:p>
        </p:txBody>
      </p:sp>
      <p:sp>
        <p:nvSpPr>
          <p:cNvPr id="520" name="Google Shape;520;p15"/>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1" name="Google Shape;521;p15"/>
          <p:cNvPicPr preferRelativeResize="0"/>
          <p:nvPr/>
        </p:nvPicPr>
        <p:blipFill rotWithShape="1">
          <a:blip r:embed="rId3">
            <a:alphaModFix/>
          </a:blip>
          <a:srcRect/>
          <a:stretch/>
        </p:blipFill>
        <p:spPr>
          <a:xfrm>
            <a:off x="3923994" y="3917089"/>
            <a:ext cx="147696" cy="101276"/>
          </a:xfrm>
          <a:prstGeom prst="rect">
            <a:avLst/>
          </a:prstGeom>
          <a:noFill/>
          <a:ln>
            <a:noFill/>
          </a:ln>
        </p:spPr>
      </p:pic>
      <p:sp>
        <p:nvSpPr>
          <p:cNvPr id="522" name="Google Shape;522;p15"/>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3" name="Google Shape;523;p15"/>
          <p:cNvPicPr preferRelativeResize="0"/>
          <p:nvPr/>
        </p:nvPicPr>
        <p:blipFill rotWithShape="1">
          <a:blip r:embed="rId3">
            <a:alphaModFix/>
          </a:blip>
          <a:srcRect/>
          <a:stretch/>
        </p:blipFill>
        <p:spPr>
          <a:xfrm>
            <a:off x="3923994" y="4709139"/>
            <a:ext cx="147696" cy="101276"/>
          </a:xfrm>
          <a:prstGeom prst="rect">
            <a:avLst/>
          </a:prstGeom>
          <a:noFill/>
          <a:ln>
            <a:noFill/>
          </a:ln>
        </p:spPr>
      </p:pic>
      <p:sp>
        <p:nvSpPr>
          <p:cNvPr id="524" name="Google Shape;524;p15"/>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5" name="Google Shape;525;p15"/>
          <p:cNvPicPr preferRelativeResize="0"/>
          <p:nvPr/>
        </p:nvPicPr>
        <p:blipFill rotWithShape="1">
          <a:blip r:embed="rId3">
            <a:alphaModFix/>
          </a:blip>
          <a:srcRect/>
          <a:stretch/>
        </p:blipFill>
        <p:spPr>
          <a:xfrm>
            <a:off x="3923994" y="2330544"/>
            <a:ext cx="147696" cy="101276"/>
          </a:xfrm>
          <a:prstGeom prst="rect">
            <a:avLst/>
          </a:prstGeom>
          <a:noFill/>
          <a:ln>
            <a:noFill/>
          </a:ln>
        </p:spPr>
      </p:pic>
      <p:sp>
        <p:nvSpPr>
          <p:cNvPr id="526" name="Google Shape;526;p15"/>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7" name="Google Shape;527;p15"/>
          <p:cNvPicPr preferRelativeResize="0"/>
          <p:nvPr/>
        </p:nvPicPr>
        <p:blipFill rotWithShape="1">
          <a:blip r:embed="rId3">
            <a:alphaModFix/>
          </a:blip>
          <a:srcRect/>
          <a:stretch/>
        </p:blipFill>
        <p:spPr>
          <a:xfrm>
            <a:off x="3923994" y="3119375"/>
            <a:ext cx="147696" cy="101276"/>
          </a:xfrm>
          <a:prstGeom prst="rect">
            <a:avLst/>
          </a:prstGeom>
          <a:noFill/>
          <a:ln>
            <a:noFill/>
          </a:ln>
        </p:spPr>
      </p:pic>
      <p:sp>
        <p:nvSpPr>
          <p:cNvPr id="528" name="Google Shape;528;p15"/>
          <p:cNvSpPr/>
          <p:nvPr/>
        </p:nvSpPr>
        <p:spPr>
          <a:xfrm>
            <a:off x="3830381" y="5362183"/>
            <a:ext cx="334922" cy="304475"/>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9" name="Google Shape;529;p15"/>
          <p:cNvPicPr preferRelativeResize="0"/>
          <p:nvPr/>
        </p:nvPicPr>
        <p:blipFill rotWithShape="1">
          <a:blip r:embed="rId3">
            <a:alphaModFix/>
          </a:blip>
          <a:srcRect/>
          <a:stretch/>
        </p:blipFill>
        <p:spPr>
          <a:xfrm>
            <a:off x="3923994" y="5468428"/>
            <a:ext cx="147696" cy="92069"/>
          </a:xfrm>
          <a:prstGeom prst="rect">
            <a:avLst/>
          </a:prstGeom>
          <a:noFill/>
          <a:ln>
            <a:noFill/>
          </a:ln>
        </p:spPr>
      </p:pic>
      <p:sp>
        <p:nvSpPr>
          <p:cNvPr id="530" name="Google Shape;530;p1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p:nvPr/>
        </p:nvSpPr>
        <p:spPr>
          <a:xfrm>
            <a:off x="2614542" y="4046946"/>
            <a:ext cx="1934157"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200" b="0" i="0" u="none" strike="noStrike" cap="none" dirty="0">
                <a:solidFill>
                  <a:srgbClr val="0B3458"/>
                </a:solidFill>
                <a:latin typeface="Arial"/>
                <a:ea typeface="Arial"/>
                <a:cs typeface="Arial"/>
                <a:sym typeface="Arial"/>
              </a:rPr>
              <a:t>Organizaciones intergubernamentales</a:t>
            </a:r>
          </a:p>
        </p:txBody>
      </p:sp>
      <p:sp>
        <p:nvSpPr>
          <p:cNvPr id="537" name="Google Shape;537;p14"/>
          <p:cNvSpPr/>
          <p:nvPr/>
        </p:nvSpPr>
        <p:spPr>
          <a:xfrm>
            <a:off x="463625" y="4046947"/>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500" b="0" i="0" u="none" strike="noStrike" cap="none" dirty="0">
                <a:solidFill>
                  <a:srgbClr val="0B3458"/>
                </a:solidFill>
                <a:latin typeface="Arial"/>
                <a:ea typeface="Arial"/>
                <a:cs typeface="Arial"/>
                <a:sym typeface="Arial"/>
              </a:rPr>
              <a:t>Organizaciones </a:t>
            </a:r>
            <a:r>
              <a:rPr lang="es-MX" sz="15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sin fines de lucro</a:t>
            </a:r>
            <a:r>
              <a:rPr lang="es-MX" sz="1500" b="0" i="0" u="none" strike="noStrike" cap="none" dirty="0">
                <a:solidFill>
                  <a:srgbClr val="0B3458"/>
                </a:solidFill>
                <a:latin typeface="Arial"/>
                <a:ea typeface="Arial"/>
                <a:cs typeface="Arial"/>
                <a:sym typeface="Arial"/>
              </a:rPr>
              <a:t>, no gubernamentales y benéficas</a:t>
            </a:r>
          </a:p>
        </p:txBody>
      </p:sp>
      <p:sp>
        <p:nvSpPr>
          <p:cNvPr id="538" name="Google Shape;538;p14"/>
          <p:cNvSpPr/>
          <p:nvPr/>
        </p:nvSpPr>
        <p:spPr>
          <a:xfrm>
            <a:off x="4658211" y="4046947"/>
            <a:ext cx="2015248" cy="2268000"/>
          </a:xfrm>
          <a:prstGeom prst="rect">
            <a:avLst/>
          </a:prstGeom>
          <a:solidFill>
            <a:schemeClr val="lt1"/>
          </a:solidFill>
          <a:ln>
            <a:noFill/>
          </a:ln>
        </p:spPr>
        <p:txBody>
          <a:bodyPr spcFirstLastPara="1" wrap="square" lIns="216000" tIns="324000" rIns="144000" bIns="180000" anchor="t" anchorCtr="0">
            <a:noAutofit/>
          </a:bodyPr>
          <a:lstStyle/>
          <a:p>
            <a:pPr lvl="0">
              <a:buSzPts val="1600"/>
            </a:pPr>
            <a:r>
              <a:rPr lang="es-MX"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Organizaciones</a:t>
            </a:r>
          </a:p>
          <a:p>
            <a:pPr lvl="0">
              <a:buSzPts val="1600"/>
            </a:pPr>
            <a:r>
              <a:rPr lang="es-MX" sz="1600" b="0" i="0" u="none" strike="noStrike" cap="none" dirty="0">
                <a:solidFill>
                  <a:srgbClr val="0B3458"/>
                </a:solidFill>
                <a:latin typeface="Arial"/>
                <a:ea typeface="Arial"/>
                <a:cs typeface="Arial"/>
                <a:sym typeface="Arial"/>
              </a:rPr>
              <a:t>de pueblos </a:t>
            </a:r>
            <a:r>
              <a:rPr lang="es-MX" sz="1600" dirty="0">
                <a:solidFill>
                  <a:srgbClr val="0B3458"/>
                </a:solidFill>
              </a:rPr>
              <a:t>tribales /originarios</a:t>
            </a:r>
            <a:endParaRPr lang="es-MX" sz="1600" b="0" i="0" u="none" strike="noStrike" cap="none" dirty="0">
              <a:solidFill>
                <a:srgbClr val="0B3458"/>
              </a:solidFill>
              <a:latin typeface="Arial"/>
              <a:ea typeface="Arial"/>
              <a:cs typeface="Arial"/>
              <a:sym typeface="Arial"/>
            </a:endParaRPr>
          </a:p>
        </p:txBody>
      </p:sp>
      <p:sp>
        <p:nvSpPr>
          <p:cNvPr id="539" name="Google Shape;539;p14"/>
          <p:cNvSpPr/>
          <p:nvPr/>
        </p:nvSpPr>
        <p:spPr>
          <a:xfrm>
            <a:off x="6772375"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Microempresas y pequeñas empresas que sean empresas sociales </a:t>
            </a:r>
            <a:r>
              <a:rPr lang="es-MX"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o que operen </a:t>
            </a:r>
            <a:r>
              <a:rPr lang="es-MX" b="0" i="0" u="none" strike="noStrike" cap="none" dirty="0">
                <a:solidFill>
                  <a:srgbClr val="0B3458"/>
                </a:solidFill>
                <a:latin typeface="Arial"/>
                <a:ea typeface="Arial"/>
                <a:cs typeface="Arial"/>
                <a:sym typeface="Arial"/>
              </a:rPr>
              <a:t>en una economía menos desarrollada</a:t>
            </a:r>
          </a:p>
        </p:txBody>
      </p:sp>
      <p:sp>
        <p:nvSpPr>
          <p:cNvPr id="540" name="Google Shape;540;p14"/>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Programa de Apoyo para Solicitantes</a:t>
            </a:r>
          </a:p>
        </p:txBody>
      </p:sp>
      <p:sp>
        <p:nvSpPr>
          <p:cNvPr id="541" name="Google Shape;541;p14"/>
          <p:cNvSpPr txBox="1"/>
          <p:nvPr/>
        </p:nvSpPr>
        <p:spPr>
          <a:xfrm>
            <a:off x="431800" y="1734672"/>
            <a:ext cx="7051561" cy="13663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800" dirty="0">
                <a:solidFill>
                  <a:srgbClr val="0B3458"/>
                </a:solidFill>
              </a:rPr>
              <a:t>Solicitar</a:t>
            </a:r>
            <a:r>
              <a:rPr lang="es-MX" sz="1800" b="0" i="0" u="none" strike="noStrike" cap="none" dirty="0">
                <a:solidFill>
                  <a:srgbClr val="0B3458"/>
                </a:solidFill>
                <a:latin typeface="Arial"/>
                <a:ea typeface="Arial"/>
                <a:cs typeface="Arial"/>
                <a:sym typeface="Arial"/>
              </a:rPr>
              <a:t> un gTLD es costoso y puede estar fuera del alcance de muchos. El Programa de Apoyo para Solicitantes hace que solicitar un nuevo gTLD sea más accesible para las entidades que no pueden hacerlo debido a limitaciones financieras y de otros recursos.</a:t>
            </a:r>
          </a:p>
        </p:txBody>
      </p:sp>
      <p:sp>
        <p:nvSpPr>
          <p:cNvPr id="542" name="Google Shape;542;p14"/>
          <p:cNvSpPr txBox="1"/>
          <p:nvPr/>
        </p:nvSpPr>
        <p:spPr>
          <a:xfrm>
            <a:off x="431799" y="3155510"/>
            <a:ext cx="7108687" cy="3947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800" b="1" i="0" u="none" strike="noStrike" cap="none" dirty="0">
                <a:solidFill>
                  <a:srgbClr val="F1633E"/>
                </a:solidFill>
                <a:latin typeface="Arial"/>
                <a:ea typeface="Arial"/>
                <a:cs typeface="Arial"/>
                <a:sym typeface="Arial"/>
              </a:rPr>
              <a:t>Los candidatos deben ser uno de estos tipos de entidades:</a:t>
            </a:r>
          </a:p>
        </p:txBody>
      </p:sp>
      <p:cxnSp>
        <p:nvCxnSpPr>
          <p:cNvPr id="543" name="Google Shape;543;p14"/>
          <p:cNvCxnSpPr/>
          <p:nvPr/>
        </p:nvCxnSpPr>
        <p:spPr>
          <a:xfrm>
            <a:off x="463625" y="4046299"/>
            <a:ext cx="2052000" cy="0"/>
          </a:xfrm>
          <a:prstGeom prst="straightConnector1">
            <a:avLst/>
          </a:prstGeom>
          <a:noFill/>
          <a:ln w="15875" cap="flat" cmpd="sng">
            <a:solidFill>
              <a:srgbClr val="F1633E"/>
            </a:solidFill>
            <a:prstDash val="solid"/>
            <a:round/>
            <a:headEnd type="none" w="sm" len="sm"/>
            <a:tailEnd type="none" w="sm" len="sm"/>
          </a:ln>
        </p:spPr>
      </p:cxnSp>
      <p:cxnSp>
        <p:nvCxnSpPr>
          <p:cNvPr id="544" name="Google Shape;544;p14"/>
          <p:cNvCxnSpPr/>
          <p:nvPr/>
        </p:nvCxnSpPr>
        <p:spPr>
          <a:xfrm>
            <a:off x="2619684" y="4046299"/>
            <a:ext cx="2046858" cy="0"/>
          </a:xfrm>
          <a:prstGeom prst="straightConnector1">
            <a:avLst/>
          </a:prstGeom>
          <a:noFill/>
          <a:ln w="15875" cap="flat" cmpd="sng">
            <a:solidFill>
              <a:srgbClr val="F1633E"/>
            </a:solidFill>
            <a:prstDash val="solid"/>
            <a:round/>
            <a:headEnd type="none" w="sm" len="sm"/>
            <a:tailEnd type="none" w="sm" len="sm"/>
          </a:ln>
        </p:spPr>
      </p:cxnSp>
      <p:cxnSp>
        <p:nvCxnSpPr>
          <p:cNvPr id="545" name="Google Shape;545;p14"/>
          <p:cNvCxnSpPr/>
          <p:nvPr/>
        </p:nvCxnSpPr>
        <p:spPr>
          <a:xfrm>
            <a:off x="4775743" y="4046299"/>
            <a:ext cx="1897716" cy="0"/>
          </a:xfrm>
          <a:prstGeom prst="straightConnector1">
            <a:avLst/>
          </a:prstGeom>
          <a:noFill/>
          <a:ln w="15875" cap="flat" cmpd="sng">
            <a:solidFill>
              <a:srgbClr val="F1633E"/>
            </a:solidFill>
            <a:prstDash val="solid"/>
            <a:round/>
            <a:headEnd type="none" w="sm" len="sm"/>
            <a:tailEnd type="none" w="sm" len="sm"/>
          </a:ln>
        </p:spPr>
      </p:cxnSp>
      <p:cxnSp>
        <p:nvCxnSpPr>
          <p:cNvPr id="546" name="Google Shape;546;p14"/>
          <p:cNvCxnSpPr/>
          <p:nvPr/>
        </p:nvCxnSpPr>
        <p:spPr>
          <a:xfrm rot="10800000" flipH="1">
            <a:off x="6773988" y="4046035"/>
            <a:ext cx="1906387" cy="264"/>
          </a:xfrm>
          <a:prstGeom prst="straightConnector1">
            <a:avLst/>
          </a:prstGeom>
          <a:noFill/>
          <a:ln w="15875" cap="flat" cmpd="sng">
            <a:solidFill>
              <a:srgbClr val="F1633E"/>
            </a:solidFill>
            <a:prstDash val="solid"/>
            <a:round/>
            <a:headEnd type="none" w="sm" len="sm"/>
            <a:tailEnd type="none" w="sm" len="sm"/>
          </a:ln>
        </p:spPr>
      </p:cxnSp>
      <p:sp>
        <p:nvSpPr>
          <p:cNvPr id="547" name="Google Shape;547;p14"/>
          <p:cNvSpPr/>
          <p:nvPr/>
        </p:nvSpPr>
        <p:spPr>
          <a:xfrm>
            <a:off x="4869616" y="3669155"/>
            <a:ext cx="691758"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48" name="Google Shape;548;p14"/>
          <p:cNvGrpSpPr/>
          <p:nvPr/>
        </p:nvGrpSpPr>
        <p:grpSpPr>
          <a:xfrm>
            <a:off x="5135678" y="3849353"/>
            <a:ext cx="356882" cy="314301"/>
            <a:chOff x="5135678" y="3849353"/>
            <a:chExt cx="356882" cy="314301"/>
          </a:xfrm>
        </p:grpSpPr>
        <p:grpSp>
          <p:nvGrpSpPr>
            <p:cNvPr id="549" name="Google Shape;549;p14"/>
            <p:cNvGrpSpPr/>
            <p:nvPr/>
          </p:nvGrpSpPr>
          <p:grpSpPr>
            <a:xfrm>
              <a:off x="5135678" y="3849353"/>
              <a:ext cx="356882" cy="314301"/>
              <a:chOff x="5135678" y="3849353"/>
              <a:chExt cx="356882" cy="314301"/>
            </a:xfrm>
          </p:grpSpPr>
          <p:sp>
            <p:nvSpPr>
              <p:cNvPr id="550" name="Google Shape;550;p14"/>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14"/>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4"/>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3" name="Google Shape;553;p14"/>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4"/>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4"/>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6" name="Google Shape;556;p14"/>
          <p:cNvSpPr/>
          <p:nvPr/>
        </p:nvSpPr>
        <p:spPr>
          <a:xfrm>
            <a:off x="2822298"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57" name="Google Shape;557;p14"/>
          <p:cNvGrpSpPr/>
          <p:nvPr/>
        </p:nvGrpSpPr>
        <p:grpSpPr>
          <a:xfrm>
            <a:off x="2991485" y="3806012"/>
            <a:ext cx="333110" cy="333111"/>
            <a:chOff x="2991485" y="3806012"/>
            <a:chExt cx="333110" cy="333111"/>
          </a:xfrm>
        </p:grpSpPr>
        <p:grpSp>
          <p:nvGrpSpPr>
            <p:cNvPr id="558" name="Google Shape;558;p14"/>
            <p:cNvGrpSpPr/>
            <p:nvPr/>
          </p:nvGrpSpPr>
          <p:grpSpPr>
            <a:xfrm>
              <a:off x="2991485" y="4096159"/>
              <a:ext cx="333110" cy="42964"/>
              <a:chOff x="2991485" y="4096159"/>
              <a:chExt cx="333110" cy="42964"/>
            </a:xfrm>
          </p:grpSpPr>
          <p:sp>
            <p:nvSpPr>
              <p:cNvPr id="559" name="Google Shape;559;p14"/>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4"/>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14"/>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2" name="Google Shape;562;p14"/>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3" name="Google Shape;563;p14"/>
            <p:cNvGrpSpPr/>
            <p:nvPr/>
          </p:nvGrpSpPr>
          <p:grpSpPr>
            <a:xfrm>
              <a:off x="3023724" y="3924241"/>
              <a:ext cx="268633" cy="171918"/>
              <a:chOff x="3023724" y="3924241"/>
              <a:chExt cx="268633" cy="171918"/>
            </a:xfrm>
          </p:grpSpPr>
          <p:grpSp>
            <p:nvGrpSpPr>
              <p:cNvPr id="564" name="Google Shape;564;p14"/>
              <p:cNvGrpSpPr/>
              <p:nvPr/>
            </p:nvGrpSpPr>
            <p:grpSpPr>
              <a:xfrm>
                <a:off x="3023724" y="3924241"/>
                <a:ext cx="64415" cy="171918"/>
                <a:chOff x="3023724" y="3924241"/>
                <a:chExt cx="64415" cy="171918"/>
              </a:xfrm>
            </p:grpSpPr>
            <p:sp>
              <p:nvSpPr>
                <p:cNvPr id="565" name="Google Shape;565;p14"/>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4"/>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4"/>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4"/>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69" name="Google Shape;569;p14"/>
              <p:cNvGrpSpPr/>
              <p:nvPr/>
            </p:nvGrpSpPr>
            <p:grpSpPr>
              <a:xfrm>
                <a:off x="3227880" y="3924241"/>
                <a:ext cx="64477" cy="171918"/>
                <a:chOff x="3227880" y="3924241"/>
                <a:chExt cx="64477" cy="171918"/>
              </a:xfrm>
            </p:grpSpPr>
            <p:sp>
              <p:nvSpPr>
                <p:cNvPr id="570" name="Google Shape;570;p14"/>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4"/>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14"/>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14"/>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574" name="Google Shape;574;p14"/>
            <p:cNvGrpSpPr/>
            <p:nvPr/>
          </p:nvGrpSpPr>
          <p:grpSpPr>
            <a:xfrm>
              <a:off x="2991485" y="3806012"/>
              <a:ext cx="333110" cy="118228"/>
              <a:chOff x="2991485" y="3806012"/>
              <a:chExt cx="333110" cy="118228"/>
            </a:xfrm>
          </p:grpSpPr>
          <p:sp>
            <p:nvSpPr>
              <p:cNvPr id="575" name="Google Shape;575;p14"/>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4"/>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77" name="Google Shape;577;p14"/>
          <p:cNvSpPr/>
          <p:nvPr/>
        </p:nvSpPr>
        <p:spPr>
          <a:xfrm>
            <a:off x="67364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8" name="Google Shape;578;p14"/>
          <p:cNvGrpSpPr/>
          <p:nvPr/>
        </p:nvGrpSpPr>
        <p:grpSpPr>
          <a:xfrm>
            <a:off x="864586" y="3874341"/>
            <a:ext cx="273625" cy="242523"/>
            <a:chOff x="864586" y="3874341"/>
            <a:chExt cx="273625" cy="242523"/>
          </a:xfrm>
        </p:grpSpPr>
        <p:sp>
          <p:nvSpPr>
            <p:cNvPr id="579" name="Google Shape;579;p14"/>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4"/>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4"/>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2" name="Google Shape;582;p14"/>
          <p:cNvSpPr/>
          <p:nvPr/>
        </p:nvSpPr>
        <p:spPr>
          <a:xfrm>
            <a:off x="6985012"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83" name="Google Shape;583;p14"/>
          <p:cNvGrpSpPr/>
          <p:nvPr/>
        </p:nvGrpSpPr>
        <p:grpSpPr>
          <a:xfrm>
            <a:off x="7126169" y="3839747"/>
            <a:ext cx="373988" cy="295271"/>
            <a:chOff x="7126169" y="3839747"/>
            <a:chExt cx="373988" cy="295271"/>
          </a:xfrm>
        </p:grpSpPr>
        <p:sp>
          <p:nvSpPr>
            <p:cNvPr id="584" name="Google Shape;584;p14"/>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4"/>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4"/>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14"/>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14"/>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14"/>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14"/>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14"/>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14"/>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14"/>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14"/>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14"/>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6"/>
          <p:cNvSpPr/>
          <p:nvPr/>
        </p:nvSpPr>
        <p:spPr>
          <a:xfrm>
            <a:off x="4947650" y="2363050"/>
            <a:ext cx="3537600"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F1633E"/>
                </a:solidFill>
                <a:latin typeface="Arial"/>
                <a:ea typeface="Arial"/>
                <a:cs typeface="Arial"/>
                <a:sym typeface="Arial"/>
              </a:rPr>
              <a:t>Apoyo no financiero</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rPr>
              <a:t>Materiales de capacitación: cómo solicitar un gTLD, cómo convertirse en operador de registro </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rPr>
              <a:t>Desarrollo de capacidades/Programa de mentoría </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rPr>
              <a:t>Consultas </a:t>
            </a:r>
            <a:r>
              <a:rPr lang="es-MX"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con </a:t>
            </a:r>
            <a:r>
              <a:rPr lang="es-MX"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asesores para solicitantes</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rPr>
              <a:t>Lista de proveedores de servicios profesionales voluntarios</a:t>
            </a:r>
          </a:p>
        </p:txBody>
      </p:sp>
      <p:cxnSp>
        <p:nvCxnSpPr>
          <p:cNvPr id="602" name="Google Shape;602;p16"/>
          <p:cNvCxnSpPr/>
          <p:nvPr/>
        </p:nvCxnSpPr>
        <p:spPr>
          <a:xfrm>
            <a:off x="4944677"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603" name="Google Shape;603;p16"/>
          <p:cNvSpPr/>
          <p:nvPr/>
        </p:nvSpPr>
        <p:spPr>
          <a:xfrm>
            <a:off x="807650" y="2363050"/>
            <a:ext cx="3537600"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F1633E"/>
                </a:solidFill>
                <a:latin typeface="Arial"/>
                <a:ea typeface="Arial"/>
                <a:cs typeface="Arial"/>
                <a:sym typeface="Arial"/>
              </a:rPr>
              <a:t>Apoyo financiero</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Una reducción del 75-85 % en las tarifas de evaluación de gTLD aplicables</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rPr>
              <a:t>Crédito de oferta </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Reducción/exención de las tarifas básicas de operador de registro</a:t>
            </a:r>
            <a:r>
              <a:rPr lang="es-MX" sz="1600" b="0" i="0" u="none" strike="noStrike" cap="none" dirty="0">
                <a:solidFill>
                  <a:srgbClr val="0B3458"/>
                </a:solidFill>
                <a:latin typeface="Arial"/>
                <a:ea typeface="Arial"/>
                <a:cs typeface="Arial"/>
                <a:sym typeface="Arial"/>
              </a:rPr>
              <a:t> </a:t>
            </a:r>
          </a:p>
        </p:txBody>
      </p:sp>
      <p:cxnSp>
        <p:nvCxnSpPr>
          <p:cNvPr id="604" name="Google Shape;604;p16"/>
          <p:cNvCxnSpPr/>
          <p:nvPr/>
        </p:nvCxnSpPr>
        <p:spPr>
          <a:xfrm>
            <a:off x="79802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605" name="Google Shape;605;p16"/>
          <p:cNvSpPr txBox="1">
            <a:spLocks noGrp="1"/>
          </p:cNvSpPr>
          <p:nvPr>
            <p:ph type="title"/>
          </p:nvPr>
        </p:nvSpPr>
        <p:spPr>
          <a:xfrm>
            <a:off x="431800" y="900113"/>
            <a:ext cx="3537528" cy="8455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Opciones de Apoyo para Solicitantes</a:t>
            </a:r>
          </a:p>
        </p:txBody>
      </p:sp>
      <p:sp>
        <p:nvSpPr>
          <p:cNvPr id="606" name="Google Shape;606;p16"/>
          <p:cNvSpPr txBox="1"/>
          <p:nvPr/>
        </p:nvSpPr>
        <p:spPr>
          <a:xfrm>
            <a:off x="4086425" y="970652"/>
            <a:ext cx="4520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El Programa de Apoyo para Solicitantes ofrece una serie de ayudas financieras y no financieras a las entidades cualificadas que cumplan los requisitos.</a:t>
            </a:r>
          </a:p>
        </p:txBody>
      </p:sp>
      <p:cxnSp>
        <p:nvCxnSpPr>
          <p:cNvPr id="607" name="Google Shape;607;p16"/>
          <p:cNvCxnSpPr/>
          <p:nvPr/>
        </p:nvCxnSpPr>
        <p:spPr>
          <a:xfrm>
            <a:off x="382853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608" name="Google Shape;608;p16"/>
          <p:cNvSpPr/>
          <p:nvPr/>
        </p:nvSpPr>
        <p:spPr>
          <a:xfrm>
            <a:off x="48045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609" name="Google Shape;609;p16"/>
          <p:cNvSpPr/>
          <p:nvPr/>
        </p:nvSpPr>
        <p:spPr>
          <a:xfrm>
            <a:off x="46224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610" name="Google Shape;610;p16"/>
          <p:cNvGrpSpPr/>
          <p:nvPr/>
        </p:nvGrpSpPr>
        <p:grpSpPr>
          <a:xfrm>
            <a:off x="4814177" y="2182483"/>
            <a:ext cx="304598" cy="367063"/>
            <a:chOff x="5803936" y="3575511"/>
            <a:chExt cx="589051" cy="709850"/>
          </a:xfrm>
        </p:grpSpPr>
        <p:sp>
          <p:nvSpPr>
            <p:cNvPr id="611" name="Google Shape;611;p16"/>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16"/>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16"/>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16"/>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16"/>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6" name="Google Shape;616;p16"/>
          <p:cNvGrpSpPr/>
          <p:nvPr/>
        </p:nvGrpSpPr>
        <p:grpSpPr>
          <a:xfrm>
            <a:off x="637922" y="2220668"/>
            <a:ext cx="341181" cy="286605"/>
            <a:chOff x="4582472" y="2001793"/>
            <a:chExt cx="341181" cy="286605"/>
          </a:xfrm>
        </p:grpSpPr>
        <p:sp>
          <p:nvSpPr>
            <p:cNvPr id="617" name="Google Shape;617;p16"/>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16"/>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16"/>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16"/>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16"/>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16"/>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16"/>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16"/>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16"/>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16"/>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16"/>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8" name="Google Shape;628;p1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431799" y="900113"/>
            <a:ext cx="5374090"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Evaluación de solicitantes de apoyo</a:t>
            </a:r>
          </a:p>
        </p:txBody>
      </p:sp>
      <p:sp>
        <p:nvSpPr>
          <p:cNvPr id="635" name="Google Shape;635;p17"/>
          <p:cNvSpPr txBox="1"/>
          <p:nvPr/>
        </p:nvSpPr>
        <p:spPr>
          <a:xfrm>
            <a:off x="442685" y="1857662"/>
            <a:ext cx="7547427" cy="3756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Verificación general de antecedentes comerciales, lo cual incluye:</a:t>
            </a:r>
          </a:p>
        </p:txBody>
      </p:sp>
      <p:sp>
        <p:nvSpPr>
          <p:cNvPr id="636" name="Google Shape;636;p17"/>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MX" sz="2000" b="1" i="0" u="none" strike="noStrike" cap="none">
                <a:solidFill>
                  <a:srgbClr val="0B3458"/>
                </a:solidFill>
                <a:latin typeface="Arial"/>
                <a:ea typeface="Arial"/>
                <a:cs typeface="Arial"/>
                <a:sym typeface="Arial"/>
              </a:rPr>
              <a:t>ETAPA 1</a:t>
            </a:r>
          </a:p>
        </p:txBody>
      </p:sp>
      <p:sp>
        <p:nvSpPr>
          <p:cNvPr id="637" name="Google Shape;637;p17"/>
          <p:cNvSpPr txBox="1"/>
          <p:nvPr/>
        </p:nvSpPr>
        <p:spPr>
          <a:xfrm>
            <a:off x="756000" y="2406588"/>
            <a:ext cx="1551374" cy="9404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dirty="0">
                <a:solidFill>
                  <a:srgbClr val="0B3458"/>
                </a:solidFill>
                <a:latin typeface="Arial"/>
                <a:ea typeface="Arial"/>
                <a:cs typeface="Arial"/>
                <a:sym typeface="Arial"/>
              </a:rPr>
              <a:t>Comprobación de cumplimiento legal.</a:t>
            </a:r>
          </a:p>
        </p:txBody>
      </p:sp>
      <p:cxnSp>
        <p:nvCxnSpPr>
          <p:cNvPr id="638" name="Google Shape;638;p17"/>
          <p:cNvCxnSpPr/>
          <p:nvPr/>
        </p:nvCxnSpPr>
        <p:spPr>
          <a:xfrm>
            <a:off x="2484107" y="2476329"/>
            <a:ext cx="0" cy="2160000"/>
          </a:xfrm>
          <a:prstGeom prst="straightConnector1">
            <a:avLst/>
          </a:prstGeom>
          <a:noFill/>
          <a:ln w="15875" cap="flat" cmpd="sng">
            <a:solidFill>
              <a:srgbClr val="F1633E"/>
            </a:solidFill>
            <a:prstDash val="solid"/>
            <a:round/>
            <a:headEnd type="none" w="sm" len="sm"/>
            <a:tailEnd type="none" w="sm" len="sm"/>
          </a:ln>
        </p:spPr>
      </p:cxnSp>
      <p:cxnSp>
        <p:nvCxnSpPr>
          <p:cNvPr id="639" name="Google Shape;639;p17"/>
          <p:cNvCxnSpPr/>
          <p:nvPr/>
        </p:nvCxnSpPr>
        <p:spPr>
          <a:xfrm>
            <a:off x="4572000" y="2476329"/>
            <a:ext cx="0" cy="2160000"/>
          </a:xfrm>
          <a:prstGeom prst="straightConnector1">
            <a:avLst/>
          </a:prstGeom>
          <a:noFill/>
          <a:ln w="15875" cap="flat" cmpd="sng">
            <a:solidFill>
              <a:srgbClr val="F1633E"/>
            </a:solidFill>
            <a:prstDash val="solid"/>
            <a:round/>
            <a:headEnd type="none" w="sm" len="sm"/>
            <a:tailEnd type="none" w="sm" len="sm"/>
          </a:ln>
        </p:spPr>
      </p:cxnSp>
      <p:cxnSp>
        <p:nvCxnSpPr>
          <p:cNvPr id="640" name="Google Shape;640;p17"/>
          <p:cNvCxnSpPr/>
          <p:nvPr/>
        </p:nvCxnSpPr>
        <p:spPr>
          <a:xfrm>
            <a:off x="6624308" y="2476329"/>
            <a:ext cx="0" cy="2160000"/>
          </a:xfrm>
          <a:prstGeom prst="straightConnector1">
            <a:avLst/>
          </a:prstGeom>
          <a:noFill/>
          <a:ln w="15875" cap="flat" cmpd="sng">
            <a:solidFill>
              <a:srgbClr val="F1633E"/>
            </a:solidFill>
            <a:prstDash val="solid"/>
            <a:round/>
            <a:headEnd type="none" w="sm" len="sm"/>
            <a:tailEnd type="none" w="sm" len="sm"/>
          </a:ln>
        </p:spPr>
      </p:cxnSp>
      <p:sp>
        <p:nvSpPr>
          <p:cNvPr id="641" name="Google Shape;641;p17"/>
          <p:cNvSpPr txBox="1"/>
          <p:nvPr/>
        </p:nvSpPr>
        <p:spPr>
          <a:xfrm>
            <a:off x="2797262" y="2406588"/>
            <a:ext cx="1607097" cy="16666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Confirmar que se ha presentado toda la documentación requerida.</a:t>
            </a:r>
          </a:p>
        </p:txBody>
      </p:sp>
      <p:sp>
        <p:nvSpPr>
          <p:cNvPr id="642" name="Google Shape;642;p17"/>
          <p:cNvSpPr txBox="1"/>
          <p:nvPr/>
        </p:nvSpPr>
        <p:spPr>
          <a:xfrm>
            <a:off x="4893910" y="2406588"/>
            <a:ext cx="1607093" cy="231139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Confirmar que el solicitante cumple con los criterios de elegibilidad para el Programa de Nuevos gTLD: Próxima Ronda.</a:t>
            </a:r>
          </a:p>
        </p:txBody>
      </p:sp>
      <p:sp>
        <p:nvSpPr>
          <p:cNvPr id="643" name="Google Shape;643;p17"/>
          <p:cNvSpPr txBox="1"/>
          <p:nvPr/>
        </p:nvSpPr>
        <p:spPr>
          <a:xfrm>
            <a:off x="6927306" y="2406588"/>
            <a:ext cx="1764305" cy="14228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Investigación de antecedentes y comprobación de antecedentes de ciberocupación.</a:t>
            </a:r>
          </a:p>
        </p:txBody>
      </p:sp>
      <p:sp>
        <p:nvSpPr>
          <p:cNvPr id="644" name="Google Shape;644;p17"/>
          <p:cNvSpPr/>
          <p:nvPr/>
        </p:nvSpPr>
        <p:spPr>
          <a:xfrm rot="5400000">
            <a:off x="540000" y="2487615"/>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17"/>
          <p:cNvCxnSpPr/>
          <p:nvPr/>
        </p:nvCxnSpPr>
        <p:spPr>
          <a:xfrm>
            <a:off x="431799" y="2476329"/>
            <a:ext cx="0" cy="2160000"/>
          </a:xfrm>
          <a:prstGeom prst="straightConnector1">
            <a:avLst/>
          </a:prstGeom>
          <a:noFill/>
          <a:ln w="15875" cap="flat" cmpd="sng">
            <a:solidFill>
              <a:srgbClr val="F1633E"/>
            </a:solidFill>
            <a:prstDash val="solid"/>
            <a:round/>
            <a:headEnd type="none" w="sm" len="sm"/>
            <a:tailEnd type="none" w="sm" len="sm"/>
          </a:ln>
        </p:spPr>
      </p:cxnSp>
      <p:sp>
        <p:nvSpPr>
          <p:cNvPr id="646" name="Google Shape;646;p17"/>
          <p:cNvSpPr/>
          <p:nvPr/>
        </p:nvSpPr>
        <p:spPr>
          <a:xfrm rot="5400000">
            <a:off x="2592000" y="2487615"/>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17"/>
          <p:cNvSpPr/>
          <p:nvPr/>
        </p:nvSpPr>
        <p:spPr>
          <a:xfrm rot="5400000">
            <a:off x="4680000" y="2487615"/>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17"/>
          <p:cNvSpPr/>
          <p:nvPr/>
        </p:nvSpPr>
        <p:spPr>
          <a:xfrm rot="5400000">
            <a:off x="6732000" y="2487615"/>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p1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7"/>
          <p:cNvSpPr/>
          <p:nvPr/>
        </p:nvSpPr>
        <p:spPr>
          <a:xfrm>
            <a:off x="433694" y="5384088"/>
            <a:ext cx="8257920" cy="1151693"/>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chemeClr val="lt1"/>
                </a:solidFill>
                <a:latin typeface="Arial"/>
                <a:ea typeface="Arial"/>
                <a:cs typeface="Arial"/>
                <a:sym typeface="Arial"/>
              </a:rPr>
              <a:t>Los solicitantes que no superen la preselección de la verificación general de antecedentes comerciales  no se tendrán en cuenta para la evaluación de la Etapa 2.</a:t>
            </a:r>
          </a:p>
        </p:txBody>
      </p:sp>
      <p:sp>
        <p:nvSpPr>
          <p:cNvPr id="651" name="Google Shape;651;p17"/>
          <p:cNvSpPr/>
          <p:nvPr/>
        </p:nvSpPr>
        <p:spPr>
          <a:xfrm>
            <a:off x="859181" y="5146784"/>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MX" sz="2400" b="1" i="0" u="none" strike="noStrike" cap="none">
                <a:solidFill>
                  <a:srgbClr val="0B3458"/>
                </a:solidFill>
                <a:latin typeface="Arial"/>
                <a:ea typeface="Arial"/>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432000" y="969576"/>
            <a:ext cx="3369961" cy="7989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4500"/>
              <a:buFont typeface="Arial"/>
              <a:buNone/>
            </a:pPr>
            <a:r>
              <a:rPr lang="es-MX" sz="4500"/>
              <a:t>Temario</a:t>
            </a:r>
          </a:p>
        </p:txBody>
      </p:sp>
      <p:sp>
        <p:nvSpPr>
          <p:cNvPr id="75" name="Google Shape;75;p2"/>
          <p:cNvSpPr txBox="1"/>
          <p:nvPr/>
        </p:nvSpPr>
        <p:spPr>
          <a:xfrm>
            <a:off x="1233226" y="2502961"/>
            <a:ext cx="2544000" cy="1251625"/>
          </a:xfrm>
          <a:prstGeom prst="rect">
            <a:avLst/>
          </a:prstGeom>
          <a:noFill/>
          <a:ln>
            <a:noFill/>
          </a:ln>
        </p:spPr>
        <p:txBody>
          <a:bodyPr spcFirstLastPara="1" wrap="square" lIns="0" tIns="0" rIns="0" bIns="0" anchor="t" anchorCtr="0">
            <a:spAutoFit/>
          </a:bodyPr>
          <a:lstStyle/>
          <a:p>
            <a:pPr marL="0" marR="0" lvl="0" indent="0" algn="l" rtl="0">
              <a:lnSpc>
                <a:spcPts val="1860"/>
              </a:lnSpc>
              <a:spcBef>
                <a:spcPts val="0"/>
              </a:spcBef>
              <a:spcAft>
                <a:spcPts val="0"/>
              </a:spcAft>
              <a:buNone/>
            </a:pPr>
            <a:r>
              <a:rPr lang="es-MX" sz="1800" b="1" i="0" u="none" strike="noStrike" cap="none" dirty="0">
                <a:solidFill>
                  <a:srgbClr val="0B3458"/>
                </a:solidFill>
                <a:latin typeface="Arial"/>
                <a:ea typeface="Arial"/>
                <a:cs typeface="Arial"/>
                <a:sym typeface="Arial"/>
              </a:rPr>
              <a:t>Resumen del
</a:t>
            </a:r>
            <a:br>
              <a:rPr lang="es-MX" sz="100" b="1" i="0" u="none" strike="noStrike" cap="none" dirty="0">
                <a:solidFill>
                  <a:srgbClr val="0B3458"/>
                </a:solidFill>
                <a:latin typeface="Arial"/>
                <a:ea typeface="Arial"/>
                <a:cs typeface="Arial"/>
                <a:sym typeface="Arial"/>
              </a:rPr>
            </a:br>
            <a:r>
              <a:rPr lang="es-MX" sz="1800" b="1" i="0" u="none" strike="noStrike" cap="none" dirty="0">
                <a:solidFill>
                  <a:srgbClr val="0B3458"/>
                </a:solidFill>
                <a:latin typeface="Arial"/>
                <a:ea typeface="Arial"/>
                <a:cs typeface="Arial"/>
                <a:sym typeface="Arial"/>
              </a:rPr>
              <a:t>Programa de Nuevos gTLD: Próxima Ronda</a:t>
            </a:r>
          </a:p>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 </a:t>
            </a:r>
          </a:p>
        </p:txBody>
      </p:sp>
      <p:sp>
        <p:nvSpPr>
          <p:cNvPr id="76" name="Google Shape;76;p2"/>
          <p:cNvSpPr txBox="1"/>
          <p:nvPr/>
        </p:nvSpPr>
        <p:spPr>
          <a:xfrm>
            <a:off x="5346560" y="2350557"/>
            <a:ext cx="2800286"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Asistencia a través del Programa de Apoyo para Solicitantes</a:t>
            </a:r>
          </a:p>
        </p:txBody>
      </p:sp>
      <p:cxnSp>
        <p:nvCxnSpPr>
          <p:cNvPr id="77" name="Google Shape;77;p2"/>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78" name="Google Shape;78;p2"/>
          <p:cNvCxnSpPr/>
          <p:nvPr/>
        </p:nvCxnSpPr>
        <p:spPr>
          <a:xfrm>
            <a:off x="459817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79" name="Google Shape;79;p2"/>
          <p:cNvSpPr/>
          <p:nvPr/>
        </p:nvSpPr>
        <p:spPr>
          <a:xfrm>
            <a:off x="4289423"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04</a:t>
            </a:r>
          </a:p>
        </p:txBody>
      </p:sp>
      <p:sp>
        <p:nvSpPr>
          <p:cNvPr id="80" name="Google Shape;80;p2"/>
          <p:cNvSpPr/>
          <p:nvPr/>
        </p:nvSpPr>
        <p:spPr>
          <a:xfrm>
            <a:off x="4289423"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05</a:t>
            </a:r>
          </a:p>
        </p:txBody>
      </p:sp>
      <p:sp>
        <p:nvSpPr>
          <p:cNvPr id="81" name="Google Shape;81;p2"/>
          <p:cNvSpPr/>
          <p:nvPr/>
        </p:nvSpPr>
        <p:spPr>
          <a:xfrm>
            <a:off x="432000"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01</a:t>
            </a:r>
          </a:p>
        </p:txBody>
      </p:sp>
      <p:sp>
        <p:nvSpPr>
          <p:cNvPr id="82" name="Google Shape;82;p2"/>
          <p:cNvSpPr/>
          <p:nvPr/>
        </p:nvSpPr>
        <p:spPr>
          <a:xfrm>
            <a:off x="432001" y="3666177"/>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02</a:t>
            </a:r>
          </a:p>
        </p:txBody>
      </p:sp>
      <p:sp>
        <p:nvSpPr>
          <p:cNvPr id="83" name="Google Shape;83;p2"/>
          <p:cNvSpPr/>
          <p:nvPr/>
        </p:nvSpPr>
        <p:spPr>
          <a:xfrm>
            <a:off x="431999" y="5015961"/>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03</a:t>
            </a:r>
          </a:p>
        </p:txBody>
      </p:sp>
      <p:sp>
        <p:nvSpPr>
          <p:cNvPr id="84" name="Google Shape;84;p2"/>
          <p:cNvSpPr txBox="1"/>
          <p:nvPr/>
        </p:nvSpPr>
        <p:spPr>
          <a:xfrm>
            <a:off x="1152506" y="5068250"/>
            <a:ext cx="25440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MX" sz="1800" b="1" dirty="0">
                <a:solidFill>
                  <a:srgbClr val="0B3458"/>
                </a:solidFill>
              </a:rPr>
              <a:t>Convertirse en Operador de Registro</a:t>
            </a:r>
          </a:p>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 </a:t>
            </a:r>
          </a:p>
        </p:txBody>
      </p:sp>
      <p:sp>
        <p:nvSpPr>
          <p:cNvPr id="85" name="Google Shape;85;p2"/>
          <p:cNvSpPr txBox="1"/>
          <p:nvPr/>
        </p:nvSpPr>
        <p:spPr>
          <a:xfrm>
            <a:off x="5353797" y="3675540"/>
            <a:ext cx="2800200" cy="554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000000"/>
              </a:buClr>
              <a:buSzPts val="1800"/>
              <a:buFont typeface="Arial"/>
              <a:buNone/>
            </a:pPr>
            <a:r>
              <a:rPr lang="es-MX" sz="1800" b="1">
                <a:solidFill>
                  <a:srgbClr val="0B3458"/>
                </a:solidFill>
              </a:rPr>
              <a:t>Eventos y recursos</a:t>
            </a:r>
          </a:p>
          <a:p>
            <a:pPr marL="0" marR="0" lvl="0" indent="0" algn="l" rtl="0">
              <a:lnSpc>
                <a:spcPct val="100000"/>
              </a:lnSpc>
              <a:spcBef>
                <a:spcPts val="0"/>
              </a:spcBef>
              <a:spcAft>
                <a:spcPts val="0"/>
              </a:spcAft>
              <a:buClr>
                <a:srgbClr val="000000"/>
              </a:buClr>
              <a:buSzPts val="1800"/>
              <a:buFont typeface="Arial"/>
              <a:buNone/>
            </a:pPr>
            <a:endParaRPr sz="1800" b="1">
              <a:solidFill>
                <a:srgbClr val="0B3458"/>
              </a:solidFill>
            </a:endParaRPr>
          </a:p>
        </p:txBody>
      </p:sp>
      <p:sp>
        <p:nvSpPr>
          <p:cNvPr id="86" name="Google Shape;86;p2"/>
          <p:cNvSpPr txBox="1"/>
          <p:nvPr/>
        </p:nvSpPr>
        <p:spPr>
          <a:xfrm>
            <a:off x="5346560" y="5013820"/>
            <a:ext cx="28002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87" name="Google Shape;87;p2"/>
          <p:cNvSpPr txBox="1"/>
          <p:nvPr/>
        </p:nvSpPr>
        <p:spPr>
          <a:xfrm>
            <a:off x="1143675" y="3626350"/>
            <a:ext cx="2420400" cy="12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s-MX" sz="1800" b="1" dirty="0">
                <a:solidFill>
                  <a:srgbClr val="0B3458"/>
                </a:solidFill>
              </a:rPr>
              <a:t>Aprovechar el poder de Internet con un gTLD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8"/>
          <p:cNvSpPr/>
          <p:nvPr/>
        </p:nvSpPr>
        <p:spPr>
          <a:xfrm>
            <a:off x="431800" y="5562901"/>
            <a:ext cx="828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8"/>
          <p:cNvSpPr txBox="1">
            <a:spLocks noGrp="1"/>
          </p:cNvSpPr>
          <p:nvPr>
            <p:ph type="title"/>
          </p:nvPr>
        </p:nvSpPr>
        <p:spPr>
          <a:xfrm>
            <a:off x="431799" y="845683"/>
            <a:ext cx="5374090" cy="461327"/>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es-MX" dirty="0"/>
              <a:t>Evaluación de solicitantes de apoyo</a:t>
            </a:r>
          </a:p>
        </p:txBody>
      </p:sp>
      <p:sp>
        <p:nvSpPr>
          <p:cNvPr id="659" name="Google Shape;659;p18"/>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MX" sz="2000" b="1" i="0" u="none" strike="noStrike" cap="none">
                <a:solidFill>
                  <a:srgbClr val="0B3458"/>
                </a:solidFill>
                <a:latin typeface="Arial"/>
                <a:ea typeface="Arial"/>
                <a:cs typeface="Arial"/>
                <a:sym typeface="Arial"/>
              </a:rPr>
              <a:t>ETAPA 2</a:t>
            </a:r>
          </a:p>
        </p:txBody>
      </p:sp>
      <p:sp>
        <p:nvSpPr>
          <p:cNvPr id="660" name="Google Shape;660;p18"/>
          <p:cNvSpPr txBox="1"/>
          <p:nvPr/>
        </p:nvSpPr>
        <p:spPr>
          <a:xfrm>
            <a:off x="431800" y="1675182"/>
            <a:ext cx="8280398" cy="577663"/>
          </a:xfrm>
          <a:prstGeom prst="rect">
            <a:avLst/>
          </a:prstGeom>
          <a:noFill/>
          <a:ln>
            <a:noFill/>
          </a:ln>
        </p:spPr>
        <p:txBody>
          <a:bodyPr spcFirstLastPara="1" wrap="square" lIns="0" tIns="0" rIns="0" bIns="0" anchor="t" anchorCtr="0">
            <a:noAutofit/>
          </a:bodyPr>
          <a:lstStyle/>
          <a:p>
            <a:pPr marL="0" marR="0" lvl="0" indent="0" algn="l" rtl="0">
              <a:lnSpc>
                <a:spcPts val="196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Las evaluaciones estarán a cargo de un proveedor externo que gestionará un Panel de Revisión de Apoyo para Solicitantes:</a:t>
            </a:r>
          </a:p>
        </p:txBody>
      </p:sp>
      <p:sp>
        <p:nvSpPr>
          <p:cNvPr id="661" name="Google Shape;661;p18"/>
          <p:cNvSpPr txBox="1"/>
          <p:nvPr/>
        </p:nvSpPr>
        <p:spPr>
          <a:xfrm>
            <a:off x="756000" y="2322573"/>
            <a:ext cx="2411574" cy="29653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Verificación de antecedentes de responsabilidad pública: </a:t>
            </a:r>
          </a:p>
          <a:p>
            <a:pPr marL="141750" marR="0" lvl="0" indent="-141750" algn="l" rtl="0">
              <a:lnSpc>
                <a:spcPct val="100000"/>
              </a:lnSpc>
              <a:spcBef>
                <a:spcPts val="600"/>
              </a:spcBef>
              <a:spcAft>
                <a:spcPts val="0"/>
              </a:spcAft>
              <a:buClr>
                <a:srgbClr val="F1633E"/>
              </a:buClr>
              <a:buSzPts val="1600"/>
              <a:buFont typeface="Arial"/>
              <a:buChar char="•"/>
            </a:pPr>
            <a:r>
              <a:rPr lang="es-MX" b="0" i="0" u="none" strike="noStrike" cap="none" dirty="0">
                <a:solidFill>
                  <a:srgbClr val="0B3458"/>
                </a:solidFill>
                <a:latin typeface="Arial"/>
                <a:ea typeface="Arial"/>
                <a:cs typeface="Arial"/>
                <a:sym typeface="Arial"/>
              </a:rPr>
              <a:t>El solicitante no comercia, produce ni promociona una industria/cadena de caracteres contraria a las normas legales generalmente aceptadas de moralidad y orden público.</a:t>
            </a:r>
          </a:p>
          <a:p>
            <a:pPr marL="141750" marR="0" lvl="0" indent="-141750" algn="l" rtl="0">
              <a:lnSpc>
                <a:spcPct val="100000"/>
              </a:lnSpc>
              <a:spcBef>
                <a:spcPts val="600"/>
              </a:spcBef>
              <a:spcAft>
                <a:spcPts val="600"/>
              </a:spcAft>
              <a:buClr>
                <a:srgbClr val="F1633E"/>
              </a:buClr>
              <a:buSzPts val="1600"/>
              <a:buFont typeface="Arial"/>
              <a:buChar char="•"/>
            </a:pPr>
            <a:r>
              <a:rPr lang="es-MX"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El solicitante no está afiliado</a:t>
            </a:r>
            <a:r>
              <a:rPr lang="es-MX" dirty="0">
                <a:solidFill>
                  <a:srgbClr val="0B3458"/>
                </a:solidFill>
              </a:rPr>
              <a:t>.</a:t>
            </a:r>
          </a:p>
        </p:txBody>
      </p:sp>
      <p:cxnSp>
        <p:nvCxnSpPr>
          <p:cNvPr id="662" name="Google Shape;662;p18"/>
          <p:cNvCxnSpPr>
            <a:cxnSpLocks/>
          </p:cNvCxnSpPr>
          <p:nvPr/>
        </p:nvCxnSpPr>
        <p:spPr>
          <a:xfrm>
            <a:off x="3441281" y="2360543"/>
            <a:ext cx="0" cy="3043334"/>
          </a:xfrm>
          <a:prstGeom prst="straightConnector1">
            <a:avLst/>
          </a:prstGeom>
          <a:noFill/>
          <a:ln w="15875" cap="flat" cmpd="sng">
            <a:solidFill>
              <a:srgbClr val="F1633E"/>
            </a:solidFill>
            <a:prstDash val="solid"/>
            <a:round/>
            <a:headEnd type="none" w="sm" len="sm"/>
            <a:tailEnd type="none" w="sm" len="sm"/>
          </a:ln>
        </p:spPr>
      </p:cxnSp>
      <p:cxnSp>
        <p:nvCxnSpPr>
          <p:cNvPr id="663" name="Google Shape;663;p18"/>
          <p:cNvCxnSpPr>
            <a:cxnSpLocks/>
          </p:cNvCxnSpPr>
          <p:nvPr/>
        </p:nvCxnSpPr>
        <p:spPr>
          <a:xfrm>
            <a:off x="6195532" y="2371916"/>
            <a:ext cx="0" cy="3021719"/>
          </a:xfrm>
          <a:prstGeom prst="straightConnector1">
            <a:avLst/>
          </a:prstGeom>
          <a:noFill/>
          <a:ln w="15875" cap="flat" cmpd="sng">
            <a:solidFill>
              <a:srgbClr val="F1633E"/>
            </a:solidFill>
            <a:prstDash val="solid"/>
            <a:round/>
            <a:headEnd type="none" w="sm" len="sm"/>
            <a:tailEnd type="none" w="sm" len="sm"/>
          </a:ln>
        </p:spPr>
      </p:cxnSp>
      <p:sp>
        <p:nvSpPr>
          <p:cNvPr id="664" name="Google Shape;664;p18"/>
          <p:cNvSpPr txBox="1"/>
          <p:nvPr/>
        </p:nvSpPr>
        <p:spPr>
          <a:xfrm>
            <a:off x="3750000" y="2306513"/>
            <a:ext cx="2297456" cy="231132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Necesidad financiera: </a:t>
            </a:r>
          </a:p>
          <a:p>
            <a:pPr marL="177750" marR="0" lvl="0" indent="-177750" algn="l" rtl="0">
              <a:lnSpc>
                <a:spcPct val="100000"/>
              </a:lnSpc>
              <a:spcBef>
                <a:spcPts val="600"/>
              </a:spcBef>
              <a:spcAft>
                <a:spcPts val="600"/>
              </a:spcAft>
              <a:buClr>
                <a:srgbClr val="F1633E"/>
              </a:buClr>
              <a:buSzPts val="1800"/>
              <a:buFont typeface="Arial"/>
              <a:buChar char="•"/>
            </a:pPr>
            <a:r>
              <a:rPr lang="es-MX" sz="1600" b="0" i="0" u="none" strike="noStrike" cap="none" dirty="0">
                <a:solidFill>
                  <a:srgbClr val="0B3458"/>
                </a:solidFill>
                <a:latin typeface="Arial"/>
                <a:ea typeface="Arial"/>
                <a:cs typeface="Arial"/>
                <a:sym typeface="Arial"/>
              </a:rPr>
              <a:t>El solicitante no tendría los recursos suficientes para presentar la solicitud en el Programa de Nuevos gTLD sin dificultades financieras. </a:t>
            </a:r>
          </a:p>
        </p:txBody>
      </p:sp>
      <p:sp>
        <p:nvSpPr>
          <p:cNvPr id="665" name="Google Shape;665;p18"/>
          <p:cNvSpPr txBox="1"/>
          <p:nvPr/>
        </p:nvSpPr>
        <p:spPr>
          <a:xfrm>
            <a:off x="6519246" y="2306513"/>
            <a:ext cx="2192952" cy="27743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Viabilidad financiera: </a:t>
            </a:r>
          </a:p>
          <a:p>
            <a:pPr marL="177750" marR="0" lvl="0" indent="-177750" algn="l" rtl="0">
              <a:lnSpc>
                <a:spcPct val="100000"/>
              </a:lnSpc>
              <a:spcBef>
                <a:spcPts val="600"/>
              </a:spcBef>
              <a:spcAft>
                <a:spcPts val="600"/>
              </a:spcAft>
              <a:buClr>
                <a:srgbClr val="F1633E"/>
              </a:buClr>
              <a:buSzPts val="1800"/>
              <a:buFont typeface="Arial"/>
              <a:buChar char="•"/>
            </a:pPr>
            <a:r>
              <a:rPr lang="es-MX" sz="1600" b="0" i="0" u="none" strike="noStrike" cap="none" dirty="0">
                <a:solidFill>
                  <a:srgbClr val="0B3458"/>
                </a:solidFill>
                <a:latin typeface="Arial"/>
                <a:ea typeface="Arial"/>
                <a:cs typeface="Arial"/>
                <a:sym typeface="Arial"/>
              </a:rPr>
              <a:t>El solicitante demuestra que tiene un plan para cubrir la parte restante con descuento de la tarifa base de solicitud del gTLD y </a:t>
            </a:r>
            <a:r>
              <a:rPr lang="es-MX"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presenta el depósito requerido</a:t>
            </a:r>
            <a:r>
              <a:rPr lang="es-MX" sz="1600" b="0" i="0" u="none" strike="noStrike" cap="none" dirty="0">
                <a:solidFill>
                  <a:srgbClr val="0B3458"/>
                </a:solidFill>
                <a:latin typeface="Arial"/>
                <a:ea typeface="Arial"/>
                <a:cs typeface="Arial"/>
                <a:sym typeface="Arial"/>
              </a:rPr>
              <a:t>.</a:t>
            </a:r>
          </a:p>
        </p:txBody>
      </p:sp>
      <p:sp>
        <p:nvSpPr>
          <p:cNvPr id="666" name="Google Shape;666;p18"/>
          <p:cNvSpPr/>
          <p:nvPr/>
        </p:nvSpPr>
        <p:spPr>
          <a:xfrm rot="5400000">
            <a:off x="540000" y="2377364"/>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18"/>
          <p:cNvSpPr/>
          <p:nvPr/>
        </p:nvSpPr>
        <p:spPr>
          <a:xfrm rot="5400000">
            <a:off x="3549283"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18"/>
          <p:cNvSpPr/>
          <p:nvPr/>
        </p:nvSpPr>
        <p:spPr>
          <a:xfrm rot="5400000">
            <a:off x="6309878"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p18"/>
          <p:cNvSpPr/>
          <p:nvPr/>
        </p:nvSpPr>
        <p:spPr>
          <a:xfrm rot="5400000">
            <a:off x="1198884"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18"/>
          <p:cNvSpPr/>
          <p:nvPr/>
        </p:nvSpPr>
        <p:spPr>
          <a:xfrm rot="5400000">
            <a:off x="96580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18"/>
          <p:cNvSpPr/>
          <p:nvPr/>
        </p:nvSpPr>
        <p:spPr>
          <a:xfrm rot="5400000">
            <a:off x="74467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2" name="Google Shape;672;p18"/>
          <p:cNvCxnSpPr>
            <a:cxnSpLocks/>
          </p:cNvCxnSpPr>
          <p:nvPr/>
        </p:nvCxnSpPr>
        <p:spPr>
          <a:xfrm>
            <a:off x="431798" y="2371916"/>
            <a:ext cx="0" cy="3021719"/>
          </a:xfrm>
          <a:prstGeom prst="straightConnector1">
            <a:avLst/>
          </a:prstGeom>
          <a:noFill/>
          <a:ln w="15875" cap="flat" cmpd="sng">
            <a:solidFill>
              <a:srgbClr val="F1633E"/>
            </a:solidFill>
            <a:prstDash val="solid"/>
            <a:round/>
            <a:headEnd type="none" w="sm" len="sm"/>
            <a:tailEnd type="none" w="sm" len="sm"/>
          </a:ln>
        </p:spPr>
      </p:cxnSp>
      <p:sp>
        <p:nvSpPr>
          <p:cNvPr id="673" name="Google Shape;673;p1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8"/>
          <p:cNvSpPr txBox="1"/>
          <p:nvPr/>
        </p:nvSpPr>
        <p:spPr>
          <a:xfrm>
            <a:off x="1549625" y="5708925"/>
            <a:ext cx="69093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800" b="1">
                <a:solidFill>
                  <a:schemeClr val="lt1"/>
                </a:solidFill>
              </a:rPr>
              <a:t>Una entidad aprobada que supere ambas etapas podrá optar por recibir el apoyo.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title"/>
          </p:nvPr>
        </p:nvSpPr>
        <p:spPr>
          <a:xfrm>
            <a:off x="431799" y="900114"/>
            <a:ext cx="5374090"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¿Qué sucede a continuación?</a:t>
            </a:r>
          </a:p>
        </p:txBody>
      </p:sp>
      <p:sp>
        <p:nvSpPr>
          <p:cNvPr id="681" name="Google Shape;681;p19"/>
          <p:cNvSpPr/>
          <p:nvPr/>
        </p:nvSpPr>
        <p:spPr>
          <a:xfrm>
            <a:off x="683798" y="1961208"/>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a:solidFill>
                  <a:srgbClr val="F1633E"/>
                </a:solidFill>
                <a:latin typeface="Arial"/>
                <a:ea typeface="Arial"/>
                <a:cs typeface="Arial"/>
                <a:sym typeface="Arial"/>
              </a:rPr>
              <a:t>Todos los solicitantes de nuevos gTLD</a:t>
            </a:r>
            <a:r>
              <a:rPr lang="es-MX" sz="2000" b="0" i="0" u="none" strike="noStrike" cap="none">
                <a:solidFill>
                  <a:schemeClr val="lt1"/>
                </a:solidFill>
                <a:latin typeface="Arial"/>
                <a:ea typeface="Arial"/>
                <a:cs typeface="Arial"/>
                <a:sym typeface="Arial"/>
              </a:rPr>
              <a:t>, con o sin apoyo, deben completar y presentar una solicitud para un nuevo gTLD.</a:t>
            </a:r>
          </a:p>
        </p:txBody>
      </p:sp>
      <p:sp>
        <p:nvSpPr>
          <p:cNvPr id="682" name="Google Shape;682;p19"/>
          <p:cNvSpPr/>
          <p:nvPr/>
        </p:nvSpPr>
        <p:spPr>
          <a:xfrm>
            <a:off x="431800"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1</a:t>
            </a:r>
          </a:p>
        </p:txBody>
      </p:sp>
      <p:sp>
        <p:nvSpPr>
          <p:cNvPr id="683" name="Google Shape;683;p19"/>
          <p:cNvSpPr/>
          <p:nvPr/>
        </p:nvSpPr>
        <p:spPr>
          <a:xfrm>
            <a:off x="683798" y="3488789"/>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a:solidFill>
                  <a:srgbClr val="F1633E"/>
                </a:solidFill>
                <a:latin typeface="Arial"/>
                <a:ea typeface="Arial"/>
                <a:cs typeface="Arial"/>
                <a:sym typeface="Arial"/>
              </a:rPr>
              <a:t>Se exige que se demuestren </a:t>
            </a:r>
            <a:r>
              <a:rPr lang="es-MX" sz="2000" b="0" i="0" u="none" strike="noStrike" cap="none">
                <a:solidFill>
                  <a:schemeClr val="lt1"/>
                </a:solidFill>
                <a:latin typeface="Arial"/>
                <a:ea typeface="Arial"/>
                <a:cs typeface="Arial"/>
                <a:sym typeface="Arial"/>
              </a:rPr>
              <a:t>las capacidades técnicas, operativas y financieras necesarias para operar un gTLD. </a:t>
            </a:r>
          </a:p>
        </p:txBody>
      </p:sp>
      <p:sp>
        <p:nvSpPr>
          <p:cNvPr id="684" name="Google Shape;684;p19"/>
          <p:cNvSpPr/>
          <p:nvPr/>
        </p:nvSpPr>
        <p:spPr>
          <a:xfrm>
            <a:off x="431800"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2</a:t>
            </a:r>
          </a:p>
        </p:txBody>
      </p:sp>
      <p:sp>
        <p:nvSpPr>
          <p:cNvPr id="685" name="Google Shape;685;p19"/>
          <p:cNvSpPr/>
          <p:nvPr/>
        </p:nvSpPr>
        <p:spPr>
          <a:xfrm>
            <a:off x="683798" y="5016370"/>
            <a:ext cx="7776391" cy="1299992"/>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F1633E"/>
                </a:solidFill>
                <a:latin typeface="Arial"/>
                <a:ea typeface="Arial"/>
                <a:cs typeface="Arial"/>
                <a:sym typeface="Arial"/>
              </a:rPr>
              <a:t>También se establecieron medidas </a:t>
            </a:r>
            <a:r>
              <a:rPr lang="es-MX" sz="2000" i="0" u="none" strike="noStrike" cap="none" dirty="0">
                <a:solidFill>
                  <a:schemeClr val="lt1"/>
                </a:solidFill>
                <a:latin typeface="Arial"/>
                <a:ea typeface="Arial"/>
                <a:cs typeface="Arial"/>
                <a:sym typeface="Arial"/>
              </a:rPr>
              <a:t>para disuadir el uso indebido del programa, que se describen en el Manual del Programa de Apoyo para Solicitantes.</a:t>
            </a:r>
            <a:r>
              <a:rPr lang="es-MX" sz="2000" i="0" u="none" strike="noStrike" cap="none" dirty="0">
                <a:solidFill>
                  <a:srgbClr val="0B3458"/>
                </a:solidFill>
                <a:latin typeface="Arial"/>
                <a:ea typeface="Arial"/>
                <a:cs typeface="Arial"/>
                <a:sym typeface="Arial"/>
              </a:rPr>
              <a:t>.</a:t>
            </a:r>
          </a:p>
        </p:txBody>
      </p:sp>
      <p:sp>
        <p:nvSpPr>
          <p:cNvPr id="686" name="Google Shape;686;p19"/>
          <p:cNvSpPr/>
          <p:nvPr/>
        </p:nvSpPr>
        <p:spPr>
          <a:xfrm>
            <a:off x="431800"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
          <p:cNvSpPr txBox="1">
            <a:spLocks noGrp="1"/>
          </p:cNvSpPr>
          <p:nvPr>
            <p:ph type="title"/>
          </p:nvPr>
        </p:nvSpPr>
        <p:spPr>
          <a:xfrm>
            <a:off x="431798" y="900114"/>
            <a:ext cx="6686632"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El camino de un solicitante de apoyo</a:t>
            </a:r>
          </a:p>
        </p:txBody>
      </p:sp>
      <p:sp>
        <p:nvSpPr>
          <p:cNvPr id="694" name="Google Shape;694;p21"/>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7F7F7F"/>
                </a:solidFill>
                <a:latin typeface="Arial"/>
                <a:ea typeface="Arial"/>
                <a:cs typeface="Arial"/>
                <a:sym typeface="Arial"/>
              </a:rPr>
              <a:t>ETAPAS</a:t>
            </a:r>
          </a:p>
        </p:txBody>
      </p:sp>
      <p:sp>
        <p:nvSpPr>
          <p:cNvPr id="695" name="Google Shape;695;p21"/>
          <p:cNvSpPr txBox="1"/>
          <p:nvPr/>
        </p:nvSpPr>
        <p:spPr>
          <a:xfrm>
            <a:off x="421724" y="3123375"/>
            <a:ext cx="1200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EXPERIENCIA</a:t>
            </a:r>
          </a:p>
        </p:txBody>
      </p:sp>
      <p:sp>
        <p:nvSpPr>
          <p:cNvPr id="696" name="Google Shape;696;p21"/>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7F7F7F"/>
                </a:solidFill>
                <a:latin typeface="Arial"/>
                <a:ea typeface="Arial"/>
                <a:cs typeface="Arial"/>
                <a:sym typeface="Arial"/>
              </a:rPr>
              <a:t>APOYO</a:t>
            </a:r>
          </a:p>
        </p:txBody>
      </p:sp>
      <p:sp>
        <p:nvSpPr>
          <p:cNvPr id="697" name="Google Shape;697;p21"/>
          <p:cNvSpPr/>
          <p:nvPr/>
        </p:nvSpPr>
        <p:spPr>
          <a:xfrm>
            <a:off x="1552807" y="5620155"/>
            <a:ext cx="2372428" cy="70104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ea typeface="Arial"/>
                <a:cs typeface="Arial"/>
                <a:sym typeface="Arial"/>
              </a:rPr>
              <a:t>Comunicaciones,
difusión y participación</a:t>
            </a:r>
          </a:p>
        </p:txBody>
      </p:sp>
      <p:sp>
        <p:nvSpPr>
          <p:cNvPr id="698" name="Google Shape;698;p21"/>
          <p:cNvSpPr/>
          <p:nvPr/>
        </p:nvSpPr>
        <p:spPr>
          <a:xfrm>
            <a:off x="2252869" y="3256126"/>
            <a:ext cx="1097936" cy="12218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340"/>
              </a:lnSpc>
              <a:spcBef>
                <a:spcPts val="0"/>
              </a:spcBef>
              <a:spcAft>
                <a:spcPts val="0"/>
              </a:spcAft>
              <a:buClr>
                <a:srgbClr val="000000"/>
              </a:buClr>
              <a:buSzPts val="1600"/>
              <a:buFont typeface="Arial"/>
              <a:buNone/>
            </a:pPr>
            <a:r>
              <a:rPr lang="es-MX" sz="1200" b="0" i="0" u="none" strike="noStrike" cap="none" dirty="0">
                <a:solidFill>
                  <a:schemeClr val="lt1"/>
                </a:solidFill>
                <a:latin typeface="Arial"/>
                <a:ea typeface="Arial"/>
                <a:cs typeface="Arial"/>
                <a:sym typeface="Arial"/>
              </a:rPr>
              <a:t>¿Qué necesitamos saber para presentar una solicitud?</a:t>
            </a:r>
          </a:p>
        </p:txBody>
      </p:sp>
      <p:sp>
        <p:nvSpPr>
          <p:cNvPr id="699" name="Google Shape;699;p21"/>
          <p:cNvSpPr/>
          <p:nvPr/>
        </p:nvSpPr>
        <p:spPr>
          <a:xfrm>
            <a:off x="6561350" y="2309610"/>
            <a:ext cx="15645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ts val="1340"/>
              </a:lnSpc>
              <a:spcBef>
                <a:spcPts val="0"/>
              </a:spcBef>
              <a:spcAft>
                <a:spcPts val="0"/>
              </a:spcAft>
              <a:buClr>
                <a:srgbClr val="000000"/>
              </a:buClr>
              <a:buSzPts val="1600"/>
              <a:buFont typeface="Arial"/>
              <a:buNone/>
            </a:pPr>
            <a:r>
              <a:rPr lang="es-MX" sz="1200" b="0" i="0" u="none" strike="noStrike" cap="none" dirty="0">
                <a:solidFill>
                  <a:schemeClr val="lt1"/>
                </a:solidFill>
                <a:latin typeface="Arial"/>
                <a:ea typeface="Arial"/>
                <a:cs typeface="Arial"/>
                <a:sym typeface="Arial"/>
              </a:rPr>
              <a:t>¡Es genial</a:t>
            </a:r>
            <a:br>
              <a:rPr lang="es-MX" sz="1200" b="0" i="0" u="none" strike="noStrike" cap="none" dirty="0">
                <a:solidFill>
                  <a:schemeClr val="lt1"/>
                </a:solidFill>
                <a:latin typeface="Arial"/>
                <a:ea typeface="Arial"/>
                <a:cs typeface="Arial"/>
                <a:sym typeface="Arial"/>
              </a:rPr>
            </a:br>
            <a:r>
              <a:rPr lang="es-MX" sz="1200" b="0" i="0" u="none" strike="noStrike" cap="none" dirty="0">
                <a:solidFill>
                  <a:schemeClr val="lt1"/>
                </a:solidFill>
                <a:latin typeface="Arial"/>
                <a:ea typeface="Arial"/>
                <a:cs typeface="Arial"/>
                <a:sym typeface="Arial"/>
              </a:rPr>
              <a:t>saber que hay</a:t>
            </a:r>
            <a:br>
              <a:rPr lang="es-MX" sz="1200" b="0" i="0" u="none" strike="noStrike" cap="none" dirty="0">
                <a:solidFill>
                  <a:schemeClr val="lt1"/>
                </a:solidFill>
                <a:latin typeface="Arial"/>
                <a:ea typeface="Arial"/>
                <a:cs typeface="Arial"/>
                <a:sym typeface="Arial"/>
              </a:rPr>
            </a:br>
            <a:r>
              <a:rPr lang="es-MX" sz="1200" b="0" i="0" u="none" strike="noStrike" cap="none" dirty="0">
                <a:solidFill>
                  <a:schemeClr val="lt1"/>
                </a:solidFill>
                <a:latin typeface="Arial"/>
                <a:ea typeface="Arial"/>
                <a:cs typeface="Arial"/>
                <a:sym typeface="Arial"/>
              </a:rPr>
              <a:t>ayuda para nuevos registros!</a:t>
            </a:r>
          </a:p>
        </p:txBody>
      </p:sp>
      <p:cxnSp>
        <p:nvCxnSpPr>
          <p:cNvPr id="700" name="Google Shape;700;p21"/>
          <p:cNvCxnSpPr/>
          <p:nvPr/>
        </p:nvCxnSpPr>
        <p:spPr>
          <a:xfrm rot="10800000" flipH="1">
            <a:off x="1542582" y="4905863"/>
            <a:ext cx="1200582" cy="16735"/>
          </a:xfrm>
          <a:prstGeom prst="straightConnector1">
            <a:avLst/>
          </a:prstGeom>
          <a:noFill/>
          <a:ln w="15875" cap="flat" cmpd="sng">
            <a:solidFill>
              <a:srgbClr val="0B3458"/>
            </a:solidFill>
            <a:prstDash val="solid"/>
            <a:round/>
            <a:headEnd type="none" w="sm" len="sm"/>
            <a:tailEnd type="none" w="sm" len="sm"/>
          </a:ln>
        </p:spPr>
      </p:cxnSp>
      <p:cxnSp>
        <p:nvCxnSpPr>
          <p:cNvPr id="701" name="Google Shape;701;p21"/>
          <p:cNvCxnSpPr>
            <a:stCxn id="702" idx="6"/>
            <a:endCxn id="703" idx="2"/>
          </p:cNvCxnSpPr>
          <p:nvPr/>
        </p:nvCxnSpPr>
        <p:spPr>
          <a:xfrm rot="10800000" flipH="1">
            <a:off x="4063032" y="4296494"/>
            <a:ext cx="2064600" cy="4200"/>
          </a:xfrm>
          <a:prstGeom prst="straightConnector1">
            <a:avLst/>
          </a:prstGeom>
          <a:noFill/>
          <a:ln w="15875" cap="flat" cmpd="sng">
            <a:solidFill>
              <a:srgbClr val="0B3458"/>
            </a:solidFill>
            <a:prstDash val="solid"/>
            <a:round/>
            <a:headEnd type="none" w="sm" len="sm"/>
            <a:tailEnd type="none" w="sm" len="sm"/>
          </a:ln>
        </p:spPr>
      </p:cxnSp>
      <p:cxnSp>
        <p:nvCxnSpPr>
          <p:cNvPr id="704" name="Google Shape;704;p21"/>
          <p:cNvCxnSpPr/>
          <p:nvPr/>
        </p:nvCxnSpPr>
        <p:spPr>
          <a:xfrm rot="10800000" flipH="1">
            <a:off x="6278776" y="3353892"/>
            <a:ext cx="2414927" cy="938622"/>
          </a:xfrm>
          <a:prstGeom prst="straightConnector1">
            <a:avLst/>
          </a:prstGeom>
          <a:noFill/>
          <a:ln w="15875" cap="flat" cmpd="sng">
            <a:solidFill>
              <a:srgbClr val="0B3458"/>
            </a:solidFill>
            <a:prstDash val="solid"/>
            <a:round/>
            <a:headEnd type="none" w="sm" len="sm"/>
            <a:tailEnd type="none" w="sm" len="sm"/>
          </a:ln>
        </p:spPr>
      </p:cxnSp>
      <p:sp>
        <p:nvSpPr>
          <p:cNvPr id="705" name="Google Shape;705;p21"/>
          <p:cNvSpPr/>
          <p:nvPr/>
        </p:nvSpPr>
        <p:spPr>
          <a:xfrm>
            <a:off x="7315558" y="3672007"/>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5</a:t>
            </a:r>
          </a:p>
        </p:txBody>
      </p:sp>
      <p:sp>
        <p:nvSpPr>
          <p:cNvPr id="706" name="Google Shape;706;p21"/>
          <p:cNvSpPr/>
          <p:nvPr/>
        </p:nvSpPr>
        <p:spPr>
          <a:xfrm>
            <a:off x="1559795"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Concientización</a:t>
            </a:r>
          </a:p>
        </p:txBody>
      </p:sp>
      <p:sp>
        <p:nvSpPr>
          <p:cNvPr id="707" name="Google Shape;707;p21"/>
          <p:cNvSpPr/>
          <p:nvPr/>
        </p:nvSpPr>
        <p:spPr>
          <a:xfrm rot="5400000">
            <a:off x="3906775"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21"/>
          <p:cNvSpPr/>
          <p:nvPr/>
        </p:nvSpPr>
        <p:spPr>
          <a:xfrm>
            <a:off x="4040118"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Comprensión</a:t>
            </a:r>
          </a:p>
        </p:txBody>
      </p:sp>
      <p:sp>
        <p:nvSpPr>
          <p:cNvPr id="709" name="Google Shape;709;p21"/>
          <p:cNvSpPr/>
          <p:nvPr/>
        </p:nvSpPr>
        <p:spPr>
          <a:xfrm>
            <a:off x="6520441"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Consideración</a:t>
            </a:r>
          </a:p>
        </p:txBody>
      </p:sp>
      <p:sp>
        <p:nvSpPr>
          <p:cNvPr id="710" name="Google Shape;710;p21"/>
          <p:cNvSpPr/>
          <p:nvPr/>
        </p:nvSpPr>
        <p:spPr>
          <a:xfrm rot="5400000">
            <a:off x="6282328" y="1735598"/>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1" name="Google Shape;711;p21"/>
          <p:cNvSpPr/>
          <p:nvPr/>
        </p:nvSpPr>
        <p:spPr>
          <a:xfrm>
            <a:off x="3925235" y="5620155"/>
            <a:ext cx="4781868" cy="70104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Servicios pro bono de asesores de solicitantes para el desarrollo de capacidades</a:t>
            </a:r>
          </a:p>
        </p:txBody>
      </p:sp>
      <p:cxnSp>
        <p:nvCxnSpPr>
          <p:cNvPr id="712" name="Google Shape;712;p21"/>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13" name="Google Shape;713;p21"/>
          <p:cNvCxnSpPr/>
          <p:nvPr/>
        </p:nvCxnSpPr>
        <p:spPr>
          <a:xfrm>
            <a:off x="6289376" y="1539746"/>
            <a:ext cx="0" cy="4108984"/>
          </a:xfrm>
          <a:prstGeom prst="straightConnector1">
            <a:avLst/>
          </a:prstGeom>
          <a:noFill/>
          <a:ln w="15875" cap="flat" cmpd="sng">
            <a:solidFill>
              <a:srgbClr val="F1633E"/>
            </a:solidFill>
            <a:prstDash val="solid"/>
            <a:round/>
            <a:headEnd type="none" w="sm" len="sm"/>
            <a:tailEnd type="none" w="sm" len="sm"/>
          </a:ln>
        </p:spPr>
      </p:cxnSp>
      <p:cxnSp>
        <p:nvCxnSpPr>
          <p:cNvPr id="714" name="Google Shape;714;p21"/>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15" name="Google Shape;715;p21"/>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16" name="Google Shape;716;p21"/>
          <p:cNvSpPr/>
          <p:nvPr/>
        </p:nvSpPr>
        <p:spPr>
          <a:xfrm rot="5400000">
            <a:off x="8687428"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Google Shape;717;p21"/>
          <p:cNvSpPr/>
          <p:nvPr/>
        </p:nvSpPr>
        <p:spPr>
          <a:xfrm>
            <a:off x="1428708" y="477140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1</a:t>
            </a:r>
          </a:p>
        </p:txBody>
      </p:sp>
      <p:sp>
        <p:nvSpPr>
          <p:cNvPr id="703" name="Google Shape;703;p21"/>
          <p:cNvSpPr/>
          <p:nvPr/>
        </p:nvSpPr>
        <p:spPr>
          <a:xfrm>
            <a:off x="6127580" y="414540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4</a:t>
            </a:r>
          </a:p>
        </p:txBody>
      </p:sp>
      <p:sp>
        <p:nvSpPr>
          <p:cNvPr id="702" name="Google Shape;702;p21"/>
          <p:cNvSpPr/>
          <p:nvPr/>
        </p:nvSpPr>
        <p:spPr>
          <a:xfrm>
            <a:off x="3760640" y="414949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3</a:t>
            </a:r>
          </a:p>
        </p:txBody>
      </p:sp>
      <p:sp>
        <p:nvSpPr>
          <p:cNvPr id="718" name="Google Shape;718;p21"/>
          <p:cNvSpPr/>
          <p:nvPr/>
        </p:nvSpPr>
        <p:spPr>
          <a:xfrm>
            <a:off x="8553108" y="3196421"/>
            <a:ext cx="302392" cy="30239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6</a:t>
            </a:r>
          </a:p>
        </p:txBody>
      </p:sp>
      <p:cxnSp>
        <p:nvCxnSpPr>
          <p:cNvPr id="719" name="Google Shape;719;p21"/>
          <p:cNvCxnSpPr/>
          <p:nvPr/>
        </p:nvCxnSpPr>
        <p:spPr>
          <a:xfrm rot="10800000" flipH="1">
            <a:off x="2743164" y="4303495"/>
            <a:ext cx="1168672" cy="603393"/>
          </a:xfrm>
          <a:prstGeom prst="straightConnector1">
            <a:avLst/>
          </a:prstGeom>
          <a:noFill/>
          <a:ln w="15875" cap="flat" cmpd="sng">
            <a:solidFill>
              <a:srgbClr val="0B3458"/>
            </a:solidFill>
            <a:prstDash val="solid"/>
            <a:round/>
            <a:headEnd type="none" w="sm" len="sm"/>
            <a:tailEnd type="none" w="sm" len="sm"/>
          </a:ln>
        </p:spPr>
      </p:cxnSp>
      <p:sp>
        <p:nvSpPr>
          <p:cNvPr id="720" name="Google Shape;720;p21"/>
          <p:cNvSpPr/>
          <p:nvPr/>
        </p:nvSpPr>
        <p:spPr>
          <a:xfrm>
            <a:off x="2587384" y="4736159"/>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2</a:t>
            </a:r>
          </a:p>
        </p:txBody>
      </p:sp>
      <p:sp>
        <p:nvSpPr>
          <p:cNvPr id="721" name="Google Shape;721;p21"/>
          <p:cNvSpPr/>
          <p:nvPr/>
        </p:nvSpPr>
        <p:spPr>
          <a:xfrm>
            <a:off x="778322" y="3467258"/>
            <a:ext cx="1323839" cy="117868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s-MX" sz="1200" b="0" i="0" u="none" strike="noStrike" cap="none" dirty="0">
                <a:solidFill>
                  <a:schemeClr val="lt1"/>
                </a:solidFill>
                <a:latin typeface="Arial"/>
                <a:ea typeface="Arial"/>
                <a:cs typeface="Arial"/>
                <a:sym typeface="Arial"/>
              </a:rPr>
              <a:t>¿Qué importancia tiene un gTLD para nuestro trabajo?</a:t>
            </a:r>
          </a:p>
        </p:txBody>
      </p:sp>
      <p:sp>
        <p:nvSpPr>
          <p:cNvPr id="722" name="Google Shape;722;p21"/>
          <p:cNvSpPr/>
          <p:nvPr/>
        </p:nvSpPr>
        <p:spPr>
          <a:xfrm>
            <a:off x="3390263" y="3034692"/>
            <a:ext cx="1372806" cy="94506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340"/>
              </a:lnSpc>
              <a:spcBef>
                <a:spcPts val="0"/>
              </a:spcBef>
              <a:spcAft>
                <a:spcPts val="0"/>
              </a:spcAft>
              <a:buClr>
                <a:srgbClr val="000000"/>
              </a:buClr>
              <a:buSzPts val="1600"/>
              <a:buFont typeface="Arial"/>
              <a:buNone/>
            </a:pPr>
            <a:r>
              <a:rPr lang="es-MX" sz="1200" b="0" i="0" u="none" strike="noStrike" cap="none" dirty="0">
                <a:solidFill>
                  <a:schemeClr val="lt1"/>
                </a:solidFill>
                <a:latin typeface="Arial"/>
                <a:ea typeface="Arial"/>
                <a:cs typeface="Arial"/>
                <a:sym typeface="Arial"/>
              </a:rPr>
              <a:t>¡Entusiasmados por reunir los requisitos para la ayuda!</a:t>
            </a:r>
          </a:p>
        </p:txBody>
      </p:sp>
      <p:sp>
        <p:nvSpPr>
          <p:cNvPr id="723" name="Google Shape;723;p21"/>
          <p:cNvSpPr/>
          <p:nvPr/>
        </p:nvSpPr>
        <p:spPr>
          <a:xfrm>
            <a:off x="3629656" y="4684882"/>
            <a:ext cx="1903183" cy="662499"/>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ts val="1300"/>
              </a:lnSpc>
              <a:spcBef>
                <a:spcPts val="0"/>
              </a:spcBef>
              <a:spcAft>
                <a:spcPts val="0"/>
              </a:spcAft>
              <a:buClr>
                <a:srgbClr val="000000"/>
              </a:buClr>
              <a:buSzPts val="1600"/>
              <a:buFont typeface="Arial"/>
              <a:buNone/>
            </a:pPr>
            <a:r>
              <a:rPr lang="es-MX" sz="1250" b="0" i="0" u="none" strike="noStrike" cap="none" dirty="0">
                <a:solidFill>
                  <a:srgbClr val="0B3458"/>
                </a:solidFill>
                <a:latin typeface="Arial"/>
                <a:ea typeface="Arial"/>
                <a:cs typeface="Arial"/>
                <a:sym typeface="Arial"/>
              </a:rPr>
              <a:t>El solicitante presentó la solicitud y cumple los requisitos</a:t>
            </a:r>
          </a:p>
        </p:txBody>
      </p:sp>
      <p:sp>
        <p:nvSpPr>
          <p:cNvPr id="724" name="Google Shape;724;p21"/>
          <p:cNvSpPr/>
          <p:nvPr/>
        </p:nvSpPr>
        <p:spPr>
          <a:xfrm>
            <a:off x="7702193" y="3735522"/>
            <a:ext cx="1243879" cy="819772"/>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s-MX" sz="1200" b="0" i="0" u="none" strike="noStrike" cap="none" dirty="0">
                <a:solidFill>
                  <a:srgbClr val="0B3458"/>
                </a:solidFill>
                <a:latin typeface="Arial"/>
                <a:ea typeface="Arial"/>
                <a:cs typeface="Arial"/>
                <a:sym typeface="Arial"/>
              </a:rPr>
              <a:t>Solicitud de gTLD presentada</a:t>
            </a:r>
          </a:p>
        </p:txBody>
      </p:sp>
      <p:sp>
        <p:nvSpPr>
          <p:cNvPr id="725" name="Google Shape;725;p21"/>
          <p:cNvSpPr/>
          <p:nvPr/>
        </p:nvSpPr>
        <p:spPr>
          <a:xfrm>
            <a:off x="4836121" y="3040660"/>
            <a:ext cx="1564528" cy="938621"/>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s-MX" sz="1300" b="0" i="0" u="none" strike="noStrike" cap="none" dirty="0">
                <a:solidFill>
                  <a:schemeClr val="lt1"/>
                </a:solidFill>
                <a:latin typeface="Arial"/>
                <a:ea typeface="Arial"/>
                <a:cs typeface="Arial"/>
                <a:sym typeface="Arial"/>
              </a:rPr>
              <a:t>¿Cómo gestionamos los costos iniciales?</a:t>
            </a:r>
          </a:p>
        </p:txBody>
      </p:sp>
      <p:sp>
        <p:nvSpPr>
          <p:cNvPr id="726" name="Google Shape;726;p21"/>
          <p:cNvSpPr/>
          <p:nvPr/>
        </p:nvSpPr>
        <p:spPr>
          <a:xfrm rot="5400000">
            <a:off x="3906775" y="586992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21"/>
          <p:cNvSpPr/>
          <p:nvPr/>
        </p:nvSpPr>
        <p:spPr>
          <a:xfrm rot="5400000">
            <a:off x="8690531" y="586992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21"/>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29" name="Google Shape;729;p21"/>
          <p:cNvCxnSpPr/>
          <p:nvPr/>
        </p:nvCxnSpPr>
        <p:spPr>
          <a:xfrm>
            <a:off x="432000" y="2111417"/>
            <a:ext cx="8280000" cy="0"/>
          </a:xfrm>
          <a:prstGeom prst="straightConnector1">
            <a:avLst/>
          </a:prstGeom>
          <a:noFill/>
          <a:ln w="15875" cap="flat" cmpd="sng">
            <a:solidFill>
              <a:srgbClr val="7F7F7F"/>
            </a:solidFill>
            <a:prstDash val="solid"/>
            <a:round/>
            <a:headEnd type="none" w="sm" len="sm"/>
            <a:tailEnd type="none" w="sm" len="sm"/>
          </a:ln>
        </p:spPr>
      </p:cxnSp>
      <p:cxnSp>
        <p:nvCxnSpPr>
          <p:cNvPr id="730" name="Google Shape;730;p21"/>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31" name="Google Shape;731;p21"/>
          <p:cNvSpPr/>
          <p:nvPr/>
        </p:nvSpPr>
        <p:spPr>
          <a:xfrm rot="10800000" flipH="1">
            <a:off x="1757605" y="4644042"/>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2" name="Google Shape;732;p21"/>
          <p:cNvSpPr/>
          <p:nvPr/>
        </p:nvSpPr>
        <p:spPr>
          <a:xfrm rot="10800000" flipH="1">
            <a:off x="2818962" y="447422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21"/>
          <p:cNvSpPr/>
          <p:nvPr/>
        </p:nvSpPr>
        <p:spPr>
          <a:xfrm rot="10800000" flipH="1">
            <a:off x="4129683" y="398022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21"/>
          <p:cNvSpPr/>
          <p:nvPr/>
        </p:nvSpPr>
        <p:spPr>
          <a:xfrm rot="10800000">
            <a:off x="5921592" y="3974478"/>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21"/>
          <p:cNvSpPr/>
          <p:nvPr/>
        </p:nvSpPr>
        <p:spPr>
          <a:xfrm rot="10800000">
            <a:off x="7202296" y="34974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21"/>
          <p:cNvSpPr/>
          <p:nvPr/>
        </p:nvSpPr>
        <p:spPr>
          <a:xfrm>
            <a:off x="4027825" y="454258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21"/>
          <p:cNvSpPr/>
          <p:nvPr/>
        </p:nvSpPr>
        <p:spPr>
          <a:xfrm flipH="1">
            <a:off x="8477332" y="359342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8" name="Google Shape;738;p21"/>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39" name="Google Shape;739;p2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2"/>
          <p:cNvSpPr txBox="1">
            <a:spLocks noGrp="1"/>
          </p:cNvSpPr>
          <p:nvPr>
            <p:ph type="title"/>
          </p:nvPr>
        </p:nvSpPr>
        <p:spPr>
          <a:xfrm>
            <a:off x="431798" y="850010"/>
            <a:ext cx="7246657"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El camino de un solicitante de apoyo</a:t>
            </a:r>
          </a:p>
        </p:txBody>
      </p:sp>
      <p:sp>
        <p:nvSpPr>
          <p:cNvPr id="746" name="Google Shape;746;p22"/>
          <p:cNvSpPr/>
          <p:nvPr/>
        </p:nvSpPr>
        <p:spPr>
          <a:xfrm>
            <a:off x="1524232" y="5611786"/>
            <a:ext cx="2372428" cy="701040"/>
          </a:xfrm>
          <a:prstGeom prst="rect">
            <a:avLst/>
          </a:prstGeom>
          <a:noFill/>
          <a:ln>
            <a:noFill/>
          </a:ln>
        </p:spPr>
        <p:txBody>
          <a:bodyPr spcFirstLastPara="1" wrap="square" lIns="108000" tIns="0" rIns="0" bIns="0" anchor="ctr" anchorCtr="0">
            <a:noAutofit/>
          </a:bodyPr>
          <a:lstStyle/>
          <a:p>
            <a:pPr marL="0" marR="0" lvl="0" indent="0" algn="ctr" rtl="0">
              <a:lnSpc>
                <a:spcPts val="1480"/>
              </a:lnSpc>
              <a:spcBef>
                <a:spcPts val="0"/>
              </a:spcBef>
              <a:spcAft>
                <a:spcPts val="0"/>
              </a:spcAft>
              <a:buClr>
                <a:srgbClr val="000000"/>
              </a:buClr>
              <a:buSzPts val="1600"/>
              <a:buFont typeface="Arial"/>
              <a:buNone/>
            </a:pPr>
            <a:r>
              <a:rPr lang="es-MX" sz="1200" b="0" i="0" u="none" strike="noStrike" cap="none" dirty="0">
                <a:solidFill>
                  <a:srgbClr val="0B3458"/>
                </a:solidFill>
                <a:latin typeface="Arial"/>
                <a:ea typeface="Arial"/>
                <a:cs typeface="Arial"/>
                <a:sym typeface="Arial"/>
              </a:rPr>
              <a:t>Asesor de solicitantes para el desarrollo de capacidades</a:t>
            </a:r>
            <a:br>
              <a:rPr lang="es-MX" sz="1200" b="0" i="0" u="none" strike="noStrike" cap="none" dirty="0">
                <a:solidFill>
                  <a:srgbClr val="0B3458"/>
                </a:solidFill>
                <a:latin typeface="Arial"/>
                <a:ea typeface="Arial"/>
                <a:cs typeface="Arial"/>
                <a:sym typeface="Arial"/>
              </a:rPr>
            </a:br>
            <a:r>
              <a:rPr lang="es-MX" sz="1200" b="0" i="0" u="none" strike="noStrike" cap="none" dirty="0">
                <a:solidFill>
                  <a:srgbClr val="0B3458"/>
                </a:solidFill>
                <a:latin typeface="Arial"/>
                <a:ea typeface="Arial"/>
                <a:cs typeface="Arial"/>
                <a:sym typeface="Arial"/>
              </a:rPr>
              <a:t>Reducciones de tarifas</a:t>
            </a:r>
          </a:p>
        </p:txBody>
      </p:sp>
      <p:cxnSp>
        <p:nvCxnSpPr>
          <p:cNvPr id="747" name="Google Shape;747;p22"/>
          <p:cNvCxnSpPr/>
          <p:nvPr/>
        </p:nvCxnSpPr>
        <p:spPr>
          <a:xfrm rot="10800000" flipH="1">
            <a:off x="1542582" y="3702209"/>
            <a:ext cx="2147004" cy="393388"/>
          </a:xfrm>
          <a:prstGeom prst="straightConnector1">
            <a:avLst/>
          </a:prstGeom>
          <a:noFill/>
          <a:ln w="15875" cap="flat" cmpd="sng">
            <a:solidFill>
              <a:srgbClr val="0B3458"/>
            </a:solidFill>
            <a:prstDash val="solid"/>
            <a:round/>
            <a:headEnd type="none" w="sm" len="sm"/>
            <a:tailEnd type="none" w="sm" len="sm"/>
          </a:ln>
        </p:spPr>
      </p:cxnSp>
      <p:cxnSp>
        <p:nvCxnSpPr>
          <p:cNvPr id="748" name="Google Shape;748;p22"/>
          <p:cNvCxnSpPr/>
          <p:nvPr/>
        </p:nvCxnSpPr>
        <p:spPr>
          <a:xfrm rot="10800000" flipH="1">
            <a:off x="5452988" y="3093552"/>
            <a:ext cx="824319" cy="353604"/>
          </a:xfrm>
          <a:prstGeom prst="straightConnector1">
            <a:avLst/>
          </a:prstGeom>
          <a:noFill/>
          <a:ln w="15875" cap="flat" cmpd="sng">
            <a:solidFill>
              <a:srgbClr val="0B3458"/>
            </a:solidFill>
            <a:prstDash val="solid"/>
            <a:round/>
            <a:headEnd type="none" w="sm" len="sm"/>
            <a:tailEnd type="none" w="sm" len="sm"/>
          </a:ln>
        </p:spPr>
      </p:cxnSp>
      <p:sp>
        <p:nvSpPr>
          <p:cNvPr id="749" name="Google Shape;749;p22"/>
          <p:cNvSpPr/>
          <p:nvPr/>
        </p:nvSpPr>
        <p:spPr>
          <a:xfrm>
            <a:off x="1559795"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Decisión</a:t>
            </a:r>
          </a:p>
        </p:txBody>
      </p:sp>
      <p:sp>
        <p:nvSpPr>
          <p:cNvPr id="750" name="Google Shape;750;p22"/>
          <p:cNvSpPr/>
          <p:nvPr/>
        </p:nvSpPr>
        <p:spPr>
          <a:xfrm rot="5400000">
            <a:off x="3906775" y="174483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22"/>
          <p:cNvSpPr/>
          <p:nvPr/>
        </p:nvSpPr>
        <p:spPr>
          <a:xfrm>
            <a:off x="4040118"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ea typeface="Arial"/>
                <a:cs typeface="Arial"/>
                <a:sym typeface="Arial"/>
              </a:rPr>
              <a:t>Contratación y delegación</a:t>
            </a:r>
          </a:p>
        </p:txBody>
      </p:sp>
      <p:sp>
        <p:nvSpPr>
          <p:cNvPr id="752" name="Google Shape;752;p22"/>
          <p:cNvSpPr/>
          <p:nvPr/>
        </p:nvSpPr>
        <p:spPr>
          <a:xfrm>
            <a:off x="6417571"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Registro sostenible</a:t>
            </a:r>
          </a:p>
        </p:txBody>
      </p:sp>
      <p:sp>
        <p:nvSpPr>
          <p:cNvPr id="753" name="Google Shape;753;p22"/>
          <p:cNvSpPr/>
          <p:nvPr/>
        </p:nvSpPr>
        <p:spPr>
          <a:xfrm rot="5400000">
            <a:off x="6282328" y="174483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22"/>
          <p:cNvSpPr/>
          <p:nvPr/>
        </p:nvSpPr>
        <p:spPr>
          <a:xfrm>
            <a:off x="3925235"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Mentoría</a:t>
            </a:r>
            <a:br>
              <a:rPr lang="es-MX" b="0" i="0" u="none" strike="noStrike" cap="none" dirty="0">
                <a:solidFill>
                  <a:srgbClr val="0B3458"/>
                </a:solidFill>
                <a:latin typeface="Arial"/>
                <a:ea typeface="Arial"/>
                <a:cs typeface="Arial"/>
                <a:sym typeface="Arial"/>
              </a:rPr>
            </a:br>
            <a:r>
              <a:rPr lang="es-MX" b="0" i="0" u="none" strike="noStrike" cap="none" dirty="0">
                <a:solidFill>
                  <a:srgbClr val="0B3458"/>
                </a:solidFill>
                <a:latin typeface="Arial"/>
                <a:ea typeface="Arial"/>
                <a:cs typeface="Arial"/>
                <a:sym typeface="Arial"/>
              </a:rPr>
              <a:t>Asesor de solicitantes</a:t>
            </a:r>
          </a:p>
        </p:txBody>
      </p:sp>
      <p:cxnSp>
        <p:nvCxnSpPr>
          <p:cNvPr id="755" name="Google Shape;755;p22"/>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56" name="Google Shape;756;p22"/>
          <p:cNvCxnSpPr/>
          <p:nvPr/>
        </p:nvCxnSpPr>
        <p:spPr>
          <a:xfrm>
            <a:off x="6289376"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7" name="Google Shape;757;p22"/>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8" name="Google Shape;758;p22"/>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59" name="Google Shape;759;p22"/>
          <p:cNvSpPr/>
          <p:nvPr/>
        </p:nvSpPr>
        <p:spPr>
          <a:xfrm>
            <a:off x="1428708" y="393528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6</a:t>
            </a:r>
          </a:p>
        </p:txBody>
      </p:sp>
      <p:cxnSp>
        <p:nvCxnSpPr>
          <p:cNvPr id="760" name="Google Shape;760;p22"/>
          <p:cNvCxnSpPr/>
          <p:nvPr/>
        </p:nvCxnSpPr>
        <p:spPr>
          <a:xfrm rot="10800000" flipH="1">
            <a:off x="3560992" y="3416866"/>
            <a:ext cx="1979007" cy="301696"/>
          </a:xfrm>
          <a:prstGeom prst="straightConnector1">
            <a:avLst/>
          </a:prstGeom>
          <a:noFill/>
          <a:ln w="15875" cap="flat" cmpd="sng">
            <a:solidFill>
              <a:srgbClr val="0B3458"/>
            </a:solidFill>
            <a:prstDash val="solid"/>
            <a:round/>
            <a:headEnd type="none" w="sm" len="sm"/>
            <a:tailEnd type="none" w="sm" len="sm"/>
          </a:ln>
        </p:spPr>
      </p:cxnSp>
      <p:sp>
        <p:nvSpPr>
          <p:cNvPr id="761" name="Google Shape;761;p22"/>
          <p:cNvSpPr/>
          <p:nvPr/>
        </p:nvSpPr>
        <p:spPr>
          <a:xfrm>
            <a:off x="3508690" y="356629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7</a:t>
            </a:r>
          </a:p>
        </p:txBody>
      </p:sp>
      <p:cxnSp>
        <p:nvCxnSpPr>
          <p:cNvPr id="762" name="Google Shape;762;p22"/>
          <p:cNvCxnSpPr/>
          <p:nvPr/>
        </p:nvCxnSpPr>
        <p:spPr>
          <a:xfrm rot="10800000" flipH="1">
            <a:off x="6276374" y="2424877"/>
            <a:ext cx="2450626" cy="668114"/>
          </a:xfrm>
          <a:prstGeom prst="straightConnector1">
            <a:avLst/>
          </a:prstGeom>
          <a:noFill/>
          <a:ln w="15875" cap="flat" cmpd="sng">
            <a:solidFill>
              <a:srgbClr val="0B3458"/>
            </a:solidFill>
            <a:prstDash val="solid"/>
            <a:round/>
            <a:headEnd type="none" w="sm" len="sm"/>
            <a:tailEnd type="none" w="sm" len="sm"/>
          </a:ln>
        </p:spPr>
      </p:cxnSp>
      <p:sp>
        <p:nvSpPr>
          <p:cNvPr id="763" name="Google Shape;763;p22"/>
          <p:cNvSpPr/>
          <p:nvPr/>
        </p:nvSpPr>
        <p:spPr>
          <a:xfrm>
            <a:off x="6126111" y="292580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9</a:t>
            </a:r>
          </a:p>
        </p:txBody>
      </p:sp>
      <p:sp>
        <p:nvSpPr>
          <p:cNvPr id="764" name="Google Shape;764;p22"/>
          <p:cNvSpPr/>
          <p:nvPr/>
        </p:nvSpPr>
        <p:spPr>
          <a:xfrm>
            <a:off x="5381643" y="327278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dirty="0">
                <a:solidFill>
                  <a:srgbClr val="F1633E"/>
                </a:solidFill>
                <a:latin typeface="Arial"/>
                <a:ea typeface="Arial"/>
                <a:cs typeface="Arial"/>
                <a:sym typeface="Arial"/>
              </a:rPr>
              <a:t>8</a:t>
            </a:r>
          </a:p>
        </p:txBody>
      </p:sp>
      <p:sp>
        <p:nvSpPr>
          <p:cNvPr id="765" name="Google Shape;765;p22"/>
          <p:cNvSpPr/>
          <p:nvPr/>
        </p:nvSpPr>
        <p:spPr>
          <a:xfrm>
            <a:off x="1639466" y="2783299"/>
            <a:ext cx="1355721" cy="948875"/>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¡Solicitud de gTLD presentada!</a:t>
            </a:r>
          </a:p>
        </p:txBody>
      </p:sp>
      <p:sp>
        <p:nvSpPr>
          <p:cNvPr id="766" name="Google Shape;766;p22"/>
          <p:cNvSpPr/>
          <p:nvPr/>
        </p:nvSpPr>
        <p:spPr>
          <a:xfrm rot="10800000" flipH="1">
            <a:off x="1807689" y="3732092"/>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22"/>
          <p:cNvSpPr/>
          <p:nvPr/>
        </p:nvSpPr>
        <p:spPr>
          <a:xfrm>
            <a:off x="2084319" y="4092760"/>
            <a:ext cx="1586087" cy="116276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s-MX" b="0" i="0" u="none" strike="noStrike" cap="none" dirty="0">
                <a:solidFill>
                  <a:schemeClr val="lt1"/>
                </a:solidFill>
                <a:latin typeface="Arial"/>
                <a:ea typeface="Arial"/>
                <a:cs typeface="Arial"/>
                <a:sym typeface="Arial"/>
              </a:rPr>
              <a:t>El proceso de solicitud fue accesible y predecible.</a:t>
            </a:r>
          </a:p>
        </p:txBody>
      </p:sp>
      <p:sp>
        <p:nvSpPr>
          <p:cNvPr id="768" name="Google Shape;768;p22"/>
          <p:cNvSpPr/>
          <p:nvPr/>
        </p:nvSpPr>
        <p:spPr>
          <a:xfrm flipH="1">
            <a:off x="3310492" y="39506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9" name="Google Shape;769;p22"/>
          <p:cNvSpPr/>
          <p:nvPr/>
        </p:nvSpPr>
        <p:spPr>
          <a:xfrm>
            <a:off x="4088724" y="3754686"/>
            <a:ext cx="1733712" cy="1424646"/>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480"/>
              </a:lnSpc>
              <a:spcBef>
                <a:spcPts val="0"/>
              </a:spcBef>
              <a:spcAft>
                <a:spcPts val="0"/>
              </a:spcAft>
              <a:buClr>
                <a:srgbClr val="000000"/>
              </a:buClr>
              <a:buSzPts val="1600"/>
              <a:buFont typeface="Arial"/>
              <a:buNone/>
            </a:pPr>
            <a:r>
              <a:rPr lang="es-MX" b="0" i="0" u="none" strike="noStrike" cap="none" dirty="0">
                <a:solidFill>
                  <a:schemeClr val="lt1"/>
                </a:solidFill>
                <a:latin typeface="Arial"/>
                <a:ea typeface="Arial"/>
                <a:cs typeface="Arial"/>
                <a:sym typeface="Arial"/>
              </a:rPr>
              <a:t>Los asesores</a:t>
            </a:r>
            <a:br>
              <a:rPr lang="es-MX" b="0" i="0" u="none" strike="noStrike" cap="none" dirty="0">
                <a:solidFill>
                  <a:schemeClr val="lt1"/>
                </a:solidFill>
                <a:latin typeface="Arial"/>
                <a:ea typeface="Arial"/>
                <a:cs typeface="Arial"/>
                <a:sym typeface="Arial"/>
              </a:rPr>
            </a:br>
            <a:r>
              <a:rPr lang="es-MX" b="0" i="0" u="none" strike="noStrike" cap="none" dirty="0">
                <a:solidFill>
                  <a:schemeClr val="lt1"/>
                </a:solidFill>
                <a:latin typeface="Arial"/>
                <a:ea typeface="Arial"/>
                <a:cs typeface="Arial"/>
                <a:sym typeface="Arial"/>
              </a:rPr>
              <a:t>y los servicios pro bono nos ayudaron a presentar la solicitud.</a:t>
            </a:r>
          </a:p>
        </p:txBody>
      </p:sp>
      <p:sp>
        <p:nvSpPr>
          <p:cNvPr id="770" name="Google Shape;770;p22"/>
          <p:cNvSpPr/>
          <p:nvPr/>
        </p:nvSpPr>
        <p:spPr>
          <a:xfrm flipH="1">
            <a:off x="5285774" y="361431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p22"/>
          <p:cNvSpPr/>
          <p:nvPr/>
        </p:nvSpPr>
        <p:spPr>
          <a:xfrm>
            <a:off x="5944169" y="3405475"/>
            <a:ext cx="13506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720"/>
              </a:lnSpc>
              <a:spcBef>
                <a:spcPts val="0"/>
              </a:spcBef>
              <a:spcAft>
                <a:spcPts val="0"/>
              </a:spcAft>
              <a:buClr>
                <a:srgbClr val="000000"/>
              </a:buClr>
              <a:buSzPts val="1600"/>
              <a:buFont typeface="Arial"/>
              <a:buNone/>
            </a:pPr>
            <a:r>
              <a:rPr lang="es-MX" sz="1600" b="0" i="0" u="none" strike="noStrike" cap="none" dirty="0">
                <a:solidFill>
                  <a:schemeClr val="lt1"/>
                </a:solidFill>
                <a:latin typeface="Arial"/>
                <a:ea typeface="Arial"/>
                <a:cs typeface="Arial"/>
                <a:sym typeface="Arial"/>
              </a:rPr>
              <a:t>Tenemos recursos que nos ayudan a prepararnos</a:t>
            </a:r>
          </a:p>
        </p:txBody>
      </p:sp>
      <p:sp>
        <p:nvSpPr>
          <p:cNvPr id="772" name="Google Shape;772;p22"/>
          <p:cNvSpPr/>
          <p:nvPr/>
        </p:nvSpPr>
        <p:spPr>
          <a:xfrm rot="21376497">
            <a:off x="6365057" y="328263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p22"/>
          <p:cNvSpPr/>
          <p:nvPr/>
        </p:nvSpPr>
        <p:spPr>
          <a:xfrm>
            <a:off x="7436211" y="2866327"/>
            <a:ext cx="15099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720"/>
              </a:lnSpc>
              <a:spcBef>
                <a:spcPts val="0"/>
              </a:spcBef>
              <a:spcAft>
                <a:spcPts val="0"/>
              </a:spcAft>
              <a:buClr>
                <a:srgbClr val="000000"/>
              </a:buClr>
              <a:buSzPts val="1600"/>
              <a:buFont typeface="Arial"/>
              <a:buNone/>
            </a:pPr>
            <a:r>
              <a:rPr lang="es-MX" sz="1600" b="0" i="0" u="none" strike="noStrike" cap="none" dirty="0">
                <a:solidFill>
                  <a:schemeClr val="lt1"/>
                </a:solidFill>
                <a:latin typeface="Arial"/>
                <a:ea typeface="Arial"/>
                <a:cs typeface="Arial"/>
                <a:sym typeface="Arial"/>
              </a:rPr>
              <a:t>Agradecido por el acceso continuo a los recursos y a la comunidad de la ICANN.</a:t>
            </a:r>
          </a:p>
        </p:txBody>
      </p:sp>
      <p:sp>
        <p:nvSpPr>
          <p:cNvPr id="774" name="Google Shape;774;p22"/>
          <p:cNvSpPr/>
          <p:nvPr/>
        </p:nvSpPr>
        <p:spPr>
          <a:xfrm flipH="1">
            <a:off x="8347463" y="2740545"/>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p22"/>
          <p:cNvSpPr/>
          <p:nvPr/>
        </p:nvSpPr>
        <p:spPr>
          <a:xfrm>
            <a:off x="8658100" y="2211650"/>
            <a:ext cx="393300" cy="3933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10</a:t>
            </a:r>
          </a:p>
        </p:txBody>
      </p:sp>
      <p:sp>
        <p:nvSpPr>
          <p:cNvPr id="776" name="Google Shape;776;p22"/>
          <p:cNvSpPr/>
          <p:nvPr/>
        </p:nvSpPr>
        <p:spPr>
          <a:xfrm>
            <a:off x="6346522"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ts val="138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Mentoría  Reducción/exención de tarifas base de</a:t>
            </a:r>
            <a:br>
              <a:rPr lang="es-MX" b="0" i="0" u="none" strike="noStrike" cap="none" dirty="0">
                <a:solidFill>
                  <a:srgbClr val="0B3458"/>
                </a:solidFill>
                <a:latin typeface="Arial"/>
                <a:ea typeface="Arial"/>
                <a:cs typeface="Arial"/>
                <a:sym typeface="Arial"/>
              </a:rPr>
            </a:br>
            <a:r>
              <a:rPr lang="es-MX" b="0" i="0" u="none" strike="noStrike" cap="none" dirty="0">
                <a:solidFill>
                  <a:srgbClr val="0B3458"/>
                </a:solidFill>
                <a:latin typeface="Arial"/>
                <a:ea typeface="Arial"/>
                <a:cs typeface="Arial"/>
                <a:sym typeface="Arial"/>
              </a:rPr>
              <a:t>de Operador de Registro</a:t>
            </a:r>
          </a:p>
        </p:txBody>
      </p:sp>
      <p:sp>
        <p:nvSpPr>
          <p:cNvPr id="777" name="Google Shape;777;p22"/>
          <p:cNvSpPr/>
          <p:nvPr/>
        </p:nvSpPr>
        <p:spPr>
          <a:xfrm rot="5400000">
            <a:off x="1564110" y="1744836"/>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22"/>
          <p:cNvSpPr/>
          <p:nvPr/>
        </p:nvSpPr>
        <p:spPr>
          <a:xfrm rot="5400000">
            <a:off x="1563044" y="5871081"/>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9" name="Google Shape;779;p22"/>
          <p:cNvSpPr/>
          <p:nvPr/>
        </p:nvSpPr>
        <p:spPr>
          <a:xfrm rot="5400000">
            <a:off x="6271734" y="5871083"/>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22"/>
          <p:cNvSpPr/>
          <p:nvPr/>
        </p:nvSpPr>
        <p:spPr>
          <a:xfrm rot="5400000">
            <a:off x="3914504" y="587108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1" name="Google Shape;781;p22"/>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2" name="Google Shape;782;p22"/>
          <p:cNvCxnSpPr/>
          <p:nvPr/>
        </p:nvCxnSpPr>
        <p:spPr>
          <a:xfrm>
            <a:off x="432000" y="2109972"/>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3" name="Google Shape;783;p22"/>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85" name="Google Shape;785;p22"/>
          <p:cNvSpPr/>
          <p:nvPr/>
        </p:nvSpPr>
        <p:spPr>
          <a:xfrm>
            <a:off x="6385963" y="2229448"/>
            <a:ext cx="1966467" cy="400903"/>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ts val="148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¡Listo para el lanzamiento! </a:t>
            </a:r>
          </a:p>
        </p:txBody>
      </p:sp>
      <p:cxnSp>
        <p:nvCxnSpPr>
          <p:cNvPr id="784" name="Google Shape;784;p22"/>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86" name="Google Shape;786;p22"/>
          <p:cNvSpPr/>
          <p:nvPr/>
        </p:nvSpPr>
        <p:spPr>
          <a:xfrm rot="5400000">
            <a:off x="8342128" y="2363105"/>
            <a:ext cx="137276" cy="118342"/>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7" name="Google Shape;787;p22"/>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7F7F7F"/>
                </a:solidFill>
                <a:latin typeface="Arial"/>
                <a:ea typeface="Arial"/>
                <a:cs typeface="Arial"/>
                <a:sym typeface="Arial"/>
              </a:rPr>
              <a:t>ETAPAS</a:t>
            </a:r>
          </a:p>
        </p:txBody>
      </p:sp>
      <p:sp>
        <p:nvSpPr>
          <p:cNvPr id="788" name="Google Shape;788;p22"/>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7F7F7F"/>
                </a:solidFill>
                <a:latin typeface="Arial"/>
                <a:ea typeface="Arial"/>
                <a:cs typeface="Arial"/>
                <a:sym typeface="Arial"/>
              </a:rPr>
              <a:t>APOYO</a:t>
            </a:r>
          </a:p>
        </p:txBody>
      </p:sp>
      <p:sp>
        <p:nvSpPr>
          <p:cNvPr id="790" name="Google Shape;790;p22"/>
          <p:cNvSpPr txBox="1"/>
          <p:nvPr/>
        </p:nvSpPr>
        <p:spPr>
          <a:xfrm>
            <a:off x="349472" y="3517300"/>
            <a:ext cx="1215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350" b="0" i="0" u="none" strike="noStrike" cap="none" dirty="0">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EXPERIENCIA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cxnSp>
        <p:nvCxnSpPr>
          <p:cNvPr id="796" name="Google Shape;796;p23"/>
          <p:cNvCxnSpPr/>
          <p:nvPr/>
        </p:nvCxnSpPr>
        <p:spPr>
          <a:xfrm>
            <a:off x="8681229" y="1992746"/>
            <a:ext cx="0" cy="704230"/>
          </a:xfrm>
          <a:prstGeom prst="straightConnector1">
            <a:avLst/>
          </a:prstGeom>
          <a:noFill/>
          <a:ln w="38100" cap="rnd" cmpd="sng">
            <a:solidFill>
              <a:srgbClr val="114E84"/>
            </a:solidFill>
            <a:prstDash val="dot"/>
            <a:round/>
            <a:headEnd type="none" w="sm" len="sm"/>
            <a:tailEnd type="none" w="sm" len="sm"/>
          </a:ln>
        </p:spPr>
      </p:cxnSp>
      <p:sp>
        <p:nvSpPr>
          <p:cNvPr id="797" name="Google Shape;797;p23"/>
          <p:cNvSpPr txBox="1"/>
          <p:nvPr/>
        </p:nvSpPr>
        <p:spPr>
          <a:xfrm>
            <a:off x="432000" y="1749863"/>
            <a:ext cx="1480690"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s-MX" sz="1600" b="1" i="0" u="none" strike="noStrike" cap="none">
                <a:solidFill>
                  <a:srgbClr val="7F7F7F"/>
                </a:solidFill>
                <a:latin typeface="Arial"/>
                <a:ea typeface="Arial"/>
                <a:cs typeface="Arial"/>
                <a:sym typeface="Arial"/>
              </a:rPr>
              <a:t>NOV 2024</a:t>
            </a:r>
          </a:p>
        </p:txBody>
      </p:sp>
      <p:sp>
        <p:nvSpPr>
          <p:cNvPr id="798" name="Google Shape;798;p23"/>
          <p:cNvSpPr txBox="1"/>
          <p:nvPr/>
        </p:nvSpPr>
        <p:spPr>
          <a:xfrm>
            <a:off x="6200190" y="1749863"/>
            <a:ext cx="1136668"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s-MX" sz="1600" b="1" i="0" u="none" strike="noStrike" cap="none">
                <a:solidFill>
                  <a:srgbClr val="7F7F7F"/>
                </a:solidFill>
                <a:latin typeface="Arial"/>
                <a:ea typeface="Arial"/>
                <a:cs typeface="Arial"/>
                <a:sym typeface="Arial"/>
              </a:rPr>
              <a:t>ABRIL 2026</a:t>
            </a:r>
          </a:p>
        </p:txBody>
      </p:sp>
      <p:cxnSp>
        <p:nvCxnSpPr>
          <p:cNvPr id="799" name="Google Shape;799;p23"/>
          <p:cNvCxnSpPr/>
          <p:nvPr/>
        </p:nvCxnSpPr>
        <p:spPr>
          <a:xfrm>
            <a:off x="461560" y="1992746"/>
            <a:ext cx="0" cy="704230"/>
          </a:xfrm>
          <a:prstGeom prst="straightConnector1">
            <a:avLst/>
          </a:prstGeom>
          <a:noFill/>
          <a:ln w="38100" cap="rnd" cmpd="sng">
            <a:solidFill>
              <a:srgbClr val="F1633E"/>
            </a:solidFill>
            <a:prstDash val="dot"/>
            <a:round/>
            <a:headEnd type="none" w="sm" len="sm"/>
            <a:tailEnd type="none" w="sm" len="sm"/>
          </a:ln>
        </p:spPr>
      </p:cxnSp>
      <p:cxnSp>
        <p:nvCxnSpPr>
          <p:cNvPr id="800" name="Google Shape;800;p23"/>
          <p:cNvCxnSpPr/>
          <p:nvPr/>
        </p:nvCxnSpPr>
        <p:spPr>
          <a:xfrm>
            <a:off x="6219876" y="1992746"/>
            <a:ext cx="0" cy="704230"/>
          </a:xfrm>
          <a:prstGeom prst="straightConnector1">
            <a:avLst/>
          </a:prstGeom>
          <a:noFill/>
          <a:ln w="38100" cap="rnd" cmpd="sng">
            <a:solidFill>
              <a:srgbClr val="114E84"/>
            </a:solidFill>
            <a:prstDash val="dot"/>
            <a:round/>
            <a:headEnd type="none" w="sm" len="sm"/>
            <a:tailEnd type="none" w="sm" len="sm"/>
          </a:ln>
        </p:spPr>
      </p:cxnSp>
      <p:sp>
        <p:nvSpPr>
          <p:cNvPr id="803" name="Google Shape;803;p23"/>
          <p:cNvSpPr txBox="1"/>
          <p:nvPr/>
        </p:nvSpPr>
        <p:spPr>
          <a:xfrm>
            <a:off x="7817894" y="1749863"/>
            <a:ext cx="915053" cy="19236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Clr>
                <a:srgbClr val="000000"/>
              </a:buClr>
              <a:buSzPts val="1600"/>
              <a:buFont typeface="Arial"/>
              <a:buNone/>
            </a:pPr>
            <a:r>
              <a:rPr lang="es-MX" sz="1600" b="1" i="0" u="none" strike="noStrike" cap="none">
                <a:solidFill>
                  <a:srgbClr val="7F7F7F"/>
                </a:solidFill>
                <a:latin typeface="Arial"/>
                <a:ea typeface="Arial"/>
                <a:cs typeface="Arial"/>
                <a:sym typeface="Arial"/>
              </a:rPr>
              <a:t>Q3 2026</a:t>
            </a:r>
          </a:p>
        </p:txBody>
      </p:sp>
      <p:sp>
        <p:nvSpPr>
          <p:cNvPr id="804" name="Google Shape;804;p23"/>
          <p:cNvSpPr txBox="1"/>
          <p:nvPr/>
        </p:nvSpPr>
        <p:spPr>
          <a:xfrm>
            <a:off x="2813299" y="1749855"/>
            <a:ext cx="1136700"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s-MX" sz="1600" b="1" i="0" u="none" strike="noStrike" cap="none" dirty="0">
                <a:solidFill>
                  <a:srgbClr val="7F7F7F"/>
                </a:solidFill>
                <a:latin typeface="Arial"/>
                <a:ea typeface="Arial"/>
                <a:cs typeface="Arial"/>
                <a:sym typeface="Arial"/>
              </a:rPr>
              <a:t>DIC 2025</a:t>
            </a:r>
          </a:p>
        </p:txBody>
      </p:sp>
      <p:cxnSp>
        <p:nvCxnSpPr>
          <p:cNvPr id="805" name="Google Shape;805;p23"/>
          <p:cNvCxnSpPr/>
          <p:nvPr/>
        </p:nvCxnSpPr>
        <p:spPr>
          <a:xfrm>
            <a:off x="2849986" y="2013766"/>
            <a:ext cx="0" cy="683210"/>
          </a:xfrm>
          <a:prstGeom prst="straightConnector1">
            <a:avLst/>
          </a:prstGeom>
          <a:noFill/>
          <a:ln w="38100" cap="rnd" cmpd="sng">
            <a:solidFill>
              <a:srgbClr val="7030A0"/>
            </a:solidFill>
            <a:prstDash val="dot"/>
            <a:round/>
            <a:headEnd type="none" w="sm" len="sm"/>
            <a:tailEnd type="none" w="sm" len="sm"/>
          </a:ln>
        </p:spPr>
      </p:cxnSp>
      <p:sp>
        <p:nvSpPr>
          <p:cNvPr id="806" name="Google Shape;806;p23"/>
          <p:cNvSpPr/>
          <p:nvPr/>
        </p:nvSpPr>
        <p:spPr>
          <a:xfrm>
            <a:off x="431800" y="2503753"/>
            <a:ext cx="3960000" cy="2255639"/>
          </a:xfrm>
          <a:prstGeom prst="rect">
            <a:avLst/>
          </a:prstGeom>
          <a:solidFill>
            <a:schemeClr val="accent5"/>
          </a:solidFill>
          <a:ln>
            <a:noFill/>
          </a:ln>
        </p:spPr>
        <p:txBody>
          <a:bodyPr spcFirstLastPara="1" wrap="square" lIns="360000" tIns="936000" rIns="360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1" i="0" u="none" strike="noStrike" cap="none" dirty="0">
                <a:solidFill>
                  <a:schemeClr val="tx1"/>
                </a:solidFill>
                <a:latin typeface="Arial"/>
                <a:ea typeface="Arial"/>
                <a:cs typeface="Arial"/>
                <a:sym typeface="Arial"/>
              </a:rPr>
              <a:t>Presentación</a:t>
            </a:r>
            <a:br>
              <a:rPr lang="es-MX" sz="1600" b="1" i="0" u="none" strike="noStrike" cap="none" dirty="0">
                <a:solidFill>
                  <a:schemeClr val="tx1"/>
                </a:solidFill>
                <a:latin typeface="Arial"/>
                <a:ea typeface="Arial"/>
                <a:cs typeface="Arial"/>
                <a:sym typeface="Arial"/>
              </a:rPr>
            </a:br>
            <a:r>
              <a:rPr lang="es-MX" sz="1600" b="1" i="0" u="none" strike="noStrike" cap="none" dirty="0">
                <a:solidFill>
                  <a:schemeClr val="tx1"/>
                </a:solidFill>
                <a:latin typeface="Arial"/>
                <a:ea typeface="Arial"/>
                <a:cs typeface="Arial"/>
                <a:sym typeface="Arial"/>
              </a:rPr>
              <a:t>de solicitud del </a:t>
            </a:r>
            <a:br>
              <a:rPr lang="es-MX" sz="1600" b="1" i="0" u="none" strike="noStrike" cap="none" dirty="0">
                <a:solidFill>
                  <a:schemeClr val="tx1"/>
                </a:solidFill>
                <a:latin typeface="Arial"/>
                <a:ea typeface="Arial"/>
                <a:cs typeface="Arial"/>
                <a:sym typeface="Arial"/>
              </a:rPr>
            </a:br>
            <a:r>
              <a:rPr lang="es-MX" sz="1600" b="1" i="0" u="none" strike="noStrike" cap="none" dirty="0">
                <a:solidFill>
                  <a:schemeClr val="tx1"/>
                </a:solidFill>
                <a:latin typeface="Arial"/>
                <a:ea typeface="Arial"/>
                <a:cs typeface="Arial"/>
                <a:sym typeface="Arial"/>
              </a:rPr>
              <a:t>Programa de Apoyo</a:t>
            </a:r>
            <a:br>
              <a:rPr lang="es-MX" sz="1600" b="1" i="0" u="none" strike="noStrike" cap="none" dirty="0">
                <a:solidFill>
                  <a:schemeClr val="tx1"/>
                </a:solidFill>
                <a:latin typeface="Arial"/>
                <a:ea typeface="Arial"/>
                <a:cs typeface="Arial"/>
                <a:sym typeface="Arial"/>
              </a:rPr>
            </a:br>
            <a:r>
              <a:rPr lang="es-MX" sz="1600" b="1" i="0" u="none" strike="noStrike" cap="none" dirty="0">
                <a:solidFill>
                  <a:schemeClr val="tx1"/>
                </a:solidFill>
                <a:latin typeface="Arial"/>
                <a:ea typeface="Arial"/>
                <a:cs typeface="Arial"/>
                <a:sym typeface="Arial"/>
              </a:rPr>
              <a:t>para Solicitantes</a:t>
            </a:r>
          </a:p>
        </p:txBody>
      </p:sp>
      <p:sp>
        <p:nvSpPr>
          <p:cNvPr id="807" name="Google Shape;807;p23"/>
          <p:cNvSpPr/>
          <p:nvPr/>
        </p:nvSpPr>
        <p:spPr>
          <a:xfrm>
            <a:off x="2836309" y="250375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1" i="0" u="none" strike="noStrike" cap="none" dirty="0">
                <a:solidFill>
                  <a:schemeClr val="bg1"/>
                </a:solidFill>
                <a:latin typeface="Arial"/>
                <a:ea typeface="Arial"/>
                <a:cs typeface="Arial"/>
                <a:sym typeface="Arial"/>
              </a:rPr>
              <a:t>Guía para</a:t>
            </a:r>
            <a:br>
              <a:rPr lang="es-MX" sz="1600" b="1" i="0" u="none" strike="noStrike" cap="none" dirty="0">
                <a:solidFill>
                  <a:schemeClr val="bg1"/>
                </a:solidFill>
                <a:latin typeface="Arial"/>
                <a:ea typeface="Arial"/>
                <a:cs typeface="Arial"/>
                <a:sym typeface="Arial"/>
              </a:rPr>
            </a:br>
            <a:r>
              <a:rPr lang="es-MX" sz="1600" b="1" i="0" u="none" strike="noStrike" cap="none" dirty="0">
                <a:solidFill>
                  <a:schemeClr val="bg1"/>
                </a:solidFill>
                <a:latin typeface="Arial"/>
                <a:ea typeface="Arial"/>
                <a:cs typeface="Arial"/>
                <a:sym typeface="Arial"/>
              </a:rPr>
              <a:t>el Solicitante</a:t>
            </a:r>
          </a:p>
        </p:txBody>
      </p:sp>
      <p:sp>
        <p:nvSpPr>
          <p:cNvPr id="808" name="Google Shape;808;p23"/>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Fechas clave</a:t>
            </a:r>
          </a:p>
        </p:txBody>
      </p:sp>
      <p:sp>
        <p:nvSpPr>
          <p:cNvPr id="809" name="Google Shape;809;p23"/>
          <p:cNvSpPr/>
          <p:nvPr/>
        </p:nvSpPr>
        <p:spPr>
          <a:xfrm>
            <a:off x="6182228" y="250375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1" i="0" u="none" strike="noStrike" cap="none">
                <a:solidFill>
                  <a:schemeClr val="lt1"/>
                </a:solidFill>
                <a:latin typeface="Arial"/>
                <a:ea typeface="Arial"/>
                <a:cs typeface="Arial"/>
                <a:sym typeface="Arial"/>
              </a:rPr>
              <a:t>Presentación de solicitudes de gTLD</a:t>
            </a:r>
          </a:p>
        </p:txBody>
      </p:sp>
      <p:pic>
        <p:nvPicPr>
          <p:cNvPr id="810" name="Google Shape;810;p23"/>
          <p:cNvPicPr preferRelativeResize="0"/>
          <p:nvPr/>
        </p:nvPicPr>
        <p:blipFill rotWithShape="1">
          <a:blip r:embed="rId3">
            <a:alphaModFix/>
          </a:blip>
          <a:srcRect/>
          <a:stretch/>
        </p:blipFill>
        <p:spPr>
          <a:xfrm>
            <a:off x="802969" y="2801763"/>
            <a:ext cx="513730" cy="432000"/>
          </a:xfrm>
          <a:prstGeom prst="rect">
            <a:avLst/>
          </a:prstGeom>
          <a:noFill/>
          <a:ln>
            <a:noFill/>
          </a:ln>
        </p:spPr>
      </p:pic>
      <p:pic>
        <p:nvPicPr>
          <p:cNvPr id="811" name="Google Shape;811;p23"/>
          <p:cNvPicPr preferRelativeResize="0"/>
          <p:nvPr/>
        </p:nvPicPr>
        <p:blipFill rotWithShape="1">
          <a:blip r:embed="rId4">
            <a:alphaModFix/>
          </a:blip>
          <a:srcRect/>
          <a:stretch/>
        </p:blipFill>
        <p:spPr>
          <a:xfrm>
            <a:off x="6540549" y="2789163"/>
            <a:ext cx="389466" cy="457200"/>
          </a:xfrm>
          <a:prstGeom prst="rect">
            <a:avLst/>
          </a:prstGeom>
          <a:noFill/>
          <a:ln>
            <a:noFill/>
          </a:ln>
        </p:spPr>
      </p:pic>
      <p:cxnSp>
        <p:nvCxnSpPr>
          <p:cNvPr id="812" name="Google Shape;812;p23"/>
          <p:cNvCxnSpPr/>
          <p:nvPr/>
        </p:nvCxnSpPr>
        <p:spPr>
          <a:xfrm>
            <a:off x="0" y="2520583"/>
            <a:ext cx="9144000" cy="0"/>
          </a:xfrm>
          <a:prstGeom prst="straightConnector1">
            <a:avLst/>
          </a:prstGeom>
          <a:noFill/>
          <a:ln w="38100" cap="rnd" cmpd="sng">
            <a:solidFill>
              <a:srgbClr val="002A49"/>
            </a:solidFill>
            <a:prstDash val="dot"/>
            <a:round/>
            <a:headEnd type="none" w="sm" len="sm"/>
            <a:tailEnd type="none" w="sm" len="sm"/>
          </a:ln>
        </p:spPr>
      </p:cxnSp>
      <p:sp>
        <p:nvSpPr>
          <p:cNvPr id="814" name="Google Shape;814;p23"/>
          <p:cNvSpPr txBox="1"/>
          <p:nvPr/>
        </p:nvSpPr>
        <p:spPr>
          <a:xfrm>
            <a:off x="929231" y="4961059"/>
            <a:ext cx="2046722"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ea typeface="Arial"/>
                <a:cs typeface="Arial"/>
                <a:sym typeface="Arial"/>
              </a:rPr>
              <a:t>Período de </a:t>
            </a:r>
            <a:br>
              <a:rPr lang="es-MX" sz="1600" b="0" i="0" u="none" strike="noStrike" cap="none" dirty="0">
                <a:solidFill>
                  <a:srgbClr val="0B3458"/>
                </a:solidFill>
                <a:latin typeface="Arial"/>
                <a:ea typeface="Arial"/>
                <a:cs typeface="Arial"/>
                <a:sym typeface="Arial"/>
              </a:rPr>
            </a:br>
            <a:r>
              <a:rPr lang="es-MX" sz="1600" b="0" i="0" u="none" strike="noStrike" cap="none" dirty="0">
                <a:solidFill>
                  <a:srgbClr val="0B3458"/>
                </a:solidFill>
                <a:latin typeface="Arial"/>
                <a:ea typeface="Arial"/>
                <a:cs typeface="Arial"/>
                <a:sym typeface="Arial"/>
              </a:rPr>
              <a:t>presentación de solicitudes </a:t>
            </a:r>
            <a:br>
              <a:rPr lang="es-MX" sz="1600" b="0" i="0" u="none" strike="noStrike" cap="none" dirty="0">
                <a:solidFill>
                  <a:srgbClr val="0B3458"/>
                </a:solidFill>
                <a:latin typeface="Arial"/>
                <a:ea typeface="Arial"/>
                <a:cs typeface="Arial"/>
                <a:sym typeface="Arial"/>
              </a:rPr>
            </a:br>
            <a:r>
              <a:rPr lang="es-MX" sz="1600" b="0" i="0" u="none" strike="noStrike" cap="none" dirty="0">
                <a:solidFill>
                  <a:srgbClr val="0B3458"/>
                </a:solidFill>
                <a:latin typeface="Arial"/>
                <a:ea typeface="Arial"/>
                <a:cs typeface="Arial"/>
                <a:sym typeface="Arial"/>
              </a:rPr>
              <a:t>para el ASP </a:t>
            </a:r>
            <a:r>
              <a:rPr lang="es-MX" sz="1600" b="1" i="0" u="none" strike="noStrike" cap="none" dirty="0">
                <a:solidFill>
                  <a:srgbClr val="0B3458"/>
                </a:solidFill>
                <a:latin typeface="Arial"/>
                <a:ea typeface="Arial"/>
                <a:cs typeface="Arial"/>
                <a:sym typeface="Arial"/>
              </a:rPr>
              <a:t>(19 NOV 2024 - 19 NOV 2025)</a:t>
            </a:r>
          </a:p>
        </p:txBody>
      </p:sp>
      <p:cxnSp>
        <p:nvCxnSpPr>
          <p:cNvPr id="815" name="Google Shape;815;p23"/>
          <p:cNvCxnSpPr>
            <a:cxnSpLocks/>
          </p:cNvCxnSpPr>
          <p:nvPr/>
        </p:nvCxnSpPr>
        <p:spPr>
          <a:xfrm>
            <a:off x="802969" y="4484128"/>
            <a:ext cx="0" cy="1708037"/>
          </a:xfrm>
          <a:prstGeom prst="straightConnector1">
            <a:avLst/>
          </a:prstGeom>
          <a:noFill/>
          <a:ln w="15875" cap="flat" cmpd="sng">
            <a:solidFill>
              <a:srgbClr val="F1633E"/>
            </a:solidFill>
            <a:prstDash val="solid"/>
            <a:round/>
            <a:headEnd type="none" w="sm" len="sm"/>
            <a:tailEnd type="none" w="sm" len="sm"/>
          </a:ln>
        </p:spPr>
      </p:cxnSp>
      <p:sp>
        <p:nvSpPr>
          <p:cNvPr id="816" name="Google Shape;816;p23"/>
          <p:cNvSpPr txBox="1"/>
          <p:nvPr/>
        </p:nvSpPr>
        <p:spPr>
          <a:xfrm>
            <a:off x="3352942" y="4961059"/>
            <a:ext cx="2485997"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ea typeface="Arial"/>
                <a:cs typeface="Arial"/>
                <a:sym typeface="Arial"/>
              </a:rPr>
              <a:t>La Guía para el Solicitante es un recurso fundamental para el programa y se estima que esté disponible en </a:t>
            </a:r>
            <a:r>
              <a:rPr lang="es-MX" sz="1600" b="1" i="0" u="none" strike="noStrike" cap="none" dirty="0">
                <a:solidFill>
                  <a:srgbClr val="0B3458"/>
                </a:solidFill>
                <a:latin typeface="Arial"/>
                <a:ea typeface="Arial"/>
                <a:cs typeface="Arial"/>
                <a:sym typeface="Arial"/>
              </a:rPr>
              <a:t>diciembre de 2025.</a:t>
            </a:r>
          </a:p>
        </p:txBody>
      </p:sp>
      <p:cxnSp>
        <p:nvCxnSpPr>
          <p:cNvPr id="817" name="Google Shape;817;p23"/>
          <p:cNvCxnSpPr>
            <a:cxnSpLocks/>
          </p:cNvCxnSpPr>
          <p:nvPr/>
        </p:nvCxnSpPr>
        <p:spPr>
          <a:xfrm>
            <a:off x="3226680" y="4270063"/>
            <a:ext cx="0" cy="2038542"/>
          </a:xfrm>
          <a:prstGeom prst="straightConnector1">
            <a:avLst/>
          </a:prstGeom>
          <a:noFill/>
          <a:ln w="15875" cap="flat" cmpd="sng">
            <a:solidFill>
              <a:srgbClr val="7030A0"/>
            </a:solidFill>
            <a:prstDash val="solid"/>
            <a:round/>
            <a:headEnd type="none" w="sm" len="sm"/>
            <a:tailEnd type="none" w="sm" len="sm"/>
          </a:ln>
        </p:spPr>
      </p:cxnSp>
      <p:sp>
        <p:nvSpPr>
          <p:cNvPr id="818" name="Google Shape;818;p23"/>
          <p:cNvSpPr txBox="1"/>
          <p:nvPr/>
        </p:nvSpPr>
        <p:spPr>
          <a:xfrm>
            <a:off x="6691053" y="4802035"/>
            <a:ext cx="204672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ea typeface="Arial"/>
                <a:cs typeface="Arial"/>
                <a:sym typeface="Arial"/>
              </a:rPr>
              <a:t>Está previsto que el período para la presentación de solicitudes para los nuevos gTLD se inicie en </a:t>
            </a:r>
            <a:r>
              <a:rPr lang="es-MX" sz="1600" b="1" i="0" u="none" strike="noStrike" cap="none" dirty="0">
                <a:solidFill>
                  <a:srgbClr val="0B3458"/>
                </a:solidFill>
                <a:latin typeface="Arial"/>
                <a:ea typeface="Arial"/>
                <a:cs typeface="Arial"/>
                <a:sym typeface="Arial"/>
              </a:rPr>
              <a:t>abril de 2026</a:t>
            </a:r>
          </a:p>
        </p:txBody>
      </p:sp>
      <p:cxnSp>
        <p:nvCxnSpPr>
          <p:cNvPr id="819" name="Google Shape;819;p23"/>
          <p:cNvCxnSpPr>
            <a:cxnSpLocks/>
          </p:cNvCxnSpPr>
          <p:nvPr/>
        </p:nvCxnSpPr>
        <p:spPr>
          <a:xfrm>
            <a:off x="6564791" y="4153623"/>
            <a:ext cx="0" cy="2207422"/>
          </a:xfrm>
          <a:prstGeom prst="straightConnector1">
            <a:avLst/>
          </a:prstGeom>
          <a:noFill/>
          <a:ln w="15875" cap="flat" cmpd="sng">
            <a:solidFill>
              <a:srgbClr val="114E84"/>
            </a:solidFill>
            <a:prstDash val="solid"/>
            <a:round/>
            <a:headEnd type="none" w="sm" len="sm"/>
            <a:tailEnd type="none" w="sm" len="sm"/>
          </a:ln>
        </p:spPr>
      </p:cxnSp>
      <p:sp>
        <p:nvSpPr>
          <p:cNvPr id="820" name="Google Shape;820;p2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790;p23">
            <a:extLst>
              <a:ext uri="{FF2B5EF4-FFF2-40B4-BE49-F238E27FC236}">
                <a16:creationId xmlns:a16="http://schemas.microsoft.com/office/drawing/2014/main" id="{EACEBA54-AB64-9F39-DAF8-221104584FD0}"/>
              </a:ext>
            </a:extLst>
          </p:cNvPr>
          <p:cNvPicPr preferRelativeResize="0"/>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226680" y="2814363"/>
            <a:ext cx="455351" cy="432000"/>
          </a:xfrm>
          <a:prstGeom prst="rect">
            <a:avLst/>
          </a:prstGeom>
        </p:spPr>
      </p:pic>
      <p:sp>
        <p:nvSpPr>
          <p:cNvPr id="3" name="TextBox 2">
            <a:extLst>
              <a:ext uri="{FF2B5EF4-FFF2-40B4-BE49-F238E27FC236}">
                <a16:creationId xmlns:a16="http://schemas.microsoft.com/office/drawing/2014/main" id="{6955BA1B-FCC0-A63C-3926-84A5B0EB16CD}"/>
              </a:ext>
            </a:extLst>
          </p:cNvPr>
          <p:cNvSpPr txBox="1"/>
          <p:nvPr/>
        </p:nvSpPr>
        <p:spPr>
          <a:xfrm>
            <a:off x="757642" y="6397970"/>
            <a:ext cx="3308315" cy="307777"/>
          </a:xfrm>
          <a:prstGeom prst="rect">
            <a:avLst/>
          </a:prstGeom>
          <a:noFill/>
        </p:spPr>
        <p:txBody>
          <a:bodyPr wrap="square" rtlCol="0">
            <a:spAutoFit/>
          </a:bodyPr>
          <a:lstStyle/>
          <a:p>
            <a:r>
              <a:rPr lang="es-MX" dirty="0">
                <a:solidFill>
                  <a:srgbClr val="0B3458"/>
                </a:solidFill>
              </a:rPr>
              <a:t>Fechas sujetas a cambio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s-MX"/>
              <a:t>06</a:t>
            </a:r>
          </a:p>
        </p:txBody>
      </p:sp>
      <p:sp>
        <p:nvSpPr>
          <p:cNvPr id="826" name="Google Shape;826;p41"/>
          <p:cNvSpPr txBox="1">
            <a:spLocks noGrp="1"/>
          </p:cNvSpPr>
          <p:nvPr>
            <p:ph type="title"/>
          </p:nvPr>
        </p:nvSpPr>
        <p:spPr>
          <a:xfrm>
            <a:off x="432000" y="2785561"/>
            <a:ext cx="5825700"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s-MX"/>
              <a:t>Eventos y recursos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2"/>
          <p:cNvSpPr txBox="1">
            <a:spLocks noGrp="1"/>
          </p:cNvSpPr>
          <p:nvPr>
            <p:ph type="title"/>
          </p:nvPr>
        </p:nvSpPr>
        <p:spPr>
          <a:xfrm>
            <a:off x="494840" y="13641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Próximos eventos</a:t>
            </a:r>
          </a:p>
        </p:txBody>
      </p:sp>
      <p:sp>
        <p:nvSpPr>
          <p:cNvPr id="832" name="Google Shape;832;p42"/>
          <p:cNvSpPr txBox="1"/>
          <p:nvPr/>
        </p:nvSpPr>
        <p:spPr>
          <a:xfrm>
            <a:off x="494840" y="2118049"/>
            <a:ext cx="727756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s-MX" sz="1800" b="0" i="0" u="none" strike="noStrike" cap="none" dirty="0">
                <a:solidFill>
                  <a:schemeClr val="accent2"/>
                </a:solidFill>
                <a:latin typeface="Arial"/>
                <a:ea typeface="Arial"/>
                <a:cs typeface="Arial"/>
                <a:sym typeface="Arial"/>
              </a:rPr>
              <a:t>Manténgase al tanto de todos los eventos de la ICANN y la próxima ronda a través del</a:t>
            </a:r>
          </a:p>
          <a:p>
            <a:pPr marL="0" marR="0" lvl="0" indent="0" algn="l" rtl="0">
              <a:lnSpc>
                <a:spcPct val="150000"/>
              </a:lnSpc>
              <a:spcBef>
                <a:spcPts val="0"/>
              </a:spcBef>
              <a:spcAft>
                <a:spcPts val="0"/>
              </a:spcAft>
              <a:buClr>
                <a:srgbClr val="000000"/>
              </a:buClr>
              <a:buSzPts val="1800"/>
              <a:buFont typeface="Arial"/>
              <a:buNone/>
            </a:pPr>
            <a:r>
              <a:rPr lang="es-MX" sz="1800" b="0" i="0" u="sng" strike="noStrike" cap="none" dirty="0">
                <a:solidFill>
                  <a:schemeClr val="hlink"/>
                </a:solidFill>
                <a:latin typeface="Arial"/>
                <a:ea typeface="Arial"/>
                <a:cs typeface="Arial"/>
                <a:sym typeface="Arial"/>
                <a:hlinkClick r:id="rId3"/>
              </a:rPr>
              <a:t>calendario de participación de la ICANN</a:t>
            </a:r>
            <a:r>
              <a:rPr lang="es-MX" sz="1800" b="0" i="0" u="none" strike="noStrike" cap="none" dirty="0">
                <a:solidFill>
                  <a:srgbClr val="000000"/>
                </a:solidFill>
                <a:latin typeface="Arial"/>
                <a:ea typeface="Arial"/>
                <a:cs typeface="Arial"/>
                <a:sym typeface="Arial"/>
              </a:rPr>
              <a:t>.</a:t>
            </a:r>
          </a:p>
        </p:txBody>
      </p:sp>
      <p:sp>
        <p:nvSpPr>
          <p:cNvPr id="833" name="Google Shape;833;p4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txBox="1">
            <a:spLocks noGrp="1"/>
          </p:cNvSpPr>
          <p:nvPr>
            <p:ph type="title"/>
          </p:nvPr>
        </p:nvSpPr>
        <p:spPr>
          <a:xfrm>
            <a:off x="4076240" y="10212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Manténgase informado</a:t>
            </a:r>
          </a:p>
        </p:txBody>
      </p:sp>
      <p:sp>
        <p:nvSpPr>
          <p:cNvPr id="839" name="Google Shape;839;p30"/>
          <p:cNvSpPr txBox="1"/>
          <p:nvPr/>
        </p:nvSpPr>
        <p:spPr>
          <a:xfrm>
            <a:off x="4076240" y="1775149"/>
            <a:ext cx="4382700"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dirty="0">
                <a:solidFill>
                  <a:srgbClr val="0B3458"/>
                </a:solidFill>
              </a:rPr>
              <a:t>Suscríbase a la </a:t>
            </a:r>
            <a:r>
              <a:rPr lang="es-MX" sz="1800" b="1" dirty="0">
                <a:solidFill>
                  <a:srgbClr val="0B3458"/>
                </a:solidFill>
              </a:rPr>
              <a:t>l</a:t>
            </a:r>
            <a:r>
              <a:rPr lang="es-MX" sz="1800" b="1" i="0" u="none" strike="noStrike" cap="none" dirty="0">
                <a:solidFill>
                  <a:srgbClr val="0B3458"/>
                </a:solidFill>
                <a:latin typeface="Arial"/>
                <a:ea typeface="Arial"/>
                <a:cs typeface="Arial"/>
                <a:sym typeface="Arial"/>
              </a:rPr>
              <a:t>ista de correo electrónico</a:t>
            </a:r>
            <a:r>
              <a:rPr lang="es-MX" sz="1800" i="0" u="none" strike="noStrike" cap="none" dirty="0">
                <a:solidFill>
                  <a:srgbClr val="0B3458"/>
                </a:solidFill>
              </a:rPr>
              <a:t>:</a:t>
            </a:r>
            <a:r>
              <a:rPr lang="es-MX" sz="1800" b="0" i="0" u="none" strike="noStrike" cap="none" dirty="0">
                <a:solidFill>
                  <a:srgbClr val="0B3458"/>
                </a:solidFill>
                <a:latin typeface="Arial"/>
                <a:ea typeface="Arial"/>
                <a:cs typeface="Arial"/>
                <a:sym typeface="Arial"/>
              </a:rPr>
              <a:t> </a:t>
            </a:r>
            <a:r>
              <a:rPr lang="es-MX" sz="1800" b="0" i="0" u="sng" strike="noStrike" cap="none" dirty="0">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nextroundinfo@icann.org</a:t>
            </a:r>
            <a:r>
              <a:rPr lang="es-MX" sz="1800" b="0" i="0" u="none" strike="noStrike" cap="none" dirty="0">
                <a:solidFill>
                  <a:schemeClr val="dk2"/>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800"/>
              <a:buFont typeface="Arial"/>
              <a:buNone/>
            </a:pPr>
            <a:endParaRPr sz="1800" dirty="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es-MX" sz="1800" b="1" dirty="0">
                <a:solidFill>
                  <a:srgbClr val="0B3458"/>
                </a:solidFill>
              </a:rPr>
              <a:t>Consultas generales</a:t>
            </a:r>
            <a:r>
              <a:rPr lang="es-MX" sz="1800" dirty="0">
                <a:solidFill>
                  <a:srgbClr val="0B3458"/>
                </a:solidFill>
              </a:rPr>
              <a:t>: </a:t>
            </a:r>
            <a:r>
              <a:rPr lang="es-MX" sz="1800" u="sng" dirty="0">
                <a:solidFill>
                  <a:schemeClr val="hlink"/>
                </a:solidFill>
                <a:hlinkClick r:id="rId4"/>
              </a:rPr>
              <a:t>globalsupport@icann.org</a:t>
            </a:r>
            <a:r>
              <a:rPr lang="es-MX" sz="1800" dirty="0">
                <a:solidFill>
                  <a:srgbClr val="0B3458"/>
                </a:solidFill>
              </a:rPr>
              <a:t> </a:t>
            </a:r>
          </a:p>
          <a:p>
            <a:pPr marL="0" marR="0" lvl="0" indent="0" algn="l" rtl="0">
              <a:lnSpc>
                <a:spcPct val="100000"/>
              </a:lnSpc>
              <a:spcBef>
                <a:spcPts val="0"/>
              </a:spcBef>
              <a:spcAft>
                <a:spcPts val="0"/>
              </a:spcAft>
              <a:buClr>
                <a:srgbClr val="000000"/>
              </a:buClr>
              <a:buSzPts val="1800"/>
              <a:buFont typeface="Arial"/>
              <a:buNone/>
            </a:pPr>
            <a:endParaRPr sz="1800" dirty="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es-MX" sz="1800" b="1" dirty="0">
                <a:solidFill>
                  <a:srgbClr val="0B3458"/>
                </a:solidFill>
              </a:rPr>
              <a:t>Actualizaciones y noticias</a:t>
            </a:r>
            <a:r>
              <a:rPr lang="es-MX" sz="1800" dirty="0">
                <a:solidFill>
                  <a:srgbClr val="0B3458"/>
                </a:solidFill>
              </a:rPr>
              <a:t>:</a:t>
            </a:r>
            <a:r>
              <a:rPr lang="es-MX" sz="1800" i="0" u="none" strike="noStrike" cap="none" dirty="0">
                <a:solidFill>
                  <a:srgbClr val="0B3458"/>
                </a:solidFill>
              </a:rPr>
              <a:t> </a:t>
            </a:r>
            <a:r>
              <a:rPr lang="es-MX" sz="1800" dirty="0"/>
              <a:t>https://newgtldprogram.icann.org</a:t>
            </a:r>
            <a:r>
              <a:rPr lang="es-MX" sz="1800" b="0" i="0" u="none" strike="noStrike" cap="none" dirty="0">
                <a:solidFill>
                  <a:schemeClr val="dk2"/>
                </a:solidFill>
                <a:latin typeface="Arial"/>
                <a:ea typeface="Arial"/>
                <a:cs typeface="Arial"/>
                <a:sym typeface="Arial"/>
              </a:rPr>
              <a:t> </a:t>
            </a:r>
          </a:p>
        </p:txBody>
      </p:sp>
      <p:grpSp>
        <p:nvGrpSpPr>
          <p:cNvPr id="840" name="Google Shape;840;p30"/>
          <p:cNvGrpSpPr/>
          <p:nvPr/>
        </p:nvGrpSpPr>
        <p:grpSpPr>
          <a:xfrm>
            <a:off x="1295017" y="1021298"/>
            <a:ext cx="2142246" cy="4663628"/>
            <a:chOff x="1295017" y="1021298"/>
            <a:chExt cx="2142246" cy="4663628"/>
          </a:xfrm>
        </p:grpSpPr>
        <p:sp>
          <p:nvSpPr>
            <p:cNvPr id="841" name="Google Shape;841;p30"/>
            <p:cNvSpPr/>
            <p:nvPr/>
          </p:nvSpPr>
          <p:spPr>
            <a:xfrm>
              <a:off x="1327175" y="1071446"/>
              <a:ext cx="2068169" cy="4559810"/>
            </a:xfrm>
            <a:prstGeom prst="roundRect">
              <a:avLst>
                <a:gd name="adj" fmla="val 10262"/>
              </a:avLst>
            </a:prstGeom>
            <a:blipFill rotWithShape="1">
              <a:blip r:embed="rId5">
                <a:alphaModFix/>
              </a:blip>
              <a:stretch>
                <a:fillRect/>
              </a:stretch>
            </a:blipFill>
            <a:ln>
              <a:noFill/>
            </a:ln>
            <a:effectLst>
              <a:outerShdw blurRad="254000" dist="63500" dir="2700000" algn="tl"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2" name="Google Shape;842;p30"/>
            <p:cNvPicPr preferRelativeResize="0"/>
            <p:nvPr/>
          </p:nvPicPr>
          <p:blipFill rotWithShape="1">
            <a:blip r:embed="rId6">
              <a:alphaModFix/>
            </a:blip>
            <a:srcRect/>
            <a:stretch/>
          </p:blipFill>
          <p:spPr>
            <a:xfrm>
              <a:off x="1295017" y="1021298"/>
              <a:ext cx="2142246" cy="4663628"/>
            </a:xfrm>
            <a:prstGeom prst="rect">
              <a:avLst/>
            </a:prstGeom>
            <a:noFill/>
            <a:ln>
              <a:noFill/>
            </a:ln>
          </p:spPr>
        </p:pic>
      </p:grpSp>
      <p:sp>
        <p:nvSpPr>
          <p:cNvPr id="843" name="Google Shape;843;p3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8" name="Google Shape;848;p31"/>
          <p:cNvGrpSpPr/>
          <p:nvPr/>
        </p:nvGrpSpPr>
        <p:grpSpPr>
          <a:xfrm>
            <a:off x="1295017" y="1021298"/>
            <a:ext cx="2142246" cy="4663628"/>
            <a:chOff x="1295017" y="1021298"/>
            <a:chExt cx="2142246" cy="4663628"/>
          </a:xfrm>
        </p:grpSpPr>
        <p:sp>
          <p:nvSpPr>
            <p:cNvPr id="849" name="Google Shape;849;p31"/>
            <p:cNvSpPr/>
            <p:nvPr/>
          </p:nvSpPr>
          <p:spPr>
            <a:xfrm>
              <a:off x="1335488" y="1079759"/>
              <a:ext cx="2068169" cy="4559810"/>
            </a:xfrm>
            <a:prstGeom prst="roundRect">
              <a:avLst>
                <a:gd name="adj" fmla="val 10262"/>
              </a:avLst>
            </a:prstGeom>
            <a:blipFill rotWithShape="1">
              <a:blip r:embed="rId3">
                <a:alphaModFix/>
              </a:blip>
              <a:stretch>
                <a:fillRect/>
              </a:stretch>
            </a:blipFill>
            <a:ln>
              <a:noFill/>
            </a:ln>
            <a:effectLst>
              <a:outerShdw blurRad="254000" dist="63500" dir="2700000" algn="tl" rotWithShape="0">
                <a:srgbClr val="000000">
                  <a:alpha val="29411"/>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31"/>
            <p:cNvPicPr preferRelativeResize="0"/>
            <p:nvPr/>
          </p:nvPicPr>
          <p:blipFill rotWithShape="1">
            <a:blip r:embed="rId4">
              <a:alphaModFix/>
            </a:blip>
            <a:srcRect/>
            <a:stretch/>
          </p:blipFill>
          <p:spPr>
            <a:xfrm>
              <a:off x="1295017" y="1021298"/>
              <a:ext cx="2142246" cy="4663628"/>
            </a:xfrm>
            <a:prstGeom prst="rect">
              <a:avLst/>
            </a:prstGeom>
            <a:noFill/>
            <a:ln>
              <a:noFill/>
            </a:ln>
          </p:spPr>
        </p:pic>
      </p:grpSp>
      <p:sp>
        <p:nvSpPr>
          <p:cNvPr id="851" name="Google Shape;851;p31"/>
          <p:cNvSpPr txBox="1">
            <a:spLocks noGrp="1"/>
          </p:cNvSpPr>
          <p:nvPr>
            <p:ph type="title"/>
          </p:nvPr>
        </p:nvSpPr>
        <p:spPr>
          <a:xfrm>
            <a:off x="4076241" y="1021298"/>
            <a:ext cx="4660136" cy="9507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Recursos útiles para solicitantes de apoyo</a:t>
            </a:r>
          </a:p>
        </p:txBody>
      </p:sp>
      <p:sp>
        <p:nvSpPr>
          <p:cNvPr id="852" name="Google Shape;852;p31"/>
          <p:cNvSpPr txBox="1"/>
          <p:nvPr/>
        </p:nvSpPr>
        <p:spPr>
          <a:xfrm>
            <a:off x="4076242" y="2085538"/>
            <a:ext cx="4044000" cy="3693319"/>
          </a:xfrm>
          <a:prstGeom prst="rect">
            <a:avLst/>
          </a:prstGeom>
          <a:noFill/>
          <a:ln>
            <a:noFill/>
          </a:ln>
        </p:spPr>
        <p:txBody>
          <a:bodyPr spcFirstLastPara="1" wrap="square" lIns="0" tIns="0" rIns="0" bIns="0" anchor="t" anchorCtr="0">
            <a:spAutoFit/>
          </a:bodyPr>
          <a:lstStyle/>
          <a:p>
            <a:pPr marL="285750" marR="0" lvl="0" indent="-285750" algn="l" rtl="0">
              <a:lnSpc>
                <a:spcPts val="1860"/>
              </a:lnSpc>
              <a:spcBef>
                <a:spcPts val="0"/>
              </a:spcBef>
              <a:spcAft>
                <a:spcPts val="0"/>
              </a:spcAft>
              <a:buClr>
                <a:srgbClr val="F1633E"/>
              </a:buClr>
              <a:buSzPts val="1440"/>
              <a:buFont typeface="NTR"/>
              <a:buChar char="►"/>
            </a:pPr>
            <a:r>
              <a:rPr lang="es-MX" sz="1800" b="0" i="0" u="sng" strike="noStrike" cap="none"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Sitio web del Programa de Apoyo para Solicitantes</a:t>
            </a:r>
            <a:r>
              <a:rPr lang="es-MX" sz="1800" b="0" i="0" u="sng" strike="noStrike" cap="none" dirty="0">
                <a:solidFill>
                  <a:schemeClr val="dk2"/>
                </a:solidFill>
                <a:latin typeface="Arial"/>
                <a:ea typeface="Arial"/>
                <a:cs typeface="Arial"/>
                <a:sym typeface="Arial"/>
              </a:rPr>
              <a:t> </a:t>
            </a:r>
          </a:p>
          <a:p>
            <a:pPr marL="285750" marR="0" lvl="0" indent="-285750" algn="l" rtl="0">
              <a:lnSpc>
                <a:spcPts val="1860"/>
              </a:lnSpc>
              <a:spcBef>
                <a:spcPts val="1200"/>
              </a:spcBef>
              <a:spcAft>
                <a:spcPts val="0"/>
              </a:spcAft>
              <a:buClr>
                <a:srgbClr val="F1633E"/>
              </a:buClr>
              <a:buSzPts val="1440"/>
              <a:buFont typeface="NTR"/>
              <a:buChar char="►"/>
            </a:pPr>
            <a:r>
              <a:rPr lang="es-MX"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Manual del Programa de Apoyo para Solicitantes</a:t>
            </a:r>
            <a:r>
              <a:rPr lang="es-MX" sz="1800" b="0" i="0" u="sng" strike="noStrike" cap="none" dirty="0">
                <a:solidFill>
                  <a:schemeClr val="dk2"/>
                </a:solidFill>
                <a:latin typeface="Arial"/>
                <a:ea typeface="Arial"/>
                <a:cs typeface="Arial"/>
                <a:sym typeface="Arial"/>
              </a:rPr>
              <a:t> </a:t>
            </a:r>
          </a:p>
          <a:p>
            <a:pPr marL="285750" marR="0" lvl="0" indent="-285750" algn="l" rtl="0">
              <a:lnSpc>
                <a:spcPts val="1860"/>
              </a:lnSpc>
              <a:spcBef>
                <a:spcPts val="1200"/>
              </a:spcBef>
              <a:spcAft>
                <a:spcPts val="0"/>
              </a:spcAft>
              <a:buClr>
                <a:srgbClr val="F1633E"/>
              </a:buClr>
              <a:buSzPts val="1440"/>
              <a:buFont typeface="NTR"/>
              <a:buChar char="►"/>
            </a:pPr>
            <a:r>
              <a:rPr lang="es-MX"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Página Wiki de la subárea del IRT del Programa de Apoyo para Solicitantes</a:t>
            </a:r>
          </a:p>
          <a:p>
            <a:pPr marL="285750" marR="0" lvl="0" indent="-285750" algn="l" rtl="0">
              <a:lnSpc>
                <a:spcPts val="1860"/>
              </a:lnSpc>
              <a:spcBef>
                <a:spcPts val="1200"/>
              </a:spcBef>
              <a:spcAft>
                <a:spcPts val="0"/>
              </a:spcAft>
              <a:buClr>
                <a:srgbClr val="F1633E"/>
              </a:buClr>
              <a:buSzPts val="1440"/>
              <a:buFont typeface="NTR"/>
              <a:buChar char="►"/>
            </a:pPr>
            <a:r>
              <a:rPr lang="es-MX"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Información de referencia sobre el Programa de Apoyo para Solicitantes</a:t>
            </a:r>
          </a:p>
          <a:p>
            <a:pPr marL="285750" marR="0" lvl="0" indent="-285750" algn="l" rtl="0">
              <a:lnSpc>
                <a:spcPts val="1860"/>
              </a:lnSpc>
              <a:spcBef>
                <a:spcPts val="1200"/>
              </a:spcBef>
              <a:spcAft>
                <a:spcPts val="0"/>
              </a:spcAft>
              <a:buClr>
                <a:srgbClr val="F1633E"/>
              </a:buClr>
              <a:buSzPts val="1440"/>
              <a:buFont typeface="NTR"/>
              <a:buChar char="►"/>
            </a:pPr>
            <a:r>
              <a:rPr lang="es-MX" sz="1800" u="sng" dirty="0">
                <a:solidFill>
                  <a:schemeClr val="dk2"/>
                </a:solidFill>
              </a:rPr>
              <a:t>Casos de uso </a:t>
            </a:r>
            <a:r>
              <a:rPr lang="es-MX" sz="1800" b="0" i="0" u="sng" strike="noStrike" cap="none" dirty="0">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de gTLD</a:t>
            </a:r>
          </a:p>
          <a:p>
            <a:pPr marL="285750" marR="0" lvl="0" indent="-285750" algn="l" rtl="0">
              <a:lnSpc>
                <a:spcPts val="1860"/>
              </a:lnSpc>
              <a:spcBef>
                <a:spcPts val="1200"/>
              </a:spcBef>
              <a:spcAft>
                <a:spcPts val="0"/>
              </a:spcAft>
              <a:buClr>
                <a:srgbClr val="F1633E"/>
              </a:buClr>
              <a:buSzPts val="1440"/>
              <a:buFont typeface="NTR"/>
              <a:buChar char="►"/>
            </a:pPr>
            <a:endParaRPr lang="es-MX" sz="1800" b="0" i="0" u="sng" strike="noStrike" cap="none" dirty="0">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endParaRPr>
          </a:p>
        </p:txBody>
      </p:sp>
      <p:sp>
        <p:nvSpPr>
          <p:cNvPr id="853" name="Google Shape;853;p3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s-MX" sz="1400" b="0" i="0" u="none" strike="noStrike" cap="none">
                <a:solidFill>
                  <a:srgbClr val="0B3458"/>
                </a:solidFill>
                <a:latin typeface="Arial"/>
                <a:ea typeface="Arial"/>
                <a:cs typeface="Arial"/>
                <a:sym typeface="Arial"/>
              </a:rPr>
              <a:t>DIFUSIÓN Y PARTICIPACIÓN</a:t>
            </a:r>
          </a:p>
        </p:txBody>
      </p:sp>
      <p:sp>
        <p:nvSpPr>
          <p:cNvPr id="854" name="Google Shape;854;p31"/>
          <p:cNvSpPr txBox="1"/>
          <p:nvPr/>
        </p:nvSpPr>
        <p:spPr>
          <a:xfrm>
            <a:off x="4076242" y="5604245"/>
            <a:ext cx="4044000" cy="472437"/>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1200"/>
              </a:spcBef>
              <a:spcAft>
                <a:spcPts val="0"/>
              </a:spcAft>
              <a:buClr>
                <a:srgbClr val="F1633E"/>
              </a:buClr>
              <a:buSzPts val="1440"/>
              <a:buFont typeface="NTR"/>
              <a:buChar char="►"/>
            </a:pPr>
            <a:r>
              <a:rPr lang="es-MX" sz="1800" u="sng" dirty="0">
                <a:solidFill>
                  <a:schemeClr val="hlink"/>
                </a:solidFill>
                <a:hlinkClick r:id="rId10"/>
              </a:rPr>
              <a:t>Cursos de ICANN Lea</a:t>
            </a:r>
            <a:r>
              <a:rPr lang="es-MX" sz="1800" u="sng" dirty="0">
                <a:solidFill>
                  <a:schemeClr val="hlink"/>
                </a:solidFill>
              </a:rPr>
              <a:t>rn</a:t>
            </a:r>
            <a:endParaRPr lang="es-MX" sz="1800" u="sng" dirty="0">
              <a:solidFill>
                <a:schemeClr val="hlink"/>
              </a:solidFill>
              <a:hlinkClick r:id="rId1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2"/>
          <p:cNvSpPr/>
          <p:nvPr/>
        </p:nvSpPr>
        <p:spPr>
          <a:xfrm flipH="1">
            <a:off x="1809496" y="2175595"/>
            <a:ext cx="4059458" cy="3244418"/>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0" name="Google Shape;860;p32"/>
          <p:cNvSpPr/>
          <p:nvPr/>
        </p:nvSpPr>
        <p:spPr>
          <a:xfrm>
            <a:off x="2239350" y="1625594"/>
            <a:ext cx="4665300" cy="372862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1" name="Google Shape;861;p32"/>
          <p:cNvSpPr txBox="1"/>
          <p:nvPr/>
        </p:nvSpPr>
        <p:spPr>
          <a:xfrm>
            <a:off x="2929812" y="2385419"/>
            <a:ext cx="3284376" cy="102603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8000"/>
              <a:buFont typeface="Arial"/>
              <a:buNone/>
            </a:pPr>
            <a:r>
              <a:rPr lang="es-MX" sz="4400" b="1" i="0" u="none" strike="noStrike" cap="none" dirty="0">
                <a:solidFill>
                  <a:schemeClr val="lt1"/>
                </a:solidFill>
                <a:latin typeface="Arial"/>
                <a:ea typeface="Arial"/>
                <a:cs typeface="Arial"/>
                <a:sym typeface="Arial"/>
              </a:rPr>
              <a:t>Preguntas y respuestas</a:t>
            </a:r>
          </a:p>
        </p:txBody>
      </p:sp>
      <p:sp>
        <p:nvSpPr>
          <p:cNvPr id="862" name="Google Shape;862;p3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s-MX"/>
              <a:t>01</a:t>
            </a:r>
          </a:p>
        </p:txBody>
      </p:sp>
      <p:sp>
        <p:nvSpPr>
          <p:cNvPr id="93" name="Google Shape;93;p3"/>
          <p:cNvSpPr txBox="1">
            <a:spLocks noGrp="1"/>
          </p:cNvSpPr>
          <p:nvPr>
            <p:ph type="title"/>
          </p:nvPr>
        </p:nvSpPr>
        <p:spPr>
          <a:xfrm>
            <a:off x="432000" y="2785561"/>
            <a:ext cx="5825744" cy="16619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s-MX" dirty="0"/>
              <a:t>Resumen del
Programa de Nuevos gTLD: Próxima Ronda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3"/>
          <p:cNvSpPr txBox="1">
            <a:spLocks noGrp="1"/>
          </p:cNvSpPr>
          <p:nvPr>
            <p:ph type="body" idx="1"/>
          </p:nvPr>
        </p:nvSpPr>
        <p:spPr>
          <a:xfrm>
            <a:off x="540000" y="1530390"/>
            <a:ext cx="5528125"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3200"/>
              <a:buNone/>
            </a:pPr>
            <a:r>
              <a:rPr lang="es-MX" sz="3200"/>
              <a:t>¡Gracias!</a:t>
            </a:r>
          </a:p>
        </p:txBody>
      </p:sp>
      <p:sp>
        <p:nvSpPr>
          <p:cNvPr id="844" name="Google Shape;844;p33"/>
          <p:cNvSpPr txBox="1"/>
          <p:nvPr/>
        </p:nvSpPr>
        <p:spPr>
          <a:xfrm>
            <a:off x="540000" y="2325159"/>
            <a:ext cx="5048000"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strike="noStrike" cap="none" dirty="0">
                <a:solidFill>
                  <a:schemeClr val="bg1"/>
                </a:solidFill>
                <a:latin typeface="Arial"/>
                <a:ea typeface="Arial"/>
                <a:cs typeface="Arial"/>
                <a:sym typeface="Arial"/>
              </a:rPr>
              <a:t>Visítenos en</a:t>
            </a:r>
            <a:r>
              <a:rPr lang="es-MX" sz="1800" i="0" strike="noStrike" cap="none" dirty="0">
                <a:solidFill>
                  <a:schemeClr val="bg1"/>
                </a:solidFill>
                <a:latin typeface="Arial"/>
                <a:ea typeface="Arial"/>
                <a:cs typeface="Arial"/>
                <a:sym typeface="Arial"/>
              </a:rPr>
              <a:t> </a:t>
            </a:r>
            <a:r>
              <a:rPr lang="es-MX" sz="1800" b="1" i="0" u="sng" strike="noStrike" cap="none" dirty="0">
                <a:solidFill>
                  <a:schemeClr val="accent5"/>
                </a:solidFill>
                <a:latin typeface="Arial"/>
                <a:ea typeface="Arial"/>
                <a:cs typeface="Arial"/>
                <a:sym typeface="Arial"/>
              </a:rPr>
              <a:t>https://newgtldprogram.icann.org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Google Shape;99;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100" name="Google Shape;100;p4"/>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El Programa de Nuevos gTLD</a:t>
            </a:r>
          </a:p>
        </p:txBody>
      </p:sp>
      <p:sp>
        <p:nvSpPr>
          <p:cNvPr id="101" name="Google Shape;101;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404814" y="1950446"/>
            <a:ext cx="3984297"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MX" sz="1600" b="0" i="0" u="none" strike="noStrike" cap="none" dirty="0">
                <a:solidFill>
                  <a:srgbClr val="0B3458"/>
                </a:solidFill>
                <a:latin typeface="Arial"/>
                <a:ea typeface="Arial"/>
                <a:cs typeface="Arial"/>
                <a:sym typeface="Arial"/>
              </a:rPr>
              <a:t>El </a:t>
            </a:r>
            <a:r>
              <a:rPr lang="es-MX" sz="1600" b="1" i="0" u="none" strike="noStrike" cap="none" dirty="0">
                <a:solidFill>
                  <a:srgbClr val="F1633E"/>
                </a:solidFill>
                <a:latin typeface="Arial"/>
                <a:ea typeface="Arial"/>
                <a:cs typeface="Arial"/>
                <a:sym typeface="Arial"/>
              </a:rPr>
              <a:t>Programa de Nuevos Dominios Genéricos de Alto Nivel (gTLD) </a:t>
            </a:r>
            <a:r>
              <a:rPr lang="es-MX" sz="1600" b="0" i="0" u="none" strike="noStrike" cap="none" dirty="0">
                <a:solidFill>
                  <a:srgbClr val="0B3458"/>
                </a:solidFill>
                <a:latin typeface="Arial"/>
                <a:ea typeface="Arial"/>
                <a:cs typeface="Arial"/>
                <a:sym typeface="Arial"/>
              </a:rPr>
              <a:t>es una iniciativa impulsada por la comunidad para permitir la expansión continua del Sistema de Nombres de Dominio.</a:t>
            </a:r>
          </a:p>
        </p:txBody>
      </p:sp>
      <p:sp>
        <p:nvSpPr>
          <p:cNvPr id="103" name="Google Shape;103;p4"/>
          <p:cNvSpPr txBox="1"/>
          <p:nvPr/>
        </p:nvSpPr>
        <p:spPr>
          <a:xfrm>
            <a:off x="4840941" y="1983102"/>
            <a:ext cx="389820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MX" sz="1600" dirty="0">
                <a:solidFill>
                  <a:srgbClr val="0B3458"/>
                </a:solidFill>
              </a:rPr>
              <a:t>A partir de 2026, </a:t>
            </a:r>
            <a:r>
              <a:rPr lang="es-MX"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empresas, comunidades, gobiernos y otras organizaciones podrán solicitar nuevos gTLD adaptados a sus necesidades.</a:t>
            </a:r>
          </a:p>
        </p:txBody>
      </p:sp>
      <p:pic>
        <p:nvPicPr>
          <p:cNvPr id="104" name="Google Shape;104;p4"/>
          <p:cNvPicPr preferRelativeResize="0"/>
          <p:nvPr/>
        </p:nvPicPr>
        <p:blipFill rotWithShape="1">
          <a:blip r:embed="rId3">
            <a:alphaModFix/>
          </a:blip>
          <a:srcRect t="1" b="78038"/>
          <a:stretch/>
        </p:blipFill>
        <p:spPr>
          <a:xfrm>
            <a:off x="1266940" y="5410145"/>
            <a:ext cx="6610120" cy="1447855"/>
          </a:xfrm>
          <a:prstGeom prst="rect">
            <a:avLst/>
          </a:prstGeom>
          <a:noFill/>
          <a:ln>
            <a:noFill/>
          </a:ln>
        </p:spPr>
      </p:pic>
      <p:grpSp>
        <p:nvGrpSpPr>
          <p:cNvPr id="105" name="Google Shape;105;p4"/>
          <p:cNvGrpSpPr/>
          <p:nvPr/>
        </p:nvGrpSpPr>
        <p:grpSpPr>
          <a:xfrm>
            <a:off x="3160757" y="4380910"/>
            <a:ext cx="2876486" cy="1742080"/>
            <a:chOff x="2907167" y="3879633"/>
            <a:chExt cx="1236082" cy="748604"/>
          </a:xfrm>
        </p:grpSpPr>
        <p:sp>
          <p:nvSpPr>
            <p:cNvPr id="106" name="Google Shape;106;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9" name="Google Shape;109;p4"/>
          <p:cNvSpPr txBox="1"/>
          <p:nvPr/>
        </p:nvSpPr>
        <p:spPr>
          <a:xfrm>
            <a:off x="3502300" y="4787275"/>
            <a:ext cx="222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800" b="1">
                <a:solidFill>
                  <a:srgbClr val="0B3458"/>
                </a:solidFill>
              </a:rPr>
              <a:t>El </a:t>
            </a:r>
            <a:r>
              <a:rPr lang="es-MX" sz="18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número de gTLD creció hasta superar los 1200.</a:t>
            </a:r>
          </a:p>
        </p:txBody>
      </p:sp>
      <p:cxnSp>
        <p:nvCxnSpPr>
          <p:cNvPr id="110" name="Google Shape;110;p4"/>
          <p:cNvCxnSpPr>
            <a:cxnSpLocks/>
          </p:cNvCxnSpPr>
          <p:nvPr/>
        </p:nvCxnSpPr>
        <p:spPr>
          <a:xfrm>
            <a:off x="4572000" y="1950446"/>
            <a:ext cx="0" cy="1322741"/>
          </a:xfrm>
          <a:prstGeom prst="straightConnector1">
            <a:avLst/>
          </a:prstGeom>
          <a:noFill/>
          <a:ln w="15875" cap="flat" cmpd="sng">
            <a:solidFill>
              <a:srgbClr val="F1633E"/>
            </a:solidFill>
            <a:prstDash val="solid"/>
            <a:round/>
            <a:headEnd type="none" w="sm" len="sm"/>
            <a:tailEnd type="none" w="sm" len="sm"/>
          </a:ln>
        </p:spPr>
      </p:cxnSp>
      <p:sp>
        <p:nvSpPr>
          <p:cNvPr id="112" name="Google Shape;112;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.baby</a:t>
            </a:r>
          </a:p>
        </p:txBody>
      </p:sp>
      <p:sp>
        <p:nvSpPr>
          <p:cNvPr id="113" name="Google Shape;113;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MX" sz="2000" b="1" i="0" u="none" strike="noStrike" cap="none">
                <a:solidFill>
                  <a:schemeClr val="lt1"/>
                </a:solidFill>
                <a:latin typeface="Helvetica Neue"/>
                <a:ea typeface="Helvetica Neue"/>
                <a:cs typeface="Helvetica Neue"/>
                <a:sym typeface="Helvetica Neue"/>
              </a:rPr>
              <a:t>.みんな</a:t>
            </a:r>
          </a:p>
        </p:txBody>
      </p:sp>
      <p:sp>
        <p:nvSpPr>
          <p:cNvPr id="114" name="Google Shape;114;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.futbol</a:t>
            </a:r>
          </a:p>
        </p:txBody>
      </p:sp>
      <p:sp>
        <p:nvSpPr>
          <p:cNvPr id="115" name="Google Shape;115;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.paris</a:t>
            </a:r>
          </a:p>
        </p:txBody>
      </p:sp>
      <p:sp>
        <p:nvSpPr>
          <p:cNvPr id="116" name="Google Shape;116;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.公益</a:t>
            </a:r>
          </a:p>
        </p:txBody>
      </p:sp>
      <p:sp>
        <p:nvSpPr>
          <p:cNvPr id="117" name="Google Shape;117;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.dance</a:t>
            </a:r>
          </a:p>
        </p:txBody>
      </p:sp>
      <p:sp>
        <p:nvSpPr>
          <p:cNvPr id="119" name="Google Shape;119;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chemeClr val="lt1"/>
                </a:solidFill>
                <a:latin typeface="Arial"/>
                <a:ea typeface="Arial"/>
                <a:cs typeface="Arial"/>
                <a:sym typeface="Arial"/>
              </a:rPr>
              <a:t>.charity</a:t>
            </a:r>
          </a:p>
        </p:txBody>
      </p:sp>
      <p:sp>
        <p:nvSpPr>
          <p:cNvPr id="120" name="Google Shape;120;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a:t>
            </a:r>
            <a:r>
              <a:rPr lang="es-MX" sz="1600" b="1">
                <a:solidFill>
                  <a:srgbClr val="0B3458"/>
                </a:solidFill>
              </a:rPr>
              <a:t>fast</a:t>
            </a:r>
          </a:p>
        </p:txBody>
      </p:sp>
      <p:sp>
        <p:nvSpPr>
          <p:cNvPr id="121" name="Google Shape;121;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chemeClr val="lt1"/>
                </a:solidFill>
                <a:latin typeface="Arial"/>
                <a:ea typeface="Arial"/>
                <a:cs typeface="Arial"/>
                <a:sym typeface="Arial"/>
              </a:rPr>
              <a:t>.alibaba</a:t>
            </a:r>
          </a:p>
        </p:txBody>
      </p:sp>
      <p:sp>
        <p:nvSpPr>
          <p:cNvPr id="122" name="Google Shape;122;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700" b="1" i="0" u="none" strike="noStrike" cap="none">
                <a:solidFill>
                  <a:srgbClr val="0B3458"/>
                </a:solidFill>
                <a:latin typeface="Arial"/>
                <a:ea typeface="Arial"/>
                <a:cs typeface="Arial"/>
                <a:sym typeface="Arial"/>
              </a:rPr>
              <a:t>.</a:t>
            </a:r>
            <a:r>
              <a:rPr lang="es-MX" sz="17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com</a:t>
            </a:r>
          </a:p>
        </p:txBody>
      </p:sp>
      <p:sp>
        <p:nvSpPr>
          <p:cNvPr id="123" name="Google Shape;123;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.host</a:t>
            </a:r>
          </a:p>
        </p:txBody>
      </p:sp>
      <p:sp>
        <p:nvSpPr>
          <p:cNvPr id="124" name="Google Shape;124;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.chase</a:t>
            </a:r>
          </a:p>
        </p:txBody>
      </p:sp>
      <p:sp>
        <p:nvSpPr>
          <p:cNvPr id="2" name="Google Shape;111;p4">
            <a:extLst>
              <a:ext uri="{FF2B5EF4-FFF2-40B4-BE49-F238E27FC236}">
                <a16:creationId xmlns:a16="http://schemas.microsoft.com/office/drawing/2014/main" id="{555CC2CD-C856-5191-40AB-563EF1DACC15}"/>
              </a:ext>
            </a:extLst>
          </p:cNvPr>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chemeClr val="bg1"/>
                </a:solidFill>
                <a:latin typeface="Arial" panose="020B0604020202020204" pitchFamily="34" charset="0"/>
                <a:ea typeface="Helvetica Neue"/>
                <a:cs typeface="Arial" panose="020B0604020202020204" pitchFamily="34" charset="0"/>
                <a:sym typeface="Helvetica Neue"/>
              </a:rPr>
              <a:t>.онлайн</a:t>
            </a:r>
          </a:p>
        </p:txBody>
      </p:sp>
      <p:sp>
        <p:nvSpPr>
          <p:cNvPr id="3" name="Google Shape;118;p4">
            <a:extLst>
              <a:ext uri="{FF2B5EF4-FFF2-40B4-BE49-F238E27FC236}">
                <a16:creationId xmlns:a16="http://schemas.microsoft.com/office/drawing/2014/main" id="{0D74C43D-8D2B-A612-8999-45AB24D83774}"/>
              </a:ext>
            </a:extLst>
          </p:cNvPr>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4999"/>
              </a:lnSpc>
              <a:spcBef>
                <a:spcPts val="0"/>
              </a:spcBef>
              <a:spcAft>
                <a:spcPts val="0"/>
              </a:spcAft>
              <a:buClr>
                <a:srgbClr val="000000"/>
              </a:buClr>
              <a:buSzPts val="2000"/>
              <a:buFont typeface="Arial"/>
              <a:buNone/>
            </a:pPr>
            <a:r>
              <a:rPr lang="es-MX" sz="1750" b="1" i="0" u="none" strike="noStrike" cap="none">
                <a:solidFill>
                  <a:schemeClr val="bg1"/>
                </a:solidFill>
                <a:latin typeface="Arial"/>
                <a:ea typeface="Arial"/>
                <a:cs typeface="Arial"/>
                <a:sym typeface="Arial"/>
              </a:rPr>
              <a:t>.org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Picture 1">
            <a:extLst>
              <a:ext uri="{FF2B5EF4-FFF2-40B4-BE49-F238E27FC236}">
                <a16:creationId xmlns:a16="http://schemas.microsoft.com/office/drawing/2014/main" id="{1796F09E-CBEB-9F09-CC86-5FDA8C6F8893}"/>
              </a:ext>
            </a:extLst>
          </p:cNvPr>
          <p:cNvPicPr>
            <a:picLocks noChangeAspect="1"/>
          </p:cNvPicPr>
          <p:nvPr/>
        </p:nvPicPr>
        <p:blipFill>
          <a:blip r:embed="rId3"/>
          <a:stretch>
            <a:fillRect/>
          </a:stretch>
        </p:blipFill>
        <p:spPr>
          <a:xfrm>
            <a:off x="5342135" y="1475778"/>
            <a:ext cx="2282158" cy="4846321"/>
          </a:xfrm>
          <a:prstGeom prst="rect">
            <a:avLst/>
          </a:prstGeom>
        </p:spPr>
      </p:pic>
      <p:sp>
        <p:nvSpPr>
          <p:cNvPr id="130" name="Google Shape;130;p5"/>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¿Qué es un gTLD?</a:t>
            </a:r>
          </a:p>
        </p:txBody>
      </p:sp>
      <p:sp>
        <p:nvSpPr>
          <p:cNvPr id="131" name="Google Shape;131;p5"/>
          <p:cNvSpPr txBox="1"/>
          <p:nvPr/>
        </p:nvSpPr>
        <p:spPr>
          <a:xfrm>
            <a:off x="432000" y="1689187"/>
            <a:ext cx="3664800" cy="355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B3458"/>
                </a:solidFill>
                <a:latin typeface="Arial"/>
                <a:ea typeface="Arial"/>
                <a:cs typeface="Arial"/>
                <a:sym typeface="Arial"/>
              </a:rPr>
              <a:t>Los dominios de alto nivel constituyen la última parte de un nombre de dominio, que aparece después del punto. Por ejemplo, en el nombre de dominio </a:t>
            </a:r>
            <a:r>
              <a:rPr lang="es-MX" sz="2000" b="1" i="0" u="none" strike="noStrike" cap="none" dirty="0">
                <a:solidFill>
                  <a:srgbClr val="F1633E"/>
                </a:solidFill>
                <a:latin typeface="Arial"/>
                <a:ea typeface="Arial"/>
                <a:cs typeface="Arial"/>
                <a:sym typeface="Arial"/>
              </a:rPr>
              <a:t>icann.org</a:t>
            </a:r>
            <a:r>
              <a:rPr lang="es-MX" sz="2000" b="0" i="0" u="none" strike="noStrike" cap="none" dirty="0">
                <a:solidFill>
                  <a:srgbClr val="0B3458"/>
                </a:solidFill>
                <a:latin typeface="Arial"/>
                <a:ea typeface="Arial"/>
                <a:cs typeface="Arial"/>
                <a:sym typeface="Arial"/>
              </a:rPr>
              <a:t>, los caracteres “org” identifican al TLD.</a:t>
            </a:r>
          </a:p>
          <a:p>
            <a:pPr marL="0" marR="0" lvl="0" indent="0" algn="l" rtl="0">
              <a:lnSpc>
                <a:spcPct val="100000"/>
              </a:lnSpc>
              <a:spcBef>
                <a:spcPts val="1350"/>
              </a:spcBef>
              <a:spcAft>
                <a:spcPts val="0"/>
              </a:spcAft>
              <a:buClr>
                <a:srgbClr val="000000"/>
              </a:buClr>
              <a:buSzPts val="2000"/>
              <a:buFont typeface="Arial"/>
              <a:buNone/>
            </a:pPr>
            <a:r>
              <a:rPr lang="es-MX" sz="2000" b="0" i="0" u="none" strike="noStrike" cap="none" dirty="0">
                <a:solidFill>
                  <a:srgbClr val="0B3458"/>
                </a:solidFill>
                <a:latin typeface="Arial"/>
                <a:ea typeface="Arial"/>
                <a:cs typeface="Arial"/>
                <a:sym typeface="Arial"/>
              </a:rPr>
              <a:t>A través del Programa de Nuevos gTLD de 2012, se añadieron a Internet más de 1200 nuevos nombres únicos como </a:t>
            </a:r>
            <a:r>
              <a:rPr lang="es-MX" sz="2000" b="1" i="0" u="none" strike="noStrike" cap="none" dirty="0">
                <a:solidFill>
                  <a:srgbClr val="0B3458"/>
                </a:solidFill>
                <a:latin typeface="Arial"/>
                <a:ea typeface="Arial"/>
                <a:cs typeface="Arial"/>
                <a:sym typeface="Arial"/>
              </a:rPr>
              <a:t>.trade</a:t>
            </a:r>
            <a:r>
              <a:rPr lang="es-MX" sz="2000" i="0" u="none" strike="noStrike" cap="none" dirty="0">
                <a:solidFill>
                  <a:srgbClr val="0B3458"/>
                </a:solidFill>
                <a:latin typeface="Arial"/>
                <a:ea typeface="Arial"/>
                <a:cs typeface="Arial"/>
                <a:sym typeface="Arial"/>
              </a:rPr>
              <a:t> </a:t>
            </a:r>
            <a:r>
              <a:rPr lang="es-MX" sz="200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y </a:t>
            </a:r>
            <a:r>
              <a:rPr lang="es-MX" sz="2000" b="1" i="0" u="none" strike="noStrike" cap="none" dirty="0">
                <a:solidFill>
                  <a:srgbClr val="0B3458"/>
                </a:solidFill>
                <a:latin typeface="Arial"/>
                <a:ea typeface="Arial"/>
                <a:cs typeface="Arial"/>
                <a:sym typeface="Arial"/>
              </a:rPr>
              <a:t>.vegas</a:t>
            </a:r>
            <a:r>
              <a:rPr lang="es-MX" sz="2000" b="0" i="0" u="none" strike="noStrike" cap="none" dirty="0">
                <a:solidFill>
                  <a:srgbClr val="0B3458"/>
                </a:solidFill>
                <a:latin typeface="Arial"/>
                <a:ea typeface="Arial"/>
                <a:cs typeface="Arial"/>
                <a:sym typeface="Arial"/>
              </a:rPr>
              <a:t>.</a:t>
            </a:r>
          </a:p>
        </p:txBody>
      </p:sp>
      <p:sp>
        <p:nvSpPr>
          <p:cNvPr id="137" name="Google Shape;137;p5"/>
          <p:cNvSpPr/>
          <p:nvPr/>
        </p:nvSpPr>
        <p:spPr>
          <a:xfrm>
            <a:off x="5793843" y="4580665"/>
            <a:ext cx="2918157" cy="785239"/>
          </a:xfrm>
          <a:prstGeom prst="roundRect">
            <a:avLst>
              <a:gd name="adj"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2777"/>
              </a:lnSpc>
              <a:spcBef>
                <a:spcPts val="0"/>
              </a:spcBef>
              <a:spcAft>
                <a:spcPts val="0"/>
              </a:spcAft>
              <a:buClr>
                <a:srgbClr val="000000"/>
              </a:buClr>
              <a:buSzPts val="3600"/>
              <a:buFont typeface="Arial"/>
              <a:buNone/>
            </a:pPr>
            <a:r>
              <a:rPr lang="es-MX" sz="3600" b="0" i="0" u="none" strike="noStrike" cap="none">
                <a:solidFill>
                  <a:srgbClr val="0B3458"/>
                </a:solidFill>
                <a:latin typeface="Arial"/>
                <a:ea typeface="Arial"/>
                <a:cs typeface="Arial"/>
                <a:sym typeface="Arial"/>
              </a:rPr>
              <a:t>icann.</a:t>
            </a:r>
            <a:r>
              <a:rPr lang="es-MX" sz="3600" b="1" i="0" u="none" strike="noStrike" cap="none">
                <a:solidFill>
                  <a:srgbClr val="0B3458"/>
                </a:solidFill>
                <a:latin typeface="Arial"/>
                <a:ea typeface="Arial"/>
                <a:cs typeface="Arial"/>
                <a:sym typeface="Arial"/>
              </a:rPr>
              <a:t>org</a:t>
            </a:r>
          </a:p>
        </p:txBody>
      </p:sp>
      <p:sp>
        <p:nvSpPr>
          <p:cNvPr id="138" name="Google Shape;138;p5"/>
          <p:cNvSpPr/>
          <p:nvPr/>
        </p:nvSpPr>
        <p:spPr>
          <a:xfrm rot="-7644920">
            <a:off x="7771988" y="5348012"/>
            <a:ext cx="698721" cy="395463"/>
          </a:xfrm>
          <a:prstGeom prst="rightArrow">
            <a:avLst>
              <a:gd name="adj1" fmla="val 50000"/>
              <a:gd name="adj2" fmla="val 98656"/>
            </a:avLst>
          </a:prstGeom>
          <a:solidFill>
            <a:schemeClr val="lt1"/>
          </a:solidFill>
          <a:ln w="1270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550BEB2B-5849-6048-32E4-D43513BC8122}"/>
              </a:ext>
            </a:extLst>
          </p:cNvPr>
          <p:cNvGrpSpPr/>
          <p:nvPr/>
        </p:nvGrpSpPr>
        <p:grpSpPr>
          <a:xfrm>
            <a:off x="5403850" y="2060575"/>
            <a:ext cx="2076449" cy="1238250"/>
            <a:chOff x="5403850" y="2060575"/>
            <a:chExt cx="2076449" cy="1238250"/>
          </a:xfrm>
        </p:grpSpPr>
        <p:sp>
          <p:nvSpPr>
            <p:cNvPr id="6" name="Rectangle 5">
              <a:extLst>
                <a:ext uri="{FF2B5EF4-FFF2-40B4-BE49-F238E27FC236}">
                  <a16:creationId xmlns:a16="http://schemas.microsoft.com/office/drawing/2014/main" id="{2C97F303-7442-9660-EF63-68161A13CC65}"/>
                </a:ext>
              </a:extLst>
            </p:cNvPr>
            <p:cNvSpPr/>
            <p:nvPr/>
          </p:nvSpPr>
          <p:spPr>
            <a:xfrm>
              <a:off x="5403850" y="2060575"/>
              <a:ext cx="2076449" cy="123825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1D858-FD4E-2F2B-8C26-5E41829D4A64}"/>
                </a:ext>
              </a:extLst>
            </p:cNvPr>
            <p:cNvSpPr txBox="1"/>
            <p:nvPr/>
          </p:nvSpPr>
          <p:spPr>
            <a:xfrm>
              <a:off x="5426074" y="2146300"/>
              <a:ext cx="1945109" cy="507831"/>
            </a:xfrm>
            <a:prstGeom prst="rect">
              <a:avLst/>
            </a:prstGeom>
            <a:noFill/>
          </p:spPr>
          <p:txBody>
            <a:bodyPr wrap="square" rtlCol="0">
              <a:spAutoFit/>
            </a:bodyPr>
            <a:lstStyle/>
            <a:p>
              <a:r>
                <a:rPr lang="es-MX" sz="900" b="1">
                  <a:solidFill>
                    <a:schemeClr val="bg1"/>
                  </a:solidFill>
                </a:rPr>
                <a:t>La misión de la ICANN es ayudar a garantizar una Internet global, unificada, estable y segura.</a:t>
              </a:r>
            </a:p>
          </p:txBody>
        </p:sp>
        <p:sp>
          <p:nvSpPr>
            <p:cNvPr id="4" name="TextBox 3">
              <a:extLst>
                <a:ext uri="{FF2B5EF4-FFF2-40B4-BE49-F238E27FC236}">
                  <a16:creationId xmlns:a16="http://schemas.microsoft.com/office/drawing/2014/main" id="{DB4BAE45-E87F-25CD-48A7-B5709B25BF8F}"/>
                </a:ext>
              </a:extLst>
            </p:cNvPr>
            <p:cNvSpPr txBox="1"/>
            <p:nvPr/>
          </p:nvSpPr>
          <p:spPr>
            <a:xfrm>
              <a:off x="5426075" y="2597150"/>
              <a:ext cx="2001092" cy="400110"/>
            </a:xfrm>
            <a:prstGeom prst="rect">
              <a:avLst/>
            </a:prstGeom>
            <a:noFill/>
          </p:spPr>
          <p:txBody>
            <a:bodyPr wrap="square" rtlCol="0">
              <a:spAutoFit/>
            </a:bodyPr>
            <a:lstStyle/>
            <a:p>
              <a:r>
                <a:rPr lang="es-MX" sz="500">
                  <a:solidFill>
                    <a:schemeClr val="bg1"/>
                  </a:solidFill>
                </a:rPr>
                <a:t>Para contactar a otra persona en Internet, debemos ingresar una dirección –un nombre o un número– en nuestra computadora u otro dispositivo. Esa dirección debe ser única para que las computadoras puedan localizarse unas a otras. </a:t>
              </a:r>
            </a:p>
          </p:txBody>
        </p:sp>
        <p:sp>
          <p:nvSpPr>
            <p:cNvPr id="5" name="Rectangle 4">
              <a:extLst>
                <a:ext uri="{FF2B5EF4-FFF2-40B4-BE49-F238E27FC236}">
                  <a16:creationId xmlns:a16="http://schemas.microsoft.com/office/drawing/2014/main" id="{D059EB6F-E57D-F63E-95A5-99D4D7915E32}"/>
                </a:ext>
              </a:extLst>
            </p:cNvPr>
            <p:cNvSpPr/>
            <p:nvPr/>
          </p:nvSpPr>
          <p:spPr>
            <a:xfrm>
              <a:off x="5505450" y="3044825"/>
              <a:ext cx="466725" cy="149225"/>
            </a:xfrm>
            <a:prstGeom prst="rect">
              <a:avLst/>
            </a:prstGeom>
            <a:solidFill>
              <a:srgbClr val="00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
                <a:t>Más información</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p:nvPr/>
        </p:nvSpPr>
        <p:spPr>
          <a:xfrm>
            <a:off x="431799" y="2213208"/>
            <a:ext cx="8280400" cy="1298602"/>
          </a:xfrm>
          <a:prstGeom prst="rect">
            <a:avLst/>
          </a:prstGeom>
          <a:solidFill>
            <a:schemeClr val="lt1"/>
          </a:solidFill>
          <a:ln>
            <a:noFill/>
          </a:ln>
        </p:spPr>
        <p:txBody>
          <a:bodyPr spcFirstLastPara="1" wrap="square" lIns="288000" tIns="216000" rIns="720000" bIns="2700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s-MX" sz="2200" b="1"/>
              <a:t>Objetivos para el Programa de Nuevos gTLD: Próxima Ronda</a:t>
            </a:r>
          </a:p>
        </p:txBody>
      </p:sp>
      <p:sp>
        <p:nvSpPr>
          <p:cNvPr id="149" name="Google Shape;149;p7"/>
          <p:cNvSpPr txBox="1">
            <a:spLocks noGrp="1"/>
          </p:cNvSpPr>
          <p:nvPr>
            <p:ph type="title"/>
          </p:nvPr>
        </p:nvSpPr>
        <p:spPr>
          <a:xfrm>
            <a:off x="431800" y="900112"/>
            <a:ext cx="2972407"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Una próxima ronda exitosa</a:t>
            </a:r>
          </a:p>
        </p:txBody>
      </p:sp>
      <p:sp>
        <p:nvSpPr>
          <p:cNvPr id="150" name="Google Shape;150;p7"/>
          <p:cNvSpPr txBox="1"/>
          <p:nvPr/>
        </p:nvSpPr>
        <p:spPr>
          <a:xfrm>
            <a:off x="3312434" y="938598"/>
            <a:ext cx="53997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1" dirty="0">
                <a:solidFill>
                  <a:srgbClr val="0B3458"/>
                </a:solidFill>
              </a:rPr>
              <a:t>Fomentar la diversidad</a:t>
            </a:r>
          </a:p>
          <a:p>
            <a:pPr marL="0" marR="0" lvl="0" indent="0" algn="l" rtl="0">
              <a:lnSpc>
                <a:spcPct val="100000"/>
              </a:lnSpc>
              <a:spcBef>
                <a:spcPts val="0"/>
              </a:spcBef>
              <a:spcAft>
                <a:spcPts val="0"/>
              </a:spcAft>
              <a:buClr>
                <a:srgbClr val="000000"/>
              </a:buClr>
              <a:buSzPts val="1800"/>
              <a:buFont typeface="Arial"/>
              <a:buNone/>
            </a:pPr>
            <a:r>
              <a:rPr lang="es-MX" sz="1800" b="1" dirty="0">
                <a:solidFill>
                  <a:srgbClr val="0B3458"/>
                </a:solidFill>
              </a:rPr>
              <a:t>	Incentivar la competencia</a:t>
            </a:r>
          </a:p>
          <a:p>
            <a:pPr marL="0" marR="0" lvl="0" indent="0" algn="l" rtl="0">
              <a:lnSpc>
                <a:spcPct val="100000"/>
              </a:lnSpc>
              <a:spcBef>
                <a:spcPts val="0"/>
              </a:spcBef>
              <a:spcAft>
                <a:spcPts val="0"/>
              </a:spcAft>
              <a:buClr>
                <a:srgbClr val="000000"/>
              </a:buClr>
              <a:buSzPts val="1800"/>
              <a:buFont typeface="Arial"/>
              <a:buNone/>
            </a:pPr>
            <a:r>
              <a:rPr lang="es-MX" sz="1800" b="1" dirty="0">
                <a:solidFill>
                  <a:srgbClr val="0B3458"/>
                </a:solidFill>
              </a:rPr>
              <a:t>		Mejorar la utilidad del DNS</a:t>
            </a:r>
          </a:p>
        </p:txBody>
      </p:sp>
      <p:cxnSp>
        <p:nvCxnSpPr>
          <p:cNvPr id="151" name="Google Shape;151;p7"/>
          <p:cNvCxnSpPr/>
          <p:nvPr/>
        </p:nvCxnSpPr>
        <p:spPr>
          <a:xfrm>
            <a:off x="305454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152" name="Google Shape;152;p7"/>
          <p:cNvSpPr/>
          <p:nvPr/>
        </p:nvSpPr>
        <p:spPr>
          <a:xfrm>
            <a:off x="4643161" y="3208262"/>
            <a:ext cx="4032000" cy="2908800"/>
          </a:xfrm>
          <a:prstGeom prst="rect">
            <a:avLst/>
          </a:prstGeom>
          <a:solidFill>
            <a:srgbClr val="0B3458"/>
          </a:solidFill>
          <a:ln>
            <a:noFill/>
          </a:ln>
        </p:spPr>
        <p:txBody>
          <a:bodyPr spcFirstLastPara="1" wrap="square" lIns="288000" tIns="360000" rIns="503975"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Una proporción mayor de solicitudes presentadas por entidades fuera de Norteamérica y Europa que las recibidas</a:t>
            </a:r>
            <a:r>
              <a:rPr lang="es-MX" b="0" i="0" u="none" strike="noStrike" cap="none">
                <a:latin typeface="Arial"/>
                <a:ea typeface="Arial"/>
                <a:cs typeface="Arial"/>
                <a:sym typeface="Arial"/>
              </a:rPr>
              <a:t> </a:t>
            </a:r>
            <a:r>
              <a:rPr lang="es-MX" sz="20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en la ronda de 2012.</a:t>
            </a:r>
            <a:r>
              <a:rPr lang="es-MX" sz="20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p>
        </p:txBody>
      </p:sp>
      <p:sp>
        <p:nvSpPr>
          <p:cNvPr id="153" name="Google Shape;153;p7"/>
          <p:cNvSpPr/>
          <p:nvPr/>
        </p:nvSpPr>
        <p:spPr>
          <a:xfrm>
            <a:off x="442686" y="3208262"/>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Solicitudes que incluyen nuevas comunidades y voces, variedad de idiomas y alfabetos, diversidad geográfica y étnica, emprendedores y empresas emergentes, y organizaciones sin fines de lucro</a:t>
            </a:r>
            <a:r>
              <a:rPr lang="es-MX" sz="2000" b="0" i="0" u="none" strike="noStrike" cap="none" dirty="0">
                <a:solidFill>
                  <a:schemeClr val="lt1"/>
                </a:solidFill>
                <a:latin typeface="Arial"/>
                <a:ea typeface="Arial"/>
                <a:cs typeface="Arial"/>
                <a:sym typeface="Arial"/>
              </a:rPr>
              <a:t>. </a:t>
            </a:r>
          </a:p>
        </p:txBody>
      </p:sp>
      <p:sp>
        <p:nvSpPr>
          <p:cNvPr id="154" name="Google Shape;154;p7"/>
          <p:cNvSpPr/>
          <p:nvPr/>
        </p:nvSpPr>
        <p:spPr>
          <a:xfrm>
            <a:off x="171645" y="3060223"/>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1</a:t>
            </a:r>
          </a:p>
        </p:txBody>
      </p:sp>
      <p:sp>
        <p:nvSpPr>
          <p:cNvPr id="155" name="Google Shape;155;p7"/>
          <p:cNvSpPr/>
          <p:nvPr/>
        </p:nvSpPr>
        <p:spPr>
          <a:xfrm>
            <a:off x="4497544" y="302417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2</a:t>
            </a:r>
          </a:p>
        </p:txBody>
      </p:sp>
      <p:sp>
        <p:nvSpPr>
          <p:cNvPr id="156" name="Google Shape;156;p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7" name="Google Shape;157;p7"/>
          <p:cNvCxnSpPr/>
          <p:nvPr/>
        </p:nvCxnSpPr>
        <p:spPr>
          <a:xfrm>
            <a:off x="432892" y="2135883"/>
            <a:ext cx="8280300" cy="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s-MX"/>
              <a:t>02</a:t>
            </a:r>
          </a:p>
        </p:txBody>
      </p:sp>
      <p:sp>
        <p:nvSpPr>
          <p:cNvPr id="163" name="Google Shape;163;p6"/>
          <p:cNvSpPr txBox="1">
            <a:spLocks noGrp="1"/>
          </p:cNvSpPr>
          <p:nvPr>
            <p:ph type="title"/>
          </p:nvPr>
        </p:nvSpPr>
        <p:spPr>
          <a:xfrm>
            <a:off x="431800" y="2786075"/>
            <a:ext cx="4931400" cy="1662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s-MX"/>
              <a:t>Aprovechar el poder de Internet con un gTLD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31799" y="833852"/>
            <a:ext cx="7514765" cy="510047"/>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es-MX" dirty="0"/>
              <a:t>Nuevos nombres de dominio, </a:t>
            </a:r>
            <a:br>
              <a:rPr lang="es-MX" dirty="0"/>
            </a:br>
            <a:r>
              <a:rPr lang="es-MX" dirty="0"/>
              <a:t>nuevos usos</a:t>
            </a:r>
          </a:p>
        </p:txBody>
      </p:sp>
      <p:sp>
        <p:nvSpPr>
          <p:cNvPr id="170" name="Google Shape;170;p9"/>
          <p:cNvSpPr/>
          <p:nvPr/>
        </p:nvSpPr>
        <p:spPr>
          <a:xfrm>
            <a:off x="2438712" y="4011509"/>
            <a:ext cx="1800000" cy="2087998"/>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5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Gestionar y asegurar su presencia en línea</a:t>
            </a:r>
            <a:r>
              <a:rPr lang="es-MX" sz="1500" b="0" i="0" u="none" strike="noStrike" cap="none" dirty="0">
                <a:solidFill>
                  <a:srgbClr val="0B3458"/>
                </a:solidFill>
                <a:latin typeface="Arial"/>
                <a:ea typeface="Arial"/>
                <a:cs typeface="Arial"/>
                <a:sym typeface="Arial"/>
              </a:rPr>
              <a:t>.</a:t>
            </a:r>
          </a:p>
        </p:txBody>
      </p:sp>
      <p:sp>
        <p:nvSpPr>
          <p:cNvPr id="171" name="Google Shape;171;p9"/>
          <p:cNvSpPr/>
          <p:nvPr/>
        </p:nvSpPr>
        <p:spPr>
          <a:xfrm>
            <a:off x="432000" y="1734669"/>
            <a:ext cx="18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_tradnl" dirty="0">
                <a:solidFill>
                  <a:schemeClr val="accent2"/>
                </a:solidFill>
                <a:effectLst/>
                <a:latin typeface="+mn-lt"/>
                <a:ea typeface="Calibri" panose="020F0502020204030204" pitchFamily="34" charset="0"/>
                <a:cs typeface="Times New Roman" panose="02020603050405020304" pitchFamily="18" charset="0"/>
              </a:rPr>
              <a:t>Servir a comunidades</a:t>
            </a:r>
          </a:p>
          <a:p>
            <a:pPr marL="0" marR="0">
              <a:spcBef>
                <a:spcPts val="0"/>
              </a:spcBef>
              <a:spcAft>
                <a:spcPts val="0"/>
              </a:spcAft>
            </a:pPr>
            <a:r>
              <a:rPr lang="es-ES_tradnl" dirty="0">
                <a:solidFill>
                  <a:schemeClr val="accent2"/>
                </a:solidFill>
                <a:effectLst/>
                <a:latin typeface="+mn-lt"/>
                <a:ea typeface="Calibri" panose="020F0502020204030204" pitchFamily="34" charset="0"/>
                <a:cs typeface="Times New Roman" panose="02020603050405020304" pitchFamily="18" charset="0"/>
              </a:rPr>
              <a:t>culturales, geográficas, </a:t>
            </a:r>
          </a:p>
          <a:p>
            <a:pPr marL="0" marR="0">
              <a:spcBef>
                <a:spcPts val="0"/>
              </a:spcBef>
              <a:spcAft>
                <a:spcPts val="0"/>
              </a:spcAft>
            </a:pPr>
            <a:r>
              <a:rPr lang="es-ES_tradnl" dirty="0">
                <a:solidFill>
                  <a:schemeClr val="accent2"/>
                </a:solidFill>
                <a:effectLst/>
                <a:latin typeface="+mn-lt"/>
                <a:ea typeface="Calibri" panose="020F0502020204030204" pitchFamily="34" charset="0"/>
                <a:cs typeface="Times New Roman" panose="02020603050405020304" pitchFamily="18" charset="0"/>
              </a:rPr>
              <a:t>lingüísticas y profesionales diversas</a:t>
            </a:r>
            <a:r>
              <a:rPr lang="es-ES_tradnl" sz="1600" dirty="0">
                <a:effectLst/>
                <a:latin typeface="+mn-lt"/>
                <a:ea typeface="Calibri" panose="020F0502020204030204" pitchFamily="34" charset="0"/>
                <a:cs typeface="Times New Roman" panose="02020603050405020304" pitchFamily="18" charset="0"/>
              </a:rPr>
              <a:t>.</a:t>
            </a:r>
          </a:p>
          <a:p>
            <a:pPr marL="0" marR="0" lvl="0" indent="0" algn="l" rtl="0">
              <a:lnSpc>
                <a:spcPct val="100000"/>
              </a:lnSpc>
              <a:spcBef>
                <a:spcPts val="0"/>
              </a:spcBef>
              <a:spcAft>
                <a:spcPts val="0"/>
              </a:spcAft>
              <a:buClr>
                <a:srgbClr val="000000"/>
              </a:buClr>
              <a:buSzPts val="1600"/>
              <a:buFont typeface="Arial"/>
              <a:buNone/>
            </a:pPr>
            <a:endParaRPr lang="es-MX" sz="1500" dirty="0">
              <a:solidFill>
                <a:srgbClr val="0B3458"/>
              </a:solidFill>
            </a:endParaRPr>
          </a:p>
        </p:txBody>
      </p:sp>
      <p:sp>
        <p:nvSpPr>
          <p:cNvPr id="172" name="Google Shape;172;p9"/>
          <p:cNvSpPr/>
          <p:nvPr/>
        </p:nvSpPr>
        <p:spPr>
          <a:xfrm>
            <a:off x="431800" y="4011509"/>
            <a:ext cx="18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5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Generar confianza en una marca y darla a conocer.</a:t>
            </a:r>
          </a:p>
        </p:txBody>
      </p:sp>
      <p:sp>
        <p:nvSpPr>
          <p:cNvPr id="173" name="Google Shape;173;p9"/>
          <p:cNvSpPr/>
          <p:nvPr/>
        </p:nvSpPr>
        <p:spPr>
          <a:xfrm>
            <a:off x="2438712" y="1734669"/>
            <a:ext cx="18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500" b="0" i="0" u="none" strike="noStrike" cap="none" dirty="0">
                <a:solidFill>
                  <a:srgbClr val="0B3458"/>
                </a:solidFill>
                <a:latin typeface="Arial"/>
                <a:ea typeface="Arial"/>
                <a:cs typeface="Arial"/>
                <a:sym typeface="Arial"/>
              </a:rPr>
              <a:t>Ofrecer a las </a:t>
            </a:r>
            <a:r>
              <a:rPr lang="es-MX" sz="1500" dirty="0">
                <a:solidFill>
                  <a:srgbClr val="0B3458"/>
                </a:solidFill>
              </a:rPr>
              <a:t>comunidades y organizaciones </a:t>
            </a:r>
            <a:r>
              <a:rPr lang="es-MX" sz="1500" b="0" i="0" u="none" strike="noStrike" cap="none" dirty="0">
                <a:solidFill>
                  <a:srgbClr val="0B3458"/>
                </a:solidFill>
                <a:latin typeface="Arial"/>
                <a:ea typeface="Arial"/>
                <a:cs typeface="Arial"/>
                <a:sym typeface="Arial"/>
              </a:rPr>
              <a:t>la oportunidad de crear su propio espacio en línea.</a:t>
            </a:r>
          </a:p>
        </p:txBody>
      </p:sp>
      <p:sp>
        <p:nvSpPr>
          <p:cNvPr id="174" name="Google Shape;174;p9"/>
          <p:cNvSpPr/>
          <p:nvPr/>
        </p:nvSpPr>
        <p:spPr>
          <a:xfrm>
            <a:off x="6525460" y="4618524"/>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a:solidFill>
                  <a:srgbClr val="0B3458"/>
                </a:solidFill>
                <a:latin typeface="Arial"/>
                <a:ea typeface="Arial"/>
                <a:cs typeface="Arial"/>
                <a:sym typeface="Arial"/>
              </a:rPr>
              <a:t>.网址</a:t>
            </a:r>
          </a:p>
        </p:txBody>
      </p:sp>
      <p:sp>
        <p:nvSpPr>
          <p:cNvPr id="175" name="Google Shape;175;p9"/>
          <p:cNvSpPr/>
          <p:nvPr/>
        </p:nvSpPr>
        <p:spPr>
          <a:xfrm>
            <a:off x="7542302" y="4615946"/>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es-MX" sz="1800" b="1" i="0" u="none" strike="noStrike" cap="none">
                <a:solidFill>
                  <a:srgbClr val="0B3458"/>
                </a:solidFill>
                <a:latin typeface="Arial"/>
                <a:ea typeface="Arial"/>
                <a:cs typeface="Arial"/>
                <a:sym typeface="Arial"/>
              </a:rPr>
              <a:t>.</a:t>
            </a:r>
          </a:p>
        </p:txBody>
      </p:sp>
      <p:sp>
        <p:nvSpPr>
          <p:cNvPr id="176" name="Google Shape;176;p9"/>
          <p:cNvSpPr txBox="1"/>
          <p:nvPr/>
        </p:nvSpPr>
        <p:spPr>
          <a:xfrm>
            <a:off x="4304028" y="4584098"/>
            <a:ext cx="2140471"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Basados en códigos de escritura:</a:t>
            </a:r>
          </a:p>
        </p:txBody>
      </p:sp>
      <p:sp>
        <p:nvSpPr>
          <p:cNvPr id="177" name="Google Shape;177;p9"/>
          <p:cNvSpPr txBox="1"/>
          <p:nvPr/>
        </p:nvSpPr>
        <p:spPr>
          <a:xfrm>
            <a:off x="4304028" y="4120946"/>
            <a:ext cx="2140472"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Basados en la ubicación:</a:t>
            </a:r>
          </a:p>
        </p:txBody>
      </p:sp>
      <p:sp>
        <p:nvSpPr>
          <p:cNvPr id="178" name="Google Shape;178;p9"/>
          <p:cNvSpPr/>
          <p:nvPr/>
        </p:nvSpPr>
        <p:spPr>
          <a:xfrm>
            <a:off x="7713502" y="4052027"/>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.nyc</a:t>
            </a:r>
          </a:p>
        </p:txBody>
      </p:sp>
      <p:sp>
        <p:nvSpPr>
          <p:cNvPr id="179" name="Google Shape;179;p9"/>
          <p:cNvSpPr/>
          <p:nvPr/>
        </p:nvSpPr>
        <p:spPr>
          <a:xfrm>
            <a:off x="6525450" y="4052025"/>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.durban</a:t>
            </a:r>
          </a:p>
        </p:txBody>
      </p:sp>
      <p:sp>
        <p:nvSpPr>
          <p:cNvPr id="180" name="Google Shape;180;p9"/>
          <p:cNvSpPr txBox="1"/>
          <p:nvPr/>
        </p:nvSpPr>
        <p:spPr>
          <a:xfrm>
            <a:off x="4304029" y="5813450"/>
            <a:ext cx="2145107"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Identidad en línea:</a:t>
            </a:r>
          </a:p>
        </p:txBody>
      </p:sp>
      <p:sp>
        <p:nvSpPr>
          <p:cNvPr id="181" name="Google Shape;181;p9"/>
          <p:cNvSpPr/>
          <p:nvPr/>
        </p:nvSpPr>
        <p:spPr>
          <a:xfrm>
            <a:off x="6525460" y="5751518"/>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.blog</a:t>
            </a:r>
          </a:p>
        </p:txBody>
      </p:sp>
      <p:sp>
        <p:nvSpPr>
          <p:cNvPr id="182" name="Google Shape;182;p9"/>
          <p:cNvSpPr txBox="1"/>
          <p:nvPr/>
        </p:nvSpPr>
        <p:spPr>
          <a:xfrm>
            <a:off x="4296948" y="3300883"/>
            <a:ext cx="2149993"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a:solidFill>
                  <a:srgbClr val="0B3458"/>
                </a:solidFill>
                <a:latin typeface="Arial"/>
                <a:ea typeface="Arial"/>
                <a:cs typeface="Arial"/>
                <a:sym typeface="Arial"/>
              </a:rPr>
              <a:t>Herramientas creativas:</a:t>
            </a:r>
          </a:p>
        </p:txBody>
      </p:sp>
      <p:sp>
        <p:nvSpPr>
          <p:cNvPr id="183" name="Google Shape;183;p9"/>
          <p:cNvSpPr/>
          <p:nvPr/>
        </p:nvSpPr>
        <p:spPr>
          <a:xfrm>
            <a:off x="6525460" y="3001225"/>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playlist.new</a:t>
            </a:r>
          </a:p>
        </p:txBody>
      </p:sp>
      <p:sp>
        <p:nvSpPr>
          <p:cNvPr id="184" name="Google Shape;184;p9"/>
          <p:cNvSpPr/>
          <p:nvPr/>
        </p:nvSpPr>
        <p:spPr>
          <a:xfrm>
            <a:off x="6525460" y="3485530"/>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doc.new</a:t>
            </a:r>
          </a:p>
        </p:txBody>
      </p:sp>
      <p:sp>
        <p:nvSpPr>
          <p:cNvPr id="185" name="Google Shape;185;p9"/>
          <p:cNvSpPr txBox="1"/>
          <p:nvPr/>
        </p:nvSpPr>
        <p:spPr>
          <a:xfrm>
            <a:off x="4296949" y="5243182"/>
            <a:ext cx="2145107"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Marcas:</a:t>
            </a:r>
          </a:p>
        </p:txBody>
      </p:sp>
      <p:sp>
        <p:nvSpPr>
          <p:cNvPr id="186" name="Google Shape;186;p9"/>
          <p:cNvSpPr txBox="1"/>
          <p:nvPr/>
        </p:nvSpPr>
        <p:spPr>
          <a:xfrm>
            <a:off x="4304028" y="2250665"/>
            <a:ext cx="214291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Específicos de un sector:</a:t>
            </a:r>
          </a:p>
        </p:txBody>
      </p:sp>
      <p:sp>
        <p:nvSpPr>
          <p:cNvPr id="187" name="Google Shape;187;p9"/>
          <p:cNvSpPr/>
          <p:nvPr/>
        </p:nvSpPr>
        <p:spPr>
          <a:xfrm>
            <a:off x="6525460" y="1950423"/>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bg1"/>
                </a:solidFill>
                <a:latin typeface="Arial"/>
                <a:ea typeface="Arial"/>
                <a:cs typeface="Arial"/>
                <a:sym typeface="Arial"/>
              </a:rPr>
              <a:t>.photography</a:t>
            </a:r>
          </a:p>
        </p:txBody>
      </p:sp>
      <p:sp>
        <p:nvSpPr>
          <p:cNvPr id="188" name="Google Shape;188;p9"/>
          <p:cNvSpPr/>
          <p:nvPr/>
        </p:nvSpPr>
        <p:spPr>
          <a:xfrm>
            <a:off x="6525451" y="2434725"/>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bg1"/>
                </a:solidFill>
                <a:latin typeface="Arial"/>
                <a:ea typeface="Arial"/>
                <a:cs typeface="Arial"/>
                <a:sym typeface="Arial"/>
              </a:rPr>
              <a:t>.rugby</a:t>
            </a:r>
          </a:p>
        </p:txBody>
      </p:sp>
      <p:sp>
        <p:nvSpPr>
          <p:cNvPr id="189" name="Google Shape;189;p9"/>
          <p:cNvSpPr/>
          <p:nvPr/>
        </p:nvSpPr>
        <p:spPr>
          <a:xfrm>
            <a:off x="7720214" y="2433179"/>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bg1"/>
                </a:solidFill>
                <a:latin typeface="Arial"/>
                <a:ea typeface="Arial"/>
                <a:cs typeface="Arial"/>
                <a:sym typeface="Arial"/>
              </a:rPr>
              <a:t>.bank</a:t>
            </a:r>
          </a:p>
        </p:txBody>
      </p:sp>
      <p:sp>
        <p:nvSpPr>
          <p:cNvPr id="190" name="Google Shape;190;p9"/>
          <p:cNvSpPr/>
          <p:nvPr/>
        </p:nvSpPr>
        <p:spPr>
          <a:xfrm>
            <a:off x="7691262" y="5179855"/>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.apple</a:t>
            </a:r>
          </a:p>
        </p:txBody>
      </p:sp>
      <p:sp>
        <p:nvSpPr>
          <p:cNvPr id="191" name="Google Shape;191;p9"/>
          <p:cNvSpPr/>
          <p:nvPr/>
        </p:nvSpPr>
        <p:spPr>
          <a:xfrm>
            <a:off x="6525460" y="5185021"/>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.google</a:t>
            </a:r>
          </a:p>
        </p:txBody>
      </p:sp>
      <p:sp>
        <p:nvSpPr>
          <p:cNvPr id="192" name="Google Shape;192;p9"/>
          <p:cNvSpPr/>
          <p:nvPr/>
        </p:nvSpPr>
        <p:spPr>
          <a:xfrm rot="5400000">
            <a:off x="516313"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9"/>
          <p:cNvSpPr/>
          <p:nvPr/>
        </p:nvSpPr>
        <p:spPr>
          <a:xfrm rot="5400000">
            <a:off x="2513061"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5400000">
            <a:off x="516313"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9"/>
          <p:cNvSpPr/>
          <p:nvPr/>
        </p:nvSpPr>
        <p:spPr>
          <a:xfrm rot="5400000">
            <a:off x="2513061"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txBox="1"/>
          <p:nvPr/>
        </p:nvSpPr>
        <p:spPr>
          <a:xfrm>
            <a:off x="6525460" y="1562451"/>
            <a:ext cx="22530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EJEMPLOS:</a:t>
            </a:r>
          </a:p>
        </p:txBody>
      </p:sp>
      <p:sp>
        <p:nvSpPr>
          <p:cNvPr id="197" name="Google Shape;197;p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8" name="Google Shape;198;p9"/>
          <p:cNvCxnSpPr/>
          <p:nvPr/>
        </p:nvCxnSpPr>
        <p:spPr>
          <a:xfrm>
            <a:off x="43180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99" name="Google Shape;199;p9"/>
          <p:cNvCxnSpPr/>
          <p:nvPr/>
        </p:nvCxnSpPr>
        <p:spPr>
          <a:xfrm>
            <a:off x="2433855"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0" name="Google Shape;200;p9"/>
          <p:cNvCxnSpPr/>
          <p:nvPr/>
        </p:nvCxnSpPr>
        <p:spPr>
          <a:xfrm>
            <a:off x="431800"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1" name="Google Shape;201;p9"/>
          <p:cNvCxnSpPr/>
          <p:nvPr/>
        </p:nvCxnSpPr>
        <p:spPr>
          <a:xfrm>
            <a:off x="2433855"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431800" y="900112"/>
            <a:ext cx="3578336"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Oportunidades que presentan los gTLD</a:t>
            </a:r>
          </a:p>
        </p:txBody>
      </p:sp>
      <p:sp>
        <p:nvSpPr>
          <p:cNvPr id="208" name="Google Shape;208;p8"/>
          <p:cNvSpPr txBox="1"/>
          <p:nvPr/>
        </p:nvSpPr>
        <p:spPr>
          <a:xfrm>
            <a:off x="4572001" y="1013537"/>
            <a:ext cx="35784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1">
                <a:solidFill>
                  <a:srgbClr val="0B3458"/>
                </a:solidFill>
              </a:rPr>
              <a:t>Conectar y prestar servicios a nuevos grupos:</a:t>
            </a:r>
          </a:p>
        </p:txBody>
      </p:sp>
      <p:cxnSp>
        <p:nvCxnSpPr>
          <p:cNvPr id="209" name="Google Shape;209;p8"/>
          <p:cNvCxnSpPr>
            <a:cxnSpLocks/>
          </p:cNvCxnSpPr>
          <p:nvPr/>
        </p:nvCxnSpPr>
        <p:spPr>
          <a:xfrm>
            <a:off x="4314112" y="900113"/>
            <a:ext cx="0" cy="716652"/>
          </a:xfrm>
          <a:prstGeom prst="straightConnector1">
            <a:avLst/>
          </a:prstGeom>
          <a:noFill/>
          <a:ln w="15875" cap="flat" cmpd="sng">
            <a:solidFill>
              <a:srgbClr val="6D99B3"/>
            </a:solidFill>
            <a:prstDash val="solid"/>
            <a:round/>
            <a:headEnd type="none" w="sm" len="sm"/>
            <a:tailEnd type="none" w="sm" len="sm"/>
          </a:ln>
        </p:spPr>
      </p:cxnSp>
      <p:sp>
        <p:nvSpPr>
          <p:cNvPr id="210" name="Google Shape;210;p8"/>
          <p:cNvSpPr/>
          <p:nvPr/>
        </p:nvSpPr>
        <p:spPr>
          <a:xfrm>
            <a:off x="1149929"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1" name="Google Shape;211;p8"/>
          <p:cNvSpPr txBox="1"/>
          <p:nvPr/>
        </p:nvSpPr>
        <p:spPr>
          <a:xfrm>
            <a:off x="862401" y="3309052"/>
            <a:ext cx="1655100"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Empresas y marcas</a:t>
            </a:r>
          </a:p>
        </p:txBody>
      </p:sp>
      <p:sp>
        <p:nvSpPr>
          <p:cNvPr id="212" name="Google Shape;212;p8"/>
          <p:cNvSpPr txBox="1"/>
          <p:nvPr/>
        </p:nvSpPr>
        <p:spPr>
          <a:xfrm>
            <a:off x="3749592" y="3272809"/>
            <a:ext cx="1926300"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Comunidades y culturas</a:t>
            </a:r>
          </a:p>
        </p:txBody>
      </p:sp>
      <p:sp>
        <p:nvSpPr>
          <p:cNvPr id="213" name="Google Shape;213;p8"/>
          <p:cNvSpPr txBox="1"/>
          <p:nvPr/>
        </p:nvSpPr>
        <p:spPr>
          <a:xfrm>
            <a:off x="6608825" y="3272800"/>
            <a:ext cx="215940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Regiones geográficas</a:t>
            </a:r>
          </a:p>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(por ejemplo, ciudades y regiones)</a:t>
            </a:r>
          </a:p>
        </p:txBody>
      </p:sp>
      <p:sp>
        <p:nvSpPr>
          <p:cNvPr id="214" name="Google Shape;214;p8"/>
          <p:cNvSpPr txBox="1"/>
          <p:nvPr/>
        </p:nvSpPr>
        <p:spPr>
          <a:xfrm>
            <a:off x="362865" y="5531612"/>
            <a:ext cx="2655000"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Gobiernos (locales y nacionales) y OIG</a:t>
            </a:r>
          </a:p>
        </p:txBody>
      </p:sp>
      <p:sp>
        <p:nvSpPr>
          <p:cNvPr id="215" name="Google Shape;215;p8"/>
          <p:cNvSpPr txBox="1"/>
          <p:nvPr/>
        </p:nvSpPr>
        <p:spPr>
          <a:xfrm>
            <a:off x="6952885" y="5529538"/>
            <a:ext cx="1396800" cy="9848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Usuarios de diversos códigos de escritura</a:t>
            </a:r>
          </a:p>
        </p:txBody>
      </p:sp>
      <p:sp>
        <p:nvSpPr>
          <p:cNvPr id="216" name="Google Shape;216;p8"/>
          <p:cNvSpPr txBox="1"/>
          <p:nvPr/>
        </p:nvSpPr>
        <p:spPr>
          <a:xfrm>
            <a:off x="3979777" y="5531612"/>
            <a:ext cx="148470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Clientes o miembros específicos</a:t>
            </a:r>
          </a:p>
        </p:txBody>
      </p:sp>
      <p:sp>
        <p:nvSpPr>
          <p:cNvPr id="217" name="Google Shape;217;p8"/>
          <p:cNvSpPr/>
          <p:nvPr/>
        </p:nvSpPr>
        <p:spPr>
          <a:xfrm>
            <a:off x="4167757"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8" name="Google Shape;218;p8"/>
          <p:cNvSpPr/>
          <p:nvPr/>
        </p:nvSpPr>
        <p:spPr>
          <a:xfrm>
            <a:off x="7089371"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9" name="Google Shape;219;p8"/>
          <p:cNvSpPr/>
          <p:nvPr/>
        </p:nvSpPr>
        <p:spPr>
          <a:xfrm>
            <a:off x="11453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0" name="Google Shape;220;p8"/>
          <p:cNvSpPr/>
          <p:nvPr/>
        </p:nvSpPr>
        <p:spPr>
          <a:xfrm>
            <a:off x="7114206"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1" name="Google Shape;221;p8"/>
          <p:cNvSpPr/>
          <p:nvPr/>
        </p:nvSpPr>
        <p:spPr>
          <a:xfrm>
            <a:off x="4181367"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222" name="Google Shape;222;p8"/>
          <p:cNvGrpSpPr/>
          <p:nvPr/>
        </p:nvGrpSpPr>
        <p:grpSpPr>
          <a:xfrm>
            <a:off x="4468630" y="4619951"/>
            <a:ext cx="506785" cy="528848"/>
            <a:chOff x="5791593" y="1926808"/>
            <a:chExt cx="599604" cy="625708"/>
          </a:xfrm>
        </p:grpSpPr>
        <p:sp>
          <p:nvSpPr>
            <p:cNvPr id="223" name="Google Shape;223;p8"/>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8"/>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8"/>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8"/>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8"/>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8"/>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8"/>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8"/>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8"/>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8"/>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8"/>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8"/>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8"/>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8"/>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8"/>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8" name="Google Shape;238;p8"/>
          <p:cNvGrpSpPr/>
          <p:nvPr/>
        </p:nvGrpSpPr>
        <p:grpSpPr>
          <a:xfrm>
            <a:off x="7354971" y="2348782"/>
            <a:ext cx="563630" cy="563513"/>
            <a:chOff x="3500745" y="1936798"/>
            <a:chExt cx="625838" cy="625708"/>
          </a:xfrm>
        </p:grpSpPr>
        <p:sp>
          <p:nvSpPr>
            <p:cNvPr id="239" name="Google Shape;239;p8"/>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8"/>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8"/>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8"/>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8"/>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8"/>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8"/>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8"/>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8"/>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8"/>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8"/>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0" name="Google Shape;250;p8"/>
          <p:cNvGrpSpPr/>
          <p:nvPr/>
        </p:nvGrpSpPr>
        <p:grpSpPr>
          <a:xfrm>
            <a:off x="1426854" y="2360905"/>
            <a:ext cx="535712" cy="511208"/>
            <a:chOff x="4240905" y="5424892"/>
            <a:chExt cx="627518" cy="598814"/>
          </a:xfrm>
        </p:grpSpPr>
        <p:sp>
          <p:nvSpPr>
            <p:cNvPr id="251" name="Google Shape;251;p8"/>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8"/>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8"/>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8"/>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8"/>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8"/>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8"/>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8"/>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8"/>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8"/>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8"/>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8"/>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8"/>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8"/>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8"/>
          <p:cNvGrpSpPr/>
          <p:nvPr/>
        </p:nvGrpSpPr>
        <p:grpSpPr>
          <a:xfrm>
            <a:off x="7407612" y="4633456"/>
            <a:ext cx="490884" cy="473577"/>
            <a:chOff x="4328387" y="4620861"/>
            <a:chExt cx="490884" cy="473577"/>
          </a:xfrm>
        </p:grpSpPr>
        <p:grpSp>
          <p:nvGrpSpPr>
            <p:cNvPr id="266" name="Google Shape;266;p8"/>
            <p:cNvGrpSpPr/>
            <p:nvPr/>
          </p:nvGrpSpPr>
          <p:grpSpPr>
            <a:xfrm>
              <a:off x="4328387" y="4796248"/>
              <a:ext cx="296360" cy="298190"/>
              <a:chOff x="4328387" y="4796248"/>
              <a:chExt cx="296360" cy="298190"/>
            </a:xfrm>
          </p:grpSpPr>
          <p:sp>
            <p:nvSpPr>
              <p:cNvPr id="267" name="Google Shape;267;p8"/>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8" name="Google Shape;268;p8"/>
              <p:cNvGrpSpPr/>
              <p:nvPr/>
            </p:nvGrpSpPr>
            <p:grpSpPr>
              <a:xfrm>
                <a:off x="4433553" y="4892677"/>
                <a:ext cx="87693" cy="105248"/>
                <a:chOff x="4433553" y="4892677"/>
                <a:chExt cx="87693" cy="105248"/>
              </a:xfrm>
            </p:grpSpPr>
            <p:sp>
              <p:nvSpPr>
                <p:cNvPr id="269" name="Google Shape;269;p8"/>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8"/>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71" name="Google Shape;271;p8"/>
            <p:cNvGrpSpPr/>
            <p:nvPr/>
          </p:nvGrpSpPr>
          <p:grpSpPr>
            <a:xfrm>
              <a:off x="4503608" y="4620861"/>
              <a:ext cx="315663" cy="315663"/>
              <a:chOff x="4503608" y="4620861"/>
              <a:chExt cx="315663" cy="315663"/>
            </a:xfrm>
          </p:grpSpPr>
          <p:sp>
            <p:nvSpPr>
              <p:cNvPr id="272" name="Google Shape;272;p8"/>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3" name="Google Shape;273;p8"/>
              <p:cNvGrpSpPr/>
              <p:nvPr/>
            </p:nvGrpSpPr>
            <p:grpSpPr>
              <a:xfrm>
                <a:off x="4608856" y="4699818"/>
                <a:ext cx="105248" cy="131540"/>
                <a:chOff x="4608856" y="4699818"/>
                <a:chExt cx="105248" cy="131540"/>
              </a:xfrm>
            </p:grpSpPr>
            <p:sp>
              <p:nvSpPr>
                <p:cNvPr id="274" name="Google Shape;274;p8"/>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8"/>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8"/>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8"/>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278" name="Google Shape;278;p8"/>
          <p:cNvGrpSpPr/>
          <p:nvPr/>
        </p:nvGrpSpPr>
        <p:grpSpPr>
          <a:xfrm>
            <a:off x="4423931" y="2316832"/>
            <a:ext cx="554154" cy="612158"/>
            <a:chOff x="5399755" y="2316832"/>
            <a:chExt cx="554154" cy="612158"/>
          </a:xfrm>
        </p:grpSpPr>
        <p:sp>
          <p:nvSpPr>
            <p:cNvPr id="279" name="Google Shape;279;p8"/>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8"/>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8"/>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8"/>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8"/>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8"/>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8"/>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8"/>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8"/>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8"/>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8"/>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8"/>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8"/>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8"/>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8"/>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95" name="Google Shape;295;p8"/>
          <p:cNvGrpSpPr/>
          <p:nvPr/>
        </p:nvGrpSpPr>
        <p:grpSpPr>
          <a:xfrm>
            <a:off x="1433121" y="4629506"/>
            <a:ext cx="511778" cy="511777"/>
            <a:chOff x="2195121" y="4629506"/>
            <a:chExt cx="511778" cy="511777"/>
          </a:xfrm>
        </p:grpSpPr>
        <p:grpSp>
          <p:nvGrpSpPr>
            <p:cNvPr id="296" name="Google Shape;296;p8"/>
            <p:cNvGrpSpPr/>
            <p:nvPr/>
          </p:nvGrpSpPr>
          <p:grpSpPr>
            <a:xfrm>
              <a:off x="2195121" y="5075275"/>
              <a:ext cx="511777" cy="66008"/>
              <a:chOff x="2195121" y="5075275"/>
              <a:chExt cx="511777" cy="66008"/>
            </a:xfrm>
          </p:grpSpPr>
          <p:sp>
            <p:nvSpPr>
              <p:cNvPr id="297" name="Google Shape;297;p8"/>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8"/>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8"/>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 name="Google Shape;300;p8"/>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1" name="Google Shape;301;p8"/>
            <p:cNvGrpSpPr/>
            <p:nvPr/>
          </p:nvGrpSpPr>
          <p:grpSpPr>
            <a:xfrm>
              <a:off x="2244650" y="4811147"/>
              <a:ext cx="412718" cy="264128"/>
              <a:chOff x="2244650" y="4811147"/>
              <a:chExt cx="412718" cy="264128"/>
            </a:xfrm>
          </p:grpSpPr>
          <p:grpSp>
            <p:nvGrpSpPr>
              <p:cNvPr id="302" name="Google Shape;302;p8"/>
              <p:cNvGrpSpPr/>
              <p:nvPr/>
            </p:nvGrpSpPr>
            <p:grpSpPr>
              <a:xfrm>
                <a:off x="2244650" y="4811147"/>
                <a:ext cx="98965" cy="264128"/>
                <a:chOff x="2244650" y="4811147"/>
                <a:chExt cx="98965" cy="264128"/>
              </a:xfrm>
            </p:grpSpPr>
            <p:sp>
              <p:nvSpPr>
                <p:cNvPr id="303" name="Google Shape;303;p8"/>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8"/>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8"/>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8"/>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8"/>
              <p:cNvGrpSpPr/>
              <p:nvPr/>
            </p:nvGrpSpPr>
            <p:grpSpPr>
              <a:xfrm>
                <a:off x="2558309" y="4811147"/>
                <a:ext cx="99059" cy="264128"/>
                <a:chOff x="2558309" y="4811147"/>
                <a:chExt cx="99059" cy="264128"/>
              </a:xfrm>
            </p:grpSpPr>
            <p:sp>
              <p:nvSpPr>
                <p:cNvPr id="308" name="Google Shape;308;p8"/>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8"/>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8"/>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8"/>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12" name="Google Shape;312;p8"/>
            <p:cNvGrpSpPr/>
            <p:nvPr/>
          </p:nvGrpSpPr>
          <p:grpSpPr>
            <a:xfrm>
              <a:off x="2195121" y="4629506"/>
              <a:ext cx="511778" cy="181641"/>
              <a:chOff x="2195121" y="4629506"/>
              <a:chExt cx="511778" cy="181641"/>
            </a:xfrm>
          </p:grpSpPr>
          <p:sp>
            <p:nvSpPr>
              <p:cNvPr id="313" name="Google Shape;313;p8"/>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8"/>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4474</Words>
  <Application>Microsoft Macintosh PowerPoint</Application>
  <PresentationFormat>On-screen Show (4:3)</PresentationFormat>
  <Paragraphs>388</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Helvetica Neue</vt:lpstr>
      <vt:lpstr>Calibri</vt:lpstr>
      <vt:lpstr>NTR</vt:lpstr>
      <vt:lpstr>ICANN PPT_Arial_16x9_June 2017_potx</vt:lpstr>
      <vt:lpstr>Una Internet más inclusiva: Programa de Apoyo para Solicitantes de Nuevos gTLD </vt:lpstr>
      <vt:lpstr>Temario</vt:lpstr>
      <vt:lpstr>Resumen del
Programa de Nuevos gTLD: Próxima Ronda</vt:lpstr>
      <vt:lpstr>El Programa de Nuevos gTLD</vt:lpstr>
      <vt:lpstr>¿Qué es un gTLD?</vt:lpstr>
      <vt:lpstr>Una próxima ronda exitosa</vt:lpstr>
      <vt:lpstr>Aprovechar el poder de Internet con un gTLD</vt:lpstr>
      <vt:lpstr>Nuevos nombres de dominio,  nuevos usos</vt:lpstr>
      <vt:lpstr>Oportunidades que presentan los gTLD</vt:lpstr>
      <vt:lpstr>Beneficios de operar  un gTLD</vt:lpstr>
      <vt:lpstr>Convertirse en Operador de Registro</vt:lpstr>
      <vt:lpstr>Convertirse en Operador de Registro</vt:lpstr>
      <vt:lpstr>Consideraciones financieras y técnicas</vt:lpstr>
      <vt:lpstr>Responsabilidades de los Operadores de Registro   </vt:lpstr>
      <vt:lpstr>Asistencia para solicitantes de nuevos gTLD</vt:lpstr>
      <vt:lpstr>Criterios del Programa de Apoyo para Solicitantes </vt:lpstr>
      <vt:lpstr>Programa de Apoyo para Solicitantes</vt:lpstr>
      <vt:lpstr>Opciones de Apoyo para Solicitantes</vt:lpstr>
      <vt:lpstr>Evaluación de solicitantes de apoyo</vt:lpstr>
      <vt:lpstr>Evaluación de solicitantes de apoyo</vt:lpstr>
      <vt:lpstr>¿Qué sucede a continuación?</vt:lpstr>
      <vt:lpstr>El camino de un solicitante de apoyo</vt:lpstr>
      <vt:lpstr>El camino de un solicitante de apoyo</vt:lpstr>
      <vt:lpstr>Fechas clave</vt:lpstr>
      <vt:lpstr>Eventos y recursos</vt:lpstr>
      <vt:lpstr>Próximos eventos</vt:lpstr>
      <vt:lpstr>Manténgase informado</vt:lpstr>
      <vt:lpstr>Recursos útiles para solicitantes de apoyo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Internet más inclusiva: Programa de Apoyo para Solicitantes de Nuevos gTLD </dc:title>
  <dc:creator>Nikki Davis</dc:creator>
  <cp:lastModifiedBy>Jane Sexton</cp:lastModifiedBy>
  <cp:revision>39</cp:revision>
  <dcterms:created xsi:type="dcterms:W3CDTF">2023-12-01T11:42:21Z</dcterms:created>
  <dcterms:modified xsi:type="dcterms:W3CDTF">2024-09-05T15:10:10Z</dcterms:modified>
</cp:coreProperties>
</file>