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92" r:id="rId2"/>
    <p:sldId id="257" r:id="rId3"/>
    <p:sldId id="258" r:id="rId4"/>
    <p:sldId id="259" r:id="rId5"/>
    <p:sldId id="293"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1" r:id="rId29"/>
    <p:sldId id="284" r:id="rId30"/>
    <p:sldId id="285" r:id="rId31"/>
  </p:sldIdLst>
  <p:sldSz cx="9144000" cy="6858000" type="screen4x3"/>
  <p:notesSz cx="6858000" cy="9144000"/>
  <p:embeddedFontLst>
    <p:embeddedFont>
      <p:font typeface="Helvetica Neue" panose="02000503000000020004"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8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HV1VEOgxzowt2Y7wPyjDbJx7y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3836"/>
  </p:normalViewPr>
  <p:slideViewPr>
    <p:cSldViewPr snapToGrid="0">
      <p:cViewPr varScale="1">
        <p:scale>
          <a:sx n="105" d="100"/>
          <a:sy n="105" d="100"/>
        </p:scale>
        <p:origin x="1376" y="200"/>
      </p:cViewPr>
      <p:guideLst>
        <p:guide orient="horz" pos="68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4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en-US"/>
              <a:t>The process of applying to operate a registry business is much more complex than registering a domain name, which any individual or organization can do, and should not be entered into lightly. Applying for a new gTLD essentially means applying to operate an Internet registry. Let’s talk a little bit about what that entails.</a:t>
            </a:r>
            <a:endParaRPr/>
          </a:p>
          <a:p>
            <a:pPr marL="0" lvl="0" indent="0" algn="l" rtl="0">
              <a:lnSpc>
                <a:spcPct val="100000"/>
              </a:lnSpc>
              <a:spcBef>
                <a:spcPts val="1200"/>
              </a:spcBef>
              <a:spcAft>
                <a:spcPts val="1200"/>
              </a:spcAft>
              <a:buSzPts val="1400"/>
              <a:buNone/>
            </a:pPr>
            <a:endParaRPr sz="1100"/>
          </a:p>
        </p:txBody>
      </p:sp>
      <p:sp>
        <p:nvSpPr>
          <p:cNvPr id="422" name="Google Shape;4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As an applicant, your organization is requesting to operate a registry that represents a part of the Internet infrastructure. </a:t>
            </a:r>
            <a:endParaRPr dirty="0"/>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A registry is a database of all the domains registered under a specific TLD. Registry operators (ROs) maintain the master list or registry of all those domains. ROs have contracts with registrars that enable them to sell a gTLD. ROs also add, delete, or modify domain names and make other changes as requested by registrars.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RO determines what organizations are allowed to register to use your domain and what organizations are not? </a:t>
            </a:r>
            <a:endParaRPr dirty="0"/>
          </a:p>
          <a:p>
            <a:pPr marL="0" lvl="0" indent="0" algn="l" rtl="0">
              <a:lnSpc>
                <a:spcPct val="100000"/>
              </a:lnSpc>
              <a:spcBef>
                <a:spcPts val="0"/>
              </a:spcBef>
              <a:spcAft>
                <a:spcPts val="0"/>
              </a:spcAft>
              <a:buSzPts val="1400"/>
              <a:buNone/>
            </a:pPr>
            <a:r>
              <a:rPr lang="en-US" dirty="0"/>
              <a:t>They also decide:  What is the gTLD being used for? Is it a closed community like .bank or .</a:t>
            </a:r>
            <a:r>
              <a:rPr lang="en-US" dirty="0" err="1"/>
              <a:t>edu</a:t>
            </a:r>
            <a:r>
              <a:rPr lang="en-US" dirty="0"/>
              <a:t> or is it open? </a:t>
            </a:r>
            <a:endParaRPr dirty="0"/>
          </a:p>
          <a:p>
            <a:pPr marL="0" lvl="0" indent="0" algn="l" rtl="0">
              <a:lnSpc>
                <a:spcPct val="100000"/>
              </a:lnSpc>
              <a:spcBef>
                <a:spcPts val="0"/>
              </a:spcBef>
              <a:spcAft>
                <a:spcPts val="0"/>
              </a:spcAft>
              <a:buSzPts val="1400"/>
              <a:buNone/>
            </a:pPr>
            <a:r>
              <a:rPr lang="en-US" dirty="0"/>
              <a:t>Is it to be used only in a specific way, like .new? Or within a specific geography?</a:t>
            </a:r>
            <a:endParaRPr dirty="0"/>
          </a:p>
        </p:txBody>
      </p:sp>
      <p:sp>
        <p:nvSpPr>
          <p:cNvPr id="429" name="Google Shape;4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All new gTLD applicants must be able to demonstrate the operational, technical, and financial capacities necessary to operate a registry.  Some of these operational and technical capacities, like back-end services, can be outsourced to third parties called Registry Service Providers.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But applying for a new gTLD requires financial and technical resources, including staff and equipment, that are out of reach for many.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application and evaluation fees</a:t>
            </a:r>
            <a:r>
              <a:rPr lang="en-US" dirty="0"/>
              <a:t> are expected to be between 208,000-293,000 US dollars. </a:t>
            </a: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62" name="Google Shape;46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0b3186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f0b3186b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There are many aspects – technical, financial, regulatory – to running a registry.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registry operator plays a key role within the Internet ecosystem is to keep the master database of all domain names registered in each top-level domain and generate the "zone file" that allows computers to route Internet traffic to and from TLDs anywhere in the world.</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Registry operators are responsible for maintaining the registry for each top-level domain. The responsibilities of the registries include accepting registration requests, maintaining a database of the necessary domain name registration data, and providing name servers to publish the zone file data </a:t>
            </a:r>
            <a:r>
              <a:rPr lang="en-US" i="1" dirty="0">
                <a:latin typeface="Arial"/>
                <a:ea typeface="Arial"/>
                <a:cs typeface="Arial"/>
                <a:sym typeface="Arial"/>
              </a:rPr>
              <a:t>(i.e</a:t>
            </a:r>
            <a:r>
              <a:rPr lang="en-US" dirty="0">
                <a:latin typeface="Arial"/>
                <a:ea typeface="Arial"/>
                <a:cs typeface="Arial"/>
                <a:sym typeface="Arial"/>
              </a:rPr>
              <a:t>., information about the location of a domain name) throughout the Internet.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Some registry operators may choose to outsource some of the technical requirements to a third party, called a registry services provider.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For people that would like to learn more about becoming a registry operator, you’re encouraged to take advantage of our ICANN Learn Course, which is available on </a:t>
            </a:r>
            <a:r>
              <a:rPr lang="en-US" dirty="0" err="1">
                <a:latin typeface="Arial"/>
                <a:ea typeface="Arial"/>
                <a:cs typeface="Arial"/>
                <a:sym typeface="Arial"/>
              </a:rPr>
              <a:t>icann.org</a:t>
            </a:r>
            <a:r>
              <a:rPr lang="en-US"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74" name="Google Shape;474;g2f0b3186ba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The Applicant Support Program, or ASP, makes applying for a new gTLD more attainable to entities that are interested in running a gTLD but that need financial or training resources to do so.  </a:t>
            </a:r>
            <a:endParaRPr sz="1100"/>
          </a:p>
        </p:txBody>
      </p:sp>
      <p:sp>
        <p:nvSpPr>
          <p:cNvPr id="504" name="Google Shape;5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evaluation criteria for qualifying</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 include: </a:t>
            </a:r>
            <a:endParaRPr/>
          </a:p>
          <a:p>
            <a:pPr marL="914400" lvl="1" indent="-304800" algn="l" rtl="0">
              <a:lnSpc>
                <a:spcPct val="100000"/>
              </a:lnSpc>
              <a:spcBef>
                <a:spcPts val="0"/>
              </a:spcBef>
              <a:spcAft>
                <a:spcPts val="0"/>
              </a:spcAft>
              <a:buClr>
                <a:schemeClr val="dk1"/>
              </a:buClr>
              <a:buSzPts val="1200"/>
              <a:buFont typeface="Calibri"/>
              <a:buChar char="○"/>
            </a:pPr>
            <a:r>
              <a:rPr lang="en-US"/>
              <a:t>Business Due Diligence</a:t>
            </a:r>
            <a:endParaRPr/>
          </a:p>
          <a:p>
            <a:pPr marL="914400" lvl="1" indent="-304800" algn="l" rtl="0">
              <a:lnSpc>
                <a:spcPct val="100000"/>
              </a:lnSpc>
              <a:spcBef>
                <a:spcPts val="0"/>
              </a:spcBef>
              <a:spcAft>
                <a:spcPts val="0"/>
              </a:spcAft>
              <a:buClr>
                <a:schemeClr val="dk1"/>
              </a:buClr>
              <a:buSzPts val="1200"/>
              <a:buFont typeface="Calibri"/>
              <a:buChar char="○"/>
            </a:pPr>
            <a:r>
              <a:rPr lang="en-US"/>
              <a:t>Public Responsibility Due Diligence</a:t>
            </a:r>
            <a:endParaRPr/>
          </a:p>
          <a:p>
            <a:pPr marL="914400" lvl="1" indent="-304800" algn="l" rtl="0">
              <a:lnSpc>
                <a:spcPct val="100000"/>
              </a:lnSpc>
              <a:spcBef>
                <a:spcPts val="0"/>
              </a:spcBef>
              <a:spcAft>
                <a:spcPts val="0"/>
              </a:spcAft>
              <a:buClr>
                <a:schemeClr val="dk1"/>
              </a:buClr>
              <a:buSzPts val="1200"/>
              <a:buFont typeface="Calibri"/>
              <a:buChar char="○"/>
            </a:pPr>
            <a:r>
              <a:rPr lang="en-US"/>
              <a:t>Financial Need </a:t>
            </a:r>
            <a:endParaRPr/>
          </a:p>
          <a:p>
            <a:pPr marL="914400" lvl="1" indent="-304800" algn="l" rtl="0">
              <a:lnSpc>
                <a:spcPct val="100000"/>
              </a:lnSpc>
              <a:spcBef>
                <a:spcPts val="0"/>
              </a:spcBef>
              <a:spcAft>
                <a:spcPts val="0"/>
              </a:spcAft>
              <a:buClr>
                <a:schemeClr val="dk1"/>
              </a:buClr>
              <a:buSzPts val="1200"/>
              <a:buFont typeface="Calibri"/>
              <a:buChar char="○"/>
            </a:pPr>
            <a:r>
              <a:rPr lang="en-US"/>
              <a:t>Financial Viability</a:t>
            </a:r>
            <a:endParaRPr/>
          </a:p>
          <a:p>
            <a:pPr marL="914400" lvl="1" indent="-304800" algn="l" rtl="0">
              <a:lnSpc>
                <a:spcPct val="100000"/>
              </a:lnSpc>
              <a:spcBef>
                <a:spcPts val="0"/>
              </a:spcBef>
              <a:spcAft>
                <a:spcPts val="0"/>
              </a:spcAft>
              <a:buClr>
                <a:schemeClr val="dk1"/>
              </a:buClr>
              <a:buSzPts val="1200"/>
              <a:buFont typeface="Calibri"/>
              <a:buChar char="○"/>
            </a:pPr>
            <a:r>
              <a:rPr lang="en-US"/>
              <a:t>Eligible Entity Status</a:t>
            </a:r>
            <a:endParaRPr/>
          </a:p>
          <a:p>
            <a:pPr marL="0" lvl="0" indent="0" algn="l" rtl="0">
              <a:lnSpc>
                <a:spcPct val="100000"/>
              </a:lnSpc>
              <a:spcBef>
                <a:spcPts val="0"/>
              </a:spcBef>
              <a:spcAft>
                <a:spcPts val="0"/>
              </a:spcAft>
              <a:buClr>
                <a:schemeClr val="dk1"/>
              </a:buClr>
              <a:buSzPts val="1200"/>
              <a:buFont typeface="Calibri"/>
              <a:buNone/>
            </a:pPr>
            <a:endParaRPr>
              <a:highlight>
                <a:srgbClr val="FFFF00"/>
              </a:highlight>
            </a:endParaRPr>
          </a:p>
          <a:p>
            <a:pPr marL="0" lvl="0" indent="0" algn="l" rtl="0">
              <a:spcBef>
                <a:spcPts val="0"/>
              </a:spcBef>
              <a:spcAft>
                <a:spcPts val="0"/>
              </a:spcAft>
              <a:buClr>
                <a:schemeClr val="dk1"/>
              </a:buClr>
              <a:buSzPts val="1400"/>
              <a:buFont typeface="Arial"/>
              <a:buNone/>
            </a:pPr>
            <a:r>
              <a:rPr lang="en-US"/>
              <a:t>A complete guide to the ASP application process is available in the </a:t>
            </a:r>
            <a:r>
              <a:rPr lang="en-US" u="sng">
                <a:solidFill>
                  <a:srgbClr val="1155CC"/>
                </a:solidFill>
                <a:hlinkClick r:id="rId3">
                  <a:extLst>
                    <a:ext uri="{A12FA001-AC4F-418D-AE19-62706E023703}">
                      <ahyp:hlinkClr xmlns:ahyp="http://schemas.microsoft.com/office/drawing/2018/hyperlinkcolor" val="tx"/>
                    </a:ext>
                  </a:extLst>
                </a:hlinkClick>
              </a:rPr>
              <a:t>ASP Handbook</a:t>
            </a:r>
            <a:r>
              <a:rPr lang="en-US"/>
              <a:t> - and we will talk more about this in a few minutes.</a:t>
            </a:r>
            <a:endParaRPr>
              <a:highlight>
                <a:srgbClr val="FFFF00"/>
              </a:highlight>
            </a:endParaRPr>
          </a:p>
        </p:txBody>
      </p:sp>
      <p:sp>
        <p:nvSpPr>
          <p:cNvPr id="511" name="Google Shape;5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 apply to the Applicant Support Program, applicants must be one of these entities: </a:t>
            </a:r>
            <a:endParaRPr dirty="0"/>
          </a:p>
          <a:p>
            <a:pPr marL="457200" lvl="0" indent="-317500" algn="l" rtl="0">
              <a:lnSpc>
                <a:spcPct val="100000"/>
              </a:lnSpc>
              <a:spcBef>
                <a:spcPts val="0"/>
              </a:spcBef>
              <a:spcAft>
                <a:spcPts val="0"/>
              </a:spcAft>
              <a:buSzPts val="14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 nonprofit, nongovernmental, or charitable organization;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endParaRPr>
          </a:p>
          <a:p>
            <a:pPr marL="457200" lvl="0" indent="-317500" algn="l" rtl="0">
              <a:lnSpc>
                <a:spcPct val="100000"/>
              </a:lnSpc>
              <a:spcBef>
                <a:spcPts val="0"/>
              </a:spcBef>
              <a:spcAft>
                <a:spcPts val="0"/>
              </a:spcAft>
              <a:buSzPts val="14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an intergovernmental organization;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endParaRPr>
          </a:p>
          <a:p>
            <a:pPr marL="457200" lvl="0" indent="-317500" algn="l" rtl="0">
              <a:lnSpc>
                <a:spcPct val="100000"/>
              </a:lnSpc>
              <a:spcBef>
                <a:spcPts val="0"/>
              </a:spcBef>
              <a:spcAft>
                <a:spcPts val="0"/>
              </a:spcAft>
              <a:buSzPts val="14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an indigenous or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tribal</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peoples’ organization;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endParaRPr>
          </a:p>
          <a:p>
            <a:pPr marL="457200" lvl="0" indent="-317500" algn="l" rtl="0">
              <a:lnSpc>
                <a:spcPct val="100000"/>
              </a:lnSpc>
              <a:spcBef>
                <a:spcPts val="0"/>
              </a:spcBef>
              <a:spcAft>
                <a:spcPts val="0"/>
              </a:spcAft>
              <a:buSzPts val="14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or a small businesses that operates as a social enterprise or that is located in a less-developed economy.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Applicants need to certify to being one of the types of entities on this list and provide corresponding documentation.</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534" name="Google Shape;5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For applicants that qualify for support, the program offers a range of financial and nonfinancial assistance to help applicants apply for a gTLD.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Financial assistance includes fee reductions (between 75-85% reduction) based upon available funds and the number of applicants that qualify for support. </a:t>
            </a:r>
            <a:endParaRPr dirty="0"/>
          </a:p>
          <a:p>
            <a:pPr marL="914400" lvl="1" indent="-304800" algn="l" rtl="0">
              <a:lnSpc>
                <a:spcPct val="100000"/>
              </a:lnSpc>
              <a:spcBef>
                <a:spcPts val="0"/>
              </a:spcBef>
              <a:spcAft>
                <a:spcPts val="0"/>
              </a:spcAft>
              <a:buClr>
                <a:schemeClr val="dk1"/>
              </a:buClr>
              <a:buSzPts val="1200"/>
              <a:buFont typeface="Calibri"/>
              <a:buChar char="○"/>
            </a:pPr>
            <a:r>
              <a:rPr lang="en-US" dirty="0"/>
              <a:t>75% is the minimum fee reduction for supported applicants; 85% is the maximum reduction for supported applicants. </a:t>
            </a:r>
            <a:endParaRPr dirty="0"/>
          </a:p>
          <a:p>
            <a:pPr marL="914400" lvl="1" indent="-304800" algn="l" rtl="0">
              <a:lnSpc>
                <a:spcPct val="100000"/>
              </a:lnSpc>
              <a:spcBef>
                <a:spcPts val="0"/>
              </a:spcBef>
              <a:spcAft>
                <a:spcPts val="0"/>
              </a:spcAft>
              <a:buClr>
                <a:schemeClr val="dk1"/>
              </a:buClr>
              <a:buSzPts val="1200"/>
              <a:buFont typeface="Calibri"/>
              <a:buChar char="○"/>
            </a:pPr>
            <a:r>
              <a:rPr lang="en-US" dirty="0"/>
              <a:t>It’s important to note there that fee reductions will apply to only one gTLD application per supported applicant.</a:t>
            </a:r>
            <a:endParaRPr dirty="0"/>
          </a:p>
          <a:p>
            <a:pPr marL="914400" lvl="1" indent="-304800" algn="l" rtl="0">
              <a:lnSpc>
                <a:spcPct val="100000"/>
              </a:lnSpc>
              <a:spcBef>
                <a:spcPts val="0"/>
              </a:spcBef>
              <a:spcAft>
                <a:spcPts val="0"/>
              </a:spcAft>
              <a:buSzPts val="1200"/>
              <a:buFont typeface="Calibri"/>
              <a:buChar char="○"/>
            </a:pPr>
            <a:r>
              <a:rPr lang="en-US" dirty="0">
                <a:solidFill>
                  <a:srgbClr val="000000"/>
                </a:solidFill>
              </a:rPr>
              <a:t>Qualified ASP applicants that participate in contention resolution procedures in the new gTLD program will also be eligible to receive a bid credit.</a:t>
            </a:r>
            <a:endParaRPr dirty="0">
              <a:solidFill>
                <a:srgbClr val="000000"/>
              </a:solidFil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Non-financial assistance includes access to training materials and resources, applicant counselors who can help support your application, and volunteer professional services.</a:t>
            </a:r>
            <a:endParaRPr dirty="0"/>
          </a:p>
        </p:txBody>
      </p:sp>
      <p:sp>
        <p:nvSpPr>
          <p:cNvPr id="599" name="Google Shape;59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ASP evaluations will be conducted in two phases.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In the first phase, ICANN will conduct general business due diligence. This entails confirmation that the applicant is in legal compliance, that all required documents have been submitted, that the applicant is eligible for the New gTLD Program, as well as conducting background screening.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Applicants that do not pass this first phase of the evaluation cannot proceed to Phase 2.</a:t>
            </a:r>
            <a:endParaRPr/>
          </a:p>
        </p:txBody>
      </p:sp>
      <p:sp>
        <p:nvSpPr>
          <p:cNvPr id="632" name="Google Shape;6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t>The second part of the evaluation process will be conducted by a Support Applicant Review Panel. Evaluation panelists will conduct fair, independent, efficient, consistent, and reliable evaluation processes to assess applicants. </a:t>
            </a:r>
            <a:endParaRPr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n-US" dirty="0"/>
              <a:t>The panel will review the remaining aspects of the evaluation criteria: public responsibility, which requires that the applicant does not trade in, produce, or promote an industry/string contrary to generally accepted legal norms of morality and public order. And that the applicant is not affiliated with an existing gTLD Registry Operator and/or another prospective gTLD applicant in the next round that would not meet the ASP criteria. </a:t>
            </a:r>
            <a:endParaRPr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n-US" dirty="0"/>
              <a:t>Additional requirements include financial need, financial viability, and confirming that the applicant is one of the eligible entities discussed earlier.</a:t>
            </a:r>
            <a:endParaRPr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endParaRPr dirty="0"/>
          </a:p>
        </p:txBody>
      </p:sp>
      <p:sp>
        <p:nvSpPr>
          <p:cNvPr id="655" name="Google Shape;65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Hello, my name is —--  Welcome to today’s _______, which we’ve developed to encourage your participation in the New gTLD Program: Next Round. </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Here’s an agenda to share with you what we’ll be covering today.</a:t>
            </a:r>
            <a:endParaRPr dirty="0"/>
          </a:p>
        </p:txBody>
      </p:sp>
      <p:sp>
        <p:nvSpPr>
          <p:cNvPr id="72" name="Google Shape;7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It’s important to note that all applicants interested in applying for a new gTLDs must submit an application to the new gTLD Program. The New gTLD Program application submission will begin in early 2026. Applicants that apply for but do not qualify for support are still able to submit a gTLD application and pay the full fees. Applicants will need to meet the requirements for the gTLD program evaluation in order to be successful in their gTLD application. More information about the New gTLD Program is available on the website: </a:t>
            </a:r>
            <a:r>
              <a:rPr lang="en-US" u="sng">
                <a:solidFill>
                  <a:schemeClr val="hlink"/>
                </a:solidFill>
                <a:hlinkClick r:id="rId3"/>
              </a:rPr>
              <a:t>https://newgtldprogram.icann.org/en</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678" name="Google Shape;6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top bar shows </a:t>
            </a:r>
            <a:r>
              <a:rPr lang="en-US" b="1"/>
              <a:t>phases </a:t>
            </a:r>
            <a:r>
              <a:rPr lang="en-US"/>
              <a:t>people go through when they make an important decision–like applying for a gTLD. The bottom bar shows the </a:t>
            </a:r>
            <a:r>
              <a:rPr lang="en-US" b="1"/>
              <a:t>support </a:t>
            </a:r>
            <a:r>
              <a:rPr lang="en-US"/>
              <a:t>ICANN provides in each of those phases. In the middle, we provide an example of a supported applicant’s </a:t>
            </a:r>
            <a:r>
              <a:rPr lang="en-US" b="1"/>
              <a:t>experience</a:t>
            </a:r>
            <a:r>
              <a:rPr lang="en-US"/>
              <a:t> through these phases with these types of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support</a:t>
            </a:r>
            <a:r>
              <a:rPr lang="en-US"/>
              <a:t>.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So, here we see an applicant that’s making use of capacity development support, asking questions to the Applicant counselor, or using the volunteer professional services on offer. This journey continues on the next slide.</a:t>
            </a:r>
            <a:endParaRPr/>
          </a:p>
        </p:txBody>
      </p:sp>
      <p:sp>
        <p:nvSpPr>
          <p:cNvPr id="691" name="Google Shape;6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This slide shows the continuation of the journey, where an applicant makes the </a:t>
            </a:r>
            <a:r>
              <a:rPr lang="en-US" b="1"/>
              <a:t>decision</a:t>
            </a:r>
            <a:r>
              <a:rPr lang="en-US"/>
              <a:t> to apply (top bar) and what support is available to them during and after the gTLD application process (bottom bar). This graphic shows the applicant’s journey through contracting and gTLD delegation, and the supports available long-term as the applicant becomes a registry operator. </a:t>
            </a:r>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743" name="Google Shape;7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Here are some of the important dates you may want to make note of. The Applicant Support Program will open to receive applications on 19 November this year. The gTLD Program Applicant Guidebook is expect to go out for Public Comment in May 2025. The final, Board-approved version is estimated to be ready by December 2025. The new gTLD program is expected to open to receive applications in April 2026. </a:t>
            </a:r>
            <a:endParaRPr dirty="0">
              <a:latin typeface="Arial"/>
              <a:ea typeface="Arial"/>
              <a:cs typeface="Arial"/>
              <a:sym typeface="Arial"/>
            </a:endParaRPr>
          </a:p>
        </p:txBody>
      </p:sp>
      <p:sp>
        <p:nvSpPr>
          <p:cNvPr id="794" name="Google Shape;79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Presenter to add relevant events to this slide as needed. </a:t>
            </a:r>
            <a:endParaRPr/>
          </a:p>
        </p:txBody>
      </p:sp>
      <p:sp>
        <p:nvSpPr>
          <p:cNvPr id="829" name="Google Shape;82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2f0b3186bae_0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g2f0b3186bae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If you’re interested in playing a role in the next round of new gTLDs - and we hope you are - consider being a Next Round Champion. Tell your colleagues about the opportunities on the horizon via the New gTLD Program, and the financial and non-financial assistance that’s available to support them.</a:t>
            </a:r>
            <a:endParaRPr dirty="0">
              <a:latin typeface="Arial"/>
              <a:ea typeface="Arial"/>
              <a:cs typeface="Arial"/>
              <a:sym typeface="Arial"/>
            </a:endParaRPr>
          </a:p>
        </p:txBody>
      </p:sp>
      <p:sp>
        <p:nvSpPr>
          <p:cNvPr id="1012" name="Google Shape;1012;g2f0b3186bae_0_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7" name="Google Shape;8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start with the reason we’re here today, to tell you about some interesting and exciting new opportunities that are about to happen with the launch of something called the New gTLD Program: Next Round. </a:t>
            </a:r>
            <a:endParaRP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Internet started with just a handful of gTLDs. You’re probably most familiar with .com, .org, or .net.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the Internet evolved, the number of gTLDs has increased. ICANN launched the New gTLD Program in 2012 to encourage innovation, competition, and consumer choice in the domain name industry.  By the end of March 2021, there were more than </a:t>
            </a:r>
            <a:r>
              <a:rPr lang="en-US" u="sng">
                <a:solidFill>
                  <a:srgbClr val="1155CC"/>
                </a:solidFill>
                <a:hlinkClick r:id="rId3">
                  <a:extLst>
                    <a:ext uri="{A12FA001-AC4F-418D-AE19-62706E023703}">
                      <ahyp:hlinkClr xmlns:ahyp="http://schemas.microsoft.com/office/drawing/2018/hyperlinkcolor" val="tx"/>
                    </a:ext>
                  </a:extLst>
                </a:hlinkClick>
              </a:rPr>
              <a:t>1,200 gTLDs</a:t>
            </a:r>
            <a:r>
              <a:rPr lang="en-US"/>
              <a:t>.</a:t>
            </a:r>
            <a:endParaRPr/>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a:t>Top-level domains are the part of an Internet address that comes after the dot. New generic top-level domains, or gTLDs, can represent brands, communities, and geographies, as well as domain names in multiple scripts and longer than three characters. In certain scripts, the TLD appears to the left of the dot – like in Arabic. </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a:t>Note: Without exception, all two-character TLDs are country-code domains, which indicate the country, sovereign state, or dependent territory where the website is based.</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a:t>As the Internet evolved, the number of generic TLDs has increased to reflect the multidimensionality of billions of Internet users. ICANN has carried out three application rounds for new gTLDs: in 2000, 2004, and 2012. </a:t>
            </a:r>
            <a:endParaRP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 ICANN is preparing to open another round of applications for new gTLDs. But - what exactly do we mean by “applying for a new gTLD”? And why would an organization want to apply, let alone operate a gTLD?</a:t>
            </a:r>
            <a:endParaRP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dirty="0"/>
              <a:t>New gTLDs are intended to provide greater consumer choice and can be used in many innovative ways. For example, several brands are using a TLD for internal use to enable their employees and technical teams to set up secure spaces online.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.bank</a:t>
            </a:r>
            <a:r>
              <a:rPr lang="en-US" dirty="0"/>
              <a:t> enhances trust in the online banking system by serving financial industries only and offering a secured, verified, easily identifiable location online.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a:t>
            </a:r>
            <a:r>
              <a:rPr lang="en-US" b="1" dirty="0" err="1"/>
              <a:t>nyc</a:t>
            </a:r>
            <a:r>
              <a:rPr lang="en-US" dirty="0"/>
              <a:t> was created to show the diversity of perspectives, people, and businesses that make New York the vibrant city that it is.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.new</a:t>
            </a:r>
            <a:r>
              <a:rPr lang="en-US" dirty="0"/>
              <a:t> on the other hand can only be used to create a new task, like opening a new Google doc or a new Spotify playlist.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gTLDs can represent cultures, brands, geographies, communities, special interests, and more (e.g., .community, .</a:t>
            </a:r>
            <a:r>
              <a:rPr lang="en-US" dirty="0" err="1"/>
              <a:t>london</a:t>
            </a:r>
            <a:r>
              <a:rPr lang="en-US" dirty="0"/>
              <a:t>, .sport).</a:t>
            </a:r>
            <a:endParaRPr dirty="0"/>
          </a:p>
          <a:p>
            <a:pPr marL="0" lvl="0" indent="0" algn="l" rtl="0">
              <a:lnSpc>
                <a:spcPct val="100000"/>
              </a:lnSpc>
              <a:spcBef>
                <a:spcPts val="0"/>
              </a:spcBef>
              <a:spcAft>
                <a:spcPts val="0"/>
              </a:spcAft>
              <a:buSzPts val="1400"/>
              <a:buNone/>
            </a:pPr>
            <a:endParaRPr dirty="0"/>
          </a:p>
        </p:txBody>
      </p:sp>
      <p:sp>
        <p:nvSpPr>
          <p:cNvPr id="167" name="Google Shape;16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B181B"/>
                </a:solidFill>
              </a:rPr>
              <a:t>For businesses, a gTLD is a branding opportunity.</a:t>
            </a:r>
            <a:r>
              <a:rPr lang="en-US" b="1">
                <a:solidFill>
                  <a:srgbClr val="0B181B"/>
                </a:solidFill>
              </a:rPr>
              <a:t> </a:t>
            </a:r>
            <a:r>
              <a:rPr lang="en-US">
                <a:solidFill>
                  <a:srgbClr val="0B181B"/>
                </a:solidFill>
              </a:rPr>
              <a:t>And the opportunities are almost limitless, allowing individual businesses, commercial organizations, or entire sectors, to develop a unique label for themselves on the Internet. </a:t>
            </a:r>
            <a:endParaRPr>
              <a:solidFill>
                <a:srgbClr val="0B181B"/>
              </a:solidFill>
            </a:endParaRPr>
          </a:p>
          <a:p>
            <a:pPr marL="0" lvl="0" indent="0" algn="l" rtl="0">
              <a:lnSpc>
                <a:spcPct val="100000"/>
              </a:lnSpc>
              <a:spcBef>
                <a:spcPts val="0"/>
              </a:spcBef>
              <a:spcAft>
                <a:spcPts val="0"/>
              </a:spcAft>
              <a:buSzPts val="1400"/>
              <a:buNone/>
            </a:pPr>
            <a:endParaRPr>
              <a:solidFill>
                <a:srgbClr val="0B181B"/>
              </a:solidFill>
            </a:endParaRPr>
          </a:p>
          <a:p>
            <a:pPr marL="0" lvl="0" indent="0" algn="l" rtl="0">
              <a:lnSpc>
                <a:spcPct val="100000"/>
              </a:lnSpc>
              <a:spcBef>
                <a:spcPts val="0"/>
              </a:spcBef>
              <a:spcAft>
                <a:spcPts val="0"/>
              </a:spcAft>
              <a:buSzPts val="1400"/>
              <a:buNone/>
            </a:pPr>
            <a:r>
              <a:rPr lang="en-US">
                <a:solidFill>
                  <a:srgbClr val="0B181B"/>
                </a:solidFill>
              </a:rPr>
              <a:t>New gTLDs will benefit people, businesses, and communities – from indigenous, religious, or linguistic communities, to companies and governments that want to address customers and constituents in local scripts, to communities that share a passion or commonality that are scattered throughout the world. These groups and entities have the opportunity to reflect their community, values, and geographic or cultural niches, via a new gTLD.</a:t>
            </a:r>
            <a:endParaRPr>
              <a:solidFill>
                <a:srgbClr val="0B181B"/>
              </a:solidFill>
            </a:endParaRPr>
          </a:p>
        </p:txBody>
      </p:sp>
      <p:sp>
        <p:nvSpPr>
          <p:cNvPr id="205" name="Google Shape;2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50" dirty="0">
                <a:solidFill>
                  <a:srgbClr val="1D1C1D"/>
                </a:solidFill>
                <a:latin typeface="Arial"/>
                <a:ea typeface="Arial"/>
                <a:cs typeface="Arial"/>
                <a:sym typeface="Arial"/>
              </a:rPr>
              <a:t>In addition to having a unique “label” or name, a gTLD can offer many potential benefits:</a:t>
            </a:r>
            <a:endParaRPr sz="1150" dirty="0">
              <a:solidFill>
                <a:srgbClr val="1D1C1D"/>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Enhanced Security: An RO has the ability to implement security measures tailored to that domain, reducing the risk of cyber threats like phishing attacks.</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Monetization Opportunities: An RO can sell domain names under the gTLD, potentially generating revenue.</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Increased Credibility:  A gTLD can enhance the credibility and trustworthiness of a brand in the eyes of users.</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Brand Control: A gTLD gives you much more control over your brand online.</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Flexibility and Creativity: As an RO, you can create domain names that are more relevant and creative for your specific niche or industry.</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Control Over Policies: While s</a:t>
            </a:r>
            <a:r>
              <a:rPr lang="en-US" sz="1150" dirty="0">
                <a:solidFill>
                  <a:srgbClr val="1D1C1D"/>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ome rules are set by ICANN Consensus Policies,</a:t>
            </a:r>
            <a:r>
              <a:rPr lang="en-US" sz="1150" dirty="0">
                <a:solidFill>
                  <a:srgbClr val="1D1C1D"/>
                </a:solidFill>
                <a:latin typeface="Arial"/>
                <a:ea typeface="Arial"/>
                <a:cs typeface="Arial"/>
                <a:sym typeface="Arial"/>
              </a:rPr>
              <a:t> an RO generally has the autonomy to set registration policies for the gTLD, including who can register domain names under your gTLD and for what purposes.</a:t>
            </a: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dirty="0">
                <a:solidFill>
                  <a:srgbClr val="1D1C1D"/>
                </a:solidFill>
                <a:latin typeface="Arial"/>
                <a:ea typeface="Arial"/>
                <a:cs typeface="Arial"/>
                <a:sym typeface="Arial"/>
              </a:rPr>
              <a:t>Localization: having your own gTLD can allow for localized domain names that cater to specific regions or languages, improving your global reach and relevance.</a:t>
            </a:r>
            <a:endParaRPr dirty="0"/>
          </a:p>
        </p:txBody>
      </p:sp>
      <p:sp>
        <p:nvSpPr>
          <p:cNvPr id="319" name="Google Shape;31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11"/>
        <p:cNvGrpSpPr/>
        <p:nvPr/>
      </p:nvGrpSpPr>
      <p:grpSpPr>
        <a:xfrm>
          <a:off x="0" y="0"/>
          <a:ext cx="0" cy="0"/>
          <a:chOff x="0" y="0"/>
          <a:chExt cx="0" cy="0"/>
        </a:xfrm>
      </p:grpSpPr>
      <p:sp>
        <p:nvSpPr>
          <p:cNvPr id="12" name="Google Shape;12;p35"/>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5"/>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14" name="Google Shape;14;p35"/>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15" name="Google Shape;15;p35"/>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16"/>
        <p:cNvGrpSpPr/>
        <p:nvPr/>
      </p:nvGrpSpPr>
      <p:grpSpPr>
        <a:xfrm>
          <a:off x="0" y="0"/>
          <a:ext cx="0" cy="0"/>
          <a:chOff x="0" y="0"/>
          <a:chExt cx="0" cy="0"/>
        </a:xfrm>
      </p:grpSpPr>
      <p:sp>
        <p:nvSpPr>
          <p:cNvPr id="17" name="Google Shape;17;p36"/>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6"/>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6"/>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20"/>
        <p:cNvGrpSpPr/>
        <p:nvPr/>
      </p:nvGrpSpPr>
      <p:grpSpPr>
        <a:xfrm>
          <a:off x="0" y="0"/>
          <a:ext cx="0" cy="0"/>
          <a:chOff x="0" y="0"/>
          <a:chExt cx="0" cy="0"/>
        </a:xfrm>
      </p:grpSpPr>
      <p:sp>
        <p:nvSpPr>
          <p:cNvPr id="21" name="Google Shape;21;p37"/>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2" name="Google Shape;22;p37"/>
          <p:cNvSpPr txBox="1">
            <a:spLocks noGrp="1"/>
          </p:cNvSpPr>
          <p:nvPr>
            <p:ph type="title"/>
          </p:nvPr>
        </p:nvSpPr>
        <p:spPr>
          <a:xfrm>
            <a:off x="432000" y="2785561"/>
            <a:ext cx="5825744"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37"/>
          <p:cNvPicPr preferRelativeResize="0"/>
          <p:nvPr/>
        </p:nvPicPr>
        <p:blipFill rotWithShape="1">
          <a:blip r:embed="rId2">
            <a:alphaModFix/>
          </a:blip>
          <a:srcRect r="24078"/>
          <a:stretch/>
        </p:blipFill>
        <p:spPr>
          <a:xfrm>
            <a:off x="5513560" y="-3637"/>
            <a:ext cx="3630440" cy="68675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38"/>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432000" y="900000"/>
            <a:ext cx="5406940" cy="57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27"/>
        <p:cNvGrpSpPr/>
        <p:nvPr/>
      </p:nvGrpSpPr>
      <p:grpSpPr>
        <a:xfrm>
          <a:off x="0" y="0"/>
          <a:ext cx="0" cy="0"/>
          <a:chOff x="0" y="0"/>
          <a:chExt cx="0" cy="0"/>
        </a:xfrm>
      </p:grpSpPr>
      <p:cxnSp>
        <p:nvCxnSpPr>
          <p:cNvPr id="28" name="Google Shape;28;p39"/>
          <p:cNvCxnSpPr/>
          <p:nvPr/>
        </p:nvCxnSpPr>
        <p:spPr>
          <a:xfrm>
            <a:off x="3779384" y="3198304"/>
            <a:ext cx="2693" cy="3659703"/>
          </a:xfrm>
          <a:prstGeom prst="straightConnector1">
            <a:avLst/>
          </a:prstGeom>
          <a:noFill/>
          <a:ln w="15875" cap="flat" cmpd="sng">
            <a:solidFill>
              <a:schemeClr val="accent5"/>
            </a:solidFill>
            <a:prstDash val="solid"/>
            <a:round/>
            <a:headEnd type="none" w="sm" len="sm"/>
            <a:tailEnd type="none" w="sm" len="sm"/>
          </a:ln>
        </p:spPr>
      </p:cxnSp>
      <p:cxnSp>
        <p:nvCxnSpPr>
          <p:cNvPr id="29" name="Google Shape;29;p39"/>
          <p:cNvCxnSpPr/>
          <p:nvPr/>
        </p:nvCxnSpPr>
        <p:spPr>
          <a:xfrm>
            <a:off x="756229" y="3198304"/>
            <a:ext cx="0" cy="3659703"/>
          </a:xfrm>
          <a:prstGeom prst="straightConnector1">
            <a:avLst/>
          </a:prstGeom>
          <a:noFill/>
          <a:ln w="15875" cap="flat" cmpd="sng">
            <a:solidFill>
              <a:schemeClr val="accent5"/>
            </a:solidFill>
            <a:prstDash val="solid"/>
            <a:round/>
            <a:headEnd type="none" w="sm" len="sm"/>
            <a:tailEnd type="none" w="sm" len="sm"/>
          </a:ln>
        </p:spPr>
      </p:cxnSp>
      <p:sp>
        <p:nvSpPr>
          <p:cNvPr id="30" name="Google Shape;30;p39"/>
          <p:cNvSpPr txBox="1"/>
          <p:nvPr/>
        </p:nvSpPr>
        <p:spPr>
          <a:xfrm>
            <a:off x="4112015" y="3141058"/>
            <a:ext cx="2669453"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flickr.com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linkedin.com</a:t>
            </a:r>
            <a:r>
              <a:rPr lang="en-US" sz="1600" b="0" i="0" u="none" strike="noStrike" cap="none" dirty="0">
                <a:solidFill>
                  <a:schemeClr val="accent5"/>
                </a:solidFill>
                <a:latin typeface="Arial"/>
                <a:ea typeface="Arial"/>
                <a:cs typeface="Arial"/>
                <a:sym typeface="Arial"/>
              </a:rPr>
              <a:t>/company/</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instagram.com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p:txBody>
      </p:sp>
      <p:sp>
        <p:nvSpPr>
          <p:cNvPr id="31" name="Google Shape;31;p39"/>
          <p:cNvSpPr/>
          <p:nvPr/>
        </p:nvSpPr>
        <p:spPr>
          <a:xfrm>
            <a:off x="3566362"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2" name="Google Shape;32;p39"/>
          <p:cNvSpPr/>
          <p:nvPr/>
        </p:nvSpPr>
        <p:spPr>
          <a:xfrm>
            <a:off x="3566362"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3" name="Google Shape;33;p39"/>
          <p:cNvSpPr/>
          <p:nvPr/>
        </p:nvSpPr>
        <p:spPr>
          <a:xfrm>
            <a:off x="3566362" y="4565473"/>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4" name="Google Shape;34;p39"/>
          <p:cNvSpPr/>
          <p:nvPr/>
        </p:nvSpPr>
        <p:spPr>
          <a:xfrm>
            <a:off x="540000"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5" name="Google Shape;35;p39"/>
          <p:cNvSpPr/>
          <p:nvPr/>
        </p:nvSpPr>
        <p:spPr>
          <a:xfrm>
            <a:off x="540000"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 name="Google Shape;36;p39"/>
          <p:cNvSpPr/>
          <p:nvPr/>
        </p:nvSpPr>
        <p:spPr>
          <a:xfrm>
            <a:off x="540000" y="4565472"/>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37" name="Google Shape;37;p39"/>
          <p:cNvPicPr preferRelativeResize="0"/>
          <p:nvPr/>
        </p:nvPicPr>
        <p:blipFill rotWithShape="1">
          <a:blip r:embed="rId2">
            <a:alphaModFix/>
          </a:blip>
          <a:srcRect/>
          <a:stretch/>
        </p:blipFill>
        <p:spPr>
          <a:xfrm>
            <a:off x="3688436" y="4698193"/>
            <a:ext cx="184206" cy="177742"/>
          </a:xfrm>
          <a:prstGeom prst="rect">
            <a:avLst/>
          </a:prstGeom>
          <a:noFill/>
          <a:ln>
            <a:noFill/>
          </a:ln>
        </p:spPr>
      </p:pic>
      <p:pic>
        <p:nvPicPr>
          <p:cNvPr id="38" name="Google Shape;38;p39"/>
          <p:cNvPicPr preferRelativeResize="0"/>
          <p:nvPr/>
        </p:nvPicPr>
        <p:blipFill rotWithShape="1">
          <a:blip r:embed="rId3">
            <a:alphaModFix/>
          </a:blip>
          <a:srcRect/>
          <a:stretch/>
        </p:blipFill>
        <p:spPr>
          <a:xfrm>
            <a:off x="3617678" y="3860920"/>
            <a:ext cx="340340" cy="340340"/>
          </a:xfrm>
          <a:prstGeom prst="rect">
            <a:avLst/>
          </a:prstGeom>
          <a:noFill/>
          <a:ln>
            <a:noFill/>
          </a:ln>
        </p:spPr>
      </p:pic>
      <p:sp>
        <p:nvSpPr>
          <p:cNvPr id="39" name="Google Shape;39;p39"/>
          <p:cNvSpPr/>
          <p:nvPr/>
        </p:nvSpPr>
        <p:spPr>
          <a:xfrm>
            <a:off x="3669363"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0" name="Google Shape;40;p39"/>
          <p:cNvSpPr/>
          <p:nvPr/>
        </p:nvSpPr>
        <p:spPr>
          <a:xfrm>
            <a:off x="3794267"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39"/>
          <p:cNvSpPr txBox="1">
            <a:spLocks noGrp="1"/>
          </p:cNvSpPr>
          <p:nvPr>
            <p:ph type="body" idx="1"/>
          </p:nvPr>
        </p:nvSpPr>
        <p:spPr>
          <a:xfrm>
            <a:off x="540000" y="1718062"/>
            <a:ext cx="4308194" cy="3693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lnSpc>
                <a:spcPct val="100000"/>
              </a:lnSpc>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 name="Google Shape;42;p39"/>
          <p:cNvSpPr txBox="1"/>
          <p:nvPr/>
        </p:nvSpPr>
        <p:spPr>
          <a:xfrm>
            <a:off x="1087753" y="3145187"/>
            <a:ext cx="2361155"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facebook.com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youtube.com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icannnews</a:t>
            </a:r>
            <a:endParaRPr sz="1600" b="0" i="0" u="none" strike="noStrike" cap="none" dirty="0">
              <a:solidFill>
                <a:schemeClr val="accent5"/>
              </a:solidFill>
              <a:latin typeface="Arial"/>
              <a:ea typeface="Arial"/>
              <a:cs typeface="Arial"/>
              <a:sym typeface="Arial"/>
            </a:endParaRPr>
          </a:p>
        </p:txBody>
      </p:sp>
      <p:pic>
        <p:nvPicPr>
          <p:cNvPr id="43" name="Google Shape;43;p39"/>
          <p:cNvPicPr preferRelativeResize="0"/>
          <p:nvPr/>
        </p:nvPicPr>
        <p:blipFill rotWithShape="1">
          <a:blip r:embed="rId4">
            <a:alphaModFix/>
          </a:blip>
          <a:srcRect/>
          <a:stretch/>
        </p:blipFill>
        <p:spPr>
          <a:xfrm>
            <a:off x="661143" y="4718555"/>
            <a:ext cx="193406" cy="131017"/>
          </a:xfrm>
          <a:prstGeom prst="rect">
            <a:avLst/>
          </a:prstGeom>
          <a:noFill/>
          <a:ln>
            <a:noFill/>
          </a:ln>
        </p:spPr>
      </p:pic>
      <p:pic>
        <p:nvPicPr>
          <p:cNvPr id="44" name="Google Shape;44;p39"/>
          <p:cNvPicPr preferRelativeResize="0"/>
          <p:nvPr/>
        </p:nvPicPr>
        <p:blipFill rotWithShape="1">
          <a:blip r:embed="rId5">
            <a:alphaModFix/>
          </a:blip>
          <a:srcRect/>
          <a:stretch/>
        </p:blipFill>
        <p:spPr>
          <a:xfrm>
            <a:off x="660619" y="3199155"/>
            <a:ext cx="189759" cy="171687"/>
          </a:xfrm>
          <a:prstGeom prst="rect">
            <a:avLst/>
          </a:prstGeom>
          <a:noFill/>
          <a:ln>
            <a:noFill/>
          </a:ln>
        </p:spPr>
      </p:pic>
      <p:pic>
        <p:nvPicPr>
          <p:cNvPr id="45" name="Google Shape;45;p39"/>
          <p:cNvPicPr preferRelativeResize="0"/>
          <p:nvPr/>
        </p:nvPicPr>
        <p:blipFill rotWithShape="1">
          <a:blip r:embed="rId6">
            <a:alphaModFix/>
          </a:blip>
          <a:srcRect/>
          <a:stretch/>
        </p:blipFill>
        <p:spPr>
          <a:xfrm>
            <a:off x="593555" y="3876167"/>
            <a:ext cx="320921" cy="320921"/>
          </a:xfrm>
          <a:prstGeom prst="rect">
            <a:avLst/>
          </a:prstGeom>
          <a:noFill/>
          <a:ln>
            <a:noFill/>
          </a:ln>
        </p:spPr>
      </p:pic>
      <p:pic>
        <p:nvPicPr>
          <p:cNvPr id="46" name="Google Shape;46;p39"/>
          <p:cNvPicPr preferRelativeResize="0"/>
          <p:nvPr/>
        </p:nvPicPr>
        <p:blipFill rotWithShape="1">
          <a:blip r:embed="rId7">
            <a:alphaModFix/>
          </a:blip>
          <a:srcRect/>
          <a:stretch/>
        </p:blipFill>
        <p:spPr>
          <a:xfrm>
            <a:off x="5477116" y="4446953"/>
            <a:ext cx="3666884" cy="2414222"/>
          </a:xfrm>
          <a:prstGeom prst="rect">
            <a:avLst/>
          </a:prstGeom>
          <a:noFill/>
          <a:ln>
            <a:noFill/>
          </a:ln>
        </p:spPr>
      </p:pic>
      <p:sp>
        <p:nvSpPr>
          <p:cNvPr id="47" name="Google Shape;47;p39"/>
          <p:cNvSpPr/>
          <p:nvPr/>
        </p:nvSpPr>
        <p:spPr>
          <a:xfrm>
            <a:off x="5012946" y="6005456"/>
            <a:ext cx="720000" cy="72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8" name="Google Shape;48;p39"/>
          <p:cNvSpPr/>
          <p:nvPr/>
        </p:nvSpPr>
        <p:spPr>
          <a:xfrm>
            <a:off x="8663221" y="3577348"/>
            <a:ext cx="180000" cy="18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9" name="Google Shape;49;p39"/>
          <p:cNvSpPr/>
          <p:nvPr/>
        </p:nvSpPr>
        <p:spPr>
          <a:xfrm>
            <a:off x="6822688" y="2108508"/>
            <a:ext cx="432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0" name="Google Shape;50;p39"/>
          <p:cNvPicPr preferRelativeResize="0"/>
          <p:nvPr/>
        </p:nvPicPr>
        <p:blipFill rotWithShape="1">
          <a:blip r:embed="rId8">
            <a:alphaModFix/>
          </a:blip>
          <a:srcRect/>
          <a:stretch/>
        </p:blipFill>
        <p:spPr>
          <a:xfrm>
            <a:off x="7162675" y="5410158"/>
            <a:ext cx="1186518" cy="943970"/>
          </a:xfrm>
          <a:prstGeom prst="rect">
            <a:avLst/>
          </a:prstGeom>
          <a:noFill/>
          <a:ln>
            <a:noFill/>
          </a:ln>
        </p:spPr>
      </p:pic>
      <p:sp>
        <p:nvSpPr>
          <p:cNvPr id="51" name="Google Shape;51;p39"/>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2" name="Google Shape;52;p39"/>
          <p:cNvPicPr preferRelativeResize="0"/>
          <p:nvPr/>
        </p:nvPicPr>
        <p:blipFill rotWithShape="1">
          <a:blip r:embed="rId9">
            <a:alphaModFix/>
          </a:blip>
          <a:srcRect/>
          <a:stretch/>
        </p:blipFill>
        <p:spPr>
          <a:xfrm>
            <a:off x="540000" y="611558"/>
            <a:ext cx="6054632" cy="198000"/>
          </a:xfrm>
          <a:prstGeom prst="rect">
            <a:avLst/>
          </a:prstGeom>
          <a:noFill/>
          <a:ln>
            <a:noFill/>
          </a:ln>
        </p:spPr>
      </p:pic>
      <p:pic>
        <p:nvPicPr>
          <p:cNvPr id="53" name="Google Shape;53;p39"/>
          <p:cNvPicPr preferRelativeResize="0"/>
          <p:nvPr/>
        </p:nvPicPr>
        <p:blipFill rotWithShape="1">
          <a:blip r:embed="rId10">
            <a:alphaModFix/>
          </a:blip>
          <a:srcRect/>
          <a:stretch/>
        </p:blipFill>
        <p:spPr>
          <a:xfrm>
            <a:off x="7138247" y="294969"/>
            <a:ext cx="800100" cy="800100"/>
          </a:xfrm>
          <a:prstGeom prst="rect">
            <a:avLst/>
          </a:prstGeom>
          <a:noFill/>
          <a:ln>
            <a:noFill/>
          </a:ln>
        </p:spPr>
      </p:pic>
    </p:spTree>
    <p:extLst>
      <p:ext uri="{BB962C8B-B14F-4D97-AF65-F5344CB8AC3E}">
        <p14:creationId xmlns:p14="http://schemas.microsoft.com/office/powerpoint/2010/main" val="237118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8">
            <a:alphaModFix/>
          </a:blip>
          <a:srcRect/>
          <a:stretch/>
        </p:blipFill>
        <p:spPr>
          <a:xfrm>
            <a:off x="432000" y="288001"/>
            <a:ext cx="4420810" cy="28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pos="5493">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icann.org/en/engagement-calenda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nextroundinfo@icann.org" TargetMode="External"/><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newgtldprogram.icann.org/en" TargetMode="External"/><Relationship Id="rId4" Type="http://schemas.openxmlformats.org/officeDocument/2006/relationships/hyperlink" Target="mailto:globalsupport@icann.or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newgtldprogram.icann.org/en/application-rounds/round2/asp/resources" TargetMode="External"/><Relationship Id="rId3" Type="http://schemas.openxmlformats.org/officeDocument/2006/relationships/image" Target="../media/image21.png"/><Relationship Id="rId7" Type="http://schemas.openxmlformats.org/officeDocument/2006/relationships/hyperlink" Target="https://community.icann.org/display/SPIR/ASP+%7C+Applicant+Support+Progra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newgtldprogram.icann.org/en/application-rounds/round2/asp/handbook" TargetMode="External"/><Relationship Id="rId5" Type="http://schemas.openxmlformats.org/officeDocument/2006/relationships/hyperlink" Target="https://newgtldprogram.icann.org/en/application-rounds/round2/asp" TargetMode="External"/><Relationship Id="rId10" Type="http://schemas.openxmlformats.org/officeDocument/2006/relationships/hyperlink" Target="https://www.icann.org/en/beginners/courses-and-learning" TargetMode="External"/><Relationship Id="rId4" Type="http://schemas.openxmlformats.org/officeDocument/2006/relationships/image" Target="../media/image20.png"/><Relationship Id="rId9" Type="http://schemas.openxmlformats.org/officeDocument/2006/relationships/hyperlink" Target="https://newgtlds.icann.org/en/announcements-and-media/case-studi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newgtldprogram.icann.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newgtldprogram.icann.or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540000" y="1380204"/>
            <a:ext cx="6733248" cy="204879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en-US" sz="4000"/>
              <a:t>A More Inclusive Internet: The New gTLD Applicant Support Program </a:t>
            </a:r>
            <a:endParaRPr/>
          </a:p>
        </p:txBody>
      </p:sp>
      <p:sp>
        <p:nvSpPr>
          <p:cNvPr id="61" name="Google Shape;61;p1"/>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62" name="Google Shape;62;p1"/>
          <p:cNvPicPr preferRelativeResize="0"/>
          <p:nvPr/>
        </p:nvPicPr>
        <p:blipFill rotWithShape="1">
          <a:blip r:embed="rId3">
            <a:alphaModFix/>
          </a:blip>
          <a:srcRect/>
          <a:stretch/>
        </p:blipFill>
        <p:spPr>
          <a:xfrm>
            <a:off x="4971719" y="4111033"/>
            <a:ext cx="4172281" cy="2746967"/>
          </a:xfrm>
          <a:prstGeom prst="rect">
            <a:avLst/>
          </a:prstGeom>
          <a:noFill/>
          <a:ln>
            <a:noFill/>
          </a:ln>
        </p:spPr>
      </p:pic>
      <p:sp>
        <p:nvSpPr>
          <p:cNvPr id="63" name="Google Shape;63;p1"/>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64" name="Google Shape;64;p1"/>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 name="Google Shape;65;p1"/>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 name="Google Shape;66;p1"/>
          <p:cNvSpPr txBox="1"/>
          <p:nvPr/>
        </p:nvSpPr>
        <p:spPr>
          <a:xfrm>
            <a:off x="540000" y="3673404"/>
            <a:ext cx="47766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B3458"/>
              </a:buClr>
              <a:buSzPts val="1800"/>
              <a:buFont typeface="Arial"/>
              <a:buNone/>
            </a:pPr>
            <a:r>
              <a:rPr lang="en-US" sz="1800" b="1" i="0" u="none" strike="noStrike" cap="none">
                <a:solidFill>
                  <a:schemeClr val="lt1"/>
                </a:solidFill>
                <a:latin typeface="Arial"/>
                <a:ea typeface="Arial"/>
                <a:cs typeface="Arial"/>
                <a:sym typeface="Arial"/>
              </a:rPr>
              <a:t>Bringing Opportunity to Communities</a:t>
            </a:r>
            <a:r>
              <a:rPr lang="en-US" sz="1800" b="1">
                <a:solidFill>
                  <a:schemeClr val="lt1"/>
                </a:solidFill>
              </a:rPr>
              <a:t>,</a:t>
            </a:r>
            <a:r>
              <a:rPr lang="en-US" sz="1800" b="1" i="0" u="none" strike="noStrike" cap="none">
                <a:solidFill>
                  <a:schemeClr val="lt1"/>
                </a:solidFill>
                <a:latin typeface="Arial"/>
                <a:ea typeface="Arial"/>
                <a:cs typeface="Arial"/>
                <a:sym typeface="Arial"/>
              </a:rPr>
              <a:t> </a:t>
            </a:r>
            <a:r>
              <a:rPr lang="en-US" sz="1800" b="1">
                <a:solidFill>
                  <a:schemeClr val="lt1"/>
                </a:solidFill>
              </a:rPr>
              <a:t>O</a:t>
            </a:r>
            <a:r>
              <a:rPr lang="en-US" sz="1800" b="1" i="0" u="none" strike="noStrike" cap="none">
                <a:solidFill>
                  <a:schemeClr val="lt1"/>
                </a:solidFill>
                <a:latin typeface="Arial"/>
                <a:ea typeface="Arial"/>
                <a:cs typeface="Arial"/>
                <a:sym typeface="Arial"/>
              </a:rPr>
              <a:t>rganizatio</a:t>
            </a:r>
            <a:r>
              <a:rPr lang="en-US" sz="1800" b="1">
                <a:solidFill>
                  <a:schemeClr val="lt1"/>
                </a:solidFill>
              </a:rPr>
              <a:t>ns, and</a:t>
            </a:r>
            <a:r>
              <a:rPr lang="en-US" sz="1800" b="1" i="0" u="none" strike="noStrike" cap="none">
                <a:solidFill>
                  <a:schemeClr val="lt1"/>
                </a:solidFill>
                <a:latin typeface="Arial"/>
                <a:ea typeface="Arial"/>
                <a:cs typeface="Arial"/>
                <a:sym typeface="Arial"/>
              </a:rPr>
              <a:t> Regions Around the World</a:t>
            </a:r>
            <a:endParaRPr sz="1400" b="0" i="0" u="none" strike="noStrike" cap="none">
              <a:solidFill>
                <a:srgbClr val="000000"/>
              </a:solidFill>
              <a:latin typeface="Arial"/>
              <a:ea typeface="Arial"/>
              <a:cs typeface="Arial"/>
              <a:sym typeface="Arial"/>
            </a:endParaRPr>
          </a:p>
        </p:txBody>
      </p:sp>
      <p:pic>
        <p:nvPicPr>
          <p:cNvPr id="67" name="Google Shape;67;p1"/>
          <p:cNvPicPr preferRelativeResize="0"/>
          <p:nvPr/>
        </p:nvPicPr>
        <p:blipFill rotWithShape="1">
          <a:blip r:embed="rId4">
            <a:alphaModFix/>
          </a:blip>
          <a:srcRect/>
          <a:stretch/>
        </p:blipFill>
        <p:spPr>
          <a:xfrm>
            <a:off x="7138247" y="294969"/>
            <a:ext cx="800100" cy="800100"/>
          </a:xfrm>
          <a:prstGeom prst="rect">
            <a:avLst/>
          </a:prstGeom>
          <a:noFill/>
          <a:ln>
            <a:noFill/>
          </a:ln>
        </p:spPr>
      </p:pic>
      <p:sp>
        <p:nvSpPr>
          <p:cNvPr id="2" name="TextBox 1">
            <a:extLst>
              <a:ext uri="{FF2B5EF4-FFF2-40B4-BE49-F238E27FC236}">
                <a16:creationId xmlns:a16="http://schemas.microsoft.com/office/drawing/2014/main" id="{0F7BAF87-97F0-C42B-46A4-F7C107FEF8C5}"/>
              </a:ext>
            </a:extLst>
          </p:cNvPr>
          <p:cNvSpPr txBox="1"/>
          <p:nvPr/>
        </p:nvSpPr>
        <p:spPr>
          <a:xfrm>
            <a:off x="540000" y="4779264"/>
            <a:ext cx="2069088" cy="307777"/>
          </a:xfrm>
          <a:prstGeom prst="rect">
            <a:avLst/>
          </a:prstGeom>
          <a:noFill/>
        </p:spPr>
        <p:txBody>
          <a:bodyPr wrap="square" rtlCol="0">
            <a:spAutoFit/>
          </a:bodyPr>
          <a:lstStyle/>
          <a:p>
            <a:r>
              <a:rPr lang="en-US" dirty="0">
                <a:solidFill>
                  <a:schemeClr val="bg1"/>
                </a:solidFill>
              </a:rPr>
              <a:t>August 2024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03</a:t>
            </a:r>
            <a:endParaRPr/>
          </a:p>
        </p:txBody>
      </p:sp>
      <p:sp>
        <p:nvSpPr>
          <p:cNvPr id="425" name="Google Shape;425;p20"/>
          <p:cNvSpPr txBox="1">
            <a:spLocks noGrp="1"/>
          </p:cNvSpPr>
          <p:nvPr>
            <p:ph type="title"/>
          </p:nvPr>
        </p:nvSpPr>
        <p:spPr>
          <a:xfrm>
            <a:off x="431800" y="2786063"/>
            <a:ext cx="5203190"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Becoming a Registry</a:t>
            </a:r>
            <a:br>
              <a:rPr lang="en-US"/>
            </a:br>
            <a:r>
              <a:rPr lang="en-US"/>
              <a:t>Operator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431799" y="900113"/>
            <a:ext cx="5153753" cy="47699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Becoming a Registry Operator</a:t>
            </a:r>
            <a:endParaRPr/>
          </a:p>
        </p:txBody>
      </p:sp>
      <p:sp>
        <p:nvSpPr>
          <p:cNvPr id="432" name="Google Shape;432;p12"/>
          <p:cNvSpPr/>
          <p:nvPr/>
        </p:nvSpPr>
        <p:spPr>
          <a:xfrm>
            <a:off x="683799" y="2079547"/>
            <a:ext cx="377329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B3458"/>
                </a:solidFill>
                <a:latin typeface="Arial"/>
                <a:ea typeface="Arial"/>
                <a:cs typeface="Arial"/>
                <a:sym typeface="Arial"/>
              </a:rPr>
              <a:t>Applying for a gTLD means you are applying to operate a piece of the In</a:t>
            </a:r>
            <a:r>
              <a:rPr lang="en-US" sz="2000" dirty="0">
                <a:solidFill>
                  <a:srgbClr val="0B3458"/>
                </a:solidFill>
              </a:rPr>
              <a:t>ternet (a</a:t>
            </a:r>
            <a:r>
              <a:rPr lang="en-US"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registry).</a:t>
            </a:r>
            <a:endParaRPr sz="1400" b="0" i="0" u="none" strike="noStrike" cap="none" dirty="0">
              <a:solidFill>
                <a:srgbClr val="000000"/>
              </a:solidFill>
              <a:latin typeface="Arial"/>
              <a:ea typeface="Arial"/>
              <a:cs typeface="Arial"/>
              <a:sym typeface="Arial"/>
            </a:endParaRPr>
          </a:p>
        </p:txBody>
      </p:sp>
      <p:sp>
        <p:nvSpPr>
          <p:cNvPr id="433" name="Google Shape;433;p12"/>
          <p:cNvSpPr/>
          <p:nvPr/>
        </p:nvSpPr>
        <p:spPr>
          <a:xfrm>
            <a:off x="4680199" y="2079547"/>
            <a:ext cx="3773289"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a:t>
            </a:r>
            <a:r>
              <a:rPr lang="en-US" sz="2000" dirty="0">
                <a:solidFill>
                  <a:srgbClr val="0B345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a:t>
            </a:r>
            <a:r>
              <a:rPr lang="en-US"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registry</a:t>
            </a:r>
            <a:r>
              <a:rPr lang="en-US"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 </a:t>
            </a:r>
            <a:r>
              <a:rPr lang="en-US" sz="2000" dirty="0">
                <a:solidFill>
                  <a:srgbClr val="0B345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supports </a:t>
            </a:r>
            <a:r>
              <a:rPr lang="en-US" sz="2000" b="0" i="0" u="none" strike="noStrike" cap="none" dirty="0">
                <a:solidFill>
                  <a:srgbClr val="0B3458"/>
                </a:solidFill>
                <a:latin typeface="Arial"/>
                <a:ea typeface="Arial"/>
                <a:cs typeface="Arial"/>
                <a:sym typeface="Arial"/>
              </a:rPr>
              <a:t>all the domains </a:t>
            </a:r>
            <a:r>
              <a:rPr lang="en-US" sz="2000" dirty="0">
                <a:solidFill>
                  <a:srgbClr val="0B3458"/>
                </a:solidFill>
              </a:rPr>
              <a:t>registered</a:t>
            </a:r>
            <a:r>
              <a:rPr lang="en-US" sz="2000" b="0" i="0" u="none" strike="noStrike" cap="none" dirty="0">
                <a:solidFill>
                  <a:srgbClr val="0B3458"/>
                </a:solidFill>
                <a:latin typeface="Arial"/>
                <a:ea typeface="Arial"/>
                <a:cs typeface="Arial"/>
                <a:sym typeface="Arial"/>
              </a:rPr>
              <a:t> under a particular gTLD.</a:t>
            </a:r>
            <a:endParaRPr sz="1400" b="0" i="0" u="none" strike="noStrike" cap="none" dirty="0">
              <a:solidFill>
                <a:srgbClr val="000000"/>
              </a:solidFill>
              <a:latin typeface="Arial"/>
              <a:ea typeface="Arial"/>
              <a:cs typeface="Arial"/>
              <a:sym typeface="Arial"/>
            </a:endParaRPr>
          </a:p>
        </p:txBody>
      </p:sp>
      <p:sp>
        <p:nvSpPr>
          <p:cNvPr id="434" name="Google Shape;434;p12"/>
          <p:cNvSpPr/>
          <p:nvPr/>
        </p:nvSpPr>
        <p:spPr>
          <a:xfrm>
            <a:off x="683799" y="4110546"/>
            <a:ext cx="7776402" cy="2072485"/>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A Registry Operator: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F1633E"/>
              </a:buClr>
              <a:buSzPts val="1600"/>
              <a:buFont typeface="NTR"/>
              <a:buChar char="►"/>
            </a:pPr>
            <a:r>
              <a:rPr lang="en-US" sz="2000" b="0" i="0" u="none" strike="noStrike" cap="none">
                <a:solidFill>
                  <a:schemeClr val="lt1"/>
                </a:solidFill>
                <a:latin typeface="Arial"/>
                <a:ea typeface="Arial"/>
                <a:cs typeface="Arial"/>
                <a:sym typeface="Arial"/>
              </a:rPr>
              <a:t>Sets the </a:t>
            </a:r>
            <a:r>
              <a:rPr lang="en-US" sz="20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requirements for the gTLD.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F1633E"/>
              </a:buClr>
              <a:buSzPts val="1600"/>
              <a:buFont typeface="NTR"/>
              <a:buChar char="►"/>
            </a:pPr>
            <a:r>
              <a:rPr lang="en-US" sz="2000" b="0" i="0" u="none" strike="noStrike" cap="none">
                <a:solidFill>
                  <a:schemeClr val="lt1"/>
                </a:solidFill>
                <a:latin typeface="Arial"/>
                <a:ea typeface="Arial"/>
                <a:cs typeface="Arial"/>
                <a:sym typeface="Arial"/>
              </a:rPr>
              <a:t>Determines which second-level domains (the characters to the left of the dot) can be registered, and by whom.</a:t>
            </a:r>
            <a:endParaRPr sz="1400" b="0" i="0" u="none" strike="noStrike" cap="none">
              <a:solidFill>
                <a:srgbClr val="000000"/>
              </a:solidFill>
              <a:latin typeface="Arial"/>
              <a:ea typeface="Arial"/>
              <a:cs typeface="Arial"/>
              <a:sym typeface="Arial"/>
            </a:endParaRPr>
          </a:p>
        </p:txBody>
      </p:sp>
      <p:sp>
        <p:nvSpPr>
          <p:cNvPr id="435" name="Google Shape;435;p1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6" name="Google Shape;436;p12"/>
          <p:cNvCxnSpPr/>
          <p:nvPr/>
        </p:nvCxnSpPr>
        <p:spPr>
          <a:xfrm>
            <a:off x="4680199" y="2079547"/>
            <a:ext cx="3780002" cy="0"/>
          </a:xfrm>
          <a:prstGeom prst="straightConnector1">
            <a:avLst/>
          </a:prstGeom>
          <a:noFill/>
          <a:ln w="15875" cap="flat" cmpd="sng">
            <a:solidFill>
              <a:srgbClr val="F1633E"/>
            </a:solidFill>
            <a:prstDash val="solid"/>
            <a:round/>
            <a:headEnd type="none" w="sm" len="sm"/>
            <a:tailEnd type="none" w="sm" len="sm"/>
          </a:ln>
        </p:spPr>
      </p:cxnSp>
      <p:cxnSp>
        <p:nvCxnSpPr>
          <p:cNvPr id="437" name="Google Shape;437;p12"/>
          <p:cNvCxnSpPr/>
          <p:nvPr/>
        </p:nvCxnSpPr>
        <p:spPr>
          <a:xfrm>
            <a:off x="685714" y="2079547"/>
            <a:ext cx="3771375" cy="0"/>
          </a:xfrm>
          <a:prstGeom prst="straightConnector1">
            <a:avLst/>
          </a:prstGeom>
          <a:noFill/>
          <a:ln w="15875" cap="flat" cmpd="sng">
            <a:solidFill>
              <a:srgbClr val="F1633E"/>
            </a:solidFill>
            <a:prstDash val="solid"/>
            <a:round/>
            <a:headEnd type="none" w="sm" len="sm"/>
            <a:tailEnd type="none" w="sm" len="sm"/>
          </a:ln>
        </p:spPr>
      </p:cxnSp>
      <p:grpSp>
        <p:nvGrpSpPr>
          <p:cNvPr id="438" name="Google Shape;438;p12"/>
          <p:cNvGrpSpPr/>
          <p:nvPr/>
        </p:nvGrpSpPr>
        <p:grpSpPr>
          <a:xfrm>
            <a:off x="5014983" y="1775799"/>
            <a:ext cx="656316" cy="656316"/>
            <a:chOff x="3145601" y="1775799"/>
            <a:chExt cx="656316" cy="656316"/>
          </a:xfrm>
        </p:grpSpPr>
        <p:sp>
          <p:nvSpPr>
            <p:cNvPr id="439" name="Google Shape;439;p12"/>
            <p:cNvSpPr/>
            <p:nvPr/>
          </p:nvSpPr>
          <p:spPr>
            <a:xfrm>
              <a:off x="3145601"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40" name="Google Shape;440;p12"/>
            <p:cNvGrpSpPr/>
            <p:nvPr/>
          </p:nvGrpSpPr>
          <p:grpSpPr>
            <a:xfrm>
              <a:off x="3251261" y="1857441"/>
              <a:ext cx="439754" cy="485782"/>
              <a:chOff x="5399755" y="2316832"/>
              <a:chExt cx="554154" cy="612158"/>
            </a:xfrm>
          </p:grpSpPr>
          <p:sp>
            <p:nvSpPr>
              <p:cNvPr id="441" name="Google Shape;441;p1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1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1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12"/>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1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2"/>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2"/>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2"/>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12"/>
            <p:cNvSpPr/>
            <p:nvPr/>
          </p:nvSpPr>
          <p:spPr>
            <a:xfrm>
              <a:off x="3396002" y="2029823"/>
              <a:ext cx="156388" cy="155634"/>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54" name="Google Shape;454;p12"/>
          <p:cNvGrpSpPr/>
          <p:nvPr/>
        </p:nvGrpSpPr>
        <p:grpSpPr>
          <a:xfrm>
            <a:off x="1018582" y="1775799"/>
            <a:ext cx="656316" cy="656316"/>
            <a:chOff x="355642" y="1775799"/>
            <a:chExt cx="656316" cy="656316"/>
          </a:xfrm>
        </p:grpSpPr>
        <p:sp>
          <p:nvSpPr>
            <p:cNvPr id="455" name="Google Shape;455;p12"/>
            <p:cNvSpPr/>
            <p:nvPr/>
          </p:nvSpPr>
          <p:spPr>
            <a:xfrm>
              <a:off x="355642"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56" name="Google Shape;456;p12"/>
            <p:cNvGrpSpPr/>
            <p:nvPr/>
          </p:nvGrpSpPr>
          <p:grpSpPr>
            <a:xfrm>
              <a:off x="555065" y="1942711"/>
              <a:ext cx="257466" cy="335954"/>
              <a:chOff x="1876510" y="1547778"/>
              <a:chExt cx="347712" cy="453711"/>
            </a:xfrm>
          </p:grpSpPr>
          <p:sp>
            <p:nvSpPr>
              <p:cNvPr id="457" name="Google Shape;457;p1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title"/>
          </p:nvPr>
        </p:nvSpPr>
        <p:spPr>
          <a:xfrm>
            <a:off x="431799" y="900113"/>
            <a:ext cx="6574929" cy="99478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Financial and Technical Considerations</a:t>
            </a:r>
            <a:endParaRPr/>
          </a:p>
        </p:txBody>
      </p:sp>
      <p:sp>
        <p:nvSpPr>
          <p:cNvPr id="465" name="Google Shape;465;p13"/>
          <p:cNvSpPr txBox="1"/>
          <p:nvPr/>
        </p:nvSpPr>
        <p:spPr>
          <a:xfrm>
            <a:off x="431800" y="2231298"/>
            <a:ext cx="3506355" cy="389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rgbClr val="0B3458"/>
                </a:solidFill>
              </a:rPr>
              <a:t>New gTLD Program: Next Round </a:t>
            </a:r>
            <a:r>
              <a:rPr lang="en-US" sz="1800" b="0" i="0" u="none" strike="noStrike" cap="none" dirty="0">
                <a:solidFill>
                  <a:srgbClr val="0B3458"/>
                </a:solidFill>
                <a:latin typeface="Arial"/>
                <a:ea typeface="Arial"/>
                <a:cs typeface="Arial"/>
                <a:sym typeface="Arial"/>
              </a:rPr>
              <a:t>evaluation fees: </a:t>
            </a: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B3458"/>
                </a:solidFill>
                <a:latin typeface="Arial"/>
                <a:ea typeface="Arial"/>
                <a:cs typeface="Arial"/>
                <a:sym typeface="Arial"/>
              </a:rPr>
              <a:t>U</a:t>
            </a:r>
            <a:r>
              <a:rPr lang="en-US" sz="1800" b="1" dirty="0">
                <a:solidFill>
                  <a:srgbClr val="0B3458"/>
                </a:solidFill>
              </a:rPr>
              <a:t>S</a:t>
            </a:r>
            <a:r>
              <a:rPr lang="en-US" sz="1800" b="1"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$208,000–$293,000*</a:t>
            </a:r>
            <a:r>
              <a:rPr lang="en-US"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en-US" sz="1800" b="0" i="0" u="none" strike="noStrike" cap="none" dirty="0">
                <a:solidFill>
                  <a:srgbClr val="0B3458"/>
                </a:solidFill>
                <a:latin typeface="Arial"/>
                <a:ea typeface="Arial"/>
                <a:cs typeface="Arial"/>
                <a:sym typeface="Arial"/>
              </a:rPr>
              <a:t>Standard operational f</a:t>
            </a:r>
            <a:r>
              <a:rPr lang="en-US"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ees included</a:t>
            </a:r>
            <a:r>
              <a:rPr lang="en-US" sz="1800" b="0" i="0" u="none" strike="noStrike" cap="none" dirty="0">
                <a:solidFill>
                  <a:srgbClr val="0B3458"/>
                </a:solidFill>
                <a:latin typeface="Arial"/>
                <a:ea typeface="Arial"/>
                <a:cs typeface="Arial"/>
                <a:sym typeface="Arial"/>
              </a:rPr>
              <a:t> in the Registry Agreement signed with ICANN </a:t>
            </a:r>
            <a:endParaRPr sz="1400" b="0" i="0" u="none" strike="noStrike" cap="none" dirty="0">
              <a:solidFill>
                <a:srgbClr val="000000"/>
              </a:solidFill>
              <a:latin typeface="Arial"/>
              <a:ea typeface="Arial"/>
              <a:cs typeface="Arial"/>
              <a:sym typeface="Arial"/>
            </a:endParaRPr>
          </a:p>
          <a:p>
            <a:pPr marL="393750" marR="0" lvl="0" indent="-194310" algn="l" rtl="0">
              <a:lnSpc>
                <a:spcPct val="100000"/>
              </a:lnSpc>
              <a:spcBef>
                <a:spcPts val="0"/>
              </a:spcBef>
              <a:spcAft>
                <a:spcPts val="0"/>
              </a:spcAft>
              <a:buClr>
                <a:srgbClr val="F1633E"/>
              </a:buClr>
              <a:buSzPts val="1440"/>
              <a:buFont typeface="NTR"/>
              <a:buNone/>
            </a:pPr>
            <a:endParaRPr sz="1800" b="0" i="0" u="none" strike="noStrike" cap="none" dirty="0">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en-US"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Ongoing financial and technical </a:t>
            </a:r>
            <a:r>
              <a:rPr lang="en-US" sz="1800" dirty="0">
                <a:solidFill>
                  <a:srgbClr val="0B345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obligation</a:t>
            </a:r>
            <a:r>
              <a:rPr lang="en-US"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s</a:t>
            </a:r>
            <a:endParaRPr sz="1400" b="0" i="0" u="none" strike="noStrike" cap="none" dirty="0">
              <a:solidFill>
                <a:srgbClr val="000000"/>
              </a:solidFill>
              <a:latin typeface="Arial"/>
              <a:ea typeface="Arial"/>
              <a:cs typeface="Arial"/>
              <a:sym typeface="Arial"/>
            </a:endParaRPr>
          </a:p>
        </p:txBody>
      </p:sp>
      <p:sp>
        <p:nvSpPr>
          <p:cNvPr id="466" name="Google Shape;466;p13"/>
          <p:cNvSpPr/>
          <p:nvPr/>
        </p:nvSpPr>
        <p:spPr>
          <a:xfrm>
            <a:off x="4572000" y="3875356"/>
            <a:ext cx="4572000" cy="2323039"/>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All new gTLD applicants must be able to demonstrate the operational, technical, and financial capacities necessary to operate a registry and comply with contractual requirements.</a:t>
            </a:r>
            <a:endParaRPr sz="1400" b="0" i="0" u="none" strike="noStrike" cap="none">
              <a:solidFill>
                <a:srgbClr val="000000"/>
              </a:solidFill>
              <a:latin typeface="Arial"/>
              <a:ea typeface="Arial"/>
              <a:cs typeface="Arial"/>
              <a:sym typeface="Arial"/>
            </a:endParaRPr>
          </a:p>
        </p:txBody>
      </p:sp>
      <p:sp>
        <p:nvSpPr>
          <p:cNvPr id="467" name="Google Shape;467;p13"/>
          <p:cNvSpPr/>
          <p:nvPr/>
        </p:nvSpPr>
        <p:spPr>
          <a:xfrm>
            <a:off x="4572000" y="2026226"/>
            <a:ext cx="4572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Applying for a new gTLD requires significant financial and technical resources.</a:t>
            </a:r>
            <a:endParaRPr sz="1400" b="0" i="0" u="none" strike="noStrike" cap="none">
              <a:solidFill>
                <a:srgbClr val="000000"/>
              </a:solidFill>
              <a:latin typeface="Arial"/>
              <a:ea typeface="Arial"/>
              <a:cs typeface="Arial"/>
              <a:sym typeface="Arial"/>
            </a:endParaRPr>
          </a:p>
        </p:txBody>
      </p:sp>
      <p:sp>
        <p:nvSpPr>
          <p:cNvPr id="468" name="Google Shape;468;p13"/>
          <p:cNvSpPr/>
          <p:nvPr/>
        </p:nvSpPr>
        <p:spPr>
          <a:xfrm>
            <a:off x="4955426" y="3636365"/>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B3458"/>
                </a:solidFill>
                <a:latin typeface="Arial"/>
                <a:ea typeface="Arial"/>
                <a:cs typeface="Arial"/>
                <a:sym typeface="Arial"/>
              </a:rPr>
              <a:t>!</a:t>
            </a:r>
            <a:endParaRPr sz="2400" b="0" i="0" u="none" strike="noStrike" cap="none">
              <a:solidFill>
                <a:schemeClr val="lt1"/>
              </a:solidFill>
              <a:latin typeface="Arial"/>
              <a:ea typeface="Arial"/>
              <a:cs typeface="Arial"/>
              <a:sym typeface="Arial"/>
            </a:endParaRPr>
          </a:p>
        </p:txBody>
      </p:sp>
      <p:sp>
        <p:nvSpPr>
          <p:cNvPr id="469" name="Google Shape;469;p13"/>
          <p:cNvSpPr/>
          <p:nvPr/>
        </p:nvSpPr>
        <p:spPr>
          <a:xfrm>
            <a:off x="4955424" y="1787649"/>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B345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70" name="Google Shape;470;p1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7B5D025-62F6-4998-ED8A-241792541F70}"/>
              </a:ext>
            </a:extLst>
          </p:cNvPr>
          <p:cNvSpPr txBox="1"/>
          <p:nvPr/>
        </p:nvSpPr>
        <p:spPr>
          <a:xfrm>
            <a:off x="629840" y="5890618"/>
            <a:ext cx="3308315" cy="307777"/>
          </a:xfrm>
          <a:prstGeom prst="rect">
            <a:avLst/>
          </a:prstGeom>
          <a:noFill/>
        </p:spPr>
        <p:txBody>
          <a:bodyPr wrap="square" rtlCol="0">
            <a:spAutoFit/>
          </a:bodyPr>
          <a:lstStyle/>
          <a:p>
            <a:r>
              <a:rPr lang="en-US" dirty="0">
                <a:solidFill>
                  <a:srgbClr val="0B3458"/>
                </a:solidFill>
              </a:rPr>
              <a:t>*Fees subject to change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0b3186bae_0_0"/>
          <p:cNvSpPr txBox="1">
            <a:spLocks noGrp="1"/>
          </p:cNvSpPr>
          <p:nvPr>
            <p:ph type="title"/>
          </p:nvPr>
        </p:nvSpPr>
        <p:spPr>
          <a:xfrm>
            <a:off x="431800" y="900125"/>
            <a:ext cx="6574800" cy="474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dirty="0"/>
              <a:t>Responsibilities of Registry Operators </a:t>
            </a:r>
            <a:endParaRPr dirty="0"/>
          </a:p>
          <a:p>
            <a:pPr marL="0" lvl="0" indent="0" algn="l" rtl="0">
              <a:lnSpc>
                <a:spcPct val="100000"/>
              </a:lnSpc>
              <a:spcBef>
                <a:spcPts val="0"/>
              </a:spcBef>
              <a:spcAft>
                <a:spcPts val="0"/>
              </a:spcAft>
              <a:buClr>
                <a:srgbClr val="0B3458"/>
              </a:buClr>
              <a:buSzPts val="2800"/>
              <a:buFont typeface="Arial"/>
              <a:buNone/>
            </a:pPr>
            <a:r>
              <a:rPr lang="en-US" dirty="0"/>
              <a:t>	</a:t>
            </a:r>
            <a:endParaRPr dirty="0"/>
          </a:p>
        </p:txBody>
      </p:sp>
      <p:sp>
        <p:nvSpPr>
          <p:cNvPr id="477" name="Google Shape;477;g2f0b3186bae_0_0"/>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f0b3186bae_0_0"/>
          <p:cNvSpPr/>
          <p:nvPr/>
        </p:nvSpPr>
        <p:spPr>
          <a:xfrm>
            <a:off x="4656238" y="3187200"/>
            <a:ext cx="4032000"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n-US" sz="1800">
                <a:solidFill>
                  <a:schemeClr val="lt1"/>
                </a:solidFill>
              </a:rPr>
              <a:t>Manage requirements detailed in the Registry Agreement and ICANN policies. </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Convert domain names into IP addresses to enable routing of Internet traffic.</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Operate the technical aspects of the TLD.</a:t>
            </a:r>
            <a:endParaRPr sz="2000">
              <a:solidFill>
                <a:schemeClr val="lt1"/>
              </a:solidFill>
            </a:endParaRPr>
          </a:p>
        </p:txBody>
      </p:sp>
      <p:sp>
        <p:nvSpPr>
          <p:cNvPr id="479" name="Google Shape;479;g2f0b3186bae_0_0"/>
          <p:cNvSpPr/>
          <p:nvPr/>
        </p:nvSpPr>
        <p:spPr>
          <a:xfrm>
            <a:off x="455763" y="3187200"/>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n-US" sz="1800">
                <a:solidFill>
                  <a:schemeClr val="lt1"/>
                </a:solidFill>
              </a:rPr>
              <a:t>Maintain master database of all domain names registered in the TLD. </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Generate the "zone file" that allows computers to route Internet traffic to and from TLDs anywhere in the world.</a:t>
            </a:r>
            <a:endParaRPr sz="2000">
              <a:solidFill>
                <a:schemeClr val="lt1"/>
              </a:solidFill>
            </a:endParaRPr>
          </a:p>
        </p:txBody>
      </p:sp>
      <p:sp>
        <p:nvSpPr>
          <p:cNvPr id="480" name="Google Shape;480;g2f0b3186bae_0_0"/>
          <p:cNvSpPr/>
          <p:nvPr/>
        </p:nvSpPr>
        <p:spPr>
          <a:xfrm>
            <a:off x="455775" y="21531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Registry operators:</a:t>
            </a:r>
            <a:endParaRPr sz="1400" b="1" i="0" u="none" strike="noStrike" cap="none">
              <a:solidFill>
                <a:srgbClr val="000000"/>
              </a:solidFill>
            </a:endParaRPr>
          </a:p>
        </p:txBody>
      </p:sp>
      <p:sp>
        <p:nvSpPr>
          <p:cNvPr id="481" name="Google Shape;481;g2f0b3186bae_0_0"/>
          <p:cNvSpPr/>
          <p:nvPr/>
        </p:nvSpPr>
        <p:spPr>
          <a:xfrm>
            <a:off x="4656250" y="21594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Responsibilities include:</a:t>
            </a:r>
            <a:endParaRPr sz="1400" b="1" i="0" u="none" strike="noStrike" cap="none">
              <a:solidFill>
                <a:srgbClr val="000000"/>
              </a:solidFill>
            </a:endParaRPr>
          </a:p>
        </p:txBody>
      </p:sp>
      <p:cxnSp>
        <p:nvCxnSpPr>
          <p:cNvPr id="482" name="Google Shape;482;g2f0b3186bae_0_0"/>
          <p:cNvCxnSpPr/>
          <p:nvPr/>
        </p:nvCxnSpPr>
        <p:spPr>
          <a:xfrm>
            <a:off x="455764" y="2146797"/>
            <a:ext cx="4011600" cy="4800"/>
          </a:xfrm>
          <a:prstGeom prst="straightConnector1">
            <a:avLst/>
          </a:prstGeom>
          <a:noFill/>
          <a:ln w="15875" cap="flat" cmpd="sng">
            <a:solidFill>
              <a:srgbClr val="F1633E"/>
            </a:solidFill>
            <a:prstDash val="solid"/>
            <a:round/>
            <a:headEnd type="none" w="sm" len="sm"/>
            <a:tailEnd type="none" w="sm" len="sm"/>
          </a:ln>
        </p:spPr>
      </p:cxnSp>
      <p:cxnSp>
        <p:nvCxnSpPr>
          <p:cNvPr id="483" name="Google Shape;483;g2f0b3186bae_0_0"/>
          <p:cNvCxnSpPr/>
          <p:nvPr/>
        </p:nvCxnSpPr>
        <p:spPr>
          <a:xfrm>
            <a:off x="4666439" y="2146810"/>
            <a:ext cx="4011600" cy="4800"/>
          </a:xfrm>
          <a:prstGeom prst="straightConnector1">
            <a:avLst/>
          </a:prstGeom>
          <a:noFill/>
          <a:ln w="15875" cap="flat" cmpd="sng">
            <a:solidFill>
              <a:srgbClr val="F1633E"/>
            </a:solidFill>
            <a:prstDash val="solid"/>
            <a:round/>
            <a:headEnd type="none" w="sm" len="sm"/>
            <a:tailEnd type="none" w="sm" len="sm"/>
          </a:ln>
        </p:spPr>
      </p:cxnSp>
      <p:grpSp>
        <p:nvGrpSpPr>
          <p:cNvPr id="484" name="Google Shape;484;g2f0b3186bae_0_0"/>
          <p:cNvGrpSpPr/>
          <p:nvPr/>
        </p:nvGrpSpPr>
        <p:grpSpPr>
          <a:xfrm>
            <a:off x="714183" y="1820999"/>
            <a:ext cx="656400" cy="656400"/>
            <a:chOff x="3145601" y="1775799"/>
            <a:chExt cx="656400" cy="656400"/>
          </a:xfrm>
        </p:grpSpPr>
        <p:sp>
          <p:nvSpPr>
            <p:cNvPr id="485" name="Google Shape;485;g2f0b3186bae_0_0"/>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86" name="Google Shape;486;g2f0b3186bae_0_0"/>
            <p:cNvGrpSpPr/>
            <p:nvPr/>
          </p:nvGrpSpPr>
          <p:grpSpPr>
            <a:xfrm>
              <a:off x="3251481" y="1857588"/>
              <a:ext cx="439657" cy="485762"/>
              <a:chOff x="5399755" y="2316890"/>
              <a:chExt cx="554003" cy="612100"/>
            </a:xfrm>
          </p:grpSpPr>
          <p:sp>
            <p:nvSpPr>
              <p:cNvPr id="487" name="Google Shape;487;g2f0b3186bae_0_0"/>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g2f0b3186bae_0_0"/>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g2f0b3186bae_0_0"/>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g2f0b3186bae_0_0"/>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g2f0b3186bae_0_0"/>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g2f0b3186bae_0_0"/>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g2f0b3186bae_0_0"/>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g2f0b3186bae_0_0"/>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g2f0b3186bae_0_0"/>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g2f0b3186bae_0_0"/>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g2f0b3186bae_0_0"/>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g2f0b3186bae_0_0"/>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9" name="Google Shape;499;g2f0b3186bae_0_0"/>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0" name="Google Shape;500;g2f0b3186bae_0_0"/>
          <p:cNvSpPr/>
          <p:nvPr/>
        </p:nvSpPr>
        <p:spPr>
          <a:xfrm>
            <a:off x="4927033"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501" name="Google Shape;501;g2f0b3186bae_0_0"/>
          <p:cNvPicPr preferRelativeResize="0"/>
          <p:nvPr/>
        </p:nvPicPr>
        <p:blipFill rotWithShape="1">
          <a:blip r:embed="rId3">
            <a:alphaModFix/>
          </a:blip>
          <a:srcRect/>
          <a:stretch/>
        </p:blipFill>
        <p:spPr>
          <a:xfrm>
            <a:off x="5064549" y="2026311"/>
            <a:ext cx="373658" cy="256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04</a:t>
            </a:r>
            <a:endParaRPr/>
          </a:p>
        </p:txBody>
      </p:sp>
      <p:sp>
        <p:nvSpPr>
          <p:cNvPr id="507" name="Google Shape;507;p11"/>
          <p:cNvSpPr txBox="1">
            <a:spLocks noGrp="1"/>
          </p:cNvSpPr>
          <p:nvPr>
            <p:ph type="title"/>
          </p:nvPr>
        </p:nvSpPr>
        <p:spPr>
          <a:xfrm>
            <a:off x="431800" y="2786063"/>
            <a:ext cx="5203200" cy="1108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Assistance for New gTLD Applicants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Criteria for Applicant Support </a:t>
            </a:r>
            <a:endParaRPr/>
          </a:p>
        </p:txBody>
      </p:sp>
      <p:sp>
        <p:nvSpPr>
          <p:cNvPr id="514" name="Google Shape;514;p15"/>
          <p:cNvSpPr txBox="1"/>
          <p:nvPr/>
        </p:nvSpPr>
        <p:spPr>
          <a:xfrm>
            <a:off x="431801" y="2074914"/>
            <a:ext cx="2366263" cy="2433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To be eligible for assistance through the Applicant Support Program, applicants must demonstrate:</a:t>
            </a:r>
            <a:endParaRPr sz="1400" b="0" i="0" u="none" strike="noStrike" cap="none">
              <a:solidFill>
                <a:srgbClr val="000000"/>
              </a:solidFill>
              <a:latin typeface="Arial"/>
              <a:ea typeface="Arial"/>
              <a:cs typeface="Arial"/>
              <a:sym typeface="Arial"/>
            </a:endParaRPr>
          </a:p>
        </p:txBody>
      </p:sp>
      <p:sp>
        <p:nvSpPr>
          <p:cNvPr id="515" name="Google Shape;515;p15"/>
          <p:cNvSpPr/>
          <p:nvPr/>
        </p:nvSpPr>
        <p:spPr>
          <a:xfrm>
            <a:off x="3997842" y="3647163"/>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Financial need</a:t>
            </a:r>
            <a:endParaRPr sz="1400" b="0" i="0" u="none" strike="noStrike" cap="none">
              <a:solidFill>
                <a:srgbClr val="000000"/>
              </a:solidFill>
              <a:latin typeface="Arial"/>
              <a:ea typeface="Arial"/>
              <a:cs typeface="Arial"/>
              <a:sym typeface="Arial"/>
            </a:endParaRPr>
          </a:p>
        </p:txBody>
      </p:sp>
      <p:sp>
        <p:nvSpPr>
          <p:cNvPr id="516" name="Google Shape;516;p15"/>
          <p:cNvSpPr/>
          <p:nvPr/>
        </p:nvSpPr>
        <p:spPr>
          <a:xfrm>
            <a:off x="3997842" y="4443047"/>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Financial</a:t>
            </a:r>
            <a:r>
              <a:rPr lang="en-US" sz="2000" b="1" i="0" u="none" strike="noStrike" cap="none">
                <a:solidFill>
                  <a:srgbClr val="F1633E"/>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viability</a:t>
            </a:r>
            <a:endParaRPr sz="1400" b="0" i="0" u="none" strike="noStrike" cap="none">
              <a:solidFill>
                <a:srgbClr val="000000"/>
              </a:solidFill>
              <a:latin typeface="Arial"/>
              <a:ea typeface="Arial"/>
              <a:cs typeface="Arial"/>
              <a:sym typeface="Arial"/>
            </a:endParaRPr>
          </a:p>
        </p:txBody>
      </p:sp>
      <p:sp>
        <p:nvSpPr>
          <p:cNvPr id="517" name="Google Shape;517;p15"/>
          <p:cNvSpPr/>
          <p:nvPr/>
        </p:nvSpPr>
        <p:spPr>
          <a:xfrm>
            <a:off x="3997842" y="2055406"/>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General business due diligence</a:t>
            </a:r>
            <a:endParaRPr sz="1400" b="0" i="0" u="none" strike="noStrike" cap="none">
              <a:solidFill>
                <a:srgbClr val="000000"/>
              </a:solidFill>
              <a:latin typeface="Arial"/>
              <a:ea typeface="Arial"/>
              <a:cs typeface="Arial"/>
              <a:sym typeface="Arial"/>
            </a:endParaRPr>
          </a:p>
        </p:txBody>
      </p:sp>
      <p:sp>
        <p:nvSpPr>
          <p:cNvPr id="518" name="Google Shape;518;p15"/>
          <p:cNvSpPr/>
          <p:nvPr/>
        </p:nvSpPr>
        <p:spPr>
          <a:xfrm>
            <a:off x="3997842" y="2851290"/>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Public</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responsibility</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due diligence</a:t>
            </a:r>
            <a:endParaRPr sz="1400" b="0" i="0" u="none" strike="noStrike" cap="none">
              <a:solidFill>
                <a:srgbClr val="000000"/>
              </a:solidFill>
              <a:latin typeface="Arial"/>
              <a:ea typeface="Arial"/>
              <a:cs typeface="Arial"/>
              <a:sym typeface="Arial"/>
            </a:endParaRPr>
          </a:p>
        </p:txBody>
      </p:sp>
      <p:sp>
        <p:nvSpPr>
          <p:cNvPr id="519" name="Google Shape;519;p15"/>
          <p:cNvSpPr/>
          <p:nvPr/>
        </p:nvSpPr>
        <p:spPr>
          <a:xfrm>
            <a:off x="3997842" y="5260005"/>
            <a:ext cx="5146158" cy="636389"/>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Eligible</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entity</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status</a:t>
            </a:r>
            <a:endParaRPr sz="1400" b="0" i="0" u="none" strike="noStrike" cap="none">
              <a:solidFill>
                <a:srgbClr val="000000"/>
              </a:solidFill>
              <a:latin typeface="Arial"/>
              <a:ea typeface="Arial"/>
              <a:cs typeface="Arial"/>
              <a:sym typeface="Arial"/>
            </a:endParaRPr>
          </a:p>
        </p:txBody>
      </p:sp>
      <p:sp>
        <p:nvSpPr>
          <p:cNvPr id="520" name="Google Shape;520;p15"/>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1" name="Google Shape;521;p15"/>
          <p:cNvPicPr preferRelativeResize="0"/>
          <p:nvPr/>
        </p:nvPicPr>
        <p:blipFill rotWithShape="1">
          <a:blip r:embed="rId3">
            <a:alphaModFix/>
          </a:blip>
          <a:srcRect/>
          <a:stretch/>
        </p:blipFill>
        <p:spPr>
          <a:xfrm>
            <a:off x="3923994" y="3917089"/>
            <a:ext cx="147696" cy="101276"/>
          </a:xfrm>
          <a:prstGeom prst="rect">
            <a:avLst/>
          </a:prstGeom>
          <a:noFill/>
          <a:ln>
            <a:noFill/>
          </a:ln>
        </p:spPr>
      </p:pic>
      <p:sp>
        <p:nvSpPr>
          <p:cNvPr id="522" name="Google Shape;522;p15"/>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3" name="Google Shape;523;p15"/>
          <p:cNvPicPr preferRelativeResize="0"/>
          <p:nvPr/>
        </p:nvPicPr>
        <p:blipFill rotWithShape="1">
          <a:blip r:embed="rId3">
            <a:alphaModFix/>
          </a:blip>
          <a:srcRect/>
          <a:stretch/>
        </p:blipFill>
        <p:spPr>
          <a:xfrm>
            <a:off x="3923994" y="4709139"/>
            <a:ext cx="147696" cy="101276"/>
          </a:xfrm>
          <a:prstGeom prst="rect">
            <a:avLst/>
          </a:prstGeom>
          <a:noFill/>
          <a:ln>
            <a:noFill/>
          </a:ln>
        </p:spPr>
      </p:pic>
      <p:sp>
        <p:nvSpPr>
          <p:cNvPr id="524" name="Google Shape;524;p15"/>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5" name="Google Shape;525;p15"/>
          <p:cNvPicPr preferRelativeResize="0"/>
          <p:nvPr/>
        </p:nvPicPr>
        <p:blipFill rotWithShape="1">
          <a:blip r:embed="rId3">
            <a:alphaModFix/>
          </a:blip>
          <a:srcRect/>
          <a:stretch/>
        </p:blipFill>
        <p:spPr>
          <a:xfrm>
            <a:off x="3923994" y="2330544"/>
            <a:ext cx="147696" cy="101276"/>
          </a:xfrm>
          <a:prstGeom prst="rect">
            <a:avLst/>
          </a:prstGeom>
          <a:noFill/>
          <a:ln>
            <a:noFill/>
          </a:ln>
        </p:spPr>
      </p:pic>
      <p:sp>
        <p:nvSpPr>
          <p:cNvPr id="526" name="Google Shape;526;p15"/>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7" name="Google Shape;527;p15"/>
          <p:cNvPicPr preferRelativeResize="0"/>
          <p:nvPr/>
        </p:nvPicPr>
        <p:blipFill rotWithShape="1">
          <a:blip r:embed="rId3">
            <a:alphaModFix/>
          </a:blip>
          <a:srcRect/>
          <a:stretch/>
        </p:blipFill>
        <p:spPr>
          <a:xfrm>
            <a:off x="3923994" y="3119375"/>
            <a:ext cx="147696" cy="101276"/>
          </a:xfrm>
          <a:prstGeom prst="rect">
            <a:avLst/>
          </a:prstGeom>
          <a:noFill/>
          <a:ln>
            <a:noFill/>
          </a:ln>
        </p:spPr>
      </p:pic>
      <p:sp>
        <p:nvSpPr>
          <p:cNvPr id="528" name="Google Shape;528;p15"/>
          <p:cNvSpPr/>
          <p:nvPr/>
        </p:nvSpPr>
        <p:spPr>
          <a:xfrm>
            <a:off x="3830381" y="5412275"/>
            <a:ext cx="334922" cy="33492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9" name="Google Shape;529;p15"/>
          <p:cNvPicPr preferRelativeResize="0"/>
          <p:nvPr/>
        </p:nvPicPr>
        <p:blipFill rotWithShape="1">
          <a:blip r:embed="rId3">
            <a:alphaModFix/>
          </a:blip>
          <a:srcRect/>
          <a:stretch/>
        </p:blipFill>
        <p:spPr>
          <a:xfrm>
            <a:off x="3923994" y="5529140"/>
            <a:ext cx="147696" cy="101276"/>
          </a:xfrm>
          <a:prstGeom prst="rect">
            <a:avLst/>
          </a:prstGeom>
          <a:noFill/>
          <a:ln>
            <a:noFill/>
          </a:ln>
        </p:spPr>
      </p:pic>
      <p:sp>
        <p:nvSpPr>
          <p:cNvPr id="530" name="Google Shape;530;p1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4"/>
          <p:cNvSpPr/>
          <p:nvPr/>
        </p:nvSpPr>
        <p:spPr>
          <a:xfrm>
            <a:off x="2614542" y="4046946"/>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Intergovernmental organizations</a:t>
            </a:r>
            <a:endParaRPr sz="1400" b="0" i="0" u="none" strike="noStrike" cap="none">
              <a:solidFill>
                <a:srgbClr val="000000"/>
              </a:solidFill>
              <a:latin typeface="Arial"/>
              <a:ea typeface="Arial"/>
              <a:cs typeface="Arial"/>
              <a:sym typeface="Arial"/>
            </a:endParaRPr>
          </a:p>
        </p:txBody>
      </p:sp>
      <p:sp>
        <p:nvSpPr>
          <p:cNvPr id="537" name="Google Shape;537;p14"/>
          <p:cNvSpPr/>
          <p:nvPr/>
        </p:nvSpPr>
        <p:spPr>
          <a:xfrm>
            <a:off x="463625" y="4046947"/>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Nonprofit,</a:t>
            </a:r>
            <a:endParaRPr sz="16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nongovernmental,and </a:t>
            </a:r>
            <a:r>
              <a:rPr lang="en-US" sz="1600" b="0" i="0" u="none" strike="noStrike" cap="none">
                <a:solidFill>
                  <a:srgbClr val="0B3458"/>
                </a:solidFill>
                <a:latin typeface="Arial"/>
                <a:ea typeface="Arial"/>
                <a:cs typeface="Arial"/>
                <a:sym typeface="Arial"/>
              </a:rPr>
              <a:t>charitable organizations</a:t>
            </a:r>
            <a:endParaRPr sz="1400" b="0" i="0" u="none" strike="noStrike" cap="none">
              <a:solidFill>
                <a:srgbClr val="000000"/>
              </a:solidFill>
              <a:latin typeface="Arial"/>
              <a:ea typeface="Arial"/>
              <a:cs typeface="Arial"/>
              <a:sym typeface="Arial"/>
            </a:endParaRPr>
          </a:p>
        </p:txBody>
      </p:sp>
      <p:sp>
        <p:nvSpPr>
          <p:cNvPr id="538" name="Google Shape;538;p14"/>
          <p:cNvSpPr/>
          <p:nvPr/>
        </p:nvSpPr>
        <p:spPr>
          <a:xfrm>
            <a:off x="4765459"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Indigenous/tribalpeoples’ </a:t>
            </a:r>
            <a:r>
              <a:rPr lang="en-US" sz="1600" b="0" i="0" u="none" strike="noStrike" cap="none">
                <a:solidFill>
                  <a:srgbClr val="0B3458"/>
                </a:solidFill>
                <a:latin typeface="Arial"/>
                <a:ea typeface="Arial"/>
                <a:cs typeface="Arial"/>
                <a:sym typeface="Arial"/>
              </a:rPr>
              <a:t>organizations</a:t>
            </a:r>
            <a:endParaRPr sz="1400" b="0" i="0" u="none" strike="noStrike" cap="none">
              <a:solidFill>
                <a:srgbClr val="000000"/>
              </a:solidFill>
              <a:latin typeface="Arial"/>
              <a:ea typeface="Arial"/>
              <a:cs typeface="Arial"/>
              <a:sym typeface="Arial"/>
            </a:endParaRPr>
          </a:p>
        </p:txBody>
      </p:sp>
      <p:sp>
        <p:nvSpPr>
          <p:cNvPr id="539" name="Google Shape;539;p14"/>
          <p:cNvSpPr/>
          <p:nvPr/>
        </p:nvSpPr>
        <p:spPr>
          <a:xfrm>
            <a:off x="6772375"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Micro and small businesses that are social enterprises </a:t>
            </a:r>
            <a:r>
              <a:rPr lang="en-US"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or that operat</a:t>
            </a:r>
            <a:r>
              <a:rPr lang="en-US" sz="1600" b="0" i="0" u="none" strike="noStrike" cap="none" dirty="0">
                <a:solidFill>
                  <a:srgbClr val="0B3458"/>
                </a:solidFill>
                <a:latin typeface="Arial"/>
                <a:ea typeface="Arial"/>
                <a:cs typeface="Arial"/>
                <a:sym typeface="Arial"/>
              </a:rPr>
              <a:t>e in a less-developed economy</a:t>
            </a:r>
            <a:endParaRPr sz="1400" b="0" i="0" u="none" strike="noStrike" cap="none" dirty="0">
              <a:solidFill>
                <a:srgbClr val="000000"/>
              </a:solidFill>
              <a:latin typeface="Arial"/>
              <a:ea typeface="Arial"/>
              <a:cs typeface="Arial"/>
              <a:sym typeface="Arial"/>
            </a:endParaRPr>
          </a:p>
        </p:txBody>
      </p:sp>
      <p:sp>
        <p:nvSpPr>
          <p:cNvPr id="540" name="Google Shape;540;p14"/>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Applicant Support Program</a:t>
            </a:r>
            <a:endParaRPr/>
          </a:p>
        </p:txBody>
      </p:sp>
      <p:sp>
        <p:nvSpPr>
          <p:cNvPr id="541" name="Google Shape;541;p14"/>
          <p:cNvSpPr txBox="1"/>
          <p:nvPr/>
        </p:nvSpPr>
        <p:spPr>
          <a:xfrm>
            <a:off x="431800" y="1734672"/>
            <a:ext cx="7051561" cy="13663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rgbClr val="0B3458"/>
                </a:solidFill>
              </a:rPr>
              <a:t>Applying for</a:t>
            </a:r>
            <a:r>
              <a:rPr lang="en-US" sz="2000" b="0" i="0" u="none" strike="noStrike" cap="none">
                <a:solidFill>
                  <a:srgbClr val="0B3458"/>
                </a:solidFill>
                <a:latin typeface="Arial"/>
                <a:ea typeface="Arial"/>
                <a:cs typeface="Arial"/>
                <a:sym typeface="Arial"/>
              </a:rPr>
              <a:t> a gTLD is expensive and may be out of reach for many. The Applicant Support Program makes applying for a new gTLD more accessible to entities that are unable to because of financial and other resource constraints.</a:t>
            </a:r>
            <a:endParaRPr sz="1400" b="0" i="0" u="none" strike="noStrike" cap="none">
              <a:solidFill>
                <a:srgbClr val="000000"/>
              </a:solidFill>
              <a:latin typeface="Arial"/>
              <a:ea typeface="Arial"/>
              <a:cs typeface="Arial"/>
              <a:sym typeface="Arial"/>
            </a:endParaRPr>
          </a:p>
        </p:txBody>
      </p:sp>
      <p:sp>
        <p:nvSpPr>
          <p:cNvPr id="542" name="Google Shape;542;p14"/>
          <p:cNvSpPr txBox="1"/>
          <p:nvPr/>
        </p:nvSpPr>
        <p:spPr>
          <a:xfrm>
            <a:off x="431799" y="3155510"/>
            <a:ext cx="7108687" cy="3947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Candidates must be one of these types of entities:</a:t>
            </a:r>
            <a:endParaRPr sz="1400" b="0" i="0" u="none" strike="noStrike" cap="none">
              <a:solidFill>
                <a:srgbClr val="000000"/>
              </a:solidFill>
              <a:latin typeface="Arial"/>
              <a:ea typeface="Arial"/>
              <a:cs typeface="Arial"/>
              <a:sym typeface="Arial"/>
            </a:endParaRPr>
          </a:p>
        </p:txBody>
      </p:sp>
      <p:cxnSp>
        <p:nvCxnSpPr>
          <p:cNvPr id="543" name="Google Shape;543;p14"/>
          <p:cNvCxnSpPr/>
          <p:nvPr/>
        </p:nvCxnSpPr>
        <p:spPr>
          <a:xfrm>
            <a:off x="463625" y="4046299"/>
            <a:ext cx="2052000" cy="0"/>
          </a:xfrm>
          <a:prstGeom prst="straightConnector1">
            <a:avLst/>
          </a:prstGeom>
          <a:noFill/>
          <a:ln w="15875" cap="flat" cmpd="sng">
            <a:solidFill>
              <a:srgbClr val="F1633E"/>
            </a:solidFill>
            <a:prstDash val="solid"/>
            <a:round/>
            <a:headEnd type="none" w="sm" len="sm"/>
            <a:tailEnd type="none" w="sm" len="sm"/>
          </a:ln>
        </p:spPr>
      </p:cxnSp>
      <p:cxnSp>
        <p:nvCxnSpPr>
          <p:cNvPr id="544" name="Google Shape;544;p14"/>
          <p:cNvCxnSpPr/>
          <p:nvPr/>
        </p:nvCxnSpPr>
        <p:spPr>
          <a:xfrm>
            <a:off x="2619684" y="4046299"/>
            <a:ext cx="2046858" cy="0"/>
          </a:xfrm>
          <a:prstGeom prst="straightConnector1">
            <a:avLst/>
          </a:prstGeom>
          <a:noFill/>
          <a:ln w="15875" cap="flat" cmpd="sng">
            <a:solidFill>
              <a:srgbClr val="F1633E"/>
            </a:solidFill>
            <a:prstDash val="solid"/>
            <a:round/>
            <a:headEnd type="none" w="sm" len="sm"/>
            <a:tailEnd type="none" w="sm" len="sm"/>
          </a:ln>
        </p:spPr>
      </p:cxnSp>
      <p:cxnSp>
        <p:nvCxnSpPr>
          <p:cNvPr id="545" name="Google Shape;545;p14"/>
          <p:cNvCxnSpPr/>
          <p:nvPr/>
        </p:nvCxnSpPr>
        <p:spPr>
          <a:xfrm>
            <a:off x="4775743" y="4046299"/>
            <a:ext cx="1897716" cy="0"/>
          </a:xfrm>
          <a:prstGeom prst="straightConnector1">
            <a:avLst/>
          </a:prstGeom>
          <a:noFill/>
          <a:ln w="15875" cap="flat" cmpd="sng">
            <a:solidFill>
              <a:srgbClr val="F1633E"/>
            </a:solidFill>
            <a:prstDash val="solid"/>
            <a:round/>
            <a:headEnd type="none" w="sm" len="sm"/>
            <a:tailEnd type="none" w="sm" len="sm"/>
          </a:ln>
        </p:spPr>
      </p:cxnSp>
      <p:cxnSp>
        <p:nvCxnSpPr>
          <p:cNvPr id="546" name="Google Shape;546;p14"/>
          <p:cNvCxnSpPr/>
          <p:nvPr/>
        </p:nvCxnSpPr>
        <p:spPr>
          <a:xfrm rot="10800000" flipH="1">
            <a:off x="6773988" y="4046035"/>
            <a:ext cx="1906387" cy="264"/>
          </a:xfrm>
          <a:prstGeom prst="straightConnector1">
            <a:avLst/>
          </a:prstGeom>
          <a:noFill/>
          <a:ln w="15875" cap="flat" cmpd="sng">
            <a:solidFill>
              <a:srgbClr val="F1633E"/>
            </a:solidFill>
            <a:prstDash val="solid"/>
            <a:round/>
            <a:headEnd type="none" w="sm" len="sm"/>
            <a:tailEnd type="none" w="sm" len="sm"/>
          </a:ln>
        </p:spPr>
      </p:cxnSp>
      <p:sp>
        <p:nvSpPr>
          <p:cNvPr id="547" name="Google Shape;547;p14"/>
          <p:cNvSpPr/>
          <p:nvPr/>
        </p:nvSpPr>
        <p:spPr>
          <a:xfrm>
            <a:off x="497847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48" name="Google Shape;548;p14"/>
          <p:cNvGrpSpPr/>
          <p:nvPr/>
        </p:nvGrpSpPr>
        <p:grpSpPr>
          <a:xfrm>
            <a:off x="5135678" y="3849353"/>
            <a:ext cx="356882" cy="314301"/>
            <a:chOff x="5135678" y="3849353"/>
            <a:chExt cx="356882" cy="314301"/>
          </a:xfrm>
        </p:grpSpPr>
        <p:grpSp>
          <p:nvGrpSpPr>
            <p:cNvPr id="549" name="Google Shape;549;p14"/>
            <p:cNvGrpSpPr/>
            <p:nvPr/>
          </p:nvGrpSpPr>
          <p:grpSpPr>
            <a:xfrm>
              <a:off x="5135678" y="3849353"/>
              <a:ext cx="356882" cy="314301"/>
              <a:chOff x="5135678" y="3849353"/>
              <a:chExt cx="356882" cy="314301"/>
            </a:xfrm>
          </p:grpSpPr>
          <p:sp>
            <p:nvSpPr>
              <p:cNvPr id="550" name="Google Shape;550;p14"/>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Google Shape;551;p14"/>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4"/>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3" name="Google Shape;553;p14"/>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4"/>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4"/>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6" name="Google Shape;556;p14"/>
          <p:cNvSpPr/>
          <p:nvPr/>
        </p:nvSpPr>
        <p:spPr>
          <a:xfrm>
            <a:off x="2822298"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57" name="Google Shape;557;p14"/>
          <p:cNvGrpSpPr/>
          <p:nvPr/>
        </p:nvGrpSpPr>
        <p:grpSpPr>
          <a:xfrm>
            <a:off x="2991485" y="3806012"/>
            <a:ext cx="333110" cy="333111"/>
            <a:chOff x="2991485" y="3806012"/>
            <a:chExt cx="333110" cy="333111"/>
          </a:xfrm>
        </p:grpSpPr>
        <p:grpSp>
          <p:nvGrpSpPr>
            <p:cNvPr id="558" name="Google Shape;558;p14"/>
            <p:cNvGrpSpPr/>
            <p:nvPr/>
          </p:nvGrpSpPr>
          <p:grpSpPr>
            <a:xfrm>
              <a:off x="2991485" y="4096159"/>
              <a:ext cx="333110" cy="42964"/>
              <a:chOff x="2991485" y="4096159"/>
              <a:chExt cx="333110" cy="42964"/>
            </a:xfrm>
          </p:grpSpPr>
          <p:sp>
            <p:nvSpPr>
              <p:cNvPr id="559" name="Google Shape;559;p14"/>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14"/>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14"/>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62" name="Google Shape;562;p14"/>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3" name="Google Shape;563;p14"/>
            <p:cNvGrpSpPr/>
            <p:nvPr/>
          </p:nvGrpSpPr>
          <p:grpSpPr>
            <a:xfrm>
              <a:off x="3023724" y="3924241"/>
              <a:ext cx="268633" cy="171918"/>
              <a:chOff x="3023724" y="3924241"/>
              <a:chExt cx="268633" cy="171918"/>
            </a:xfrm>
          </p:grpSpPr>
          <p:grpSp>
            <p:nvGrpSpPr>
              <p:cNvPr id="564" name="Google Shape;564;p14"/>
              <p:cNvGrpSpPr/>
              <p:nvPr/>
            </p:nvGrpSpPr>
            <p:grpSpPr>
              <a:xfrm>
                <a:off x="3023724" y="3924241"/>
                <a:ext cx="64415" cy="171918"/>
                <a:chOff x="3023724" y="3924241"/>
                <a:chExt cx="64415" cy="171918"/>
              </a:xfrm>
            </p:grpSpPr>
            <p:sp>
              <p:nvSpPr>
                <p:cNvPr id="565" name="Google Shape;565;p14"/>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4"/>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4"/>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4"/>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69" name="Google Shape;569;p14"/>
              <p:cNvGrpSpPr/>
              <p:nvPr/>
            </p:nvGrpSpPr>
            <p:grpSpPr>
              <a:xfrm>
                <a:off x="3227880" y="3924241"/>
                <a:ext cx="64477" cy="171918"/>
                <a:chOff x="3227880" y="3924241"/>
                <a:chExt cx="64477" cy="171918"/>
              </a:xfrm>
            </p:grpSpPr>
            <p:sp>
              <p:nvSpPr>
                <p:cNvPr id="570" name="Google Shape;570;p14"/>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4"/>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2" name="Google Shape;572;p14"/>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14"/>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574" name="Google Shape;574;p14"/>
            <p:cNvGrpSpPr/>
            <p:nvPr/>
          </p:nvGrpSpPr>
          <p:grpSpPr>
            <a:xfrm>
              <a:off x="2991485" y="3806012"/>
              <a:ext cx="333110" cy="118228"/>
              <a:chOff x="2991485" y="3806012"/>
              <a:chExt cx="333110" cy="118228"/>
            </a:xfrm>
          </p:grpSpPr>
          <p:sp>
            <p:nvSpPr>
              <p:cNvPr id="575" name="Google Shape;575;p14"/>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4"/>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77" name="Google Shape;577;p14"/>
          <p:cNvSpPr/>
          <p:nvPr/>
        </p:nvSpPr>
        <p:spPr>
          <a:xfrm>
            <a:off x="67364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8" name="Google Shape;578;p14"/>
          <p:cNvGrpSpPr/>
          <p:nvPr/>
        </p:nvGrpSpPr>
        <p:grpSpPr>
          <a:xfrm>
            <a:off x="864586" y="3874341"/>
            <a:ext cx="273625" cy="242523"/>
            <a:chOff x="864586" y="3874341"/>
            <a:chExt cx="273625" cy="242523"/>
          </a:xfrm>
        </p:grpSpPr>
        <p:sp>
          <p:nvSpPr>
            <p:cNvPr id="579" name="Google Shape;579;p14"/>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4"/>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4"/>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82" name="Google Shape;582;p14"/>
          <p:cNvSpPr/>
          <p:nvPr/>
        </p:nvSpPr>
        <p:spPr>
          <a:xfrm>
            <a:off x="6985012"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83" name="Google Shape;583;p14"/>
          <p:cNvGrpSpPr/>
          <p:nvPr/>
        </p:nvGrpSpPr>
        <p:grpSpPr>
          <a:xfrm>
            <a:off x="7126169" y="3839747"/>
            <a:ext cx="373988" cy="295271"/>
            <a:chOff x="7126169" y="3839747"/>
            <a:chExt cx="373988" cy="295271"/>
          </a:xfrm>
        </p:grpSpPr>
        <p:sp>
          <p:nvSpPr>
            <p:cNvPr id="584" name="Google Shape;584;p14"/>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4"/>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4"/>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14"/>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8" name="Google Shape;588;p14"/>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9" name="Google Shape;589;p14"/>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14"/>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14"/>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14"/>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14"/>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14"/>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14"/>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6"/>
          <p:cNvSpPr/>
          <p:nvPr/>
        </p:nvSpPr>
        <p:spPr>
          <a:xfrm>
            <a:off x="4947650" y="2363050"/>
            <a:ext cx="3537600"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Nonfinancial Support</a:t>
            </a:r>
            <a:endParaRPr sz="1600" b="0" i="0" u="none" strike="noStrike" cap="none">
              <a:solidFill>
                <a:srgbClr val="0B3458"/>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Training materials: applying for a gTLD, becoming a Registry Operator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Capacity Development/ Mentorship Program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Access </a:t>
            </a:r>
            <a:r>
              <a:rPr lang="en-US" sz="18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to an </a:t>
            </a:r>
            <a:r>
              <a:rPr lang="en-US" sz="18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Applicant Counselor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List of volunteer professional service providers</a:t>
            </a:r>
            <a:endParaRPr sz="1800" b="0" i="0" u="none" strike="noStrike" cap="none">
              <a:solidFill>
                <a:srgbClr val="000000"/>
              </a:solidFill>
              <a:latin typeface="Arial"/>
              <a:ea typeface="Arial"/>
              <a:cs typeface="Arial"/>
              <a:sym typeface="Arial"/>
            </a:endParaRPr>
          </a:p>
        </p:txBody>
      </p:sp>
      <p:cxnSp>
        <p:nvCxnSpPr>
          <p:cNvPr id="602" name="Google Shape;602;p16"/>
          <p:cNvCxnSpPr/>
          <p:nvPr/>
        </p:nvCxnSpPr>
        <p:spPr>
          <a:xfrm>
            <a:off x="4944677"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603" name="Google Shape;603;p16"/>
          <p:cNvSpPr/>
          <p:nvPr/>
        </p:nvSpPr>
        <p:spPr>
          <a:xfrm>
            <a:off x="807650" y="2363050"/>
            <a:ext cx="3537600"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F1633E"/>
                </a:solidFill>
                <a:latin typeface="Arial"/>
                <a:ea typeface="Arial"/>
                <a:cs typeface="Arial"/>
                <a:sym typeface="Arial"/>
              </a:rPr>
              <a:t>Financial Support</a:t>
            </a:r>
            <a:endParaRPr sz="18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A 75-85% reduction in applicable gTLD evaluation fees</a:t>
            </a: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dirty="0">
                <a:solidFill>
                  <a:srgbClr val="0B3458"/>
                </a:solidFill>
                <a:latin typeface="Arial"/>
                <a:ea typeface="Arial"/>
                <a:cs typeface="Arial"/>
                <a:sym typeface="Arial"/>
              </a:rPr>
              <a:t>Bid credit </a:t>
            </a:r>
            <a:endParaRPr sz="1800" b="0" i="0" u="none" strike="noStrike" cap="none" dirty="0">
              <a:solidFill>
                <a:srgbClr val="0B3458"/>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Reduced/waived base registry operator fees</a:t>
            </a:r>
            <a:r>
              <a:rPr lang="en-US" sz="1800" b="0" i="0" u="none" strike="noStrike" cap="none" dirty="0">
                <a:solidFill>
                  <a:srgbClr val="0B3458"/>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cxnSp>
        <p:nvCxnSpPr>
          <p:cNvPr id="604" name="Google Shape;604;p16"/>
          <p:cNvCxnSpPr/>
          <p:nvPr/>
        </p:nvCxnSpPr>
        <p:spPr>
          <a:xfrm>
            <a:off x="79802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605" name="Google Shape;605;p16"/>
          <p:cNvSpPr txBox="1">
            <a:spLocks noGrp="1"/>
          </p:cNvSpPr>
          <p:nvPr>
            <p:ph type="title"/>
          </p:nvPr>
        </p:nvSpPr>
        <p:spPr>
          <a:xfrm>
            <a:off x="431800" y="900113"/>
            <a:ext cx="3537528" cy="8455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Applicant Support Portfolio</a:t>
            </a:r>
            <a:endParaRPr/>
          </a:p>
        </p:txBody>
      </p:sp>
      <p:sp>
        <p:nvSpPr>
          <p:cNvPr id="606" name="Google Shape;606;p16"/>
          <p:cNvSpPr txBox="1"/>
          <p:nvPr/>
        </p:nvSpPr>
        <p:spPr>
          <a:xfrm>
            <a:off x="4086425" y="970652"/>
            <a:ext cx="45204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The Applicant Support Program provides a range of financial and nonfinancial assistance to qualified, eligible entities.</a:t>
            </a:r>
            <a:endParaRPr sz="1400" b="0" i="0" u="none" strike="noStrike" cap="none">
              <a:solidFill>
                <a:srgbClr val="000000"/>
              </a:solidFill>
              <a:latin typeface="Arial"/>
              <a:ea typeface="Arial"/>
              <a:cs typeface="Arial"/>
              <a:sym typeface="Arial"/>
            </a:endParaRPr>
          </a:p>
        </p:txBody>
      </p:sp>
      <p:cxnSp>
        <p:nvCxnSpPr>
          <p:cNvPr id="607" name="Google Shape;607;p16"/>
          <p:cNvCxnSpPr/>
          <p:nvPr/>
        </p:nvCxnSpPr>
        <p:spPr>
          <a:xfrm>
            <a:off x="382853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608" name="Google Shape;608;p16"/>
          <p:cNvSpPr/>
          <p:nvPr/>
        </p:nvSpPr>
        <p:spPr>
          <a:xfrm>
            <a:off x="48045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609" name="Google Shape;609;p16"/>
          <p:cNvSpPr/>
          <p:nvPr/>
        </p:nvSpPr>
        <p:spPr>
          <a:xfrm>
            <a:off x="46224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610" name="Google Shape;610;p16"/>
          <p:cNvGrpSpPr/>
          <p:nvPr/>
        </p:nvGrpSpPr>
        <p:grpSpPr>
          <a:xfrm>
            <a:off x="4814177" y="2182483"/>
            <a:ext cx="304598" cy="367063"/>
            <a:chOff x="5803936" y="3575511"/>
            <a:chExt cx="589051" cy="709850"/>
          </a:xfrm>
        </p:grpSpPr>
        <p:sp>
          <p:nvSpPr>
            <p:cNvPr id="611" name="Google Shape;611;p16"/>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16"/>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16"/>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16"/>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16"/>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6" name="Google Shape;616;p16"/>
          <p:cNvGrpSpPr/>
          <p:nvPr/>
        </p:nvGrpSpPr>
        <p:grpSpPr>
          <a:xfrm>
            <a:off x="637922" y="2220668"/>
            <a:ext cx="341181" cy="286605"/>
            <a:chOff x="4582472" y="2001793"/>
            <a:chExt cx="341181" cy="286605"/>
          </a:xfrm>
        </p:grpSpPr>
        <p:sp>
          <p:nvSpPr>
            <p:cNvPr id="617" name="Google Shape;617;p16"/>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16"/>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16"/>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16"/>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16"/>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16"/>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16"/>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16"/>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16"/>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16"/>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16"/>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8" name="Google Shape;628;p1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7"/>
          <p:cNvSpPr txBox="1">
            <a:spLocks noGrp="1"/>
          </p:cNvSpPr>
          <p:nvPr>
            <p:ph type="title"/>
          </p:nvPr>
        </p:nvSpPr>
        <p:spPr>
          <a:xfrm>
            <a:off x="431799" y="900113"/>
            <a:ext cx="5374090"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Evaluating Support Applicants</a:t>
            </a:r>
            <a:endParaRPr/>
          </a:p>
        </p:txBody>
      </p:sp>
      <p:sp>
        <p:nvSpPr>
          <p:cNvPr id="635" name="Google Shape;635;p17"/>
          <p:cNvSpPr txBox="1"/>
          <p:nvPr/>
        </p:nvSpPr>
        <p:spPr>
          <a:xfrm>
            <a:off x="431799" y="1737916"/>
            <a:ext cx="4810761" cy="3756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General business due diligence, including:</a:t>
            </a:r>
            <a:endParaRPr sz="1400" b="0" i="0" u="none" strike="noStrike" cap="none">
              <a:solidFill>
                <a:srgbClr val="000000"/>
              </a:solidFill>
              <a:latin typeface="Arial"/>
              <a:ea typeface="Arial"/>
              <a:cs typeface="Arial"/>
              <a:sym typeface="Arial"/>
            </a:endParaRPr>
          </a:p>
        </p:txBody>
      </p:sp>
      <p:sp>
        <p:nvSpPr>
          <p:cNvPr id="636" name="Google Shape;636;p17"/>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B3458"/>
                </a:solidFill>
                <a:latin typeface="Arial"/>
                <a:ea typeface="Arial"/>
                <a:cs typeface="Arial"/>
                <a:sym typeface="Arial"/>
              </a:rPr>
              <a:t>PHASE 1</a:t>
            </a:r>
            <a:endParaRPr sz="1400" b="0" i="0" u="none" strike="noStrike" cap="none">
              <a:solidFill>
                <a:srgbClr val="000000"/>
              </a:solidFill>
              <a:latin typeface="Arial"/>
              <a:ea typeface="Arial"/>
              <a:cs typeface="Arial"/>
              <a:sym typeface="Arial"/>
            </a:endParaRPr>
          </a:p>
        </p:txBody>
      </p:sp>
      <p:sp>
        <p:nvSpPr>
          <p:cNvPr id="637" name="Google Shape;637;p17"/>
          <p:cNvSpPr txBox="1"/>
          <p:nvPr/>
        </p:nvSpPr>
        <p:spPr>
          <a:xfrm>
            <a:off x="756000" y="2286842"/>
            <a:ext cx="1551374" cy="9404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Legal compliance check.</a:t>
            </a:r>
            <a:endParaRPr sz="1400" b="0" i="0" u="none" strike="noStrike" cap="none">
              <a:solidFill>
                <a:srgbClr val="000000"/>
              </a:solidFill>
              <a:latin typeface="Arial"/>
              <a:ea typeface="Arial"/>
              <a:cs typeface="Arial"/>
              <a:sym typeface="Arial"/>
            </a:endParaRPr>
          </a:p>
        </p:txBody>
      </p:sp>
      <p:cxnSp>
        <p:nvCxnSpPr>
          <p:cNvPr id="638" name="Google Shape;638;p17"/>
          <p:cNvCxnSpPr/>
          <p:nvPr/>
        </p:nvCxnSpPr>
        <p:spPr>
          <a:xfrm>
            <a:off x="2484107"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39" name="Google Shape;639;p17"/>
          <p:cNvCxnSpPr/>
          <p:nvPr/>
        </p:nvCxnSpPr>
        <p:spPr>
          <a:xfrm>
            <a:off x="4572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40" name="Google Shape;640;p17"/>
          <p:cNvCxnSpPr/>
          <p:nvPr/>
        </p:nvCxnSpPr>
        <p:spPr>
          <a:xfrm>
            <a:off x="6624308"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1" name="Google Shape;641;p17"/>
          <p:cNvSpPr txBox="1"/>
          <p:nvPr/>
        </p:nvSpPr>
        <p:spPr>
          <a:xfrm>
            <a:off x="2797262" y="2286842"/>
            <a:ext cx="1607097" cy="16666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Confirming that all required documentation has been submitted.</a:t>
            </a:r>
            <a:endParaRPr sz="1400" b="0" i="0" u="none" strike="noStrike" cap="none">
              <a:solidFill>
                <a:srgbClr val="000000"/>
              </a:solidFill>
              <a:latin typeface="Arial"/>
              <a:ea typeface="Arial"/>
              <a:cs typeface="Arial"/>
              <a:sym typeface="Arial"/>
            </a:endParaRPr>
          </a:p>
        </p:txBody>
      </p:sp>
      <p:sp>
        <p:nvSpPr>
          <p:cNvPr id="642" name="Google Shape;642;p17"/>
          <p:cNvSpPr txBox="1"/>
          <p:nvPr/>
        </p:nvSpPr>
        <p:spPr>
          <a:xfrm>
            <a:off x="4893910" y="2286842"/>
            <a:ext cx="1607093" cy="231139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Confirming </a:t>
            </a:r>
            <a:br>
              <a:rPr lang="en-US" sz="1800" b="0" i="0" u="none" strike="noStrike" cap="none">
                <a:solidFill>
                  <a:srgbClr val="0B3458"/>
                </a:solidFill>
                <a:latin typeface="Arial"/>
                <a:ea typeface="Arial"/>
                <a:cs typeface="Arial"/>
                <a:sym typeface="Arial"/>
              </a:rPr>
            </a:br>
            <a:r>
              <a:rPr lang="en-US" sz="1800" b="0" i="0" u="none" strike="noStrike" cap="none">
                <a:solidFill>
                  <a:srgbClr val="0B3458"/>
                </a:solidFill>
                <a:latin typeface="Arial"/>
                <a:ea typeface="Arial"/>
                <a:cs typeface="Arial"/>
                <a:sym typeface="Arial"/>
              </a:rPr>
              <a:t>the applicant meets eligibility criteria for New gTLD Program: Next Round.</a:t>
            </a:r>
            <a:endParaRPr sz="1400" b="0" i="0" u="none" strike="noStrike" cap="none">
              <a:solidFill>
                <a:srgbClr val="000000"/>
              </a:solidFill>
              <a:latin typeface="Arial"/>
              <a:ea typeface="Arial"/>
              <a:cs typeface="Arial"/>
              <a:sym typeface="Arial"/>
            </a:endParaRPr>
          </a:p>
        </p:txBody>
      </p:sp>
      <p:sp>
        <p:nvSpPr>
          <p:cNvPr id="643" name="Google Shape;643;p17"/>
          <p:cNvSpPr txBox="1"/>
          <p:nvPr/>
        </p:nvSpPr>
        <p:spPr>
          <a:xfrm>
            <a:off x="6927306" y="2286842"/>
            <a:ext cx="1764305" cy="14228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Background screening and cybersquatting history check.</a:t>
            </a:r>
            <a:endParaRPr sz="1400" b="0" i="0" u="none" strike="noStrike" cap="none">
              <a:solidFill>
                <a:srgbClr val="000000"/>
              </a:solidFill>
              <a:latin typeface="Arial"/>
              <a:ea typeface="Arial"/>
              <a:cs typeface="Arial"/>
              <a:sym typeface="Arial"/>
            </a:endParaRPr>
          </a:p>
        </p:txBody>
      </p:sp>
      <p:sp>
        <p:nvSpPr>
          <p:cNvPr id="644" name="Google Shape;644;p17"/>
          <p:cNvSpPr/>
          <p:nvPr/>
        </p:nvSpPr>
        <p:spPr>
          <a:xfrm rot="5400000">
            <a:off x="54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17"/>
          <p:cNvCxnSpPr/>
          <p:nvPr/>
        </p:nvCxnSpPr>
        <p:spPr>
          <a:xfrm>
            <a:off x="431799"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6" name="Google Shape;646;p17"/>
          <p:cNvSpPr/>
          <p:nvPr/>
        </p:nvSpPr>
        <p:spPr>
          <a:xfrm rot="5400000">
            <a:off x="259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p17"/>
          <p:cNvSpPr/>
          <p:nvPr/>
        </p:nvSpPr>
        <p:spPr>
          <a:xfrm rot="5400000">
            <a:off x="468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17"/>
          <p:cNvSpPr/>
          <p:nvPr/>
        </p:nvSpPr>
        <p:spPr>
          <a:xfrm rot="5400000">
            <a:off x="673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p1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7"/>
          <p:cNvSpPr/>
          <p:nvPr/>
        </p:nvSpPr>
        <p:spPr>
          <a:xfrm>
            <a:off x="433694" y="5384088"/>
            <a:ext cx="8257920" cy="1151693"/>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Applicants that do not pass the general business due-diligence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pre-screening will not be considered for Phase 2 evaluation.</a:t>
            </a:r>
            <a:endParaRPr sz="1400" b="0" i="0" u="none" strike="noStrike" cap="none">
              <a:solidFill>
                <a:srgbClr val="000000"/>
              </a:solidFill>
              <a:latin typeface="Arial"/>
              <a:ea typeface="Arial"/>
              <a:cs typeface="Arial"/>
              <a:sym typeface="Arial"/>
            </a:endParaRPr>
          </a:p>
        </p:txBody>
      </p:sp>
      <p:sp>
        <p:nvSpPr>
          <p:cNvPr id="651" name="Google Shape;651;p17"/>
          <p:cNvSpPr/>
          <p:nvPr/>
        </p:nvSpPr>
        <p:spPr>
          <a:xfrm>
            <a:off x="859181" y="5146784"/>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B3458"/>
                </a:solidFill>
                <a:latin typeface="Arial"/>
                <a:ea typeface="Arial"/>
                <a:cs typeface="Arial"/>
                <a:sym typeface="Arial"/>
              </a:rPr>
              <a:t>!</a:t>
            </a:r>
            <a:endParaRPr sz="2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8"/>
          <p:cNvSpPr/>
          <p:nvPr/>
        </p:nvSpPr>
        <p:spPr>
          <a:xfrm>
            <a:off x="431800" y="5562901"/>
            <a:ext cx="828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8"/>
          <p:cNvSpPr txBox="1">
            <a:spLocks noGrp="1"/>
          </p:cNvSpPr>
          <p:nvPr>
            <p:ph type="title"/>
          </p:nvPr>
        </p:nvSpPr>
        <p:spPr>
          <a:xfrm>
            <a:off x="431799" y="900113"/>
            <a:ext cx="5374090" cy="4613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Evaluating Support Applicants</a:t>
            </a:r>
            <a:endParaRPr/>
          </a:p>
        </p:txBody>
      </p:sp>
      <p:sp>
        <p:nvSpPr>
          <p:cNvPr id="659" name="Google Shape;659;p18"/>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B3458"/>
                </a:solidFill>
                <a:latin typeface="Arial"/>
                <a:ea typeface="Arial"/>
                <a:cs typeface="Arial"/>
                <a:sym typeface="Arial"/>
              </a:rPr>
              <a:t>PHASE 2</a:t>
            </a:r>
            <a:endParaRPr sz="1400" b="0" i="0" u="none" strike="noStrike" cap="none">
              <a:solidFill>
                <a:srgbClr val="000000"/>
              </a:solidFill>
              <a:latin typeface="Arial"/>
              <a:ea typeface="Arial"/>
              <a:cs typeface="Arial"/>
              <a:sym typeface="Arial"/>
            </a:endParaRPr>
          </a:p>
        </p:txBody>
      </p:sp>
      <p:sp>
        <p:nvSpPr>
          <p:cNvPr id="660" name="Google Shape;660;p18"/>
          <p:cNvSpPr txBox="1"/>
          <p:nvPr/>
        </p:nvSpPr>
        <p:spPr>
          <a:xfrm>
            <a:off x="431800" y="1566322"/>
            <a:ext cx="8280398" cy="5776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Evaluations conducted by third-party vendor managing a Support Applicant Review Panel:</a:t>
            </a:r>
            <a:endParaRPr sz="1400" b="0" i="0" u="none" strike="noStrike" cap="none">
              <a:solidFill>
                <a:srgbClr val="000000"/>
              </a:solidFill>
              <a:latin typeface="Arial"/>
              <a:ea typeface="Arial"/>
              <a:cs typeface="Arial"/>
              <a:sym typeface="Arial"/>
            </a:endParaRPr>
          </a:p>
        </p:txBody>
      </p:sp>
      <p:sp>
        <p:nvSpPr>
          <p:cNvPr id="661" name="Google Shape;661;p18"/>
          <p:cNvSpPr txBox="1"/>
          <p:nvPr/>
        </p:nvSpPr>
        <p:spPr>
          <a:xfrm>
            <a:off x="756000" y="2322573"/>
            <a:ext cx="2411574" cy="29653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Public responsibility </a:t>
            </a:r>
            <a:br>
              <a:rPr lang="en-US" sz="1800" b="1" i="0" u="none" strike="noStrike" cap="none">
                <a:solidFill>
                  <a:srgbClr val="0B3458"/>
                </a:solidFill>
                <a:latin typeface="Arial"/>
                <a:ea typeface="Arial"/>
                <a:cs typeface="Arial"/>
                <a:sym typeface="Arial"/>
              </a:rPr>
            </a:br>
            <a:r>
              <a:rPr lang="en-US" sz="1800" b="1" i="0" u="none" strike="noStrike" cap="none">
                <a:solidFill>
                  <a:srgbClr val="0B3458"/>
                </a:solidFill>
                <a:latin typeface="Arial"/>
                <a:ea typeface="Arial"/>
                <a:cs typeface="Arial"/>
                <a:sym typeface="Arial"/>
              </a:rPr>
              <a:t>due diligence: </a:t>
            </a:r>
            <a:endParaRPr sz="1400" b="0" i="0" u="none" strike="noStrike" cap="none">
              <a:solidFill>
                <a:srgbClr val="000000"/>
              </a:solidFill>
              <a:latin typeface="Arial"/>
              <a:ea typeface="Arial"/>
              <a:cs typeface="Arial"/>
              <a:sym typeface="Arial"/>
            </a:endParaRPr>
          </a:p>
          <a:p>
            <a:pPr marL="141750" marR="0" lvl="0" indent="-141750" algn="l" rtl="0">
              <a:lnSpc>
                <a:spcPct val="100000"/>
              </a:lnSpc>
              <a:spcBef>
                <a:spcPts val="600"/>
              </a:spcBef>
              <a:spcAft>
                <a:spcPts val="0"/>
              </a:spcAft>
              <a:buClr>
                <a:srgbClr val="F1633E"/>
              </a:buClr>
              <a:buSzPts val="1600"/>
              <a:buFont typeface="Arial"/>
              <a:buChar char="•"/>
            </a:pPr>
            <a:r>
              <a:rPr lang="en-US" sz="1600" b="0" i="0" u="none" strike="noStrike" cap="none">
                <a:solidFill>
                  <a:srgbClr val="0B3458"/>
                </a:solidFill>
                <a:latin typeface="Arial"/>
                <a:ea typeface="Arial"/>
                <a:cs typeface="Arial"/>
                <a:sym typeface="Arial"/>
              </a:rPr>
              <a:t>Applicant does not trade in, produce, or promote an industry/string contrary to generally accepted legal norms of morality and public order.</a:t>
            </a:r>
            <a:endParaRPr sz="1400" b="0" i="0" u="none" strike="noStrike" cap="none">
              <a:solidFill>
                <a:srgbClr val="000000"/>
              </a:solidFill>
              <a:latin typeface="Arial"/>
              <a:ea typeface="Arial"/>
              <a:cs typeface="Arial"/>
              <a:sym typeface="Arial"/>
            </a:endParaRPr>
          </a:p>
          <a:p>
            <a:pPr marL="141750" marR="0" lvl="0" indent="-141750" algn="l" rtl="0">
              <a:lnSpc>
                <a:spcPct val="100000"/>
              </a:lnSpc>
              <a:spcBef>
                <a:spcPts val="600"/>
              </a:spcBef>
              <a:spcAft>
                <a:spcPts val="600"/>
              </a:spcAft>
              <a:buClr>
                <a:srgbClr val="F1633E"/>
              </a:buClr>
              <a:buSzPts val="1600"/>
              <a:buFont typeface="Arial"/>
              <a:buChar char="•"/>
            </a:pPr>
            <a:r>
              <a:rPr lang="en-US" sz="16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Applicant is not affiliated</a:t>
            </a:r>
            <a:r>
              <a:rPr lang="en-US" sz="1600">
                <a:solidFill>
                  <a:srgbClr val="0B3458"/>
                </a:solidFill>
              </a:rPr>
              <a:t>.</a:t>
            </a:r>
            <a:endParaRPr sz="1400" b="0" i="0" u="none" strike="noStrike" cap="none">
              <a:solidFill>
                <a:srgbClr val="000000"/>
              </a:solidFill>
              <a:latin typeface="Arial"/>
              <a:ea typeface="Arial"/>
              <a:cs typeface="Arial"/>
              <a:sym typeface="Arial"/>
            </a:endParaRPr>
          </a:p>
        </p:txBody>
      </p:sp>
      <p:cxnSp>
        <p:nvCxnSpPr>
          <p:cNvPr id="662" name="Google Shape;662;p18"/>
          <p:cNvCxnSpPr/>
          <p:nvPr/>
        </p:nvCxnSpPr>
        <p:spPr>
          <a:xfrm>
            <a:off x="3441281"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663" name="Google Shape;663;p18"/>
          <p:cNvCxnSpPr/>
          <p:nvPr/>
        </p:nvCxnSpPr>
        <p:spPr>
          <a:xfrm>
            <a:off x="6195532"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664" name="Google Shape;664;p18"/>
          <p:cNvSpPr txBox="1"/>
          <p:nvPr/>
        </p:nvSpPr>
        <p:spPr>
          <a:xfrm>
            <a:off x="3750000" y="2306513"/>
            <a:ext cx="2297456" cy="231132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Financial need: </a:t>
            </a:r>
            <a:endParaRPr sz="1400" b="0" i="0" u="none" strike="noStrike" cap="none">
              <a:solidFill>
                <a:srgbClr val="000000"/>
              </a:solidFill>
              <a:latin typeface="Arial"/>
              <a:ea typeface="Arial"/>
              <a:cs typeface="Arial"/>
              <a:sym typeface="Arial"/>
            </a:endParaRPr>
          </a:p>
          <a:p>
            <a:pPr marL="177750" marR="0" lvl="0" indent="-177750" algn="l" rtl="0">
              <a:lnSpc>
                <a:spcPct val="100000"/>
              </a:lnSpc>
              <a:spcBef>
                <a:spcPts val="600"/>
              </a:spcBef>
              <a:spcAft>
                <a:spcPts val="600"/>
              </a:spcAft>
              <a:buClr>
                <a:srgbClr val="F1633E"/>
              </a:buClr>
              <a:buSzPts val="1800"/>
              <a:buFont typeface="Arial"/>
              <a:buChar char="•"/>
            </a:pPr>
            <a:r>
              <a:rPr lang="en-US" sz="1800" b="0" i="0" u="none" strike="noStrike" cap="none">
                <a:solidFill>
                  <a:srgbClr val="0B3458"/>
                </a:solidFill>
                <a:latin typeface="Arial"/>
                <a:ea typeface="Arial"/>
                <a:cs typeface="Arial"/>
                <a:sym typeface="Arial"/>
              </a:rPr>
              <a:t>Applicant could not afford to apply to the New gTLD Program without financial hardship. </a:t>
            </a:r>
            <a:endParaRPr sz="1400" b="0" i="0" u="none" strike="noStrike" cap="none">
              <a:solidFill>
                <a:srgbClr val="000000"/>
              </a:solidFill>
              <a:latin typeface="Arial"/>
              <a:ea typeface="Arial"/>
              <a:cs typeface="Arial"/>
              <a:sym typeface="Arial"/>
            </a:endParaRPr>
          </a:p>
        </p:txBody>
      </p:sp>
      <p:sp>
        <p:nvSpPr>
          <p:cNvPr id="665" name="Google Shape;665;p18"/>
          <p:cNvSpPr txBox="1"/>
          <p:nvPr/>
        </p:nvSpPr>
        <p:spPr>
          <a:xfrm>
            <a:off x="6519246" y="2306513"/>
            <a:ext cx="2192952" cy="27743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B3458"/>
                </a:solidFill>
                <a:latin typeface="Arial"/>
                <a:ea typeface="Arial"/>
                <a:cs typeface="Arial"/>
                <a:sym typeface="Arial"/>
              </a:rPr>
              <a:t>Financial viability: </a:t>
            </a:r>
            <a:endParaRPr sz="1400" b="0" i="0" u="none" strike="noStrike" cap="none" dirty="0">
              <a:solidFill>
                <a:srgbClr val="000000"/>
              </a:solidFill>
              <a:latin typeface="Arial"/>
              <a:ea typeface="Arial"/>
              <a:cs typeface="Arial"/>
              <a:sym typeface="Arial"/>
            </a:endParaRPr>
          </a:p>
          <a:p>
            <a:pPr marL="177750" marR="0" lvl="0" indent="-177750" algn="l" rtl="0">
              <a:lnSpc>
                <a:spcPct val="100000"/>
              </a:lnSpc>
              <a:spcBef>
                <a:spcPts val="600"/>
              </a:spcBef>
              <a:spcAft>
                <a:spcPts val="600"/>
              </a:spcAft>
              <a:buClr>
                <a:srgbClr val="F1633E"/>
              </a:buClr>
              <a:buSzPts val="1800"/>
              <a:buFont typeface="Arial"/>
              <a:buChar char="•"/>
            </a:pPr>
            <a:r>
              <a:rPr lang="en-US" sz="1800" b="0" i="0" u="none" strike="noStrike" cap="none" dirty="0">
                <a:solidFill>
                  <a:srgbClr val="0B3458"/>
                </a:solidFill>
                <a:latin typeface="Arial"/>
                <a:ea typeface="Arial"/>
                <a:cs typeface="Arial"/>
                <a:sym typeface="Arial"/>
              </a:rPr>
              <a:t>Applicant demonstrates plan to cover remaining discounted portion of the base gTLD application fee </a:t>
            </a:r>
            <a:r>
              <a:rPr lang="en-US"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and submits required deposit</a:t>
            </a:r>
            <a:r>
              <a:rPr lang="en-US" sz="1800" b="0" i="0" u="none" strike="noStrike" cap="none" dirty="0">
                <a:solidFill>
                  <a:srgbClr val="0B3458"/>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666" name="Google Shape;666;p18"/>
          <p:cNvSpPr/>
          <p:nvPr/>
        </p:nvSpPr>
        <p:spPr>
          <a:xfrm rot="5400000">
            <a:off x="540000" y="2377364"/>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p18"/>
          <p:cNvSpPr/>
          <p:nvPr/>
        </p:nvSpPr>
        <p:spPr>
          <a:xfrm rot="5400000">
            <a:off x="3549283"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p18"/>
          <p:cNvSpPr/>
          <p:nvPr/>
        </p:nvSpPr>
        <p:spPr>
          <a:xfrm rot="5400000">
            <a:off x="6309878"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p18"/>
          <p:cNvSpPr/>
          <p:nvPr/>
        </p:nvSpPr>
        <p:spPr>
          <a:xfrm rot="5400000">
            <a:off x="1198884"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18"/>
          <p:cNvSpPr/>
          <p:nvPr/>
        </p:nvSpPr>
        <p:spPr>
          <a:xfrm rot="5400000">
            <a:off x="96580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p18"/>
          <p:cNvSpPr/>
          <p:nvPr/>
        </p:nvSpPr>
        <p:spPr>
          <a:xfrm rot="5400000">
            <a:off x="74467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2" name="Google Shape;672;p18"/>
          <p:cNvCxnSpPr/>
          <p:nvPr/>
        </p:nvCxnSpPr>
        <p:spPr>
          <a:xfrm>
            <a:off x="431798"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673" name="Google Shape;673;p1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8"/>
          <p:cNvSpPr txBox="1"/>
          <p:nvPr/>
        </p:nvSpPr>
        <p:spPr>
          <a:xfrm>
            <a:off x="1549625" y="5708925"/>
            <a:ext cx="69093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lt1"/>
                </a:solidFill>
              </a:rPr>
              <a:t>An approved entity that passes both phases may qualify for support.</a:t>
            </a:r>
            <a:endParaRPr sz="1800" b="1" dirty="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432000" y="969576"/>
            <a:ext cx="3369961" cy="7989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4500"/>
              <a:buFont typeface="Arial"/>
              <a:buNone/>
            </a:pPr>
            <a:r>
              <a:rPr lang="en-US" sz="4500"/>
              <a:t>Agenda</a:t>
            </a:r>
            <a:endParaRPr sz="4500"/>
          </a:p>
        </p:txBody>
      </p:sp>
      <p:sp>
        <p:nvSpPr>
          <p:cNvPr id="75" name="Google Shape;75;p2"/>
          <p:cNvSpPr txBox="1"/>
          <p:nvPr/>
        </p:nvSpPr>
        <p:spPr>
          <a:xfrm>
            <a:off x="1233226" y="2502961"/>
            <a:ext cx="2544000"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B3458"/>
                </a:solidFill>
                <a:latin typeface="Arial"/>
                <a:ea typeface="Arial"/>
                <a:cs typeface="Arial"/>
                <a:sym typeface="Arial"/>
              </a:rPr>
              <a:t>Overview of the </a:t>
            </a:r>
            <a:br>
              <a:rPr lang="en-US" sz="1800" b="1" i="0" u="none" strike="noStrike" cap="none">
                <a:solidFill>
                  <a:srgbClr val="0B3458"/>
                </a:solidFill>
                <a:latin typeface="Arial"/>
                <a:ea typeface="Arial"/>
                <a:cs typeface="Arial"/>
                <a:sym typeface="Arial"/>
              </a:rPr>
            </a:br>
            <a:r>
              <a:rPr lang="en-US" sz="1800" b="1" i="0" u="none" strike="noStrike" cap="none">
                <a:solidFill>
                  <a:srgbClr val="0B3458"/>
                </a:solidFill>
                <a:latin typeface="Arial"/>
                <a:ea typeface="Arial"/>
                <a:cs typeface="Arial"/>
                <a:sym typeface="Arial"/>
              </a:rPr>
              <a:t>New gTLD Program: </a:t>
            </a:r>
            <a:br>
              <a:rPr lang="en-US" sz="1800" b="1" i="0" u="none" strike="noStrike" cap="none">
                <a:solidFill>
                  <a:srgbClr val="0B3458"/>
                </a:solidFill>
                <a:latin typeface="Arial"/>
                <a:ea typeface="Arial"/>
                <a:cs typeface="Arial"/>
                <a:sym typeface="Arial"/>
              </a:rPr>
            </a:br>
            <a:r>
              <a:rPr lang="en-US" sz="1800" b="1" i="0" u="none" strike="noStrike" cap="none">
                <a:solidFill>
                  <a:srgbClr val="0B3458"/>
                </a:solidFill>
                <a:latin typeface="Arial"/>
                <a:ea typeface="Arial"/>
                <a:cs typeface="Arial"/>
                <a:sym typeface="Arial"/>
              </a:rPr>
              <a:t>Next Round</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6" name="Google Shape;76;p2"/>
          <p:cNvSpPr txBox="1"/>
          <p:nvPr/>
        </p:nvSpPr>
        <p:spPr>
          <a:xfrm>
            <a:off x="5346560" y="2502961"/>
            <a:ext cx="2800286"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Assistance through the Applicant Support Program</a:t>
            </a:r>
            <a:endParaRPr sz="1800" b="0" i="0" u="none" strike="noStrike" cap="none">
              <a:solidFill>
                <a:srgbClr val="0B3458"/>
              </a:solidFill>
              <a:latin typeface="Arial"/>
              <a:ea typeface="Arial"/>
              <a:cs typeface="Arial"/>
              <a:sym typeface="Arial"/>
            </a:endParaRPr>
          </a:p>
        </p:txBody>
      </p:sp>
      <p:cxnSp>
        <p:nvCxnSpPr>
          <p:cNvPr id="77" name="Google Shape;77;p2"/>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78" name="Google Shape;78;p2"/>
          <p:cNvCxnSpPr/>
          <p:nvPr/>
        </p:nvCxnSpPr>
        <p:spPr>
          <a:xfrm>
            <a:off x="459817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79" name="Google Shape;79;p2"/>
          <p:cNvSpPr/>
          <p:nvPr/>
        </p:nvSpPr>
        <p:spPr>
          <a:xfrm>
            <a:off x="4289423"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4289423"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05</a:t>
            </a: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432000"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432001"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431999" y="488532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sp>
        <p:nvSpPr>
          <p:cNvPr id="84" name="Google Shape;84;p2"/>
          <p:cNvSpPr txBox="1"/>
          <p:nvPr/>
        </p:nvSpPr>
        <p:spPr>
          <a:xfrm>
            <a:off x="1163392" y="5013820"/>
            <a:ext cx="25440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B3458"/>
                </a:solidFill>
                <a:latin typeface="Arial"/>
                <a:ea typeface="Arial"/>
                <a:cs typeface="Arial"/>
                <a:sym typeface="Arial"/>
              </a:rPr>
              <a:t>Becoming a </a:t>
            </a:r>
            <a:r>
              <a:rPr lang="en-US" sz="1800" b="1">
                <a:solidFill>
                  <a:srgbClr val="0B3458"/>
                </a:solidFill>
              </a:rPr>
              <a:t>R</a:t>
            </a:r>
            <a:r>
              <a:rPr lang="en-US" sz="1800" b="1" i="0" u="none" strike="noStrike" cap="none">
                <a:solidFill>
                  <a:srgbClr val="0B3458"/>
                </a:solidFill>
                <a:latin typeface="Arial"/>
                <a:ea typeface="Arial"/>
                <a:cs typeface="Arial"/>
                <a:sym typeface="Arial"/>
              </a:rPr>
              <a:t>egistry </a:t>
            </a:r>
            <a:r>
              <a:rPr lang="en-US" sz="1800" b="1">
                <a:solidFill>
                  <a:srgbClr val="0B3458"/>
                </a:solidFill>
              </a:rPr>
              <a:t>O</a:t>
            </a:r>
            <a:r>
              <a:rPr lang="en-US" sz="1800" b="1" i="0" u="none" strike="noStrike" cap="none">
                <a:solidFill>
                  <a:srgbClr val="0B3458"/>
                </a:solidFill>
                <a:latin typeface="Arial"/>
                <a:ea typeface="Arial"/>
                <a:cs typeface="Arial"/>
                <a:sym typeface="Arial"/>
              </a:rPr>
              <a:t>perator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5" name="Google Shape;85;p2"/>
          <p:cNvSpPr txBox="1"/>
          <p:nvPr/>
        </p:nvSpPr>
        <p:spPr>
          <a:xfrm>
            <a:off x="5353797" y="3675540"/>
            <a:ext cx="2800200" cy="554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000000"/>
              </a:buClr>
              <a:buSzPts val="1800"/>
              <a:buFont typeface="Arial"/>
              <a:buNone/>
            </a:pPr>
            <a:r>
              <a:rPr lang="en-US" sz="1800" b="1">
                <a:solidFill>
                  <a:srgbClr val="0B3458"/>
                </a:solidFill>
              </a:rPr>
              <a:t>Events and Resources</a:t>
            </a: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endParaRPr sz="1800" b="1">
              <a:solidFill>
                <a:srgbClr val="0B3458"/>
              </a:solidFill>
            </a:endParaRPr>
          </a:p>
        </p:txBody>
      </p:sp>
      <p:sp>
        <p:nvSpPr>
          <p:cNvPr id="86" name="Google Shape;86;p2"/>
          <p:cNvSpPr txBox="1"/>
          <p:nvPr/>
        </p:nvSpPr>
        <p:spPr>
          <a:xfrm>
            <a:off x="5346560" y="5013820"/>
            <a:ext cx="28002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87" name="Google Shape;87;p2"/>
          <p:cNvSpPr txBox="1"/>
          <p:nvPr/>
        </p:nvSpPr>
        <p:spPr>
          <a:xfrm>
            <a:off x="1143675" y="3626350"/>
            <a:ext cx="2420400" cy="12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US" sz="1800" b="1">
                <a:solidFill>
                  <a:srgbClr val="0B3458"/>
                </a:solidFill>
              </a:rPr>
              <a:t>Harnessing the Power of the Internet with a gTLD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title"/>
          </p:nvPr>
        </p:nvSpPr>
        <p:spPr>
          <a:xfrm>
            <a:off x="431799" y="900114"/>
            <a:ext cx="5374090"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What Happens Next?</a:t>
            </a:r>
            <a:endParaRPr/>
          </a:p>
        </p:txBody>
      </p:sp>
      <p:sp>
        <p:nvSpPr>
          <p:cNvPr id="681" name="Google Shape;681;p19"/>
          <p:cNvSpPr/>
          <p:nvPr/>
        </p:nvSpPr>
        <p:spPr>
          <a:xfrm>
            <a:off x="683798" y="1961208"/>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All new gTLD applicants </a:t>
            </a:r>
            <a:r>
              <a:rPr lang="en-US" sz="2000" b="0" i="0" u="none" strike="noStrike" cap="none">
                <a:solidFill>
                  <a:schemeClr val="lt1"/>
                </a:solidFill>
                <a:latin typeface="Arial"/>
                <a:ea typeface="Arial"/>
                <a:cs typeface="Arial"/>
                <a:sym typeface="Arial"/>
              </a:rPr>
              <a:t>– supported or not – are required to submit a completed application for a new gTLD.</a:t>
            </a:r>
            <a:endParaRPr sz="1400" b="0" i="0" u="none" strike="noStrike" cap="none">
              <a:solidFill>
                <a:srgbClr val="000000"/>
              </a:solidFill>
              <a:latin typeface="Arial"/>
              <a:ea typeface="Arial"/>
              <a:cs typeface="Arial"/>
              <a:sym typeface="Arial"/>
            </a:endParaRPr>
          </a:p>
        </p:txBody>
      </p:sp>
      <p:sp>
        <p:nvSpPr>
          <p:cNvPr id="682" name="Google Shape;682;p19"/>
          <p:cNvSpPr/>
          <p:nvPr/>
        </p:nvSpPr>
        <p:spPr>
          <a:xfrm>
            <a:off x="431800"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683" name="Google Shape;683;p19"/>
          <p:cNvSpPr/>
          <p:nvPr/>
        </p:nvSpPr>
        <p:spPr>
          <a:xfrm>
            <a:off x="683798" y="3488789"/>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Requires demonstration </a:t>
            </a:r>
            <a:r>
              <a:rPr lang="en-US" sz="2000" b="0" i="0" u="none" strike="noStrike" cap="none">
                <a:solidFill>
                  <a:schemeClr val="lt1"/>
                </a:solidFill>
                <a:latin typeface="Arial"/>
                <a:ea typeface="Arial"/>
                <a:cs typeface="Arial"/>
                <a:sym typeface="Arial"/>
              </a:rPr>
              <a:t>of technical, operational, and financial capabilities needed to operate a gTLD. </a:t>
            </a:r>
            <a:endParaRPr sz="1400" b="0" i="0" u="none" strike="noStrike" cap="none">
              <a:solidFill>
                <a:srgbClr val="000000"/>
              </a:solidFill>
              <a:latin typeface="Arial"/>
              <a:ea typeface="Arial"/>
              <a:cs typeface="Arial"/>
              <a:sym typeface="Arial"/>
            </a:endParaRPr>
          </a:p>
        </p:txBody>
      </p:sp>
      <p:sp>
        <p:nvSpPr>
          <p:cNvPr id="684" name="Google Shape;684;p19"/>
          <p:cNvSpPr/>
          <p:nvPr/>
        </p:nvSpPr>
        <p:spPr>
          <a:xfrm>
            <a:off x="431800"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685" name="Google Shape;685;p19"/>
          <p:cNvSpPr/>
          <p:nvPr/>
        </p:nvSpPr>
        <p:spPr>
          <a:xfrm>
            <a:off x="683798" y="5016370"/>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There are also measures </a:t>
            </a:r>
            <a:r>
              <a:rPr lang="en-US" sz="2000" b="0" i="0" u="none" strike="noStrike" cap="none">
                <a:solidFill>
                  <a:schemeClr val="lt1"/>
                </a:solidFill>
                <a:latin typeface="Arial"/>
                <a:ea typeface="Arial"/>
                <a:cs typeface="Arial"/>
                <a:sym typeface="Arial"/>
              </a:rPr>
              <a:t>in place to deter abuse of the program, outlined in the Applicant Support Program Handbook.</a:t>
            </a:r>
            <a:r>
              <a:rPr lang="en-US" sz="2000" b="0" i="0" u="none" strike="noStrike" cap="none">
                <a:solidFill>
                  <a:srgbClr val="0B345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86" name="Google Shape;686;p19"/>
          <p:cNvSpPr/>
          <p:nvPr/>
        </p:nvSpPr>
        <p:spPr>
          <a:xfrm>
            <a:off x="431800"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687" name="Google Shape;687;p1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1"/>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 Supported Applicant’s Journey</a:t>
            </a:r>
            <a:endParaRPr/>
          </a:p>
        </p:txBody>
      </p:sp>
      <p:sp>
        <p:nvSpPr>
          <p:cNvPr id="694" name="Google Shape;694;p21"/>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PHASES</a:t>
            </a:r>
            <a:endParaRPr sz="1400" b="0" i="0" u="none" strike="noStrike" cap="none">
              <a:solidFill>
                <a:srgbClr val="000000"/>
              </a:solidFill>
              <a:latin typeface="Arial"/>
              <a:ea typeface="Arial"/>
              <a:cs typeface="Arial"/>
              <a:sym typeface="Arial"/>
            </a:endParaRPr>
          </a:p>
        </p:txBody>
      </p:sp>
      <p:sp>
        <p:nvSpPr>
          <p:cNvPr id="695" name="Google Shape;695;p21"/>
          <p:cNvSpPr txBox="1"/>
          <p:nvPr/>
        </p:nvSpPr>
        <p:spPr>
          <a:xfrm>
            <a:off x="421724" y="3123375"/>
            <a:ext cx="1200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EXPERIENCE</a:t>
            </a:r>
            <a:endParaRPr sz="1400" b="0" i="0" u="none" strike="noStrike" cap="none">
              <a:solidFill>
                <a:srgbClr val="000000"/>
              </a:solidFill>
              <a:latin typeface="Arial"/>
              <a:ea typeface="Arial"/>
              <a:cs typeface="Arial"/>
              <a:sym typeface="Arial"/>
            </a:endParaRPr>
          </a:p>
        </p:txBody>
      </p:sp>
      <p:sp>
        <p:nvSpPr>
          <p:cNvPr id="696" name="Google Shape;696;p21"/>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SUPPORT</a:t>
            </a:r>
            <a:endParaRPr sz="1400" b="0" i="0" u="none" strike="noStrike" cap="none">
              <a:solidFill>
                <a:srgbClr val="000000"/>
              </a:solidFill>
              <a:latin typeface="Arial"/>
              <a:ea typeface="Arial"/>
              <a:cs typeface="Arial"/>
              <a:sym typeface="Arial"/>
            </a:endParaRPr>
          </a:p>
        </p:txBody>
      </p:sp>
      <p:sp>
        <p:nvSpPr>
          <p:cNvPr id="697" name="Google Shape;697;p21"/>
          <p:cNvSpPr/>
          <p:nvPr/>
        </p:nvSpPr>
        <p:spPr>
          <a:xfrm>
            <a:off x="1552807" y="5620155"/>
            <a:ext cx="2372428" cy="70104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Communications,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outreach &amp; engagement</a:t>
            </a:r>
            <a:endParaRPr sz="1400" b="0" i="0" u="none" strike="noStrike" cap="none">
              <a:solidFill>
                <a:srgbClr val="000000"/>
              </a:solidFill>
              <a:latin typeface="Arial"/>
              <a:ea typeface="Arial"/>
              <a:cs typeface="Arial"/>
              <a:sym typeface="Arial"/>
            </a:endParaRPr>
          </a:p>
        </p:txBody>
      </p:sp>
      <p:sp>
        <p:nvSpPr>
          <p:cNvPr id="698" name="Google Shape;698;p21"/>
          <p:cNvSpPr/>
          <p:nvPr/>
        </p:nvSpPr>
        <p:spPr>
          <a:xfrm>
            <a:off x="2252869" y="3256126"/>
            <a:ext cx="1097936" cy="12218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What do we need to know to apply?</a:t>
            </a:r>
            <a:endParaRPr sz="1400" b="0" i="0" u="none" strike="noStrike" cap="none">
              <a:solidFill>
                <a:srgbClr val="000000"/>
              </a:solidFill>
              <a:latin typeface="Arial"/>
              <a:ea typeface="Arial"/>
              <a:cs typeface="Arial"/>
              <a:sym typeface="Arial"/>
            </a:endParaRPr>
          </a:p>
        </p:txBody>
      </p:sp>
      <p:sp>
        <p:nvSpPr>
          <p:cNvPr id="699" name="Google Shape;699;p21"/>
          <p:cNvSpPr/>
          <p:nvPr/>
        </p:nvSpPr>
        <p:spPr>
          <a:xfrm>
            <a:off x="6561350" y="2243350"/>
            <a:ext cx="15645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Great to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know there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is support for new registries!</a:t>
            </a:r>
            <a:endParaRPr sz="1400" b="0" i="0" u="none" strike="noStrike" cap="none">
              <a:solidFill>
                <a:srgbClr val="000000"/>
              </a:solidFill>
              <a:latin typeface="Arial"/>
              <a:ea typeface="Arial"/>
              <a:cs typeface="Arial"/>
              <a:sym typeface="Arial"/>
            </a:endParaRPr>
          </a:p>
        </p:txBody>
      </p:sp>
      <p:cxnSp>
        <p:nvCxnSpPr>
          <p:cNvPr id="700" name="Google Shape;700;p21"/>
          <p:cNvCxnSpPr/>
          <p:nvPr/>
        </p:nvCxnSpPr>
        <p:spPr>
          <a:xfrm rot="10800000" flipH="1">
            <a:off x="1542582" y="4905863"/>
            <a:ext cx="1200582" cy="16735"/>
          </a:xfrm>
          <a:prstGeom prst="straightConnector1">
            <a:avLst/>
          </a:prstGeom>
          <a:noFill/>
          <a:ln w="15875" cap="flat" cmpd="sng">
            <a:solidFill>
              <a:srgbClr val="0B3458"/>
            </a:solidFill>
            <a:prstDash val="solid"/>
            <a:round/>
            <a:headEnd type="none" w="sm" len="sm"/>
            <a:tailEnd type="none" w="sm" len="sm"/>
          </a:ln>
        </p:spPr>
      </p:cxnSp>
      <p:cxnSp>
        <p:nvCxnSpPr>
          <p:cNvPr id="701" name="Google Shape;701;p21"/>
          <p:cNvCxnSpPr>
            <a:stCxn id="702" idx="6"/>
            <a:endCxn id="703" idx="2"/>
          </p:cNvCxnSpPr>
          <p:nvPr/>
        </p:nvCxnSpPr>
        <p:spPr>
          <a:xfrm rot="10800000" flipH="1">
            <a:off x="4063032" y="4296494"/>
            <a:ext cx="2064600" cy="4200"/>
          </a:xfrm>
          <a:prstGeom prst="straightConnector1">
            <a:avLst/>
          </a:prstGeom>
          <a:noFill/>
          <a:ln w="15875" cap="flat" cmpd="sng">
            <a:solidFill>
              <a:srgbClr val="0B3458"/>
            </a:solidFill>
            <a:prstDash val="solid"/>
            <a:round/>
            <a:headEnd type="none" w="sm" len="sm"/>
            <a:tailEnd type="none" w="sm" len="sm"/>
          </a:ln>
        </p:spPr>
      </p:cxnSp>
      <p:cxnSp>
        <p:nvCxnSpPr>
          <p:cNvPr id="704" name="Google Shape;704;p21"/>
          <p:cNvCxnSpPr/>
          <p:nvPr/>
        </p:nvCxnSpPr>
        <p:spPr>
          <a:xfrm rot="10800000" flipH="1">
            <a:off x="6278776" y="3353892"/>
            <a:ext cx="2414927" cy="938622"/>
          </a:xfrm>
          <a:prstGeom prst="straightConnector1">
            <a:avLst/>
          </a:prstGeom>
          <a:noFill/>
          <a:ln w="15875" cap="flat" cmpd="sng">
            <a:solidFill>
              <a:srgbClr val="0B3458"/>
            </a:solidFill>
            <a:prstDash val="solid"/>
            <a:round/>
            <a:headEnd type="none" w="sm" len="sm"/>
            <a:tailEnd type="none" w="sm" len="sm"/>
          </a:ln>
        </p:spPr>
      </p:cxnSp>
      <p:sp>
        <p:nvSpPr>
          <p:cNvPr id="705" name="Google Shape;705;p21"/>
          <p:cNvSpPr/>
          <p:nvPr/>
        </p:nvSpPr>
        <p:spPr>
          <a:xfrm>
            <a:off x="7315558" y="3672007"/>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706" name="Google Shape;706;p21"/>
          <p:cNvSpPr/>
          <p:nvPr/>
        </p:nvSpPr>
        <p:spPr>
          <a:xfrm>
            <a:off x="1559795"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Awareness</a:t>
            </a:r>
            <a:endParaRPr sz="1400" b="0" i="0" u="none" strike="noStrike" cap="none">
              <a:solidFill>
                <a:srgbClr val="000000"/>
              </a:solidFill>
              <a:latin typeface="Arial"/>
              <a:ea typeface="Arial"/>
              <a:cs typeface="Arial"/>
              <a:sym typeface="Arial"/>
            </a:endParaRPr>
          </a:p>
        </p:txBody>
      </p:sp>
      <p:sp>
        <p:nvSpPr>
          <p:cNvPr id="707" name="Google Shape;707;p21"/>
          <p:cNvSpPr/>
          <p:nvPr/>
        </p:nvSpPr>
        <p:spPr>
          <a:xfrm rot="5400000">
            <a:off x="3906775"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21"/>
          <p:cNvSpPr/>
          <p:nvPr/>
        </p:nvSpPr>
        <p:spPr>
          <a:xfrm>
            <a:off x="4040118"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Understanding</a:t>
            </a:r>
            <a:endParaRPr sz="1400" b="0" i="0" u="none" strike="noStrike" cap="none">
              <a:solidFill>
                <a:srgbClr val="000000"/>
              </a:solidFill>
              <a:latin typeface="Arial"/>
              <a:ea typeface="Arial"/>
              <a:cs typeface="Arial"/>
              <a:sym typeface="Arial"/>
            </a:endParaRPr>
          </a:p>
        </p:txBody>
      </p:sp>
      <p:sp>
        <p:nvSpPr>
          <p:cNvPr id="709" name="Google Shape;709;p21"/>
          <p:cNvSpPr/>
          <p:nvPr/>
        </p:nvSpPr>
        <p:spPr>
          <a:xfrm>
            <a:off x="6520441"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Consideration</a:t>
            </a:r>
            <a:endParaRPr sz="1400" b="0" i="0" u="none" strike="noStrike" cap="none">
              <a:solidFill>
                <a:srgbClr val="000000"/>
              </a:solidFill>
              <a:latin typeface="Arial"/>
              <a:ea typeface="Arial"/>
              <a:cs typeface="Arial"/>
              <a:sym typeface="Arial"/>
            </a:endParaRPr>
          </a:p>
        </p:txBody>
      </p:sp>
      <p:sp>
        <p:nvSpPr>
          <p:cNvPr id="710" name="Google Shape;710;p21"/>
          <p:cNvSpPr/>
          <p:nvPr/>
        </p:nvSpPr>
        <p:spPr>
          <a:xfrm rot="5400000">
            <a:off x="6282328" y="1735598"/>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1" name="Google Shape;711;p21"/>
          <p:cNvSpPr/>
          <p:nvPr/>
        </p:nvSpPr>
        <p:spPr>
          <a:xfrm>
            <a:off x="3925235" y="5620155"/>
            <a:ext cx="4781868" cy="70104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Capacity Development Applicant Counselor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Pro Bono Services</a:t>
            </a:r>
            <a:endParaRPr sz="1400" b="0" i="0" u="none" strike="noStrike" cap="none">
              <a:solidFill>
                <a:srgbClr val="000000"/>
              </a:solidFill>
              <a:latin typeface="Arial"/>
              <a:ea typeface="Arial"/>
              <a:cs typeface="Arial"/>
              <a:sym typeface="Arial"/>
            </a:endParaRPr>
          </a:p>
        </p:txBody>
      </p:sp>
      <p:cxnSp>
        <p:nvCxnSpPr>
          <p:cNvPr id="712" name="Google Shape;712;p21"/>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13" name="Google Shape;713;p21"/>
          <p:cNvCxnSpPr/>
          <p:nvPr/>
        </p:nvCxnSpPr>
        <p:spPr>
          <a:xfrm>
            <a:off x="6289376" y="1539746"/>
            <a:ext cx="0" cy="4108984"/>
          </a:xfrm>
          <a:prstGeom prst="straightConnector1">
            <a:avLst/>
          </a:prstGeom>
          <a:noFill/>
          <a:ln w="15875" cap="flat" cmpd="sng">
            <a:solidFill>
              <a:srgbClr val="F1633E"/>
            </a:solidFill>
            <a:prstDash val="solid"/>
            <a:round/>
            <a:headEnd type="none" w="sm" len="sm"/>
            <a:tailEnd type="none" w="sm" len="sm"/>
          </a:ln>
        </p:spPr>
      </p:cxnSp>
      <p:cxnSp>
        <p:nvCxnSpPr>
          <p:cNvPr id="714" name="Google Shape;714;p21"/>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15" name="Google Shape;715;p21"/>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16" name="Google Shape;716;p21"/>
          <p:cNvSpPr/>
          <p:nvPr/>
        </p:nvSpPr>
        <p:spPr>
          <a:xfrm rot="5400000">
            <a:off x="8687428"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7" name="Google Shape;717;p21"/>
          <p:cNvSpPr/>
          <p:nvPr/>
        </p:nvSpPr>
        <p:spPr>
          <a:xfrm>
            <a:off x="1428708" y="477140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703" name="Google Shape;703;p21"/>
          <p:cNvSpPr/>
          <p:nvPr/>
        </p:nvSpPr>
        <p:spPr>
          <a:xfrm>
            <a:off x="6127580" y="414540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702" name="Google Shape;702;p21"/>
          <p:cNvSpPr/>
          <p:nvPr/>
        </p:nvSpPr>
        <p:spPr>
          <a:xfrm>
            <a:off x="3760640" y="414949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718" name="Google Shape;718;p21"/>
          <p:cNvSpPr/>
          <p:nvPr/>
        </p:nvSpPr>
        <p:spPr>
          <a:xfrm>
            <a:off x="8553108" y="3196421"/>
            <a:ext cx="302392" cy="30239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719" name="Google Shape;719;p21"/>
          <p:cNvCxnSpPr/>
          <p:nvPr/>
        </p:nvCxnSpPr>
        <p:spPr>
          <a:xfrm rot="10800000" flipH="1">
            <a:off x="2743164" y="4303495"/>
            <a:ext cx="1168672" cy="603393"/>
          </a:xfrm>
          <a:prstGeom prst="straightConnector1">
            <a:avLst/>
          </a:prstGeom>
          <a:noFill/>
          <a:ln w="15875" cap="flat" cmpd="sng">
            <a:solidFill>
              <a:srgbClr val="0B3458"/>
            </a:solidFill>
            <a:prstDash val="solid"/>
            <a:round/>
            <a:headEnd type="none" w="sm" len="sm"/>
            <a:tailEnd type="none" w="sm" len="sm"/>
          </a:ln>
        </p:spPr>
      </p:cxnSp>
      <p:sp>
        <p:nvSpPr>
          <p:cNvPr id="720" name="Google Shape;720;p21"/>
          <p:cNvSpPr/>
          <p:nvPr/>
        </p:nvSpPr>
        <p:spPr>
          <a:xfrm>
            <a:off x="2587384" y="4736159"/>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721" name="Google Shape;721;p21"/>
          <p:cNvSpPr/>
          <p:nvPr/>
        </p:nvSpPr>
        <p:spPr>
          <a:xfrm>
            <a:off x="778322" y="3467258"/>
            <a:ext cx="1323839" cy="117868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How is a gTLD relevant to our work?</a:t>
            </a:r>
            <a:endParaRPr sz="1400" b="0" i="0" u="none" strike="noStrike" cap="none">
              <a:solidFill>
                <a:srgbClr val="000000"/>
              </a:solidFill>
              <a:latin typeface="Arial"/>
              <a:ea typeface="Arial"/>
              <a:cs typeface="Arial"/>
              <a:sym typeface="Arial"/>
            </a:endParaRPr>
          </a:p>
        </p:txBody>
      </p:sp>
      <p:sp>
        <p:nvSpPr>
          <p:cNvPr id="722" name="Google Shape;722;p21"/>
          <p:cNvSpPr/>
          <p:nvPr/>
        </p:nvSpPr>
        <p:spPr>
          <a:xfrm>
            <a:off x="3494727" y="3034692"/>
            <a:ext cx="1210241" cy="94506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Excited we qualify for support!</a:t>
            </a:r>
            <a:endParaRPr sz="1400" b="0" i="0" u="none" strike="noStrike" cap="none">
              <a:solidFill>
                <a:srgbClr val="000000"/>
              </a:solidFill>
              <a:latin typeface="Arial"/>
              <a:ea typeface="Arial"/>
              <a:cs typeface="Arial"/>
              <a:sym typeface="Arial"/>
            </a:endParaRPr>
          </a:p>
        </p:txBody>
      </p:sp>
      <p:sp>
        <p:nvSpPr>
          <p:cNvPr id="723" name="Google Shape;723;p21"/>
          <p:cNvSpPr/>
          <p:nvPr/>
        </p:nvSpPr>
        <p:spPr>
          <a:xfrm>
            <a:off x="3629656" y="4684882"/>
            <a:ext cx="1903183" cy="662499"/>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Applicant has applied &amp; qualified</a:t>
            </a:r>
            <a:endParaRPr sz="1400" b="0" i="0" u="none" strike="noStrike" cap="none">
              <a:solidFill>
                <a:srgbClr val="000000"/>
              </a:solidFill>
              <a:latin typeface="Arial"/>
              <a:ea typeface="Arial"/>
              <a:cs typeface="Arial"/>
              <a:sym typeface="Arial"/>
            </a:endParaRPr>
          </a:p>
        </p:txBody>
      </p:sp>
      <p:sp>
        <p:nvSpPr>
          <p:cNvPr id="724" name="Google Shape;724;p21"/>
          <p:cNvSpPr/>
          <p:nvPr/>
        </p:nvSpPr>
        <p:spPr>
          <a:xfrm>
            <a:off x="7702193" y="3735522"/>
            <a:ext cx="1243879" cy="819772"/>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gTLD Application Submitted</a:t>
            </a:r>
            <a:endParaRPr sz="1400" b="0" i="0" u="none" strike="noStrike" cap="none">
              <a:solidFill>
                <a:srgbClr val="000000"/>
              </a:solidFill>
              <a:latin typeface="Arial"/>
              <a:ea typeface="Arial"/>
              <a:cs typeface="Arial"/>
              <a:sym typeface="Arial"/>
            </a:endParaRPr>
          </a:p>
        </p:txBody>
      </p:sp>
      <p:sp>
        <p:nvSpPr>
          <p:cNvPr id="725" name="Google Shape;725;p21"/>
          <p:cNvSpPr/>
          <p:nvPr/>
        </p:nvSpPr>
        <p:spPr>
          <a:xfrm>
            <a:off x="4836121" y="3040660"/>
            <a:ext cx="1564528" cy="938621"/>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How do we manage start-up costs?</a:t>
            </a:r>
            <a:endParaRPr sz="1400" b="0" i="0" u="none" strike="noStrike" cap="none">
              <a:solidFill>
                <a:srgbClr val="000000"/>
              </a:solidFill>
              <a:latin typeface="Arial"/>
              <a:ea typeface="Arial"/>
              <a:cs typeface="Arial"/>
              <a:sym typeface="Arial"/>
            </a:endParaRPr>
          </a:p>
        </p:txBody>
      </p:sp>
      <p:sp>
        <p:nvSpPr>
          <p:cNvPr id="726" name="Google Shape;726;p21"/>
          <p:cNvSpPr/>
          <p:nvPr/>
        </p:nvSpPr>
        <p:spPr>
          <a:xfrm rot="5400000">
            <a:off x="3906775" y="586992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p21"/>
          <p:cNvSpPr/>
          <p:nvPr/>
        </p:nvSpPr>
        <p:spPr>
          <a:xfrm rot="5400000">
            <a:off x="8690531" y="586992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21"/>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29" name="Google Shape;729;p21"/>
          <p:cNvCxnSpPr/>
          <p:nvPr/>
        </p:nvCxnSpPr>
        <p:spPr>
          <a:xfrm>
            <a:off x="432000" y="2111417"/>
            <a:ext cx="8280000" cy="0"/>
          </a:xfrm>
          <a:prstGeom prst="straightConnector1">
            <a:avLst/>
          </a:prstGeom>
          <a:noFill/>
          <a:ln w="15875" cap="flat" cmpd="sng">
            <a:solidFill>
              <a:srgbClr val="7F7F7F"/>
            </a:solidFill>
            <a:prstDash val="solid"/>
            <a:round/>
            <a:headEnd type="none" w="sm" len="sm"/>
            <a:tailEnd type="none" w="sm" len="sm"/>
          </a:ln>
        </p:spPr>
      </p:cxnSp>
      <p:cxnSp>
        <p:nvCxnSpPr>
          <p:cNvPr id="730" name="Google Shape;730;p21"/>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31" name="Google Shape;731;p21"/>
          <p:cNvSpPr/>
          <p:nvPr/>
        </p:nvSpPr>
        <p:spPr>
          <a:xfrm rot="10800000" flipH="1">
            <a:off x="1757605" y="4644042"/>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2" name="Google Shape;732;p21"/>
          <p:cNvSpPr/>
          <p:nvPr/>
        </p:nvSpPr>
        <p:spPr>
          <a:xfrm rot="10800000" flipH="1">
            <a:off x="2818962" y="447422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21"/>
          <p:cNvSpPr/>
          <p:nvPr/>
        </p:nvSpPr>
        <p:spPr>
          <a:xfrm rot="10800000" flipH="1">
            <a:off x="4129683" y="398022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21"/>
          <p:cNvSpPr/>
          <p:nvPr/>
        </p:nvSpPr>
        <p:spPr>
          <a:xfrm rot="10800000">
            <a:off x="5921592" y="3974478"/>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21"/>
          <p:cNvSpPr/>
          <p:nvPr/>
        </p:nvSpPr>
        <p:spPr>
          <a:xfrm rot="10800000">
            <a:off x="7202296" y="34974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21"/>
          <p:cNvSpPr/>
          <p:nvPr/>
        </p:nvSpPr>
        <p:spPr>
          <a:xfrm>
            <a:off x="4027825" y="454258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21"/>
          <p:cNvSpPr/>
          <p:nvPr/>
        </p:nvSpPr>
        <p:spPr>
          <a:xfrm flipH="1">
            <a:off x="8477332" y="359342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8" name="Google Shape;738;p21"/>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39" name="Google Shape;739;p2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22"/>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 Supported Applicant’s Journey</a:t>
            </a:r>
            <a:endParaRPr/>
          </a:p>
        </p:txBody>
      </p:sp>
      <p:sp>
        <p:nvSpPr>
          <p:cNvPr id="746" name="Google Shape;746;p22"/>
          <p:cNvSpPr/>
          <p:nvPr/>
        </p:nvSpPr>
        <p:spPr>
          <a:xfrm>
            <a:off x="1524232" y="5611786"/>
            <a:ext cx="2372428" cy="70104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Capacity Development Applicant Counselor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Fee Reductions</a:t>
            </a:r>
            <a:endParaRPr sz="1400" b="0" i="0" u="none" strike="noStrike" cap="none">
              <a:solidFill>
                <a:srgbClr val="000000"/>
              </a:solidFill>
              <a:latin typeface="Arial"/>
              <a:ea typeface="Arial"/>
              <a:cs typeface="Arial"/>
              <a:sym typeface="Arial"/>
            </a:endParaRPr>
          </a:p>
        </p:txBody>
      </p:sp>
      <p:cxnSp>
        <p:nvCxnSpPr>
          <p:cNvPr id="747" name="Google Shape;747;p22"/>
          <p:cNvCxnSpPr/>
          <p:nvPr/>
        </p:nvCxnSpPr>
        <p:spPr>
          <a:xfrm rot="10800000" flipH="1">
            <a:off x="1542582" y="3702209"/>
            <a:ext cx="2147004" cy="393388"/>
          </a:xfrm>
          <a:prstGeom prst="straightConnector1">
            <a:avLst/>
          </a:prstGeom>
          <a:noFill/>
          <a:ln w="15875" cap="flat" cmpd="sng">
            <a:solidFill>
              <a:srgbClr val="0B3458"/>
            </a:solidFill>
            <a:prstDash val="solid"/>
            <a:round/>
            <a:headEnd type="none" w="sm" len="sm"/>
            <a:tailEnd type="none" w="sm" len="sm"/>
          </a:ln>
        </p:spPr>
      </p:cxnSp>
      <p:cxnSp>
        <p:nvCxnSpPr>
          <p:cNvPr id="748" name="Google Shape;748;p22"/>
          <p:cNvCxnSpPr/>
          <p:nvPr/>
        </p:nvCxnSpPr>
        <p:spPr>
          <a:xfrm rot="10800000" flipH="1">
            <a:off x="5452988" y="3093552"/>
            <a:ext cx="824319" cy="353604"/>
          </a:xfrm>
          <a:prstGeom prst="straightConnector1">
            <a:avLst/>
          </a:prstGeom>
          <a:noFill/>
          <a:ln w="15875" cap="flat" cmpd="sng">
            <a:solidFill>
              <a:srgbClr val="0B3458"/>
            </a:solidFill>
            <a:prstDash val="solid"/>
            <a:round/>
            <a:headEnd type="none" w="sm" len="sm"/>
            <a:tailEnd type="none" w="sm" len="sm"/>
          </a:ln>
        </p:spPr>
      </p:cxnSp>
      <p:sp>
        <p:nvSpPr>
          <p:cNvPr id="749" name="Google Shape;749;p22"/>
          <p:cNvSpPr/>
          <p:nvPr/>
        </p:nvSpPr>
        <p:spPr>
          <a:xfrm>
            <a:off x="1559795"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Decision</a:t>
            </a:r>
            <a:endParaRPr sz="1400" b="0" i="0" u="none" strike="noStrike" cap="none">
              <a:solidFill>
                <a:srgbClr val="000000"/>
              </a:solidFill>
              <a:latin typeface="Arial"/>
              <a:ea typeface="Arial"/>
              <a:cs typeface="Arial"/>
              <a:sym typeface="Arial"/>
            </a:endParaRPr>
          </a:p>
        </p:txBody>
      </p:sp>
      <p:sp>
        <p:nvSpPr>
          <p:cNvPr id="750" name="Google Shape;750;p22"/>
          <p:cNvSpPr/>
          <p:nvPr/>
        </p:nvSpPr>
        <p:spPr>
          <a:xfrm rot="5400000">
            <a:off x="3906775" y="174483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22"/>
          <p:cNvSpPr/>
          <p:nvPr/>
        </p:nvSpPr>
        <p:spPr>
          <a:xfrm>
            <a:off x="4040118"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Contracting &amp; Delegation</a:t>
            </a:r>
            <a:endParaRPr sz="1400" b="0" i="0" u="none" strike="noStrike" cap="none">
              <a:solidFill>
                <a:srgbClr val="000000"/>
              </a:solidFill>
              <a:latin typeface="Arial"/>
              <a:ea typeface="Arial"/>
              <a:cs typeface="Arial"/>
              <a:sym typeface="Arial"/>
            </a:endParaRPr>
          </a:p>
        </p:txBody>
      </p:sp>
      <p:sp>
        <p:nvSpPr>
          <p:cNvPr id="752" name="Google Shape;752;p22"/>
          <p:cNvSpPr/>
          <p:nvPr/>
        </p:nvSpPr>
        <p:spPr>
          <a:xfrm>
            <a:off x="6417571"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Sustainable registry</a:t>
            </a:r>
            <a:endParaRPr sz="1400" b="0" i="0" u="none" strike="noStrike" cap="none">
              <a:solidFill>
                <a:srgbClr val="000000"/>
              </a:solidFill>
              <a:latin typeface="Arial"/>
              <a:ea typeface="Arial"/>
              <a:cs typeface="Arial"/>
              <a:sym typeface="Arial"/>
            </a:endParaRPr>
          </a:p>
        </p:txBody>
      </p:sp>
      <p:sp>
        <p:nvSpPr>
          <p:cNvPr id="753" name="Google Shape;753;p22"/>
          <p:cNvSpPr/>
          <p:nvPr/>
        </p:nvSpPr>
        <p:spPr>
          <a:xfrm rot="5400000">
            <a:off x="6282328" y="174483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22"/>
          <p:cNvSpPr/>
          <p:nvPr/>
        </p:nvSpPr>
        <p:spPr>
          <a:xfrm>
            <a:off x="3925235"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Mentorship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Applicant Counselor</a:t>
            </a:r>
            <a:endParaRPr sz="1400" b="0" i="0" u="none" strike="noStrike" cap="none">
              <a:solidFill>
                <a:srgbClr val="000000"/>
              </a:solidFill>
              <a:latin typeface="Arial"/>
              <a:ea typeface="Arial"/>
              <a:cs typeface="Arial"/>
              <a:sym typeface="Arial"/>
            </a:endParaRPr>
          </a:p>
        </p:txBody>
      </p:sp>
      <p:cxnSp>
        <p:nvCxnSpPr>
          <p:cNvPr id="755" name="Google Shape;755;p22"/>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56" name="Google Shape;756;p22"/>
          <p:cNvCxnSpPr/>
          <p:nvPr/>
        </p:nvCxnSpPr>
        <p:spPr>
          <a:xfrm>
            <a:off x="6289376"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7" name="Google Shape;757;p22"/>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8" name="Google Shape;758;p22"/>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59" name="Google Shape;759;p22"/>
          <p:cNvSpPr/>
          <p:nvPr/>
        </p:nvSpPr>
        <p:spPr>
          <a:xfrm>
            <a:off x="1428708" y="393528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760" name="Google Shape;760;p22"/>
          <p:cNvCxnSpPr/>
          <p:nvPr/>
        </p:nvCxnSpPr>
        <p:spPr>
          <a:xfrm rot="10800000" flipH="1">
            <a:off x="3560992" y="3416866"/>
            <a:ext cx="1979007" cy="301696"/>
          </a:xfrm>
          <a:prstGeom prst="straightConnector1">
            <a:avLst/>
          </a:prstGeom>
          <a:noFill/>
          <a:ln w="15875" cap="flat" cmpd="sng">
            <a:solidFill>
              <a:srgbClr val="0B3458"/>
            </a:solidFill>
            <a:prstDash val="solid"/>
            <a:round/>
            <a:headEnd type="none" w="sm" len="sm"/>
            <a:tailEnd type="none" w="sm" len="sm"/>
          </a:ln>
        </p:spPr>
      </p:cxnSp>
      <p:sp>
        <p:nvSpPr>
          <p:cNvPr id="761" name="Google Shape;761;p22"/>
          <p:cNvSpPr/>
          <p:nvPr/>
        </p:nvSpPr>
        <p:spPr>
          <a:xfrm>
            <a:off x="3508690" y="356629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cxnSp>
        <p:nvCxnSpPr>
          <p:cNvPr id="762" name="Google Shape;762;p22"/>
          <p:cNvCxnSpPr/>
          <p:nvPr/>
        </p:nvCxnSpPr>
        <p:spPr>
          <a:xfrm rot="10800000" flipH="1">
            <a:off x="6276374" y="2424877"/>
            <a:ext cx="2450626" cy="668114"/>
          </a:xfrm>
          <a:prstGeom prst="straightConnector1">
            <a:avLst/>
          </a:prstGeom>
          <a:noFill/>
          <a:ln w="15875" cap="flat" cmpd="sng">
            <a:solidFill>
              <a:srgbClr val="0B3458"/>
            </a:solidFill>
            <a:prstDash val="solid"/>
            <a:round/>
            <a:headEnd type="none" w="sm" len="sm"/>
            <a:tailEnd type="none" w="sm" len="sm"/>
          </a:ln>
        </p:spPr>
      </p:cxnSp>
      <p:sp>
        <p:nvSpPr>
          <p:cNvPr id="763" name="Google Shape;763;p22"/>
          <p:cNvSpPr/>
          <p:nvPr/>
        </p:nvSpPr>
        <p:spPr>
          <a:xfrm>
            <a:off x="6126111" y="292580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764" name="Google Shape;764;p22"/>
          <p:cNvSpPr/>
          <p:nvPr/>
        </p:nvSpPr>
        <p:spPr>
          <a:xfrm>
            <a:off x="5381643" y="327278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765" name="Google Shape;765;p22"/>
          <p:cNvSpPr/>
          <p:nvPr/>
        </p:nvSpPr>
        <p:spPr>
          <a:xfrm>
            <a:off x="1639466" y="2783299"/>
            <a:ext cx="1189205" cy="948875"/>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gTLD Application Submitted!</a:t>
            </a:r>
            <a:endParaRPr sz="1400" b="0" i="0" u="none" strike="noStrike" cap="none">
              <a:solidFill>
                <a:srgbClr val="000000"/>
              </a:solidFill>
              <a:latin typeface="Arial"/>
              <a:ea typeface="Arial"/>
              <a:cs typeface="Arial"/>
              <a:sym typeface="Arial"/>
            </a:endParaRPr>
          </a:p>
        </p:txBody>
      </p:sp>
      <p:sp>
        <p:nvSpPr>
          <p:cNvPr id="766" name="Google Shape;766;p22"/>
          <p:cNvSpPr/>
          <p:nvPr/>
        </p:nvSpPr>
        <p:spPr>
          <a:xfrm rot="10800000" flipH="1">
            <a:off x="1807689" y="3732092"/>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22"/>
          <p:cNvSpPr/>
          <p:nvPr/>
        </p:nvSpPr>
        <p:spPr>
          <a:xfrm>
            <a:off x="2084319" y="4092760"/>
            <a:ext cx="1586087" cy="116276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The application process was accessible and predictable.</a:t>
            </a:r>
            <a:endParaRPr sz="1400" b="0" i="0" u="none" strike="noStrike" cap="none">
              <a:solidFill>
                <a:srgbClr val="000000"/>
              </a:solidFill>
              <a:latin typeface="Arial"/>
              <a:ea typeface="Arial"/>
              <a:cs typeface="Arial"/>
              <a:sym typeface="Arial"/>
            </a:endParaRPr>
          </a:p>
        </p:txBody>
      </p:sp>
      <p:sp>
        <p:nvSpPr>
          <p:cNvPr id="768" name="Google Shape;768;p22"/>
          <p:cNvSpPr/>
          <p:nvPr/>
        </p:nvSpPr>
        <p:spPr>
          <a:xfrm flipH="1">
            <a:off x="3310492" y="39506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9" name="Google Shape;769;p22"/>
          <p:cNvSpPr/>
          <p:nvPr/>
        </p:nvSpPr>
        <p:spPr>
          <a:xfrm>
            <a:off x="4126302" y="3754686"/>
            <a:ext cx="1691648" cy="1380151"/>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Application counselors </a:t>
            </a:r>
            <a:br>
              <a:rPr lang="en-US" sz="1600" b="0" i="0" u="none" strike="noStrike" cap="none">
                <a:solidFill>
                  <a:schemeClr val="lt1"/>
                </a:solidFill>
                <a:latin typeface="Arial"/>
                <a:ea typeface="Arial"/>
                <a:cs typeface="Arial"/>
                <a:sym typeface="Arial"/>
              </a:rPr>
            </a:br>
            <a:r>
              <a:rPr lang="en-US" sz="1600" b="0" i="0" u="none" strike="noStrike" cap="none">
                <a:solidFill>
                  <a:schemeClr val="lt1"/>
                </a:solidFill>
                <a:latin typeface="Arial"/>
                <a:ea typeface="Arial"/>
                <a:cs typeface="Arial"/>
                <a:sym typeface="Arial"/>
              </a:rPr>
              <a:t>and pro bono services helped us apply.</a:t>
            </a:r>
            <a:endParaRPr sz="1400" b="0" i="0" u="none" strike="noStrike" cap="none">
              <a:solidFill>
                <a:srgbClr val="000000"/>
              </a:solidFill>
              <a:latin typeface="Arial"/>
              <a:ea typeface="Arial"/>
              <a:cs typeface="Arial"/>
              <a:sym typeface="Arial"/>
            </a:endParaRPr>
          </a:p>
        </p:txBody>
      </p:sp>
      <p:sp>
        <p:nvSpPr>
          <p:cNvPr id="770" name="Google Shape;770;p22"/>
          <p:cNvSpPr/>
          <p:nvPr/>
        </p:nvSpPr>
        <p:spPr>
          <a:xfrm flipH="1">
            <a:off x="5223144" y="361431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p22"/>
          <p:cNvSpPr/>
          <p:nvPr/>
        </p:nvSpPr>
        <p:spPr>
          <a:xfrm>
            <a:off x="6053501" y="3515774"/>
            <a:ext cx="13506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We have resources to help us get started.</a:t>
            </a:r>
            <a:endParaRPr sz="1400" b="0" i="0" u="none" strike="noStrike" cap="none">
              <a:solidFill>
                <a:srgbClr val="000000"/>
              </a:solidFill>
              <a:latin typeface="Arial"/>
              <a:ea typeface="Arial"/>
              <a:cs typeface="Arial"/>
              <a:sym typeface="Arial"/>
            </a:endParaRPr>
          </a:p>
        </p:txBody>
      </p:sp>
      <p:sp>
        <p:nvSpPr>
          <p:cNvPr id="772" name="Google Shape;772;p22"/>
          <p:cNvSpPr/>
          <p:nvPr/>
        </p:nvSpPr>
        <p:spPr>
          <a:xfrm>
            <a:off x="6365057" y="32701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3" name="Google Shape;773;p22"/>
          <p:cNvSpPr/>
          <p:nvPr/>
        </p:nvSpPr>
        <p:spPr>
          <a:xfrm>
            <a:off x="7463674" y="2899925"/>
            <a:ext cx="15099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Grateful for ongoing access to resources and the ICANN community.</a:t>
            </a:r>
            <a:endParaRPr sz="1400" b="0" i="0" u="none" strike="noStrike" cap="none">
              <a:solidFill>
                <a:srgbClr val="000000"/>
              </a:solidFill>
              <a:latin typeface="Arial"/>
              <a:ea typeface="Arial"/>
              <a:cs typeface="Arial"/>
              <a:sym typeface="Arial"/>
            </a:endParaRPr>
          </a:p>
        </p:txBody>
      </p:sp>
      <p:sp>
        <p:nvSpPr>
          <p:cNvPr id="774" name="Google Shape;774;p22"/>
          <p:cNvSpPr/>
          <p:nvPr/>
        </p:nvSpPr>
        <p:spPr>
          <a:xfrm flipH="1">
            <a:off x="8463665" y="2654405"/>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5" name="Google Shape;775;p22"/>
          <p:cNvSpPr/>
          <p:nvPr/>
        </p:nvSpPr>
        <p:spPr>
          <a:xfrm>
            <a:off x="8658100" y="2211650"/>
            <a:ext cx="393300" cy="3933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1633E"/>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10</a:t>
            </a:r>
            <a:endParaRPr sz="1400" b="0" i="0" u="none" strike="noStrike" cap="none">
              <a:solidFill>
                <a:srgbClr val="000000"/>
              </a:solidFill>
              <a:latin typeface="Arial"/>
              <a:ea typeface="Arial"/>
              <a:cs typeface="Arial"/>
              <a:sym typeface="Arial"/>
            </a:endParaRPr>
          </a:p>
        </p:txBody>
      </p:sp>
      <p:sp>
        <p:nvSpPr>
          <p:cNvPr id="776" name="Google Shape;776;p22"/>
          <p:cNvSpPr/>
          <p:nvPr/>
        </p:nvSpPr>
        <p:spPr>
          <a:xfrm>
            <a:off x="6346522"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Mentorship Reduced/Waived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Base RO Fees</a:t>
            </a:r>
            <a:endParaRPr sz="1400" b="0" i="0" u="none" strike="noStrike" cap="none">
              <a:solidFill>
                <a:srgbClr val="000000"/>
              </a:solidFill>
              <a:latin typeface="Arial"/>
              <a:ea typeface="Arial"/>
              <a:cs typeface="Arial"/>
              <a:sym typeface="Arial"/>
            </a:endParaRPr>
          </a:p>
        </p:txBody>
      </p:sp>
      <p:sp>
        <p:nvSpPr>
          <p:cNvPr id="777" name="Google Shape;777;p22"/>
          <p:cNvSpPr/>
          <p:nvPr/>
        </p:nvSpPr>
        <p:spPr>
          <a:xfrm rot="5400000">
            <a:off x="1564110" y="1744836"/>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8" name="Google Shape;778;p22"/>
          <p:cNvSpPr/>
          <p:nvPr/>
        </p:nvSpPr>
        <p:spPr>
          <a:xfrm rot="5400000">
            <a:off x="1563044" y="5871081"/>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9" name="Google Shape;779;p22"/>
          <p:cNvSpPr/>
          <p:nvPr/>
        </p:nvSpPr>
        <p:spPr>
          <a:xfrm rot="5400000">
            <a:off x="6271734" y="5871083"/>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0" name="Google Shape;780;p22"/>
          <p:cNvSpPr/>
          <p:nvPr/>
        </p:nvSpPr>
        <p:spPr>
          <a:xfrm rot="5400000">
            <a:off x="3914504" y="587108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1" name="Google Shape;781;p22"/>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2" name="Google Shape;782;p22"/>
          <p:cNvCxnSpPr/>
          <p:nvPr/>
        </p:nvCxnSpPr>
        <p:spPr>
          <a:xfrm>
            <a:off x="432000" y="2109972"/>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3" name="Google Shape;783;p22"/>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4" name="Google Shape;784;p22"/>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85" name="Google Shape;785;p22"/>
          <p:cNvSpPr/>
          <p:nvPr/>
        </p:nvSpPr>
        <p:spPr>
          <a:xfrm>
            <a:off x="6385963" y="2229448"/>
            <a:ext cx="1966467" cy="384769"/>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Ready to launch! </a:t>
            </a:r>
            <a:endParaRPr sz="1400" b="0" i="0" u="none" strike="noStrike" cap="none">
              <a:solidFill>
                <a:srgbClr val="000000"/>
              </a:solidFill>
              <a:latin typeface="Arial"/>
              <a:ea typeface="Arial"/>
              <a:cs typeface="Arial"/>
              <a:sym typeface="Arial"/>
            </a:endParaRPr>
          </a:p>
        </p:txBody>
      </p:sp>
      <p:sp>
        <p:nvSpPr>
          <p:cNvPr id="786" name="Google Shape;786;p22"/>
          <p:cNvSpPr/>
          <p:nvPr/>
        </p:nvSpPr>
        <p:spPr>
          <a:xfrm rot="5400000">
            <a:off x="8342128" y="2363105"/>
            <a:ext cx="137276" cy="118342"/>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7" name="Google Shape;787;p22"/>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PHASES</a:t>
            </a:r>
            <a:endParaRPr sz="1400" b="0" i="0" u="none" strike="noStrike" cap="none">
              <a:solidFill>
                <a:srgbClr val="000000"/>
              </a:solidFill>
              <a:latin typeface="Arial"/>
              <a:ea typeface="Arial"/>
              <a:cs typeface="Arial"/>
              <a:sym typeface="Arial"/>
            </a:endParaRPr>
          </a:p>
        </p:txBody>
      </p:sp>
      <p:sp>
        <p:nvSpPr>
          <p:cNvPr id="788" name="Google Shape;788;p22"/>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rPr>
              <a:t>SUPPORT</a:t>
            </a:r>
            <a:endParaRPr sz="1400" b="0" i="0" u="none" strike="noStrike" cap="none">
              <a:solidFill>
                <a:srgbClr val="000000"/>
              </a:solidFill>
              <a:latin typeface="Arial"/>
              <a:ea typeface="Arial"/>
              <a:cs typeface="Arial"/>
              <a:sym typeface="Arial"/>
            </a:endParaRPr>
          </a:p>
        </p:txBody>
      </p:sp>
      <p:sp>
        <p:nvSpPr>
          <p:cNvPr id="789" name="Google Shape;789;p2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2"/>
          <p:cNvSpPr txBox="1"/>
          <p:nvPr/>
        </p:nvSpPr>
        <p:spPr>
          <a:xfrm>
            <a:off x="421724" y="3517300"/>
            <a:ext cx="1215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EXPERIENCE</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cxnSp>
        <p:nvCxnSpPr>
          <p:cNvPr id="796" name="Google Shape;796;p23"/>
          <p:cNvCxnSpPr/>
          <p:nvPr/>
        </p:nvCxnSpPr>
        <p:spPr>
          <a:xfrm>
            <a:off x="8681229" y="2125266"/>
            <a:ext cx="0" cy="704230"/>
          </a:xfrm>
          <a:prstGeom prst="straightConnector1">
            <a:avLst/>
          </a:prstGeom>
          <a:noFill/>
          <a:ln w="38100" cap="rnd" cmpd="sng">
            <a:solidFill>
              <a:srgbClr val="114E84"/>
            </a:solidFill>
            <a:prstDash val="dot"/>
            <a:round/>
            <a:headEnd type="none" w="sm" len="sm"/>
            <a:tailEnd type="none" w="sm" len="sm"/>
          </a:ln>
        </p:spPr>
      </p:cxnSp>
      <p:sp>
        <p:nvSpPr>
          <p:cNvPr id="797" name="Google Shape;797;p23"/>
          <p:cNvSpPr txBox="1"/>
          <p:nvPr/>
        </p:nvSpPr>
        <p:spPr>
          <a:xfrm>
            <a:off x="432000" y="1882383"/>
            <a:ext cx="1480690"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NOV 2024</a:t>
            </a:r>
            <a:endParaRPr sz="1400" b="0" i="0" u="none" strike="noStrike" cap="none">
              <a:solidFill>
                <a:srgbClr val="000000"/>
              </a:solidFill>
              <a:latin typeface="Arial"/>
              <a:ea typeface="Arial"/>
              <a:cs typeface="Arial"/>
              <a:sym typeface="Arial"/>
            </a:endParaRPr>
          </a:p>
        </p:txBody>
      </p:sp>
      <p:sp>
        <p:nvSpPr>
          <p:cNvPr id="798" name="Google Shape;798;p23"/>
          <p:cNvSpPr txBox="1"/>
          <p:nvPr/>
        </p:nvSpPr>
        <p:spPr>
          <a:xfrm>
            <a:off x="6200190" y="1882383"/>
            <a:ext cx="1136668"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APRIL 2026</a:t>
            </a:r>
            <a:endParaRPr sz="1400" b="0" i="0" u="none" strike="noStrike" cap="none">
              <a:solidFill>
                <a:srgbClr val="000000"/>
              </a:solidFill>
              <a:latin typeface="Arial"/>
              <a:ea typeface="Arial"/>
              <a:cs typeface="Arial"/>
              <a:sym typeface="Arial"/>
            </a:endParaRPr>
          </a:p>
        </p:txBody>
      </p:sp>
      <p:cxnSp>
        <p:nvCxnSpPr>
          <p:cNvPr id="799" name="Google Shape;799;p23"/>
          <p:cNvCxnSpPr/>
          <p:nvPr/>
        </p:nvCxnSpPr>
        <p:spPr>
          <a:xfrm>
            <a:off x="461560" y="2125266"/>
            <a:ext cx="0" cy="704230"/>
          </a:xfrm>
          <a:prstGeom prst="straightConnector1">
            <a:avLst/>
          </a:prstGeom>
          <a:noFill/>
          <a:ln w="38100" cap="rnd" cmpd="sng">
            <a:solidFill>
              <a:srgbClr val="F1633E"/>
            </a:solidFill>
            <a:prstDash val="dot"/>
            <a:round/>
            <a:headEnd type="none" w="sm" len="sm"/>
            <a:tailEnd type="none" w="sm" len="sm"/>
          </a:ln>
        </p:spPr>
      </p:cxnSp>
      <p:cxnSp>
        <p:nvCxnSpPr>
          <p:cNvPr id="800" name="Google Shape;800;p23"/>
          <p:cNvCxnSpPr/>
          <p:nvPr/>
        </p:nvCxnSpPr>
        <p:spPr>
          <a:xfrm>
            <a:off x="6219876" y="2125266"/>
            <a:ext cx="0" cy="704230"/>
          </a:xfrm>
          <a:prstGeom prst="straightConnector1">
            <a:avLst/>
          </a:prstGeom>
          <a:noFill/>
          <a:ln w="38100" cap="rnd" cmpd="sng">
            <a:solidFill>
              <a:srgbClr val="114E84"/>
            </a:solidFill>
            <a:prstDash val="dot"/>
            <a:round/>
            <a:headEnd type="none" w="sm" len="sm"/>
            <a:tailEnd type="none" w="sm" len="sm"/>
          </a:ln>
        </p:spPr>
      </p:cxnSp>
      <p:sp>
        <p:nvSpPr>
          <p:cNvPr id="803" name="Google Shape;803;p23"/>
          <p:cNvSpPr txBox="1"/>
          <p:nvPr/>
        </p:nvSpPr>
        <p:spPr>
          <a:xfrm>
            <a:off x="7817894" y="1882383"/>
            <a:ext cx="915053" cy="19236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Q3 2026</a:t>
            </a:r>
            <a:endParaRPr sz="1400" b="0" i="0" u="none" strike="noStrike" cap="none">
              <a:solidFill>
                <a:srgbClr val="000000"/>
              </a:solidFill>
              <a:latin typeface="Arial"/>
              <a:ea typeface="Arial"/>
              <a:cs typeface="Arial"/>
              <a:sym typeface="Arial"/>
            </a:endParaRPr>
          </a:p>
        </p:txBody>
      </p:sp>
      <p:sp>
        <p:nvSpPr>
          <p:cNvPr id="804" name="Google Shape;804;p23"/>
          <p:cNvSpPr txBox="1"/>
          <p:nvPr/>
        </p:nvSpPr>
        <p:spPr>
          <a:xfrm>
            <a:off x="2813299" y="1882375"/>
            <a:ext cx="11367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dirty="0">
                <a:solidFill>
                  <a:srgbClr val="7F7F7F"/>
                </a:solidFill>
              </a:rPr>
              <a:t>DEC</a:t>
            </a:r>
            <a:r>
              <a:rPr lang="en-US" sz="1600" b="1" i="0" u="none" strike="noStrike" cap="none" dirty="0">
                <a:solidFill>
                  <a:srgbClr val="7F7F7F"/>
                </a:solidFill>
                <a:latin typeface="Arial"/>
                <a:ea typeface="Arial"/>
                <a:cs typeface="Arial"/>
                <a:sym typeface="Arial"/>
              </a:rPr>
              <a:t> 2025</a:t>
            </a:r>
            <a:endParaRPr sz="1400" b="0" i="0" u="none" strike="noStrike" cap="none" dirty="0">
              <a:solidFill>
                <a:srgbClr val="000000"/>
              </a:solidFill>
              <a:latin typeface="Arial"/>
              <a:ea typeface="Arial"/>
              <a:cs typeface="Arial"/>
              <a:sym typeface="Arial"/>
            </a:endParaRPr>
          </a:p>
        </p:txBody>
      </p:sp>
      <p:cxnSp>
        <p:nvCxnSpPr>
          <p:cNvPr id="805" name="Google Shape;805;p23"/>
          <p:cNvCxnSpPr/>
          <p:nvPr/>
        </p:nvCxnSpPr>
        <p:spPr>
          <a:xfrm>
            <a:off x="2849986" y="2146286"/>
            <a:ext cx="0" cy="683210"/>
          </a:xfrm>
          <a:prstGeom prst="straightConnector1">
            <a:avLst/>
          </a:prstGeom>
          <a:noFill/>
          <a:ln w="38100" cap="rnd" cmpd="sng">
            <a:solidFill>
              <a:srgbClr val="7030A0"/>
            </a:solidFill>
            <a:prstDash val="dot"/>
            <a:round/>
            <a:headEnd type="none" w="sm" len="sm"/>
            <a:tailEnd type="none" w="sm" len="sm"/>
          </a:ln>
        </p:spPr>
      </p:cxnSp>
      <p:sp>
        <p:nvSpPr>
          <p:cNvPr id="806" name="Google Shape;806;p23"/>
          <p:cNvSpPr/>
          <p:nvPr/>
        </p:nvSpPr>
        <p:spPr>
          <a:xfrm>
            <a:off x="431800" y="2636273"/>
            <a:ext cx="3960000" cy="2255639"/>
          </a:xfrm>
          <a:prstGeom prst="rect">
            <a:avLst/>
          </a:prstGeom>
          <a:solidFill>
            <a:srgbClr val="F1633E"/>
          </a:solidFill>
          <a:ln>
            <a:noFill/>
          </a:ln>
        </p:spPr>
        <p:txBody>
          <a:bodyPr spcFirstLastPara="1" wrap="square" lIns="360000" tIns="936000" rIns="360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2A49"/>
                </a:solidFill>
                <a:latin typeface="Arial"/>
                <a:ea typeface="Arial"/>
                <a:cs typeface="Arial"/>
                <a:sym typeface="Arial"/>
              </a:rPr>
              <a:t>Applicant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Support Program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Application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Submission</a:t>
            </a:r>
            <a:endParaRPr sz="1400" b="0" i="0" u="none" strike="noStrike" cap="none">
              <a:solidFill>
                <a:srgbClr val="000000"/>
              </a:solidFill>
              <a:latin typeface="Arial"/>
              <a:ea typeface="Arial"/>
              <a:cs typeface="Arial"/>
              <a:sym typeface="Arial"/>
            </a:endParaRPr>
          </a:p>
        </p:txBody>
      </p:sp>
      <p:sp>
        <p:nvSpPr>
          <p:cNvPr id="807" name="Google Shape;807;p23"/>
          <p:cNvSpPr/>
          <p:nvPr/>
        </p:nvSpPr>
        <p:spPr>
          <a:xfrm>
            <a:off x="2836309" y="263627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bg1"/>
                </a:solidFill>
                <a:latin typeface="Arial"/>
                <a:ea typeface="Arial"/>
                <a:cs typeface="Arial"/>
                <a:sym typeface="Arial"/>
              </a:rPr>
              <a:t>Applicant </a:t>
            </a:r>
            <a:br>
              <a:rPr lang="en-US" sz="1600" b="1" i="0" u="none" strike="noStrike" cap="none" dirty="0">
                <a:solidFill>
                  <a:schemeClr val="bg1"/>
                </a:solidFill>
                <a:latin typeface="Arial"/>
                <a:ea typeface="Arial"/>
                <a:cs typeface="Arial"/>
                <a:sym typeface="Arial"/>
              </a:rPr>
            </a:br>
            <a:r>
              <a:rPr lang="en-US" sz="1600" b="1" i="0" u="none" strike="noStrike" cap="none" dirty="0">
                <a:solidFill>
                  <a:schemeClr val="bg1"/>
                </a:solidFill>
                <a:latin typeface="Arial"/>
                <a:ea typeface="Arial"/>
                <a:cs typeface="Arial"/>
                <a:sym typeface="Arial"/>
              </a:rPr>
              <a:t>Guidebook</a:t>
            </a:r>
            <a:endParaRPr sz="1400" b="0" i="0" u="none" strike="noStrike" cap="none" dirty="0">
              <a:solidFill>
                <a:schemeClr val="bg1"/>
              </a:solidFill>
              <a:latin typeface="Arial"/>
              <a:ea typeface="Arial"/>
              <a:cs typeface="Arial"/>
              <a:sym typeface="Arial"/>
            </a:endParaRPr>
          </a:p>
        </p:txBody>
      </p:sp>
      <p:sp>
        <p:nvSpPr>
          <p:cNvPr id="808" name="Google Shape;808;p23"/>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Key Dates</a:t>
            </a:r>
            <a:endParaRPr/>
          </a:p>
        </p:txBody>
      </p:sp>
      <p:sp>
        <p:nvSpPr>
          <p:cNvPr id="809" name="Google Shape;809;p23"/>
          <p:cNvSpPr/>
          <p:nvPr/>
        </p:nvSpPr>
        <p:spPr>
          <a:xfrm>
            <a:off x="6182228" y="263627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gTLD Application Submission</a:t>
            </a:r>
            <a:endParaRPr sz="1400" b="0" i="0" u="none" strike="noStrike" cap="none">
              <a:solidFill>
                <a:srgbClr val="000000"/>
              </a:solidFill>
              <a:latin typeface="Arial"/>
              <a:ea typeface="Arial"/>
              <a:cs typeface="Arial"/>
              <a:sym typeface="Arial"/>
            </a:endParaRPr>
          </a:p>
        </p:txBody>
      </p:sp>
      <p:pic>
        <p:nvPicPr>
          <p:cNvPr id="810" name="Google Shape;810;p23"/>
          <p:cNvPicPr preferRelativeResize="0"/>
          <p:nvPr/>
        </p:nvPicPr>
        <p:blipFill rotWithShape="1">
          <a:blip r:embed="rId3">
            <a:alphaModFix/>
          </a:blip>
          <a:srcRect/>
          <a:stretch/>
        </p:blipFill>
        <p:spPr>
          <a:xfrm>
            <a:off x="802969" y="2934283"/>
            <a:ext cx="513730" cy="432000"/>
          </a:xfrm>
          <a:prstGeom prst="rect">
            <a:avLst/>
          </a:prstGeom>
          <a:noFill/>
          <a:ln>
            <a:noFill/>
          </a:ln>
        </p:spPr>
      </p:pic>
      <p:pic>
        <p:nvPicPr>
          <p:cNvPr id="811" name="Google Shape;811;p23"/>
          <p:cNvPicPr preferRelativeResize="0"/>
          <p:nvPr/>
        </p:nvPicPr>
        <p:blipFill rotWithShape="1">
          <a:blip r:embed="rId4">
            <a:alphaModFix/>
          </a:blip>
          <a:srcRect/>
          <a:stretch/>
        </p:blipFill>
        <p:spPr>
          <a:xfrm>
            <a:off x="6540549" y="2921683"/>
            <a:ext cx="389466" cy="457200"/>
          </a:xfrm>
          <a:prstGeom prst="rect">
            <a:avLst/>
          </a:prstGeom>
          <a:noFill/>
          <a:ln>
            <a:noFill/>
          </a:ln>
        </p:spPr>
      </p:pic>
      <p:cxnSp>
        <p:nvCxnSpPr>
          <p:cNvPr id="812" name="Google Shape;812;p23"/>
          <p:cNvCxnSpPr/>
          <p:nvPr/>
        </p:nvCxnSpPr>
        <p:spPr>
          <a:xfrm>
            <a:off x="0" y="2653103"/>
            <a:ext cx="9144000" cy="0"/>
          </a:xfrm>
          <a:prstGeom prst="straightConnector1">
            <a:avLst/>
          </a:prstGeom>
          <a:noFill/>
          <a:ln w="38100" cap="rnd" cmpd="sng">
            <a:solidFill>
              <a:srgbClr val="002A49"/>
            </a:solidFill>
            <a:prstDash val="dot"/>
            <a:round/>
            <a:headEnd type="none" w="sm" len="sm"/>
            <a:tailEnd type="none" w="sm" len="sm"/>
          </a:ln>
        </p:spPr>
      </p:cxnSp>
      <p:sp>
        <p:nvSpPr>
          <p:cNvPr id="814" name="Google Shape;814;p23"/>
          <p:cNvSpPr txBox="1"/>
          <p:nvPr/>
        </p:nvSpPr>
        <p:spPr>
          <a:xfrm>
            <a:off x="929231" y="5186343"/>
            <a:ext cx="204672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Application </a:t>
            </a:r>
            <a:br>
              <a:rPr lang="en-US" sz="1600" b="0" i="0" u="none" strike="noStrike" cap="none" dirty="0">
                <a:solidFill>
                  <a:srgbClr val="0B3458"/>
                </a:solidFill>
                <a:latin typeface="Arial"/>
                <a:ea typeface="Arial"/>
                <a:cs typeface="Arial"/>
                <a:sym typeface="Arial"/>
              </a:rPr>
            </a:br>
            <a:r>
              <a:rPr lang="en-US" sz="1600" b="0" i="0" u="none" strike="noStrike" cap="none" dirty="0">
                <a:solidFill>
                  <a:srgbClr val="0B3458"/>
                </a:solidFill>
                <a:latin typeface="Arial"/>
                <a:ea typeface="Arial"/>
                <a:cs typeface="Arial"/>
                <a:sym typeface="Arial"/>
              </a:rPr>
              <a:t>submission period </a:t>
            </a:r>
            <a:br>
              <a:rPr lang="en-US" sz="1600" b="0" i="0" u="none" strike="noStrike" cap="none" dirty="0">
                <a:solidFill>
                  <a:srgbClr val="0B3458"/>
                </a:solidFill>
                <a:latin typeface="Arial"/>
                <a:ea typeface="Arial"/>
                <a:cs typeface="Arial"/>
                <a:sym typeface="Arial"/>
              </a:rPr>
            </a:br>
            <a:r>
              <a:rPr lang="en-US" sz="1600" b="0" i="0" u="none" strike="noStrike" cap="none" dirty="0">
                <a:solidFill>
                  <a:srgbClr val="0B3458"/>
                </a:solidFill>
                <a:latin typeface="Arial"/>
                <a:ea typeface="Arial"/>
                <a:cs typeface="Arial"/>
                <a:sym typeface="Arial"/>
              </a:rPr>
              <a:t>for ASP </a:t>
            </a:r>
            <a:r>
              <a:rPr lang="en-US" sz="1600" b="1" i="0" u="none" strike="noStrike" cap="none" dirty="0">
                <a:solidFill>
                  <a:srgbClr val="0B3458"/>
                </a:solidFill>
                <a:latin typeface="Arial"/>
                <a:ea typeface="Arial"/>
                <a:cs typeface="Arial"/>
                <a:sym typeface="Arial"/>
              </a:rPr>
              <a:t>(19 Nov 2024 - 19 Nov 2025)</a:t>
            </a:r>
            <a:endParaRPr sz="1400" b="0" i="0" u="none" strike="noStrike" cap="none" dirty="0">
              <a:solidFill>
                <a:srgbClr val="000000"/>
              </a:solidFill>
              <a:latin typeface="Arial"/>
              <a:ea typeface="Arial"/>
              <a:cs typeface="Arial"/>
              <a:sym typeface="Arial"/>
            </a:endParaRPr>
          </a:p>
        </p:txBody>
      </p:sp>
      <p:cxnSp>
        <p:nvCxnSpPr>
          <p:cNvPr id="815" name="Google Shape;815;p23"/>
          <p:cNvCxnSpPr/>
          <p:nvPr/>
        </p:nvCxnSpPr>
        <p:spPr>
          <a:xfrm>
            <a:off x="802969" y="4616648"/>
            <a:ext cx="0" cy="1506152"/>
          </a:xfrm>
          <a:prstGeom prst="straightConnector1">
            <a:avLst/>
          </a:prstGeom>
          <a:noFill/>
          <a:ln w="15875" cap="flat" cmpd="sng">
            <a:solidFill>
              <a:srgbClr val="F1633E"/>
            </a:solidFill>
            <a:prstDash val="solid"/>
            <a:round/>
            <a:headEnd type="none" w="sm" len="sm"/>
            <a:tailEnd type="none" w="sm" len="sm"/>
          </a:ln>
        </p:spPr>
      </p:cxnSp>
      <p:sp>
        <p:nvSpPr>
          <p:cNvPr id="816" name="Google Shape;816;p23"/>
          <p:cNvSpPr txBox="1"/>
          <p:nvPr/>
        </p:nvSpPr>
        <p:spPr>
          <a:xfrm>
            <a:off x="3352942" y="5186343"/>
            <a:ext cx="281510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The Applicant Guidebook is a critical resource for the program and is estimated to be available in </a:t>
            </a:r>
            <a:r>
              <a:rPr lang="en-US" sz="1600" b="1" i="0" u="none" strike="noStrike" cap="none" dirty="0">
                <a:solidFill>
                  <a:srgbClr val="0B3458"/>
                </a:solidFill>
                <a:latin typeface="Arial"/>
                <a:ea typeface="Arial"/>
                <a:cs typeface="Arial"/>
                <a:sym typeface="Arial"/>
              </a:rPr>
              <a:t>December 2025</a:t>
            </a:r>
            <a:endParaRPr sz="1400" b="0" i="0" u="none" strike="noStrike" cap="none" dirty="0">
              <a:solidFill>
                <a:srgbClr val="000000"/>
              </a:solidFill>
              <a:latin typeface="Arial"/>
              <a:ea typeface="Arial"/>
              <a:cs typeface="Arial"/>
              <a:sym typeface="Arial"/>
            </a:endParaRPr>
          </a:p>
        </p:txBody>
      </p:sp>
      <p:cxnSp>
        <p:nvCxnSpPr>
          <p:cNvPr id="817" name="Google Shape;817;p23"/>
          <p:cNvCxnSpPr/>
          <p:nvPr/>
        </p:nvCxnSpPr>
        <p:spPr>
          <a:xfrm>
            <a:off x="3226680" y="4286143"/>
            <a:ext cx="0" cy="1836657"/>
          </a:xfrm>
          <a:prstGeom prst="straightConnector1">
            <a:avLst/>
          </a:prstGeom>
          <a:noFill/>
          <a:ln w="15875" cap="flat" cmpd="sng">
            <a:solidFill>
              <a:srgbClr val="7030A0"/>
            </a:solidFill>
            <a:prstDash val="solid"/>
            <a:round/>
            <a:headEnd type="none" w="sm" len="sm"/>
            <a:tailEnd type="none" w="sm" len="sm"/>
          </a:ln>
        </p:spPr>
      </p:cxnSp>
      <p:sp>
        <p:nvSpPr>
          <p:cNvPr id="818" name="Google Shape;818;p23"/>
          <p:cNvSpPr txBox="1"/>
          <p:nvPr/>
        </p:nvSpPr>
        <p:spPr>
          <a:xfrm>
            <a:off x="6691053" y="5186343"/>
            <a:ext cx="204672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Application submission period for new gTLDs expected to open in </a:t>
            </a:r>
            <a:r>
              <a:rPr lang="en-US" sz="1600" b="1" i="0" u="none" strike="noStrike" cap="none">
                <a:solidFill>
                  <a:srgbClr val="0B3458"/>
                </a:solidFill>
                <a:latin typeface="Arial"/>
                <a:ea typeface="Arial"/>
                <a:cs typeface="Arial"/>
                <a:sym typeface="Arial"/>
              </a:rPr>
              <a:t>April 2026</a:t>
            </a:r>
            <a:endParaRPr sz="1400" b="0" i="0" u="none" strike="noStrike" cap="none">
              <a:solidFill>
                <a:srgbClr val="000000"/>
              </a:solidFill>
              <a:latin typeface="Arial"/>
              <a:ea typeface="Arial"/>
              <a:cs typeface="Arial"/>
              <a:sym typeface="Arial"/>
            </a:endParaRPr>
          </a:p>
        </p:txBody>
      </p:sp>
      <p:cxnSp>
        <p:nvCxnSpPr>
          <p:cNvPr id="819" name="Google Shape;819;p23"/>
          <p:cNvCxnSpPr/>
          <p:nvPr/>
        </p:nvCxnSpPr>
        <p:spPr>
          <a:xfrm>
            <a:off x="6564791" y="4286143"/>
            <a:ext cx="0" cy="1836657"/>
          </a:xfrm>
          <a:prstGeom prst="straightConnector1">
            <a:avLst/>
          </a:prstGeom>
          <a:noFill/>
          <a:ln w="15875" cap="flat" cmpd="sng">
            <a:solidFill>
              <a:srgbClr val="114E84"/>
            </a:solidFill>
            <a:prstDash val="solid"/>
            <a:round/>
            <a:headEnd type="none" w="sm" len="sm"/>
            <a:tailEnd type="none" w="sm" len="sm"/>
          </a:ln>
        </p:spPr>
      </p:cxnSp>
      <p:sp>
        <p:nvSpPr>
          <p:cNvPr id="820" name="Google Shape;820;p2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790;p23">
            <a:extLst>
              <a:ext uri="{FF2B5EF4-FFF2-40B4-BE49-F238E27FC236}">
                <a16:creationId xmlns:a16="http://schemas.microsoft.com/office/drawing/2014/main" id="{EACEBA54-AB64-9F39-DAF8-221104584FD0}"/>
              </a:ext>
            </a:extLst>
          </p:cNvPr>
          <p:cNvPicPr preferRelativeResize="0"/>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226680" y="2946883"/>
            <a:ext cx="455351" cy="432000"/>
          </a:xfrm>
          <a:prstGeom prst="rect">
            <a:avLst/>
          </a:prstGeom>
        </p:spPr>
      </p:pic>
      <p:sp>
        <p:nvSpPr>
          <p:cNvPr id="3" name="TextBox 2">
            <a:extLst>
              <a:ext uri="{FF2B5EF4-FFF2-40B4-BE49-F238E27FC236}">
                <a16:creationId xmlns:a16="http://schemas.microsoft.com/office/drawing/2014/main" id="{6955BA1B-FCC0-A63C-3926-84A5B0EB16CD}"/>
              </a:ext>
            </a:extLst>
          </p:cNvPr>
          <p:cNvSpPr txBox="1"/>
          <p:nvPr/>
        </p:nvSpPr>
        <p:spPr>
          <a:xfrm>
            <a:off x="757642" y="6384718"/>
            <a:ext cx="3308315" cy="307777"/>
          </a:xfrm>
          <a:prstGeom prst="rect">
            <a:avLst/>
          </a:prstGeom>
          <a:noFill/>
        </p:spPr>
        <p:txBody>
          <a:bodyPr wrap="square" rtlCol="0">
            <a:spAutoFit/>
          </a:bodyPr>
          <a:lstStyle/>
          <a:p>
            <a:r>
              <a:rPr lang="en-US" dirty="0">
                <a:solidFill>
                  <a:srgbClr val="0B3458"/>
                </a:solidFill>
              </a:rPr>
              <a:t>Dates subject to change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06</a:t>
            </a:r>
            <a:endParaRPr/>
          </a:p>
        </p:txBody>
      </p:sp>
      <p:sp>
        <p:nvSpPr>
          <p:cNvPr id="826" name="Google Shape;826;p41"/>
          <p:cNvSpPr txBox="1">
            <a:spLocks noGrp="1"/>
          </p:cNvSpPr>
          <p:nvPr>
            <p:ph type="title"/>
          </p:nvPr>
        </p:nvSpPr>
        <p:spPr>
          <a:xfrm>
            <a:off x="432000" y="2785561"/>
            <a:ext cx="5825700"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Events and Resources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2"/>
          <p:cNvSpPr txBox="1">
            <a:spLocks noGrp="1"/>
          </p:cNvSpPr>
          <p:nvPr>
            <p:ph type="title"/>
          </p:nvPr>
        </p:nvSpPr>
        <p:spPr>
          <a:xfrm>
            <a:off x="494840" y="13641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Upcoming Events</a:t>
            </a:r>
            <a:endParaRPr/>
          </a:p>
        </p:txBody>
      </p:sp>
      <p:sp>
        <p:nvSpPr>
          <p:cNvPr id="832" name="Google Shape;832;p42"/>
          <p:cNvSpPr txBox="1"/>
          <p:nvPr/>
        </p:nvSpPr>
        <p:spPr>
          <a:xfrm>
            <a:off x="494840" y="2118049"/>
            <a:ext cx="7277560" cy="83099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US" sz="1800" b="0" i="0" u="none" strike="noStrike" cap="none">
                <a:solidFill>
                  <a:schemeClr val="accent2"/>
                </a:solidFill>
                <a:latin typeface="Arial"/>
                <a:ea typeface="Arial"/>
                <a:cs typeface="Arial"/>
                <a:sym typeface="Arial"/>
              </a:rPr>
              <a:t>Stay up to date on all ICANN and Next Round events through the</a:t>
            </a:r>
            <a:endParaRPr/>
          </a:p>
          <a:p>
            <a:pPr marL="0" marR="0" lvl="0" indent="0" algn="l" rtl="0">
              <a:lnSpc>
                <a:spcPct val="150000"/>
              </a:lnSpc>
              <a:spcBef>
                <a:spcPts val="0"/>
              </a:spcBef>
              <a:spcAft>
                <a:spcPts val="0"/>
              </a:spcAft>
              <a:buClr>
                <a:srgbClr val="000000"/>
              </a:buClr>
              <a:buSzPts val="1800"/>
              <a:buFont typeface="Arial"/>
              <a:buNone/>
            </a:pPr>
            <a:r>
              <a:rPr lang="en-US" sz="1800" b="0" i="0" u="sng" strike="noStrike" cap="none">
                <a:solidFill>
                  <a:schemeClr val="hlink"/>
                </a:solidFill>
                <a:latin typeface="Arial"/>
                <a:ea typeface="Arial"/>
                <a:cs typeface="Arial"/>
                <a:sym typeface="Arial"/>
                <a:hlinkClick r:id="rId3"/>
              </a:rPr>
              <a:t>ICANN Engagement Calendar</a:t>
            </a:r>
            <a:r>
              <a:rPr lang="en-US" sz="1800" b="0" i="0" u="none" strike="noStrike" cap="none">
                <a:solidFill>
                  <a:srgbClr val="000000"/>
                </a:solidFill>
                <a:latin typeface="Arial"/>
                <a:ea typeface="Arial"/>
                <a:cs typeface="Arial"/>
                <a:sym typeface="Arial"/>
              </a:rPr>
              <a:t>.</a:t>
            </a:r>
            <a:endParaRPr/>
          </a:p>
        </p:txBody>
      </p:sp>
      <p:sp>
        <p:nvSpPr>
          <p:cNvPr id="833" name="Google Shape;833;p4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0"/>
          <p:cNvSpPr txBox="1">
            <a:spLocks noGrp="1"/>
          </p:cNvSpPr>
          <p:nvPr>
            <p:ph type="title"/>
          </p:nvPr>
        </p:nvSpPr>
        <p:spPr>
          <a:xfrm>
            <a:off x="4076240" y="10212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Stay Informed.</a:t>
            </a:r>
            <a:endParaRPr/>
          </a:p>
        </p:txBody>
      </p:sp>
      <p:sp>
        <p:nvSpPr>
          <p:cNvPr id="839" name="Google Shape;839;p30"/>
          <p:cNvSpPr txBox="1"/>
          <p:nvPr/>
        </p:nvSpPr>
        <p:spPr>
          <a:xfrm>
            <a:off x="4076240" y="1775149"/>
            <a:ext cx="43827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Join the </a:t>
            </a:r>
            <a:r>
              <a:rPr lang="en-US" sz="1800" b="1" i="0" u="none" strike="noStrike" cap="none">
                <a:solidFill>
                  <a:srgbClr val="0B3458"/>
                </a:solidFill>
                <a:latin typeface="Arial"/>
                <a:ea typeface="Arial"/>
                <a:cs typeface="Arial"/>
                <a:sym typeface="Arial"/>
              </a:rPr>
              <a:t>Mailing List</a:t>
            </a:r>
            <a:r>
              <a:rPr lang="en-US" sz="1800" i="0" u="none" strike="noStrike" cap="none">
                <a:solidFill>
                  <a:srgbClr val="0B3458"/>
                </a:solidFill>
              </a:rPr>
              <a:t>:</a:t>
            </a:r>
            <a:r>
              <a:rPr lang="en-US" sz="1800" b="0" i="0" u="none" strike="noStrike" cap="none">
                <a:solidFill>
                  <a:srgbClr val="0B3458"/>
                </a:solidFill>
                <a:latin typeface="Arial"/>
                <a:ea typeface="Arial"/>
                <a:cs typeface="Arial"/>
                <a:sym typeface="Arial"/>
              </a:rPr>
              <a:t> </a:t>
            </a:r>
            <a:r>
              <a:rPr lang="en-US" sz="18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nextroundinfo@icann.org</a:t>
            </a:r>
            <a:r>
              <a:rPr lang="en-US" sz="1800" b="0" i="0"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0B3458"/>
                </a:solidFill>
              </a:rPr>
              <a:t>General inquiries</a:t>
            </a:r>
            <a:r>
              <a:rPr lang="en-US" sz="1800">
                <a:solidFill>
                  <a:srgbClr val="0B3458"/>
                </a:solidFill>
              </a:rPr>
              <a:t>: </a:t>
            </a:r>
            <a:r>
              <a:rPr lang="en-US" sz="1800" u="sng">
                <a:solidFill>
                  <a:schemeClr val="hlink"/>
                </a:solidFill>
                <a:hlinkClick r:id="rId4"/>
              </a:rPr>
              <a:t>globalsupport@icann.org</a:t>
            </a:r>
            <a:r>
              <a:rPr lang="en-US" sz="1800">
                <a:solidFill>
                  <a:srgbClr val="0B3458"/>
                </a:solidFill>
              </a:rPr>
              <a:t> </a:t>
            </a: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0B3458"/>
                </a:solidFill>
              </a:rPr>
              <a:t>U</a:t>
            </a:r>
            <a:r>
              <a:rPr lang="en-US" sz="1800" b="1" i="0" u="none" strike="noStrike" cap="none">
                <a:solidFill>
                  <a:srgbClr val="0B3458"/>
                </a:solidFill>
                <a:latin typeface="Arial"/>
                <a:ea typeface="Arial"/>
                <a:cs typeface="Arial"/>
                <a:sym typeface="Arial"/>
              </a:rPr>
              <a:t>pdates and news</a:t>
            </a:r>
            <a:r>
              <a:rPr lang="en-US" sz="1800">
                <a:solidFill>
                  <a:srgbClr val="0B3458"/>
                </a:solidFill>
              </a:rPr>
              <a:t>:</a:t>
            </a:r>
            <a:r>
              <a:rPr lang="en-US" sz="1800" i="0" u="none" strike="noStrike" cap="none">
                <a:solidFill>
                  <a:srgbClr val="0B3458"/>
                </a:solidFill>
              </a:rPr>
              <a:t> </a:t>
            </a:r>
            <a:r>
              <a:rPr lang="en-US" sz="1800" b="0"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https://newgtldprogram.icann.org</a:t>
            </a:r>
            <a:r>
              <a:rPr lang="en-US" sz="1800" b="0" i="0"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840" name="Google Shape;840;p30"/>
          <p:cNvGrpSpPr/>
          <p:nvPr/>
        </p:nvGrpSpPr>
        <p:grpSpPr>
          <a:xfrm>
            <a:off x="1295017" y="1021298"/>
            <a:ext cx="2142246" cy="4663628"/>
            <a:chOff x="1295017" y="1021298"/>
            <a:chExt cx="2142246" cy="4663628"/>
          </a:xfrm>
        </p:grpSpPr>
        <p:sp>
          <p:nvSpPr>
            <p:cNvPr id="841" name="Google Shape;841;p30"/>
            <p:cNvSpPr/>
            <p:nvPr/>
          </p:nvSpPr>
          <p:spPr>
            <a:xfrm>
              <a:off x="1327175" y="1071446"/>
              <a:ext cx="2068169" cy="4559810"/>
            </a:xfrm>
            <a:prstGeom prst="roundRect">
              <a:avLst>
                <a:gd name="adj" fmla="val 10262"/>
              </a:avLst>
            </a:prstGeom>
            <a:blipFill rotWithShape="1">
              <a:blip r:embed="rId6">
                <a:alphaModFix/>
              </a:blip>
              <a:stretch>
                <a:fillRect/>
              </a:stretch>
            </a:blipFill>
            <a:ln>
              <a:noFill/>
            </a:ln>
            <a:effectLst>
              <a:outerShdw blurRad="254000" dist="63500" dir="2700000" algn="tl"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2" name="Google Shape;842;p30"/>
            <p:cNvPicPr preferRelativeResize="0"/>
            <p:nvPr/>
          </p:nvPicPr>
          <p:blipFill rotWithShape="1">
            <a:blip r:embed="rId7">
              <a:alphaModFix/>
            </a:blip>
            <a:srcRect/>
            <a:stretch/>
          </p:blipFill>
          <p:spPr>
            <a:xfrm>
              <a:off x="1295017" y="1021298"/>
              <a:ext cx="2142246" cy="4663628"/>
            </a:xfrm>
            <a:prstGeom prst="rect">
              <a:avLst/>
            </a:prstGeom>
            <a:noFill/>
            <a:ln>
              <a:noFill/>
            </a:ln>
          </p:spPr>
        </p:pic>
      </p:grpSp>
      <p:sp>
        <p:nvSpPr>
          <p:cNvPr id="843" name="Google Shape;843;p3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8" name="Google Shape;848;p31"/>
          <p:cNvGrpSpPr/>
          <p:nvPr/>
        </p:nvGrpSpPr>
        <p:grpSpPr>
          <a:xfrm>
            <a:off x="1295017" y="1021298"/>
            <a:ext cx="2142246" cy="4663628"/>
            <a:chOff x="1295017" y="1021298"/>
            <a:chExt cx="2142246" cy="4663628"/>
          </a:xfrm>
        </p:grpSpPr>
        <p:sp>
          <p:nvSpPr>
            <p:cNvPr id="849" name="Google Shape;849;p31"/>
            <p:cNvSpPr/>
            <p:nvPr/>
          </p:nvSpPr>
          <p:spPr>
            <a:xfrm>
              <a:off x="1335488" y="1079759"/>
              <a:ext cx="2068169" cy="4559810"/>
            </a:xfrm>
            <a:prstGeom prst="roundRect">
              <a:avLst>
                <a:gd name="adj" fmla="val 10262"/>
              </a:avLst>
            </a:prstGeom>
            <a:blipFill rotWithShape="1">
              <a:blip r:embed="rId3">
                <a:alphaModFix/>
              </a:blip>
              <a:stretch>
                <a:fillRect/>
              </a:stretch>
            </a:blipFill>
            <a:ln>
              <a:noFill/>
            </a:ln>
            <a:effectLst>
              <a:outerShdw blurRad="254000" dist="63500" dir="2700000" algn="tl" rotWithShape="0">
                <a:srgbClr val="000000">
                  <a:alpha val="29411"/>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31"/>
            <p:cNvPicPr preferRelativeResize="0"/>
            <p:nvPr/>
          </p:nvPicPr>
          <p:blipFill rotWithShape="1">
            <a:blip r:embed="rId4">
              <a:alphaModFix/>
            </a:blip>
            <a:srcRect/>
            <a:stretch/>
          </p:blipFill>
          <p:spPr>
            <a:xfrm>
              <a:off x="1295017" y="1021298"/>
              <a:ext cx="2142246" cy="4663628"/>
            </a:xfrm>
            <a:prstGeom prst="rect">
              <a:avLst/>
            </a:prstGeom>
            <a:noFill/>
            <a:ln>
              <a:noFill/>
            </a:ln>
          </p:spPr>
        </p:pic>
      </p:grpSp>
      <p:sp>
        <p:nvSpPr>
          <p:cNvPr id="851" name="Google Shape;851;p31"/>
          <p:cNvSpPr txBox="1">
            <a:spLocks noGrp="1"/>
          </p:cNvSpPr>
          <p:nvPr>
            <p:ph type="title"/>
          </p:nvPr>
        </p:nvSpPr>
        <p:spPr>
          <a:xfrm>
            <a:off x="4076241" y="1021298"/>
            <a:ext cx="4660136" cy="9507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Helpful Resources for Support Applicants</a:t>
            </a:r>
            <a:endParaRPr/>
          </a:p>
        </p:txBody>
      </p:sp>
      <p:sp>
        <p:nvSpPr>
          <p:cNvPr id="852" name="Google Shape;852;p31"/>
          <p:cNvSpPr txBox="1"/>
          <p:nvPr/>
        </p:nvSpPr>
        <p:spPr>
          <a:xfrm>
            <a:off x="4076242" y="2204806"/>
            <a:ext cx="4044000" cy="3123000"/>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0"/>
              </a:spcBef>
              <a:spcAft>
                <a:spcPts val="0"/>
              </a:spcAft>
              <a:buClr>
                <a:srgbClr val="F1633E"/>
              </a:buClr>
              <a:buSzPts val="1440"/>
              <a:buFont typeface="NTR"/>
              <a:buChar char="►"/>
            </a:pPr>
            <a:r>
              <a:rPr lang="en-US" sz="1800" b="0" i="0" u="sng" strike="noStrike" cap="none"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Applicant Support Program Website</a:t>
            </a:r>
            <a:r>
              <a:rPr lang="en-US" sz="1800" b="0" i="0" u="sng" strike="noStrike" cap="none" dirty="0">
                <a:solidFill>
                  <a:schemeClr val="dk2"/>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Applicant Support Program Handbook</a:t>
            </a:r>
            <a:r>
              <a:rPr lang="en-US" sz="1800" b="0" i="0" u="sng" strike="noStrike" cap="none" dirty="0">
                <a:solidFill>
                  <a:schemeClr val="dk2"/>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Applicant Support Program IRT</a:t>
            </a:r>
            <a:br>
              <a:rPr lang="en-US"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br>
            <a:r>
              <a:rPr lang="en-US"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Sub-Track Wiki Page</a:t>
            </a:r>
            <a:endParaRPr sz="1800" b="0" i="0" u="sng" strike="noStrike" cap="none" dirty="0">
              <a:solidFill>
                <a:schemeClr val="dk2"/>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Background information on the Applicant Support Program</a:t>
            </a:r>
            <a:endParaRPr sz="1800" b="0" i="0" u="sng" strike="noStrike" cap="none" dirty="0">
              <a:solidFill>
                <a:schemeClr val="dk2"/>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u="sng" dirty="0">
                <a:solidFill>
                  <a:schemeClr val="dk2"/>
                </a:solidFill>
              </a:rPr>
              <a:t>Use Cases </a:t>
            </a:r>
            <a:r>
              <a:rPr lang="en-US" sz="1800" b="0" i="0" u="sng" strike="noStrike" cap="none" dirty="0">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of gTLDs</a:t>
            </a:r>
            <a:endParaRPr sz="1800" b="0" i="0" u="sng" strike="noStrike" cap="none" dirty="0">
              <a:solidFill>
                <a:schemeClr val="dk2"/>
              </a:solidFill>
              <a:latin typeface="Arial"/>
              <a:ea typeface="Arial"/>
              <a:cs typeface="Arial"/>
              <a:sym typeface="Arial"/>
            </a:endParaRPr>
          </a:p>
        </p:txBody>
      </p:sp>
      <p:sp>
        <p:nvSpPr>
          <p:cNvPr id="853" name="Google Shape;853;p3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B3458"/>
                </a:solidFill>
                <a:latin typeface="Arial"/>
                <a:ea typeface="Arial"/>
                <a:cs typeface="Arial"/>
                <a:sym typeface="Arial"/>
              </a:rPr>
              <a:t>OUTREACH AND ENGAGEMENT</a:t>
            </a:r>
            <a:endParaRPr sz="1400" b="0" i="0" u="none" strike="noStrike" cap="none">
              <a:solidFill>
                <a:srgbClr val="000000"/>
              </a:solidFill>
              <a:latin typeface="Arial"/>
              <a:ea typeface="Arial"/>
              <a:cs typeface="Arial"/>
              <a:sym typeface="Arial"/>
            </a:endParaRPr>
          </a:p>
        </p:txBody>
      </p:sp>
      <p:sp>
        <p:nvSpPr>
          <p:cNvPr id="854" name="Google Shape;854;p31"/>
          <p:cNvSpPr txBox="1"/>
          <p:nvPr/>
        </p:nvSpPr>
        <p:spPr>
          <a:xfrm>
            <a:off x="4076241" y="5364265"/>
            <a:ext cx="4044000" cy="472437"/>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1200"/>
              </a:spcBef>
              <a:spcAft>
                <a:spcPts val="0"/>
              </a:spcAft>
              <a:buClr>
                <a:srgbClr val="F1633E"/>
              </a:buClr>
              <a:buSzPts val="1440"/>
              <a:buFont typeface="NTR"/>
              <a:buChar char="►"/>
            </a:pPr>
            <a:r>
              <a:rPr lang="en-US" sz="1800" u="sng" dirty="0">
                <a:solidFill>
                  <a:schemeClr val="bg2"/>
                </a:solidFill>
                <a:hlinkClick r:id="rId10">
                  <a:extLst>
                    <a:ext uri="{A12FA001-AC4F-418D-AE19-62706E023703}">
                      <ahyp:hlinkClr xmlns:ahyp="http://schemas.microsoft.com/office/drawing/2018/hyperlinkcolor" val="tx"/>
                    </a:ext>
                  </a:extLst>
                </a:hlinkClick>
              </a:rPr>
              <a:t>ICANN Learn Courses</a:t>
            </a:r>
            <a:endParaRPr sz="1800" b="0" i="0" u="sng" strike="noStrike" cap="none" dirty="0">
              <a:solidFill>
                <a:schemeClr val="bg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g2f0b3186bae_0_143"/>
          <p:cNvSpPr txBox="1">
            <a:spLocks noGrp="1"/>
          </p:cNvSpPr>
          <p:nvPr>
            <p:ph type="title"/>
          </p:nvPr>
        </p:nvSpPr>
        <p:spPr>
          <a:xfrm>
            <a:off x="431798" y="900113"/>
            <a:ext cx="8073300" cy="84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Become a Next Round gTLD Program Champion</a:t>
            </a:r>
            <a:endParaRPr/>
          </a:p>
        </p:txBody>
      </p:sp>
      <p:sp>
        <p:nvSpPr>
          <p:cNvPr id="1015" name="Google Shape;1015;g2f0b3186bae_0_143"/>
          <p:cNvSpPr/>
          <p:nvPr/>
        </p:nvSpPr>
        <p:spPr>
          <a:xfrm>
            <a:off x="2216126" y="2342548"/>
            <a:ext cx="1620000" cy="2136600"/>
          </a:xfrm>
          <a:prstGeom prst="rect">
            <a:avLst/>
          </a:prstGeom>
          <a:solidFill>
            <a:schemeClr val="lt1"/>
          </a:solidFill>
          <a:ln>
            <a:noFill/>
          </a:ln>
        </p:spPr>
        <p:txBody>
          <a:bodyPr spcFirstLastPara="1" wrap="square" lIns="216000" tIns="324000" rIns="216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Fully self-directed and voluntary</a:t>
            </a:r>
            <a:endParaRPr sz="1400" b="0" i="0" u="none" strike="noStrike" cap="none">
              <a:solidFill>
                <a:srgbClr val="000000"/>
              </a:solidFill>
              <a:latin typeface="Arial"/>
              <a:ea typeface="Arial"/>
              <a:cs typeface="Arial"/>
              <a:sym typeface="Arial"/>
            </a:endParaRPr>
          </a:p>
        </p:txBody>
      </p:sp>
      <p:sp>
        <p:nvSpPr>
          <p:cNvPr id="1016" name="Google Shape;1016;g2f0b3186bae_0_143"/>
          <p:cNvSpPr/>
          <p:nvPr/>
        </p:nvSpPr>
        <p:spPr>
          <a:xfrm>
            <a:off x="431797" y="2342548"/>
            <a:ext cx="1620000" cy="2136600"/>
          </a:xfrm>
          <a:prstGeom prst="rect">
            <a:avLst/>
          </a:prstGeom>
          <a:solidFill>
            <a:schemeClr val="lt1"/>
          </a:solidFill>
          <a:ln>
            <a:noFill/>
          </a:ln>
        </p:spPr>
        <p:txBody>
          <a:bodyPr spcFirstLastPara="1" wrap="square" lIns="216000" tIns="324000" rIns="72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Convene and communicate in your own networks</a:t>
            </a:r>
            <a:endParaRPr sz="1400" b="0" i="0" u="none" strike="noStrike" cap="none">
              <a:solidFill>
                <a:srgbClr val="000000"/>
              </a:solidFill>
              <a:latin typeface="Arial"/>
              <a:ea typeface="Arial"/>
              <a:cs typeface="Arial"/>
              <a:sym typeface="Arial"/>
            </a:endParaRPr>
          </a:p>
        </p:txBody>
      </p:sp>
      <p:sp>
        <p:nvSpPr>
          <p:cNvPr id="1017" name="Google Shape;1017;g2f0b3186bae_0_143"/>
          <p:cNvSpPr/>
          <p:nvPr/>
        </p:nvSpPr>
        <p:spPr>
          <a:xfrm>
            <a:off x="3996129" y="2342548"/>
            <a:ext cx="1668300" cy="2136600"/>
          </a:xfrm>
          <a:prstGeom prst="rect">
            <a:avLst/>
          </a:prstGeom>
          <a:solidFill>
            <a:schemeClr val="lt1"/>
          </a:solidFill>
          <a:ln>
            <a:noFill/>
          </a:ln>
        </p:spPr>
        <p:txBody>
          <a:bodyPr spcFirstLastPara="1" wrap="square" lIns="216000" tIns="324000" rIns="180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Utilize materials and resources developed by ICANN</a:t>
            </a:r>
            <a:endParaRPr sz="1400" b="0" i="0" u="none" strike="noStrike" cap="none">
              <a:solidFill>
                <a:srgbClr val="000000"/>
              </a:solidFill>
              <a:latin typeface="Arial"/>
              <a:ea typeface="Arial"/>
              <a:cs typeface="Arial"/>
              <a:sym typeface="Arial"/>
            </a:endParaRPr>
          </a:p>
        </p:txBody>
      </p:sp>
      <p:sp>
        <p:nvSpPr>
          <p:cNvPr id="1018" name="Google Shape;1018;g2f0b3186bae_0_143"/>
          <p:cNvSpPr/>
          <p:nvPr/>
        </p:nvSpPr>
        <p:spPr>
          <a:xfrm>
            <a:off x="5784783" y="2342556"/>
            <a:ext cx="2925900" cy="2136600"/>
          </a:xfrm>
          <a:prstGeom prst="rect">
            <a:avLst/>
          </a:prstGeom>
          <a:solidFill>
            <a:srgbClr val="002A49"/>
          </a:solidFill>
          <a:ln>
            <a:noFill/>
          </a:ln>
        </p:spPr>
        <p:txBody>
          <a:bodyPr spcFirstLastPara="1" wrap="square" lIns="216000" tIns="324000" rIns="10800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Self-service Champions Toolkit to be published on </a:t>
            </a:r>
            <a:r>
              <a:rPr lang="en-US" sz="16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newgtldprogram.icann.org</a:t>
            </a:r>
            <a:r>
              <a:rPr lang="en-US" sz="1600" b="0" i="0" u="none" strike="noStrike" cap="none">
                <a:solidFill>
                  <a:srgbClr val="0B3458"/>
                </a:solidFill>
                <a:latin typeface="Arial"/>
                <a:ea typeface="Arial"/>
                <a:cs typeface="Arial"/>
                <a:sym typeface="Arial"/>
              </a:rPr>
              <a:t> </a:t>
            </a:r>
            <a:r>
              <a:rPr lang="en-US" sz="1600" b="0" i="0" u="none" strike="noStrike" cap="none">
                <a:solidFill>
                  <a:schemeClr val="lt1"/>
                </a:solidFill>
                <a:latin typeface="Arial"/>
                <a:ea typeface="Arial"/>
                <a:cs typeface="Arial"/>
                <a:sym typeface="Arial"/>
              </a:rPr>
              <a:t>under “resources”.</a:t>
            </a:r>
            <a:endParaRPr sz="1400" b="0" i="0" u="none" strike="noStrike" cap="none">
              <a:solidFill>
                <a:srgbClr val="000000"/>
              </a:solidFill>
              <a:latin typeface="Arial"/>
              <a:ea typeface="Arial"/>
              <a:cs typeface="Arial"/>
              <a:sym typeface="Arial"/>
            </a:endParaRPr>
          </a:p>
        </p:txBody>
      </p:sp>
      <p:grpSp>
        <p:nvGrpSpPr>
          <p:cNvPr id="1019" name="Google Shape;1019;g2f0b3186bae_0_143"/>
          <p:cNvGrpSpPr/>
          <p:nvPr/>
        </p:nvGrpSpPr>
        <p:grpSpPr>
          <a:xfrm>
            <a:off x="635136" y="2259037"/>
            <a:ext cx="334800" cy="334800"/>
            <a:chOff x="3830381" y="2227974"/>
            <a:chExt cx="334800" cy="334800"/>
          </a:xfrm>
        </p:grpSpPr>
        <p:sp>
          <p:nvSpPr>
            <p:cNvPr id="1020" name="Google Shape;1020;g2f0b3186bae_0_143"/>
            <p:cNvSpPr/>
            <p:nvPr/>
          </p:nvSpPr>
          <p:spPr>
            <a:xfrm>
              <a:off x="3830381" y="22279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1" name="Google Shape;1021;g2f0b3186bae_0_143"/>
            <p:cNvPicPr preferRelativeResize="0"/>
            <p:nvPr/>
          </p:nvPicPr>
          <p:blipFill rotWithShape="1">
            <a:blip r:embed="rId4">
              <a:alphaModFix/>
            </a:blip>
            <a:srcRect/>
            <a:stretch/>
          </p:blipFill>
          <p:spPr>
            <a:xfrm>
              <a:off x="3923994" y="2344839"/>
              <a:ext cx="147696" cy="101276"/>
            </a:xfrm>
            <a:prstGeom prst="rect">
              <a:avLst/>
            </a:prstGeom>
            <a:noFill/>
            <a:ln>
              <a:noFill/>
            </a:ln>
          </p:spPr>
        </p:pic>
      </p:grpSp>
      <p:grpSp>
        <p:nvGrpSpPr>
          <p:cNvPr id="1022" name="Google Shape;1022;g2f0b3186bae_0_143"/>
          <p:cNvGrpSpPr/>
          <p:nvPr/>
        </p:nvGrpSpPr>
        <p:grpSpPr>
          <a:xfrm>
            <a:off x="2414203" y="2259037"/>
            <a:ext cx="334800" cy="334800"/>
            <a:chOff x="3830381" y="2227974"/>
            <a:chExt cx="334800" cy="334800"/>
          </a:xfrm>
        </p:grpSpPr>
        <p:sp>
          <p:nvSpPr>
            <p:cNvPr id="1023" name="Google Shape;1023;g2f0b3186bae_0_143"/>
            <p:cNvSpPr/>
            <p:nvPr/>
          </p:nvSpPr>
          <p:spPr>
            <a:xfrm>
              <a:off x="3830381" y="22279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4" name="Google Shape;1024;g2f0b3186bae_0_143"/>
            <p:cNvPicPr preferRelativeResize="0"/>
            <p:nvPr/>
          </p:nvPicPr>
          <p:blipFill rotWithShape="1">
            <a:blip r:embed="rId4">
              <a:alphaModFix/>
            </a:blip>
            <a:srcRect/>
            <a:stretch/>
          </p:blipFill>
          <p:spPr>
            <a:xfrm>
              <a:off x="3923994" y="2344839"/>
              <a:ext cx="147696" cy="101276"/>
            </a:xfrm>
            <a:prstGeom prst="rect">
              <a:avLst/>
            </a:prstGeom>
            <a:noFill/>
            <a:ln>
              <a:noFill/>
            </a:ln>
          </p:spPr>
        </p:pic>
      </p:grpSp>
      <p:grpSp>
        <p:nvGrpSpPr>
          <p:cNvPr id="1025" name="Google Shape;1025;g2f0b3186bae_0_143"/>
          <p:cNvGrpSpPr/>
          <p:nvPr/>
        </p:nvGrpSpPr>
        <p:grpSpPr>
          <a:xfrm>
            <a:off x="4199213" y="2259037"/>
            <a:ext cx="334800" cy="334800"/>
            <a:chOff x="3830381" y="2227974"/>
            <a:chExt cx="334800" cy="334800"/>
          </a:xfrm>
        </p:grpSpPr>
        <p:sp>
          <p:nvSpPr>
            <p:cNvPr id="1026" name="Google Shape;1026;g2f0b3186bae_0_143"/>
            <p:cNvSpPr/>
            <p:nvPr/>
          </p:nvSpPr>
          <p:spPr>
            <a:xfrm>
              <a:off x="3830381" y="22279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7" name="Google Shape;1027;g2f0b3186bae_0_143"/>
            <p:cNvPicPr preferRelativeResize="0"/>
            <p:nvPr/>
          </p:nvPicPr>
          <p:blipFill rotWithShape="1">
            <a:blip r:embed="rId4">
              <a:alphaModFix/>
            </a:blip>
            <a:srcRect/>
            <a:stretch/>
          </p:blipFill>
          <p:spPr>
            <a:xfrm>
              <a:off x="3923994" y="2344839"/>
              <a:ext cx="147696" cy="101276"/>
            </a:xfrm>
            <a:prstGeom prst="rect">
              <a:avLst/>
            </a:prstGeom>
            <a:noFill/>
            <a:ln>
              <a:noFill/>
            </a:ln>
          </p:spPr>
        </p:pic>
      </p:grpSp>
      <p:sp>
        <p:nvSpPr>
          <p:cNvPr id="1028" name="Google Shape;1028;g2f0b3186bae_0_143"/>
          <p:cNvSpPr/>
          <p:nvPr/>
        </p:nvSpPr>
        <p:spPr>
          <a:xfrm>
            <a:off x="431797" y="4639379"/>
            <a:ext cx="8278800" cy="1732500"/>
          </a:xfrm>
          <a:prstGeom prst="rect">
            <a:avLst/>
          </a:prstGeom>
          <a:solidFill>
            <a:srgbClr val="F1633E"/>
          </a:solidFill>
          <a:ln>
            <a:noFill/>
          </a:ln>
        </p:spPr>
        <p:txBody>
          <a:bodyPr spcFirstLastPara="1" wrap="square" lIns="251975" tIns="251975" rIns="25197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Toolkit (in six languages) to include:</a:t>
            </a:r>
            <a:endParaRPr sz="1400" b="0" i="0" u="none" strike="noStrike" cap="none">
              <a:solidFill>
                <a:srgbClr val="000000"/>
              </a:solidFill>
              <a:latin typeface="Arial"/>
              <a:ea typeface="Arial"/>
              <a:cs typeface="Arial"/>
              <a:sym typeface="Arial"/>
            </a:endParaRPr>
          </a:p>
        </p:txBody>
      </p:sp>
      <p:cxnSp>
        <p:nvCxnSpPr>
          <p:cNvPr id="1029" name="Google Shape;1029;g2f0b3186bae_0_143"/>
          <p:cNvCxnSpPr/>
          <p:nvPr/>
        </p:nvCxnSpPr>
        <p:spPr>
          <a:xfrm>
            <a:off x="431506" y="2342547"/>
            <a:ext cx="1620000" cy="0"/>
          </a:xfrm>
          <a:prstGeom prst="straightConnector1">
            <a:avLst/>
          </a:prstGeom>
          <a:noFill/>
          <a:ln w="15875" cap="flat" cmpd="sng">
            <a:solidFill>
              <a:srgbClr val="F1633E"/>
            </a:solidFill>
            <a:prstDash val="solid"/>
            <a:round/>
            <a:headEnd type="none" w="sm" len="sm"/>
            <a:tailEnd type="none" w="sm" len="sm"/>
          </a:ln>
        </p:spPr>
      </p:cxnSp>
      <p:cxnSp>
        <p:nvCxnSpPr>
          <p:cNvPr id="1030" name="Google Shape;1030;g2f0b3186bae_0_143"/>
          <p:cNvCxnSpPr/>
          <p:nvPr/>
        </p:nvCxnSpPr>
        <p:spPr>
          <a:xfrm>
            <a:off x="2220706" y="2342547"/>
            <a:ext cx="1620000" cy="0"/>
          </a:xfrm>
          <a:prstGeom prst="straightConnector1">
            <a:avLst/>
          </a:prstGeom>
          <a:noFill/>
          <a:ln w="15875" cap="flat" cmpd="sng">
            <a:solidFill>
              <a:srgbClr val="F1633E"/>
            </a:solidFill>
            <a:prstDash val="solid"/>
            <a:round/>
            <a:headEnd type="none" w="sm" len="sm"/>
            <a:tailEnd type="none" w="sm" len="sm"/>
          </a:ln>
        </p:spPr>
      </p:cxnSp>
      <p:cxnSp>
        <p:nvCxnSpPr>
          <p:cNvPr id="1031" name="Google Shape;1031;g2f0b3186bae_0_143"/>
          <p:cNvCxnSpPr/>
          <p:nvPr/>
        </p:nvCxnSpPr>
        <p:spPr>
          <a:xfrm>
            <a:off x="4000708" y="2342547"/>
            <a:ext cx="1663800" cy="0"/>
          </a:xfrm>
          <a:prstGeom prst="straightConnector1">
            <a:avLst/>
          </a:prstGeom>
          <a:noFill/>
          <a:ln w="15875" cap="flat" cmpd="sng">
            <a:solidFill>
              <a:srgbClr val="F1633E"/>
            </a:solidFill>
            <a:prstDash val="solid"/>
            <a:round/>
            <a:headEnd type="none" w="sm" len="sm"/>
            <a:tailEnd type="none" w="sm" len="sm"/>
          </a:ln>
        </p:spPr>
      </p:cxnSp>
      <p:sp>
        <p:nvSpPr>
          <p:cNvPr id="1032" name="Google Shape;1032;g2f0b3186bae_0_143"/>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g2f0b3186bae_0_143"/>
          <p:cNvSpPr txBox="1"/>
          <p:nvPr/>
        </p:nvSpPr>
        <p:spPr>
          <a:xfrm>
            <a:off x="568440" y="5271297"/>
            <a:ext cx="1939376" cy="369291"/>
          </a:xfrm>
          <a:prstGeom prst="rect">
            <a:avLst/>
          </a:prstGeom>
          <a:noFill/>
          <a:ln>
            <a:noFill/>
          </a:ln>
        </p:spPr>
        <p:txBody>
          <a:bodyPr spcFirstLastPara="1" wrap="square" lIns="91425" tIns="45700" rIns="91425" bIns="45700" anchor="t" anchorCtr="0">
            <a:spAutoFit/>
          </a:bodyPr>
          <a:lstStyle/>
          <a:p>
            <a:pPr marL="321749" marR="0" lvl="0" indent="-285750" algn="l" rtl="0">
              <a:lnSpc>
                <a:spcPct val="100000"/>
              </a:lnSpc>
              <a:spcBef>
                <a:spcPts val="0"/>
              </a:spcBef>
              <a:spcAft>
                <a:spcPts val="0"/>
              </a:spcAft>
              <a:buClr>
                <a:srgbClr val="0B3458"/>
              </a:buClr>
              <a:buSzPts val="1440"/>
              <a:buFont typeface="NTR"/>
              <a:buChar char="►"/>
            </a:pPr>
            <a:r>
              <a:rPr lang="en-US" sz="1800" b="0" i="0" u="none" strike="noStrike" cap="none" dirty="0">
                <a:solidFill>
                  <a:srgbClr val="0B3458"/>
                </a:solidFill>
                <a:latin typeface="Arial"/>
                <a:ea typeface="Arial"/>
                <a:cs typeface="Arial"/>
                <a:sym typeface="Arial"/>
              </a:rPr>
              <a:t>Fact Sheets</a:t>
            </a:r>
            <a:endParaRPr sz="1400" b="0" i="0" u="none" strike="noStrike" cap="none" dirty="0">
              <a:solidFill>
                <a:srgbClr val="000000"/>
              </a:solidFill>
              <a:latin typeface="Arial"/>
              <a:ea typeface="Arial"/>
              <a:cs typeface="Arial"/>
              <a:sym typeface="Arial"/>
            </a:endParaRPr>
          </a:p>
        </p:txBody>
      </p:sp>
      <p:sp>
        <p:nvSpPr>
          <p:cNvPr id="1034" name="Google Shape;1034;g2f0b3186bae_0_143"/>
          <p:cNvSpPr txBox="1"/>
          <p:nvPr/>
        </p:nvSpPr>
        <p:spPr>
          <a:xfrm>
            <a:off x="2526285" y="5271300"/>
            <a:ext cx="1980300" cy="369300"/>
          </a:xfrm>
          <a:prstGeom prst="rect">
            <a:avLst/>
          </a:prstGeom>
          <a:noFill/>
          <a:ln>
            <a:noFill/>
          </a:ln>
        </p:spPr>
        <p:txBody>
          <a:bodyPr spcFirstLastPara="1" wrap="square" lIns="91425" tIns="45700" rIns="91425" bIns="45700" anchor="t" anchorCtr="0">
            <a:spAutoFit/>
          </a:bodyPr>
          <a:lstStyle/>
          <a:p>
            <a:pPr marL="321749" marR="0" lvl="0" indent="-285750" algn="l" rtl="0">
              <a:lnSpc>
                <a:spcPct val="100000"/>
              </a:lnSpc>
              <a:spcBef>
                <a:spcPts val="0"/>
              </a:spcBef>
              <a:spcAft>
                <a:spcPts val="0"/>
              </a:spcAft>
              <a:buClr>
                <a:srgbClr val="0B3458"/>
              </a:buClr>
              <a:buSzPts val="1440"/>
              <a:buFont typeface="NTR"/>
              <a:buChar char="►"/>
            </a:pPr>
            <a:r>
              <a:rPr lang="en-US"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rPr>
              <a:t>Presentations</a:t>
            </a:r>
            <a:endParaRPr sz="1400" b="0" i="0" u="none" strike="noStrike" cap="none" dirty="0">
              <a:solidFill>
                <a:srgbClr val="000000"/>
              </a:solidFill>
              <a:latin typeface="Arial"/>
              <a:ea typeface="Arial"/>
              <a:cs typeface="Arial"/>
              <a:sym typeface="Arial"/>
            </a:endParaRPr>
          </a:p>
        </p:txBody>
      </p:sp>
      <p:sp>
        <p:nvSpPr>
          <p:cNvPr id="1036" name="Google Shape;1036;g2f0b3186bae_0_143"/>
          <p:cNvSpPr txBox="1"/>
          <p:nvPr/>
        </p:nvSpPr>
        <p:spPr>
          <a:xfrm>
            <a:off x="568440" y="5703289"/>
            <a:ext cx="4898100" cy="369300"/>
          </a:xfrm>
          <a:prstGeom prst="rect">
            <a:avLst/>
          </a:prstGeom>
          <a:noFill/>
          <a:ln>
            <a:noFill/>
          </a:ln>
        </p:spPr>
        <p:txBody>
          <a:bodyPr spcFirstLastPara="1" wrap="square" lIns="91425" tIns="45700" rIns="91425" bIns="45700" anchor="t" anchorCtr="0">
            <a:spAutoFit/>
          </a:bodyPr>
          <a:lstStyle/>
          <a:p>
            <a:pPr marL="321749" marR="0" lvl="0" indent="-285750" algn="l" rtl="0">
              <a:lnSpc>
                <a:spcPct val="100000"/>
              </a:lnSpc>
              <a:spcBef>
                <a:spcPts val="0"/>
              </a:spcBef>
              <a:spcAft>
                <a:spcPts val="0"/>
              </a:spcAft>
              <a:buClr>
                <a:srgbClr val="0B3458"/>
              </a:buClr>
              <a:buSzPts val="1440"/>
              <a:buFont typeface="NTR"/>
              <a:buChar char="►"/>
            </a:pPr>
            <a:r>
              <a:rPr lang="en-US" sz="1800" b="0" i="0" u="none" strike="noStrike" cap="none">
                <a:solidFill>
                  <a:srgbClr val="0B3458"/>
                </a:solidFill>
                <a:latin typeface="Arial"/>
                <a:ea typeface="Arial"/>
                <a:cs typeface="Arial"/>
                <a:sym typeface="Arial"/>
              </a:rPr>
              <a:t>Options for available remote speakers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2"/>
          <p:cNvSpPr/>
          <p:nvPr/>
        </p:nvSpPr>
        <p:spPr>
          <a:xfrm flipH="1">
            <a:off x="1809496" y="2175595"/>
            <a:ext cx="4059458" cy="3244418"/>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60" name="Google Shape;860;p32"/>
          <p:cNvSpPr/>
          <p:nvPr/>
        </p:nvSpPr>
        <p:spPr>
          <a:xfrm>
            <a:off x="2239350" y="1625594"/>
            <a:ext cx="4665300" cy="372862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1" name="Google Shape;861;p32"/>
          <p:cNvSpPr txBox="1"/>
          <p:nvPr/>
        </p:nvSpPr>
        <p:spPr>
          <a:xfrm>
            <a:off x="2929812" y="2385419"/>
            <a:ext cx="3284376" cy="102603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8000"/>
              <a:buFont typeface="Arial"/>
              <a:buNone/>
            </a:pPr>
            <a:r>
              <a:rPr lang="en-US" sz="8000" b="1" i="0" u="none" strike="noStrike" cap="none">
                <a:solidFill>
                  <a:schemeClr val="lt1"/>
                </a:solidFill>
                <a:latin typeface="Arial"/>
                <a:ea typeface="Arial"/>
                <a:cs typeface="Arial"/>
                <a:sym typeface="Arial"/>
              </a:rPr>
              <a:t>Q&amp;A</a:t>
            </a:r>
            <a:endParaRPr sz="8000" b="1" i="0" u="none" strike="noStrike" cap="none">
              <a:solidFill>
                <a:schemeClr val="lt1"/>
              </a:solidFill>
              <a:latin typeface="Arial"/>
              <a:ea typeface="Arial"/>
              <a:cs typeface="Arial"/>
              <a:sym typeface="Arial"/>
            </a:endParaRPr>
          </a:p>
        </p:txBody>
      </p:sp>
      <p:sp>
        <p:nvSpPr>
          <p:cNvPr id="862" name="Google Shape;862;p3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01</a:t>
            </a:r>
            <a:endParaRPr/>
          </a:p>
        </p:txBody>
      </p:sp>
      <p:sp>
        <p:nvSpPr>
          <p:cNvPr id="93" name="Google Shape;93;p3"/>
          <p:cNvSpPr txBox="1">
            <a:spLocks noGrp="1"/>
          </p:cNvSpPr>
          <p:nvPr>
            <p:ph type="title"/>
          </p:nvPr>
        </p:nvSpPr>
        <p:spPr>
          <a:xfrm>
            <a:off x="432000" y="2785561"/>
            <a:ext cx="5825744" cy="166199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Overview of the </a:t>
            </a:r>
            <a:br>
              <a:rPr lang="en-US"/>
            </a:br>
            <a:r>
              <a:rPr lang="en-US"/>
              <a:t>New gTLD Program: </a:t>
            </a:r>
            <a:br>
              <a:rPr lang="en-US"/>
            </a:br>
            <a:r>
              <a:rPr lang="en-US"/>
              <a:t>Next Round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3"/>
          <p:cNvSpPr txBox="1">
            <a:spLocks noGrp="1"/>
          </p:cNvSpPr>
          <p:nvPr>
            <p:ph type="body" idx="1"/>
          </p:nvPr>
        </p:nvSpPr>
        <p:spPr>
          <a:xfrm>
            <a:off x="540000" y="1530390"/>
            <a:ext cx="5528125"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lt1"/>
              </a:buClr>
              <a:buSzPts val="3200"/>
              <a:buNone/>
            </a:pPr>
            <a:r>
              <a:rPr lang="en-US" sz="3200"/>
              <a:t>Thank You!</a:t>
            </a:r>
            <a:endParaRPr sz="3200"/>
          </a:p>
        </p:txBody>
      </p:sp>
      <p:sp>
        <p:nvSpPr>
          <p:cNvPr id="844" name="Google Shape;844;p33"/>
          <p:cNvSpPr txBox="1"/>
          <p:nvPr/>
        </p:nvSpPr>
        <p:spPr>
          <a:xfrm>
            <a:off x="540000" y="2325159"/>
            <a:ext cx="5048000"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FFFF"/>
                </a:solidFill>
                <a:latin typeface="Arial"/>
                <a:ea typeface="Arial"/>
                <a:cs typeface="Arial"/>
                <a:sym typeface="Arial"/>
              </a:rPr>
              <a:t>Visit us at</a:t>
            </a:r>
            <a:r>
              <a:rPr lang="en-US" sz="1800" b="1" i="0" u="none" strike="noStrike" cap="none" dirty="0">
                <a:solidFill>
                  <a:srgbClr val="FFFFFF"/>
                </a:solidFill>
                <a:latin typeface="Arial"/>
                <a:ea typeface="Arial"/>
                <a:cs typeface="Arial"/>
                <a:sym typeface="Arial"/>
              </a:rPr>
              <a:t> </a:t>
            </a:r>
            <a:r>
              <a:rPr lang="en-US" sz="1800" b="0" i="0" u="sng" strike="noStrike" cap="none"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https://newgtldprogram.icann.org</a:t>
            </a:r>
            <a:endParaRPr sz="1800" b="0" i="0" u="none" strike="noStrike" cap="none" dirty="0">
              <a:solidFill>
                <a:schemeClr val="accent5"/>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Google Shape;99;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100" name="Google Shape;100;p4"/>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The New gTLD Program</a:t>
            </a:r>
            <a:endParaRPr/>
          </a:p>
        </p:txBody>
      </p:sp>
      <p:sp>
        <p:nvSpPr>
          <p:cNvPr id="101" name="Google Shape;101;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txBox="1"/>
          <p:nvPr/>
        </p:nvSpPr>
        <p:spPr>
          <a:xfrm>
            <a:off x="404814" y="1689187"/>
            <a:ext cx="3984297"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The </a:t>
            </a:r>
            <a:r>
              <a:rPr lang="en-US" sz="2000" b="1" i="0" u="none" strike="noStrike" cap="none">
                <a:solidFill>
                  <a:srgbClr val="F1633E"/>
                </a:solidFill>
                <a:latin typeface="Arial"/>
                <a:ea typeface="Arial"/>
                <a:cs typeface="Arial"/>
                <a:sym typeface="Arial"/>
              </a:rPr>
              <a:t>New Generic Top-Level Domains (gTLD) Program </a:t>
            </a:r>
            <a:r>
              <a:rPr lang="en-US" sz="2000" b="0" i="0" u="none" strike="noStrike" cap="none">
                <a:solidFill>
                  <a:srgbClr val="0B3458"/>
                </a:solidFill>
                <a:latin typeface="Arial"/>
                <a:ea typeface="Arial"/>
                <a:cs typeface="Arial"/>
                <a:sym typeface="Arial"/>
              </a:rPr>
              <a:t>is a community-driven initiative to enable the continued expansion of the Domain Name System.</a:t>
            </a:r>
            <a:endParaRPr sz="1400" b="0" i="0" u="none" strike="noStrike" cap="none">
              <a:solidFill>
                <a:srgbClr val="000000"/>
              </a:solidFill>
              <a:latin typeface="Arial"/>
              <a:ea typeface="Arial"/>
              <a:cs typeface="Arial"/>
              <a:sym typeface="Arial"/>
            </a:endParaRPr>
          </a:p>
        </p:txBody>
      </p:sp>
      <p:sp>
        <p:nvSpPr>
          <p:cNvPr id="103" name="Google Shape;103;p4"/>
          <p:cNvSpPr txBox="1"/>
          <p:nvPr/>
        </p:nvSpPr>
        <p:spPr>
          <a:xfrm>
            <a:off x="4840941" y="1689187"/>
            <a:ext cx="3898200" cy="153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rgbClr val="0B3458"/>
                </a:solidFill>
              </a:rPr>
              <a:t>Beginning in 2026, b</a:t>
            </a:r>
            <a:r>
              <a:rPr lang="en-US" sz="20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usinesses, communities, governments, and other organizations can apply for new gTLDs tailored to fit their needs.</a:t>
            </a:r>
            <a:endParaRPr sz="1400" b="0" i="0" u="none" strike="noStrike" cap="none">
              <a:solidFill>
                <a:srgbClr val="000000"/>
              </a:solidFill>
              <a:latin typeface="Arial"/>
              <a:ea typeface="Arial"/>
              <a:cs typeface="Arial"/>
              <a:sym typeface="Arial"/>
            </a:endParaRPr>
          </a:p>
        </p:txBody>
      </p:sp>
      <p:pic>
        <p:nvPicPr>
          <p:cNvPr id="104" name="Google Shape;104;p4"/>
          <p:cNvPicPr preferRelativeResize="0"/>
          <p:nvPr/>
        </p:nvPicPr>
        <p:blipFill rotWithShape="1">
          <a:blip r:embed="rId3">
            <a:alphaModFix/>
          </a:blip>
          <a:srcRect t="1" b="78038"/>
          <a:stretch/>
        </p:blipFill>
        <p:spPr>
          <a:xfrm>
            <a:off x="1266940" y="5410145"/>
            <a:ext cx="6610120" cy="1447855"/>
          </a:xfrm>
          <a:prstGeom prst="rect">
            <a:avLst/>
          </a:prstGeom>
          <a:noFill/>
          <a:ln>
            <a:noFill/>
          </a:ln>
        </p:spPr>
      </p:pic>
      <p:grpSp>
        <p:nvGrpSpPr>
          <p:cNvPr id="105" name="Google Shape;105;p4"/>
          <p:cNvGrpSpPr/>
          <p:nvPr/>
        </p:nvGrpSpPr>
        <p:grpSpPr>
          <a:xfrm>
            <a:off x="3160757" y="4380910"/>
            <a:ext cx="2876486" cy="1742080"/>
            <a:chOff x="2907167" y="3879633"/>
            <a:chExt cx="1236082" cy="748604"/>
          </a:xfrm>
        </p:grpSpPr>
        <p:sp>
          <p:nvSpPr>
            <p:cNvPr id="106" name="Google Shape;106;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9" name="Google Shape;109;p4"/>
          <p:cNvSpPr txBox="1"/>
          <p:nvPr/>
        </p:nvSpPr>
        <p:spPr>
          <a:xfrm>
            <a:off x="3502300" y="4787275"/>
            <a:ext cx="222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0B3458"/>
                </a:solidFill>
              </a:rPr>
              <a:t>The </a:t>
            </a:r>
            <a:r>
              <a:rPr lang="en-US" sz="1800" b="1"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number of gTLDs has grown to over 1,200.</a:t>
            </a:r>
            <a:endParaRPr sz="1400" b="0" i="0" u="none" strike="noStrike" cap="none">
              <a:solidFill>
                <a:srgbClr val="000000"/>
              </a:solidFill>
              <a:latin typeface="Arial"/>
              <a:ea typeface="Arial"/>
              <a:cs typeface="Arial"/>
              <a:sym typeface="Arial"/>
            </a:endParaRPr>
          </a:p>
        </p:txBody>
      </p:sp>
      <p:cxnSp>
        <p:nvCxnSpPr>
          <p:cNvPr id="110" name="Google Shape;110;p4"/>
          <p:cNvCxnSpPr/>
          <p:nvPr/>
        </p:nvCxnSpPr>
        <p:spPr>
          <a:xfrm>
            <a:off x="4572000" y="1689187"/>
            <a:ext cx="0" cy="1584000"/>
          </a:xfrm>
          <a:prstGeom prst="straightConnector1">
            <a:avLst/>
          </a:prstGeom>
          <a:noFill/>
          <a:ln w="15875" cap="flat" cmpd="sng">
            <a:solidFill>
              <a:srgbClr val="F1633E"/>
            </a:solidFill>
            <a:prstDash val="solid"/>
            <a:round/>
            <a:headEnd type="none" w="sm" len="sm"/>
            <a:tailEnd type="none" w="sm" len="sm"/>
          </a:ln>
        </p:spPr>
      </p:cxnSp>
      <p:sp>
        <p:nvSpPr>
          <p:cNvPr id="112" name="Google Shape;112;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.baby</a:t>
            </a: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Helvetica Neue"/>
                <a:ea typeface="Helvetica Neue"/>
                <a:cs typeface="Helvetica Neue"/>
                <a:sym typeface="Helvetica Neue"/>
              </a:rPr>
              <a:t>.みんな</a:t>
            </a:r>
            <a:endParaRPr sz="2000" b="1" i="0" u="none" strike="noStrike" cap="none">
              <a:solidFill>
                <a:schemeClr val="lt1"/>
              </a:solidFill>
              <a:latin typeface="Helvetica Neue"/>
              <a:ea typeface="Helvetica Neue"/>
              <a:cs typeface="Helvetica Neue"/>
              <a:sym typeface="Helvetica Neue"/>
            </a:endParaRPr>
          </a:p>
        </p:txBody>
      </p:sp>
      <p:sp>
        <p:nvSpPr>
          <p:cNvPr id="114" name="Google Shape;114;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.futbol</a:t>
            </a: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.paris</a:t>
            </a: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.公益</a:t>
            </a:r>
            <a:endParaRPr sz="1400" b="0" i="0" u="none" strike="noStrike" cap="none">
              <a:solidFill>
                <a:srgbClr val="000000"/>
              </a:solidFill>
              <a:latin typeface="Arial"/>
              <a:ea typeface="Arial"/>
              <a:cs typeface="Arial"/>
              <a:sym typeface="Arial"/>
            </a:endParaRPr>
          </a:p>
        </p:txBody>
      </p:sp>
      <p:sp>
        <p:nvSpPr>
          <p:cNvPr id="117" name="Google Shape;117;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.dance</a:t>
            </a: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.charity</a:t>
            </a:r>
            <a:endParaRPr sz="1400" b="0" i="0" u="none" strike="noStrike" cap="none">
              <a:solidFill>
                <a:srgbClr val="000000"/>
              </a:solidFill>
              <a:latin typeface="Arial"/>
              <a:ea typeface="Arial"/>
              <a:cs typeface="Arial"/>
              <a:sym typeface="Arial"/>
            </a:endParaRPr>
          </a:p>
        </p:txBody>
      </p:sp>
      <p:sp>
        <p:nvSpPr>
          <p:cNvPr id="120" name="Google Shape;120;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a:t>
            </a:r>
            <a:r>
              <a:rPr lang="en-US" sz="1600" b="1">
                <a:solidFill>
                  <a:srgbClr val="0B3458"/>
                </a:solidFill>
              </a:rPr>
              <a:t>fast</a:t>
            </a:r>
            <a:endParaRPr sz="1400" b="0" i="0" u="none" strike="noStrike" cap="none">
              <a:solidFill>
                <a:srgbClr val="000000"/>
              </a:solidFill>
              <a:latin typeface="Arial"/>
              <a:ea typeface="Arial"/>
              <a:cs typeface="Arial"/>
              <a:sym typeface="Arial"/>
            </a:endParaRPr>
          </a:p>
        </p:txBody>
      </p:sp>
      <p:sp>
        <p:nvSpPr>
          <p:cNvPr id="121" name="Google Shape;121;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.alibaba</a:t>
            </a:r>
            <a:endParaRPr sz="1400" b="0" i="0" u="none" strike="noStrike" cap="none">
              <a:solidFill>
                <a:srgbClr val="000000"/>
              </a:solidFill>
              <a:latin typeface="Arial"/>
              <a:ea typeface="Arial"/>
              <a:cs typeface="Arial"/>
              <a:sym typeface="Arial"/>
            </a:endParaRPr>
          </a:p>
        </p:txBody>
      </p:sp>
      <p:sp>
        <p:nvSpPr>
          <p:cNvPr id="122" name="Google Shape;122;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700" b="1" i="0" u="none" strike="noStrike" cap="none">
                <a:solidFill>
                  <a:srgbClr val="0B3458"/>
                </a:solidFill>
                <a:latin typeface="Arial"/>
                <a:ea typeface="Arial"/>
                <a:cs typeface="Arial"/>
                <a:sym typeface="Arial"/>
              </a:rPr>
              <a:t>.</a:t>
            </a:r>
            <a:r>
              <a:rPr lang="en-US" sz="1700" b="1"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com</a:t>
            </a:r>
            <a:endParaRPr sz="1700" b="0" i="0" u="none" strike="noStrike" cap="none">
              <a:solidFill>
                <a:srgbClr val="000000"/>
              </a:solidFill>
              <a:latin typeface="Arial"/>
              <a:ea typeface="Arial"/>
              <a:cs typeface="Arial"/>
              <a:sym typeface="Arial"/>
            </a:endParaRPr>
          </a:p>
        </p:txBody>
      </p:sp>
      <p:sp>
        <p:nvSpPr>
          <p:cNvPr id="123" name="Google Shape;123;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.host</a:t>
            </a:r>
            <a:endParaRPr sz="1400" b="0" i="0" u="none" strike="noStrike" cap="none">
              <a:solidFill>
                <a:srgbClr val="000000"/>
              </a:solidFill>
              <a:latin typeface="Arial"/>
              <a:ea typeface="Arial"/>
              <a:cs typeface="Arial"/>
              <a:sym typeface="Arial"/>
            </a:endParaRPr>
          </a:p>
        </p:txBody>
      </p:sp>
      <p:sp>
        <p:nvSpPr>
          <p:cNvPr id="124" name="Google Shape;124;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.chase</a:t>
            </a:r>
            <a:endParaRPr sz="1400" b="0" i="0" u="none" strike="noStrike" cap="none">
              <a:solidFill>
                <a:srgbClr val="000000"/>
              </a:solidFill>
              <a:latin typeface="Arial"/>
              <a:ea typeface="Arial"/>
              <a:cs typeface="Arial"/>
              <a:sym typeface="Arial"/>
            </a:endParaRPr>
          </a:p>
        </p:txBody>
      </p:sp>
      <p:sp>
        <p:nvSpPr>
          <p:cNvPr id="2" name="Google Shape;111;p4">
            <a:extLst>
              <a:ext uri="{FF2B5EF4-FFF2-40B4-BE49-F238E27FC236}">
                <a16:creationId xmlns:a16="http://schemas.microsoft.com/office/drawing/2014/main" id="{555CC2CD-C856-5191-40AB-563EF1DACC15}"/>
              </a:ext>
            </a:extLst>
          </p:cNvPr>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t>.</a:t>
            </a:r>
            <a:r>
              <a:rPr lang="en-US" sz="1600" b="1" i="0" u="none" strike="noStrike" cap="none" dirty="0" err="1">
                <a:solidFill>
                  <a:schemeClr val="bg1"/>
                </a:solidFill>
                <a:latin typeface="Arial" panose="020B0604020202020204" pitchFamily="34" charset="0"/>
                <a:ea typeface="Helvetica Neue"/>
                <a:cs typeface="Arial" panose="020B0604020202020204" pitchFamily="34" charset="0"/>
                <a:sym typeface="Helvetica Neue"/>
              </a:rPr>
              <a:t>онлайн</a:t>
            </a:r>
            <a:endParaRPr sz="1400" b="0" i="0"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3" name="Google Shape;118;p4">
            <a:extLst>
              <a:ext uri="{FF2B5EF4-FFF2-40B4-BE49-F238E27FC236}">
                <a16:creationId xmlns:a16="http://schemas.microsoft.com/office/drawing/2014/main" id="{0D74C43D-8D2B-A612-8999-45AB24D83774}"/>
              </a:ext>
            </a:extLst>
          </p:cNvPr>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4999"/>
              </a:lnSpc>
              <a:spcBef>
                <a:spcPts val="0"/>
              </a:spcBef>
              <a:spcAft>
                <a:spcPts val="0"/>
              </a:spcAft>
              <a:buClr>
                <a:srgbClr val="000000"/>
              </a:buClr>
              <a:buSzPts val="2000"/>
              <a:buFont typeface="Arial"/>
              <a:buNone/>
            </a:pPr>
            <a:r>
              <a:rPr lang="en-US" sz="1750" b="1" i="0" u="none" strike="noStrike" cap="none" dirty="0">
                <a:solidFill>
                  <a:schemeClr val="bg1"/>
                </a:solidFill>
                <a:latin typeface="Arial"/>
                <a:ea typeface="Arial"/>
                <a:cs typeface="Arial"/>
                <a:sym typeface="Arial"/>
              </a:rPr>
              <a:t>.org</a:t>
            </a:r>
            <a:endParaRPr sz="1750" b="0" i="0" u="none" strike="noStrike" cap="none" dirty="0">
              <a:solidFill>
                <a:schemeClr val="bg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 name="Picture 1">
            <a:extLst>
              <a:ext uri="{FF2B5EF4-FFF2-40B4-BE49-F238E27FC236}">
                <a16:creationId xmlns:a16="http://schemas.microsoft.com/office/drawing/2014/main" id="{1796F09E-CBEB-9F09-CC86-5FDA8C6F8893}"/>
              </a:ext>
            </a:extLst>
          </p:cNvPr>
          <p:cNvPicPr>
            <a:picLocks noChangeAspect="1"/>
          </p:cNvPicPr>
          <p:nvPr/>
        </p:nvPicPr>
        <p:blipFill>
          <a:blip r:embed="rId3"/>
          <a:stretch>
            <a:fillRect/>
          </a:stretch>
        </p:blipFill>
        <p:spPr>
          <a:xfrm>
            <a:off x="5342135" y="1475778"/>
            <a:ext cx="2282158" cy="4846321"/>
          </a:xfrm>
          <a:prstGeom prst="rect">
            <a:avLst/>
          </a:prstGeom>
        </p:spPr>
      </p:pic>
      <p:sp>
        <p:nvSpPr>
          <p:cNvPr id="130" name="Google Shape;130;p5"/>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What is a gTLD?</a:t>
            </a:r>
            <a:endParaRPr/>
          </a:p>
        </p:txBody>
      </p:sp>
      <p:sp>
        <p:nvSpPr>
          <p:cNvPr id="131" name="Google Shape;131;p5"/>
          <p:cNvSpPr txBox="1"/>
          <p:nvPr/>
        </p:nvSpPr>
        <p:spPr>
          <a:xfrm>
            <a:off x="432000" y="1689187"/>
            <a:ext cx="3664800" cy="355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Top-level domains form the last part of a domain name, appearing after the dot. For example, in the domain name </a:t>
            </a:r>
            <a:r>
              <a:rPr lang="en-US" sz="2000" b="1" i="0" u="none" strike="noStrike" cap="none">
                <a:solidFill>
                  <a:srgbClr val="F1633E"/>
                </a:solidFill>
                <a:latin typeface="Arial"/>
                <a:ea typeface="Arial"/>
                <a:cs typeface="Arial"/>
                <a:sym typeface="Arial"/>
              </a:rPr>
              <a:t>icann.org</a:t>
            </a:r>
            <a:r>
              <a:rPr lang="en-US" sz="2000" b="0" i="0" u="none" strike="noStrike" cap="none">
                <a:solidFill>
                  <a:srgbClr val="0B3458"/>
                </a:solidFill>
                <a:latin typeface="Arial"/>
                <a:ea typeface="Arial"/>
                <a:cs typeface="Arial"/>
                <a:sym typeface="Arial"/>
              </a:rPr>
              <a:t>, the characters ‘org’ identify the TLD.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35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Through the 2012 New gTLD Program, more than 1,200 new unique names like </a:t>
            </a:r>
            <a:r>
              <a:rPr lang="en-US" sz="2000" b="1" i="0" u="none" strike="noStrike" cap="none">
                <a:solidFill>
                  <a:srgbClr val="0B3458"/>
                </a:solidFill>
                <a:latin typeface="Arial"/>
                <a:ea typeface="Arial"/>
                <a:cs typeface="Arial"/>
                <a:sym typeface="Arial"/>
              </a:rPr>
              <a:t>.trade</a:t>
            </a:r>
            <a:r>
              <a:rPr lang="en-US" sz="20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sz="2000" b="0" i="0" u="none" strike="noStrike" cap="none">
                <a:solidFill>
                  <a:srgbClr val="0B3458"/>
                </a:solidFill>
                <a:latin typeface="Arial"/>
                <a:ea typeface="Arial"/>
                <a:cs typeface="Arial"/>
                <a:sym typeface="Arial"/>
              </a:rPr>
              <a:t>and </a:t>
            </a:r>
            <a:r>
              <a:rPr lang="en-US" sz="2000" b="1" i="0" u="none" strike="noStrike" cap="none">
                <a:solidFill>
                  <a:srgbClr val="0B3458"/>
                </a:solidFill>
                <a:latin typeface="Arial"/>
                <a:ea typeface="Arial"/>
                <a:cs typeface="Arial"/>
                <a:sym typeface="Arial"/>
              </a:rPr>
              <a:t>.vegas</a:t>
            </a:r>
            <a:r>
              <a:rPr lang="en-US" sz="20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r>
              <a:rPr lang="en-US" sz="2000" b="0" i="0" u="none" strike="noStrike" cap="none">
                <a:solidFill>
                  <a:srgbClr val="0B3458"/>
                </a:solidFill>
                <a:latin typeface="Arial"/>
                <a:ea typeface="Arial"/>
                <a:cs typeface="Arial"/>
                <a:sym typeface="Arial"/>
              </a:rPr>
              <a:t>were added to the Internet.</a:t>
            </a:r>
            <a:endParaRPr sz="1400" b="0" i="0" u="none" strike="noStrike" cap="none">
              <a:solidFill>
                <a:srgbClr val="000000"/>
              </a:solidFill>
              <a:latin typeface="Arial"/>
              <a:ea typeface="Arial"/>
              <a:cs typeface="Arial"/>
              <a:sym typeface="Arial"/>
            </a:endParaRPr>
          </a:p>
        </p:txBody>
      </p:sp>
      <p:sp>
        <p:nvSpPr>
          <p:cNvPr id="137" name="Google Shape;137;p5"/>
          <p:cNvSpPr/>
          <p:nvPr/>
        </p:nvSpPr>
        <p:spPr>
          <a:xfrm>
            <a:off x="5793843" y="4580665"/>
            <a:ext cx="2918157" cy="785239"/>
          </a:xfrm>
          <a:prstGeom prst="roundRect">
            <a:avLst>
              <a:gd name="adj"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2777"/>
              </a:lnSpc>
              <a:spcBef>
                <a:spcPts val="0"/>
              </a:spcBef>
              <a:spcAft>
                <a:spcPts val="0"/>
              </a:spcAft>
              <a:buClr>
                <a:srgbClr val="000000"/>
              </a:buClr>
              <a:buSzPts val="3600"/>
              <a:buFont typeface="Arial"/>
              <a:buNone/>
            </a:pPr>
            <a:r>
              <a:rPr lang="en-US" sz="3600" b="0" i="0" u="none" strike="noStrike" cap="none" dirty="0" err="1">
                <a:solidFill>
                  <a:srgbClr val="0B3458"/>
                </a:solidFill>
                <a:latin typeface="Arial"/>
                <a:ea typeface="Arial"/>
                <a:cs typeface="Arial"/>
                <a:sym typeface="Arial"/>
              </a:rPr>
              <a:t>icann.</a:t>
            </a:r>
            <a:r>
              <a:rPr lang="en-US" sz="3600" b="1" i="0" u="none" strike="noStrike" cap="none" dirty="0" err="1">
                <a:solidFill>
                  <a:srgbClr val="0B3458"/>
                </a:solidFill>
                <a:latin typeface="Arial"/>
                <a:ea typeface="Arial"/>
                <a:cs typeface="Arial"/>
                <a:sym typeface="Arial"/>
              </a:rPr>
              <a:t>org</a:t>
            </a:r>
            <a:endParaRPr sz="1400" b="0" i="0" u="none" strike="noStrike" cap="none" dirty="0">
              <a:solidFill>
                <a:srgbClr val="000000"/>
              </a:solidFill>
              <a:latin typeface="Arial"/>
              <a:ea typeface="Arial"/>
              <a:cs typeface="Arial"/>
              <a:sym typeface="Arial"/>
            </a:endParaRPr>
          </a:p>
        </p:txBody>
      </p:sp>
      <p:sp>
        <p:nvSpPr>
          <p:cNvPr id="138" name="Google Shape;138;p5"/>
          <p:cNvSpPr/>
          <p:nvPr/>
        </p:nvSpPr>
        <p:spPr>
          <a:xfrm rot="-7644920">
            <a:off x="7771988" y="5348012"/>
            <a:ext cx="698721" cy="395463"/>
          </a:xfrm>
          <a:prstGeom prst="rightArrow">
            <a:avLst>
              <a:gd name="adj1" fmla="val 50000"/>
              <a:gd name="adj2" fmla="val 98656"/>
            </a:avLst>
          </a:prstGeom>
          <a:solidFill>
            <a:schemeClr val="lt1"/>
          </a:solidFill>
          <a:ln w="1270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550BEB2B-5849-6048-32E4-D43513BC8122}"/>
              </a:ext>
            </a:extLst>
          </p:cNvPr>
          <p:cNvGrpSpPr/>
          <p:nvPr/>
        </p:nvGrpSpPr>
        <p:grpSpPr>
          <a:xfrm>
            <a:off x="5403850" y="2060575"/>
            <a:ext cx="2076449" cy="1238250"/>
            <a:chOff x="5403850" y="2060575"/>
            <a:chExt cx="2076449" cy="1238250"/>
          </a:xfrm>
        </p:grpSpPr>
        <p:sp>
          <p:nvSpPr>
            <p:cNvPr id="6" name="Rectangle 5">
              <a:extLst>
                <a:ext uri="{FF2B5EF4-FFF2-40B4-BE49-F238E27FC236}">
                  <a16:creationId xmlns:a16="http://schemas.microsoft.com/office/drawing/2014/main" id="{2C97F303-7442-9660-EF63-68161A13CC65}"/>
                </a:ext>
              </a:extLst>
            </p:cNvPr>
            <p:cNvSpPr/>
            <p:nvPr/>
          </p:nvSpPr>
          <p:spPr>
            <a:xfrm>
              <a:off x="5403850" y="2060575"/>
              <a:ext cx="2076449" cy="123825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C1D858-FD4E-2F2B-8C26-5E41829D4A64}"/>
                </a:ext>
              </a:extLst>
            </p:cNvPr>
            <p:cNvSpPr txBox="1"/>
            <p:nvPr/>
          </p:nvSpPr>
          <p:spPr>
            <a:xfrm>
              <a:off x="5426074" y="2146300"/>
              <a:ext cx="1945109" cy="507831"/>
            </a:xfrm>
            <a:prstGeom prst="rect">
              <a:avLst/>
            </a:prstGeom>
            <a:noFill/>
          </p:spPr>
          <p:txBody>
            <a:bodyPr wrap="square" rtlCol="0">
              <a:spAutoFit/>
            </a:bodyPr>
            <a:lstStyle/>
            <a:p>
              <a:r>
                <a:rPr lang="en-US" sz="900" b="1" dirty="0">
                  <a:solidFill>
                    <a:schemeClr val="bg1"/>
                  </a:solidFill>
                </a:rPr>
                <a:t>ICANN's mission is to help ensure a stable, secure, and unified global Internet.</a:t>
              </a:r>
            </a:p>
          </p:txBody>
        </p:sp>
        <p:sp>
          <p:nvSpPr>
            <p:cNvPr id="4" name="TextBox 3">
              <a:extLst>
                <a:ext uri="{FF2B5EF4-FFF2-40B4-BE49-F238E27FC236}">
                  <a16:creationId xmlns:a16="http://schemas.microsoft.com/office/drawing/2014/main" id="{DB4BAE45-E87F-25CD-48A7-B5709B25BF8F}"/>
                </a:ext>
              </a:extLst>
            </p:cNvPr>
            <p:cNvSpPr txBox="1"/>
            <p:nvPr/>
          </p:nvSpPr>
          <p:spPr>
            <a:xfrm>
              <a:off x="5426075" y="2597150"/>
              <a:ext cx="2001092" cy="400110"/>
            </a:xfrm>
            <a:prstGeom prst="rect">
              <a:avLst/>
            </a:prstGeom>
            <a:noFill/>
          </p:spPr>
          <p:txBody>
            <a:bodyPr wrap="square" rtlCol="0">
              <a:spAutoFit/>
            </a:bodyPr>
            <a:lstStyle/>
            <a:p>
              <a:r>
                <a:rPr lang="en-US" sz="500" dirty="0">
                  <a:solidFill>
                    <a:schemeClr val="bg1"/>
                  </a:solidFill>
                </a:rPr>
                <a:t>To reach another person on the Internet, you need to type an address – a name or a number – into your computer or other device. That address must be unique so computers know where to find each other. </a:t>
              </a:r>
            </a:p>
          </p:txBody>
        </p:sp>
        <p:sp>
          <p:nvSpPr>
            <p:cNvPr id="5" name="Rectangle 4">
              <a:extLst>
                <a:ext uri="{FF2B5EF4-FFF2-40B4-BE49-F238E27FC236}">
                  <a16:creationId xmlns:a16="http://schemas.microsoft.com/office/drawing/2014/main" id="{D059EB6F-E57D-F63E-95A5-99D4D7915E32}"/>
                </a:ext>
              </a:extLst>
            </p:cNvPr>
            <p:cNvSpPr/>
            <p:nvPr/>
          </p:nvSpPr>
          <p:spPr>
            <a:xfrm>
              <a:off x="5505450" y="3044825"/>
              <a:ext cx="466725" cy="149225"/>
            </a:xfrm>
            <a:prstGeom prst="rect">
              <a:avLst/>
            </a:prstGeom>
            <a:solidFill>
              <a:srgbClr val="00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t>Learn more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n-US"/>
              <a:t>02</a:t>
            </a:r>
            <a:endParaRPr/>
          </a:p>
        </p:txBody>
      </p:sp>
      <p:sp>
        <p:nvSpPr>
          <p:cNvPr id="163" name="Google Shape;163;p6"/>
          <p:cNvSpPr txBox="1">
            <a:spLocks noGrp="1"/>
          </p:cNvSpPr>
          <p:nvPr>
            <p:ph type="title"/>
          </p:nvPr>
        </p:nvSpPr>
        <p:spPr>
          <a:xfrm>
            <a:off x="431800" y="2786075"/>
            <a:ext cx="4931400" cy="1662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n-US"/>
              <a:t>Harnessing the Power of the Internet with a gTLD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31800" y="900112"/>
            <a:ext cx="5263920" cy="5100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New Domain Names, New Uses</a:t>
            </a:r>
            <a:endParaRPr/>
          </a:p>
        </p:txBody>
      </p:sp>
      <p:sp>
        <p:nvSpPr>
          <p:cNvPr id="170" name="Google Shape;170;p9"/>
          <p:cNvSpPr/>
          <p:nvPr/>
        </p:nvSpPr>
        <p:spPr>
          <a:xfrm>
            <a:off x="2438712" y="4011509"/>
            <a:ext cx="1800000" cy="2087998"/>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Manage and secure your online presence</a:t>
            </a:r>
            <a:r>
              <a:rPr lang="en-US" sz="16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t>
            </a:r>
            <a:endParaRPr sz="1400" b="0" i="0" u="none" strike="noStrike" cap="none">
              <a:solidFill>
                <a:srgbClr val="000000"/>
              </a:solidFill>
              <a:latin typeface="Arial"/>
              <a:ea typeface="Arial"/>
              <a:cs typeface="Arial"/>
              <a:sym typeface="Arial"/>
            </a:endParaRPr>
          </a:p>
        </p:txBody>
      </p:sp>
      <p:sp>
        <p:nvSpPr>
          <p:cNvPr id="171" name="Google Shape;171;p9"/>
          <p:cNvSpPr/>
          <p:nvPr/>
        </p:nvSpPr>
        <p:spPr>
          <a:xfrm>
            <a:off x="432000" y="1734669"/>
            <a:ext cx="18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rgbClr val="0B3458"/>
                </a:solidFill>
              </a:rPr>
              <a:t>Serve diverse</a:t>
            </a:r>
            <a:endParaRPr sz="1600">
              <a:solidFill>
                <a:srgbClr val="0B3458"/>
              </a:solidFill>
            </a:endParaRPr>
          </a:p>
          <a:p>
            <a:pPr marL="0" marR="0" lvl="0" indent="0" algn="l" rtl="0">
              <a:lnSpc>
                <a:spcPct val="100000"/>
              </a:lnSpc>
              <a:spcBef>
                <a:spcPts val="0"/>
              </a:spcBef>
              <a:spcAft>
                <a:spcPts val="0"/>
              </a:spcAft>
              <a:buClr>
                <a:srgbClr val="000000"/>
              </a:buClr>
              <a:buSzPts val="1600"/>
              <a:buFont typeface="Arial"/>
              <a:buNone/>
            </a:pPr>
            <a:r>
              <a:rPr lang="en-US" sz="1600">
                <a:solidFill>
                  <a:srgbClr val="0B3458"/>
                </a:solidFill>
              </a:rPr>
              <a:t>cultural, geographic, </a:t>
            </a:r>
            <a:endParaRPr sz="1600">
              <a:solidFill>
                <a:srgbClr val="0B3458"/>
              </a:solidFill>
            </a:endParaRPr>
          </a:p>
          <a:p>
            <a:pPr marL="0" marR="0" lvl="0" indent="0" algn="l" rtl="0">
              <a:lnSpc>
                <a:spcPct val="100000"/>
              </a:lnSpc>
              <a:spcBef>
                <a:spcPts val="0"/>
              </a:spcBef>
              <a:spcAft>
                <a:spcPts val="0"/>
              </a:spcAft>
              <a:buClr>
                <a:srgbClr val="000000"/>
              </a:buClr>
              <a:buSzPts val="1600"/>
              <a:buFont typeface="Arial"/>
              <a:buNone/>
            </a:pPr>
            <a:r>
              <a:rPr lang="en-US" sz="1600">
                <a:solidFill>
                  <a:srgbClr val="0B3458"/>
                </a:solidFill>
              </a:rPr>
              <a:t>language, and professional communities.</a:t>
            </a:r>
            <a:endParaRPr sz="1400" b="0" i="0" u="none" strike="noStrike" cap="none">
              <a:solidFill>
                <a:srgbClr val="000000"/>
              </a:solidFill>
              <a:latin typeface="Arial"/>
              <a:ea typeface="Arial"/>
              <a:cs typeface="Arial"/>
              <a:sym typeface="Arial"/>
            </a:endParaRPr>
          </a:p>
        </p:txBody>
      </p:sp>
      <p:sp>
        <p:nvSpPr>
          <p:cNvPr id="172" name="Google Shape;172;p9"/>
          <p:cNvSpPr/>
          <p:nvPr/>
        </p:nvSpPr>
        <p:spPr>
          <a:xfrm>
            <a:off x="431800" y="4011509"/>
            <a:ext cx="18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Build trust in and awareness of a brand.</a:t>
            </a:r>
            <a:endParaRPr sz="1400" b="0" i="0" u="none" strike="noStrike" cap="none">
              <a:solidFill>
                <a:srgbClr val="000000"/>
              </a:solidFill>
              <a:latin typeface="Arial"/>
              <a:ea typeface="Arial"/>
              <a:cs typeface="Arial"/>
              <a:sym typeface="Arial"/>
            </a:endParaRPr>
          </a:p>
        </p:txBody>
      </p:sp>
      <p:sp>
        <p:nvSpPr>
          <p:cNvPr id="173" name="Google Shape;173;p9"/>
          <p:cNvSpPr/>
          <p:nvPr/>
        </p:nvSpPr>
        <p:spPr>
          <a:xfrm>
            <a:off x="2438712" y="1734669"/>
            <a:ext cx="18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Provide </a:t>
            </a:r>
            <a:r>
              <a:rPr lang="en-US" sz="1600" dirty="0">
                <a:solidFill>
                  <a:srgbClr val="0B3458"/>
                </a:solidFill>
              </a:rPr>
              <a:t>communities and organizations </a:t>
            </a:r>
            <a:r>
              <a:rPr lang="en-US" sz="1600" b="0" i="0" u="none" strike="noStrike" cap="none" dirty="0">
                <a:solidFill>
                  <a:srgbClr val="0B3458"/>
                </a:solidFill>
                <a:latin typeface="Arial"/>
                <a:ea typeface="Arial"/>
                <a:cs typeface="Arial"/>
                <a:sym typeface="Arial"/>
              </a:rPr>
              <a:t>opportunity to create their own space online.</a:t>
            </a:r>
            <a:endParaRPr sz="1400" b="0" i="0" u="none" strike="noStrike" cap="none" dirty="0">
              <a:solidFill>
                <a:srgbClr val="000000"/>
              </a:solidFill>
              <a:latin typeface="Arial"/>
              <a:ea typeface="Arial"/>
              <a:cs typeface="Arial"/>
              <a:sym typeface="Arial"/>
            </a:endParaRPr>
          </a:p>
        </p:txBody>
      </p:sp>
      <p:sp>
        <p:nvSpPr>
          <p:cNvPr id="174" name="Google Shape;174;p9"/>
          <p:cNvSpPr/>
          <p:nvPr/>
        </p:nvSpPr>
        <p:spPr>
          <a:xfrm>
            <a:off x="6525460" y="4618524"/>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.网址</a:t>
            </a:r>
            <a:endParaRPr sz="1800" b="1" i="0" u="none" strike="noStrike" cap="none">
              <a:solidFill>
                <a:srgbClr val="0B3458"/>
              </a:solidFill>
              <a:latin typeface="Arial"/>
              <a:ea typeface="Arial"/>
              <a:cs typeface="Arial"/>
              <a:sym typeface="Arial"/>
            </a:endParaRPr>
          </a:p>
        </p:txBody>
      </p:sp>
      <p:sp>
        <p:nvSpPr>
          <p:cNvPr id="175" name="Google Shape;175;p9"/>
          <p:cNvSpPr/>
          <p:nvPr/>
        </p:nvSpPr>
        <p:spPr>
          <a:xfrm>
            <a:off x="7542302" y="4615946"/>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en-US" sz="1800" b="1" i="0" u="none" strike="noStrike" cap="none">
                <a:solidFill>
                  <a:srgbClr val="0B3458"/>
                </a:solidFill>
                <a:latin typeface="Arial"/>
                <a:ea typeface="Arial"/>
                <a:cs typeface="Arial"/>
                <a:sym typeface="Arial"/>
              </a:rPr>
              <a:t>.</a:t>
            </a:r>
            <a:endParaRPr sz="1800" b="1" i="0" u="none" strike="noStrike" cap="none">
              <a:solidFill>
                <a:srgbClr val="0B3458"/>
              </a:solidFill>
              <a:latin typeface="Arial"/>
              <a:ea typeface="Arial"/>
              <a:cs typeface="Arial"/>
              <a:sym typeface="Arial"/>
            </a:endParaRPr>
          </a:p>
        </p:txBody>
      </p:sp>
      <p:sp>
        <p:nvSpPr>
          <p:cNvPr id="176" name="Google Shape;176;p9"/>
          <p:cNvSpPr txBox="1"/>
          <p:nvPr/>
        </p:nvSpPr>
        <p:spPr>
          <a:xfrm>
            <a:off x="4238712" y="4702422"/>
            <a:ext cx="2140471"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Script-based:</a:t>
            </a:r>
            <a:endParaRPr sz="1400" b="0" i="0" u="none" strike="noStrike" cap="none">
              <a:solidFill>
                <a:srgbClr val="000000"/>
              </a:solidFill>
              <a:latin typeface="Arial"/>
              <a:ea typeface="Arial"/>
              <a:cs typeface="Arial"/>
              <a:sym typeface="Arial"/>
            </a:endParaRPr>
          </a:p>
        </p:txBody>
      </p:sp>
      <p:sp>
        <p:nvSpPr>
          <p:cNvPr id="177" name="Google Shape;177;p9"/>
          <p:cNvSpPr txBox="1"/>
          <p:nvPr/>
        </p:nvSpPr>
        <p:spPr>
          <a:xfrm>
            <a:off x="4238712" y="4133254"/>
            <a:ext cx="214047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Location-based:</a:t>
            </a:r>
            <a:endParaRPr sz="1400" b="0" i="0" u="none" strike="noStrike" cap="none">
              <a:solidFill>
                <a:srgbClr val="000000"/>
              </a:solidFill>
              <a:latin typeface="Arial"/>
              <a:ea typeface="Arial"/>
              <a:cs typeface="Arial"/>
              <a:sym typeface="Arial"/>
            </a:endParaRPr>
          </a:p>
        </p:txBody>
      </p:sp>
      <p:sp>
        <p:nvSpPr>
          <p:cNvPr id="178" name="Google Shape;178;p9"/>
          <p:cNvSpPr/>
          <p:nvPr/>
        </p:nvSpPr>
        <p:spPr>
          <a:xfrm>
            <a:off x="7713502" y="4052027"/>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.nyc</a:t>
            </a:r>
            <a:endParaRPr sz="1800" b="1" i="0" u="none" strike="noStrike" cap="none">
              <a:solidFill>
                <a:schemeClr val="lt1"/>
              </a:solidFill>
              <a:latin typeface="Arial"/>
              <a:ea typeface="Arial"/>
              <a:cs typeface="Arial"/>
              <a:sym typeface="Arial"/>
            </a:endParaRPr>
          </a:p>
        </p:txBody>
      </p:sp>
      <p:sp>
        <p:nvSpPr>
          <p:cNvPr id="179" name="Google Shape;179;p9"/>
          <p:cNvSpPr/>
          <p:nvPr/>
        </p:nvSpPr>
        <p:spPr>
          <a:xfrm>
            <a:off x="6525450" y="4052025"/>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.durban</a:t>
            </a:r>
            <a:endParaRPr sz="1800" b="1" i="0" u="none" strike="noStrike" cap="none">
              <a:solidFill>
                <a:schemeClr val="lt1"/>
              </a:solidFill>
              <a:latin typeface="Arial"/>
              <a:ea typeface="Arial"/>
              <a:cs typeface="Arial"/>
              <a:sym typeface="Arial"/>
            </a:endParaRPr>
          </a:p>
        </p:txBody>
      </p:sp>
      <p:sp>
        <p:nvSpPr>
          <p:cNvPr id="180" name="Google Shape;180;p9"/>
          <p:cNvSpPr txBox="1"/>
          <p:nvPr/>
        </p:nvSpPr>
        <p:spPr>
          <a:xfrm>
            <a:off x="4238713" y="5825758"/>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Online identity:</a:t>
            </a:r>
            <a:endParaRPr sz="1400" b="0" i="0" u="none" strike="noStrike" cap="none">
              <a:solidFill>
                <a:srgbClr val="000000"/>
              </a:solidFill>
              <a:latin typeface="Arial"/>
              <a:ea typeface="Arial"/>
              <a:cs typeface="Arial"/>
              <a:sym typeface="Arial"/>
            </a:endParaRPr>
          </a:p>
        </p:txBody>
      </p:sp>
      <p:sp>
        <p:nvSpPr>
          <p:cNvPr id="181" name="Google Shape;181;p9"/>
          <p:cNvSpPr/>
          <p:nvPr/>
        </p:nvSpPr>
        <p:spPr>
          <a:xfrm>
            <a:off x="6525460" y="5751518"/>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.blog</a:t>
            </a:r>
            <a:endParaRPr sz="1800" b="1" i="0" u="none" strike="noStrike" cap="none">
              <a:solidFill>
                <a:schemeClr val="lt1"/>
              </a:solidFill>
              <a:latin typeface="Arial"/>
              <a:ea typeface="Arial"/>
              <a:cs typeface="Arial"/>
              <a:sym typeface="Arial"/>
            </a:endParaRPr>
          </a:p>
        </p:txBody>
      </p:sp>
      <p:sp>
        <p:nvSpPr>
          <p:cNvPr id="182" name="Google Shape;182;p9"/>
          <p:cNvSpPr txBox="1"/>
          <p:nvPr/>
        </p:nvSpPr>
        <p:spPr>
          <a:xfrm>
            <a:off x="4231632" y="3312725"/>
            <a:ext cx="2149993"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Creative tools:</a:t>
            </a:r>
            <a:endParaRPr sz="1400" b="0" i="0" u="none" strike="noStrike" cap="none">
              <a:solidFill>
                <a:srgbClr val="000000"/>
              </a:solidFill>
              <a:latin typeface="Arial"/>
              <a:ea typeface="Arial"/>
              <a:cs typeface="Arial"/>
              <a:sym typeface="Arial"/>
            </a:endParaRPr>
          </a:p>
        </p:txBody>
      </p:sp>
      <p:sp>
        <p:nvSpPr>
          <p:cNvPr id="183" name="Google Shape;183;p9"/>
          <p:cNvSpPr/>
          <p:nvPr/>
        </p:nvSpPr>
        <p:spPr>
          <a:xfrm>
            <a:off x="6525460" y="3001225"/>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playlist.new</a:t>
            </a:r>
            <a:endParaRPr sz="1800" b="1" i="0" u="none" strike="noStrike" cap="none">
              <a:solidFill>
                <a:schemeClr val="lt1"/>
              </a:solidFill>
              <a:latin typeface="Arial"/>
              <a:ea typeface="Arial"/>
              <a:cs typeface="Arial"/>
              <a:sym typeface="Arial"/>
            </a:endParaRPr>
          </a:p>
        </p:txBody>
      </p:sp>
      <p:sp>
        <p:nvSpPr>
          <p:cNvPr id="184" name="Google Shape;184;p9"/>
          <p:cNvSpPr/>
          <p:nvPr/>
        </p:nvSpPr>
        <p:spPr>
          <a:xfrm>
            <a:off x="6525460" y="3485530"/>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doc.new</a:t>
            </a:r>
            <a:endParaRPr sz="1800" b="1" i="0" u="none" strike="noStrike" cap="none">
              <a:solidFill>
                <a:schemeClr val="lt1"/>
              </a:solidFill>
              <a:latin typeface="Arial"/>
              <a:ea typeface="Arial"/>
              <a:cs typeface="Arial"/>
              <a:sym typeface="Arial"/>
            </a:endParaRPr>
          </a:p>
        </p:txBody>
      </p:sp>
      <p:sp>
        <p:nvSpPr>
          <p:cNvPr id="185" name="Google Shape;185;p9"/>
          <p:cNvSpPr txBox="1"/>
          <p:nvPr/>
        </p:nvSpPr>
        <p:spPr>
          <a:xfrm>
            <a:off x="4231633" y="5268742"/>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Brands:</a:t>
            </a:r>
            <a:endParaRPr sz="1400" b="0" i="0" u="none" strike="noStrike" cap="none">
              <a:solidFill>
                <a:srgbClr val="000000"/>
              </a:solidFill>
              <a:latin typeface="Arial"/>
              <a:ea typeface="Arial"/>
              <a:cs typeface="Arial"/>
              <a:sym typeface="Arial"/>
            </a:endParaRPr>
          </a:p>
        </p:txBody>
      </p:sp>
      <p:sp>
        <p:nvSpPr>
          <p:cNvPr id="186" name="Google Shape;186;p9"/>
          <p:cNvSpPr txBox="1"/>
          <p:nvPr/>
        </p:nvSpPr>
        <p:spPr>
          <a:xfrm>
            <a:off x="4238712" y="2262507"/>
            <a:ext cx="2142914"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Industry-specific:</a:t>
            </a:r>
            <a:endParaRPr sz="1400" b="0" i="0" u="none" strike="noStrike" cap="none">
              <a:solidFill>
                <a:srgbClr val="000000"/>
              </a:solidFill>
              <a:latin typeface="Arial"/>
              <a:ea typeface="Arial"/>
              <a:cs typeface="Arial"/>
              <a:sym typeface="Arial"/>
            </a:endParaRPr>
          </a:p>
        </p:txBody>
      </p:sp>
      <p:sp>
        <p:nvSpPr>
          <p:cNvPr id="187" name="Google Shape;187;p9"/>
          <p:cNvSpPr/>
          <p:nvPr/>
        </p:nvSpPr>
        <p:spPr>
          <a:xfrm>
            <a:off x="6525460" y="1950423"/>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dirty="0">
                <a:solidFill>
                  <a:schemeClr val="bg1"/>
                </a:solidFill>
                <a:latin typeface="Arial"/>
                <a:ea typeface="Arial"/>
                <a:cs typeface="Arial"/>
                <a:sym typeface="Arial"/>
              </a:rPr>
              <a:t>.photography</a:t>
            </a:r>
            <a:endParaRPr sz="1400" b="0" i="0" u="none" strike="noStrike" cap="none" dirty="0">
              <a:solidFill>
                <a:schemeClr val="bg1"/>
              </a:solidFill>
              <a:latin typeface="Arial"/>
              <a:ea typeface="Arial"/>
              <a:cs typeface="Arial"/>
              <a:sym typeface="Arial"/>
            </a:endParaRPr>
          </a:p>
        </p:txBody>
      </p:sp>
      <p:sp>
        <p:nvSpPr>
          <p:cNvPr id="188" name="Google Shape;188;p9"/>
          <p:cNvSpPr/>
          <p:nvPr/>
        </p:nvSpPr>
        <p:spPr>
          <a:xfrm>
            <a:off x="6525451" y="2434725"/>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dirty="0">
                <a:solidFill>
                  <a:schemeClr val="bg1"/>
                </a:solidFill>
                <a:latin typeface="Arial"/>
                <a:ea typeface="Arial"/>
                <a:cs typeface="Arial"/>
                <a:sym typeface="Arial"/>
              </a:rPr>
              <a:t>.rugby</a:t>
            </a:r>
            <a:endParaRPr sz="1400" b="0" i="0" u="none" strike="noStrike" cap="none" dirty="0">
              <a:solidFill>
                <a:schemeClr val="bg1"/>
              </a:solidFill>
              <a:latin typeface="Arial"/>
              <a:ea typeface="Arial"/>
              <a:cs typeface="Arial"/>
              <a:sym typeface="Arial"/>
            </a:endParaRPr>
          </a:p>
        </p:txBody>
      </p:sp>
      <p:sp>
        <p:nvSpPr>
          <p:cNvPr id="189" name="Google Shape;189;p9"/>
          <p:cNvSpPr/>
          <p:nvPr/>
        </p:nvSpPr>
        <p:spPr>
          <a:xfrm>
            <a:off x="7720214" y="2433179"/>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dirty="0">
                <a:solidFill>
                  <a:schemeClr val="bg1"/>
                </a:solidFill>
                <a:latin typeface="Arial"/>
                <a:ea typeface="Arial"/>
                <a:cs typeface="Arial"/>
                <a:sym typeface="Arial"/>
              </a:rPr>
              <a:t>.bank</a:t>
            </a:r>
            <a:endParaRPr sz="1800" b="1" i="0" u="none" strike="noStrike" cap="none" dirty="0">
              <a:solidFill>
                <a:schemeClr val="bg1"/>
              </a:solidFill>
              <a:latin typeface="Arial"/>
              <a:ea typeface="Arial"/>
              <a:cs typeface="Arial"/>
              <a:sym typeface="Arial"/>
            </a:endParaRPr>
          </a:p>
        </p:txBody>
      </p:sp>
      <p:sp>
        <p:nvSpPr>
          <p:cNvPr id="190" name="Google Shape;190;p9"/>
          <p:cNvSpPr/>
          <p:nvPr/>
        </p:nvSpPr>
        <p:spPr>
          <a:xfrm>
            <a:off x="7691262" y="5179855"/>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.apple</a:t>
            </a:r>
            <a:endParaRPr sz="1800" b="1" i="0" u="none" strike="noStrike" cap="none">
              <a:solidFill>
                <a:schemeClr val="lt1"/>
              </a:solidFill>
              <a:latin typeface="Arial"/>
              <a:ea typeface="Arial"/>
              <a:cs typeface="Arial"/>
              <a:sym typeface="Arial"/>
            </a:endParaRPr>
          </a:p>
        </p:txBody>
      </p:sp>
      <p:sp>
        <p:nvSpPr>
          <p:cNvPr id="191" name="Google Shape;191;p9"/>
          <p:cNvSpPr/>
          <p:nvPr/>
        </p:nvSpPr>
        <p:spPr>
          <a:xfrm>
            <a:off x="6525460" y="5185021"/>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.google</a:t>
            </a:r>
            <a:endParaRPr sz="1800" b="1" i="0" u="none" strike="noStrike" cap="none">
              <a:solidFill>
                <a:schemeClr val="lt1"/>
              </a:solidFill>
              <a:latin typeface="Arial"/>
              <a:ea typeface="Arial"/>
              <a:cs typeface="Arial"/>
              <a:sym typeface="Arial"/>
            </a:endParaRPr>
          </a:p>
        </p:txBody>
      </p:sp>
      <p:sp>
        <p:nvSpPr>
          <p:cNvPr id="192" name="Google Shape;192;p9"/>
          <p:cNvSpPr/>
          <p:nvPr/>
        </p:nvSpPr>
        <p:spPr>
          <a:xfrm rot="5400000">
            <a:off x="516313"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9"/>
          <p:cNvSpPr/>
          <p:nvPr/>
        </p:nvSpPr>
        <p:spPr>
          <a:xfrm rot="5400000">
            <a:off x="2513061"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9"/>
          <p:cNvSpPr/>
          <p:nvPr/>
        </p:nvSpPr>
        <p:spPr>
          <a:xfrm rot="5400000">
            <a:off x="516313"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9"/>
          <p:cNvSpPr/>
          <p:nvPr/>
        </p:nvSpPr>
        <p:spPr>
          <a:xfrm rot="5400000">
            <a:off x="2513061"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9"/>
          <p:cNvSpPr txBox="1"/>
          <p:nvPr/>
        </p:nvSpPr>
        <p:spPr>
          <a:xfrm>
            <a:off x="6525460" y="1562451"/>
            <a:ext cx="225301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EXAMPLES:</a:t>
            </a:r>
            <a:endParaRPr sz="1400" b="0" i="0" u="none" strike="noStrike" cap="none">
              <a:solidFill>
                <a:srgbClr val="000000"/>
              </a:solidFill>
              <a:latin typeface="Arial"/>
              <a:ea typeface="Arial"/>
              <a:cs typeface="Arial"/>
              <a:sym typeface="Arial"/>
            </a:endParaRPr>
          </a:p>
        </p:txBody>
      </p:sp>
      <p:sp>
        <p:nvSpPr>
          <p:cNvPr id="197" name="Google Shape;197;p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8" name="Google Shape;198;p9"/>
          <p:cNvCxnSpPr/>
          <p:nvPr/>
        </p:nvCxnSpPr>
        <p:spPr>
          <a:xfrm>
            <a:off x="43180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99" name="Google Shape;199;p9"/>
          <p:cNvCxnSpPr/>
          <p:nvPr/>
        </p:nvCxnSpPr>
        <p:spPr>
          <a:xfrm>
            <a:off x="2433855"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0" name="Google Shape;200;p9"/>
          <p:cNvCxnSpPr/>
          <p:nvPr/>
        </p:nvCxnSpPr>
        <p:spPr>
          <a:xfrm>
            <a:off x="431800"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1" name="Google Shape;201;p9"/>
          <p:cNvCxnSpPr/>
          <p:nvPr/>
        </p:nvCxnSpPr>
        <p:spPr>
          <a:xfrm>
            <a:off x="2433855"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431800" y="900112"/>
            <a:ext cx="3578336"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gTLD Opportunities</a:t>
            </a:r>
            <a:endParaRPr/>
          </a:p>
        </p:txBody>
      </p:sp>
      <p:sp>
        <p:nvSpPr>
          <p:cNvPr id="208" name="Google Shape;208;p8"/>
          <p:cNvSpPr txBox="1"/>
          <p:nvPr/>
        </p:nvSpPr>
        <p:spPr>
          <a:xfrm>
            <a:off x="4572001" y="1013537"/>
            <a:ext cx="35784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rgbClr val="0B3458"/>
                </a:solidFill>
              </a:rPr>
              <a:t>Connect and serve new groups:</a:t>
            </a:r>
            <a:endParaRPr sz="1400" b="0" i="0" u="none" strike="noStrike" cap="none">
              <a:solidFill>
                <a:srgbClr val="000000"/>
              </a:solidFill>
              <a:latin typeface="Arial"/>
              <a:ea typeface="Arial"/>
              <a:cs typeface="Arial"/>
              <a:sym typeface="Arial"/>
            </a:endParaRPr>
          </a:p>
        </p:txBody>
      </p:sp>
      <p:cxnSp>
        <p:nvCxnSpPr>
          <p:cNvPr id="209" name="Google Shape;209;p8"/>
          <p:cNvCxnSpPr/>
          <p:nvPr/>
        </p:nvCxnSpPr>
        <p:spPr>
          <a:xfrm>
            <a:off x="4314112" y="900113"/>
            <a:ext cx="0" cy="504000"/>
          </a:xfrm>
          <a:prstGeom prst="straightConnector1">
            <a:avLst/>
          </a:prstGeom>
          <a:noFill/>
          <a:ln w="15875" cap="flat" cmpd="sng">
            <a:solidFill>
              <a:srgbClr val="6D99B3"/>
            </a:solidFill>
            <a:prstDash val="solid"/>
            <a:round/>
            <a:headEnd type="none" w="sm" len="sm"/>
            <a:tailEnd type="none" w="sm" len="sm"/>
          </a:ln>
        </p:spPr>
      </p:cxnSp>
      <p:sp>
        <p:nvSpPr>
          <p:cNvPr id="210" name="Google Shape;210;p8"/>
          <p:cNvSpPr/>
          <p:nvPr/>
        </p:nvSpPr>
        <p:spPr>
          <a:xfrm>
            <a:off x="1149929"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1" name="Google Shape;211;p8"/>
          <p:cNvSpPr txBox="1"/>
          <p:nvPr/>
        </p:nvSpPr>
        <p:spPr>
          <a:xfrm>
            <a:off x="862401" y="3309052"/>
            <a:ext cx="16551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Businesses and brands</a:t>
            </a:r>
            <a:endParaRPr sz="1400" b="0" i="0" u="none" strike="noStrike" cap="none">
              <a:solidFill>
                <a:srgbClr val="000000"/>
              </a:solidFill>
              <a:latin typeface="Arial"/>
              <a:ea typeface="Arial"/>
              <a:cs typeface="Arial"/>
              <a:sym typeface="Arial"/>
            </a:endParaRPr>
          </a:p>
        </p:txBody>
      </p:sp>
      <p:sp>
        <p:nvSpPr>
          <p:cNvPr id="212" name="Google Shape;212;p8"/>
          <p:cNvSpPr txBox="1"/>
          <p:nvPr/>
        </p:nvSpPr>
        <p:spPr>
          <a:xfrm>
            <a:off x="3749592" y="3272809"/>
            <a:ext cx="19263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Communities and cultures</a:t>
            </a:r>
            <a:endParaRPr sz="1400" b="0" i="0" u="none" strike="noStrike" cap="none">
              <a:solidFill>
                <a:srgbClr val="000000"/>
              </a:solidFill>
              <a:latin typeface="Arial"/>
              <a:ea typeface="Arial"/>
              <a:cs typeface="Arial"/>
              <a:sym typeface="Arial"/>
            </a:endParaRPr>
          </a:p>
        </p:txBody>
      </p:sp>
      <p:sp>
        <p:nvSpPr>
          <p:cNvPr id="213" name="Google Shape;213;p8"/>
          <p:cNvSpPr txBox="1"/>
          <p:nvPr/>
        </p:nvSpPr>
        <p:spPr>
          <a:xfrm>
            <a:off x="6608825" y="3272800"/>
            <a:ext cx="21594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Geographies</a:t>
            </a:r>
            <a:endParaRPr sz="1800" b="0" i="0" u="none" strike="noStrike" cap="none">
              <a:solidFill>
                <a:srgbClr val="0B3458"/>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(e.g., cities and regions)</a:t>
            </a:r>
            <a:endParaRPr sz="1800" b="0" i="0" u="none" strike="noStrike" cap="none">
              <a:solidFill>
                <a:srgbClr val="0B3458"/>
              </a:solidFill>
              <a:latin typeface="Arial"/>
              <a:ea typeface="Arial"/>
              <a:cs typeface="Arial"/>
              <a:sym typeface="Arial"/>
            </a:endParaRPr>
          </a:p>
        </p:txBody>
      </p:sp>
      <p:sp>
        <p:nvSpPr>
          <p:cNvPr id="214" name="Google Shape;214;p8"/>
          <p:cNvSpPr txBox="1"/>
          <p:nvPr/>
        </p:nvSpPr>
        <p:spPr>
          <a:xfrm>
            <a:off x="362865" y="5531612"/>
            <a:ext cx="26550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Governments – local and national - and IGOs</a:t>
            </a:r>
            <a:endParaRPr sz="1400" b="0" i="0" u="none" strike="noStrike" cap="none">
              <a:solidFill>
                <a:srgbClr val="000000"/>
              </a:solidFill>
              <a:latin typeface="Arial"/>
              <a:ea typeface="Arial"/>
              <a:cs typeface="Arial"/>
              <a:sym typeface="Arial"/>
            </a:endParaRPr>
          </a:p>
        </p:txBody>
      </p:sp>
      <p:sp>
        <p:nvSpPr>
          <p:cNvPr id="215" name="Google Shape;215;p8"/>
          <p:cNvSpPr txBox="1"/>
          <p:nvPr/>
        </p:nvSpPr>
        <p:spPr>
          <a:xfrm>
            <a:off x="6952885" y="5529538"/>
            <a:ext cx="13968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Users of diverse scripts</a:t>
            </a:r>
            <a:endParaRPr sz="1400" b="0" i="0" u="none" strike="noStrike" cap="none">
              <a:solidFill>
                <a:srgbClr val="000000"/>
              </a:solidFill>
              <a:latin typeface="Arial"/>
              <a:ea typeface="Arial"/>
              <a:cs typeface="Arial"/>
              <a:sym typeface="Arial"/>
            </a:endParaRPr>
          </a:p>
        </p:txBody>
      </p:sp>
      <p:sp>
        <p:nvSpPr>
          <p:cNvPr id="216" name="Google Shape;216;p8"/>
          <p:cNvSpPr txBox="1"/>
          <p:nvPr/>
        </p:nvSpPr>
        <p:spPr>
          <a:xfrm>
            <a:off x="3979777" y="5531612"/>
            <a:ext cx="14847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Targeted customers or members</a:t>
            </a:r>
            <a:endParaRPr sz="1400" b="0" i="0" u="none" strike="noStrike" cap="none">
              <a:solidFill>
                <a:srgbClr val="000000"/>
              </a:solidFill>
              <a:latin typeface="Arial"/>
              <a:ea typeface="Arial"/>
              <a:cs typeface="Arial"/>
              <a:sym typeface="Arial"/>
            </a:endParaRPr>
          </a:p>
        </p:txBody>
      </p:sp>
      <p:sp>
        <p:nvSpPr>
          <p:cNvPr id="217" name="Google Shape;217;p8"/>
          <p:cNvSpPr/>
          <p:nvPr/>
        </p:nvSpPr>
        <p:spPr>
          <a:xfrm>
            <a:off x="4167757"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8" name="Google Shape;218;p8"/>
          <p:cNvSpPr/>
          <p:nvPr/>
        </p:nvSpPr>
        <p:spPr>
          <a:xfrm>
            <a:off x="7089371"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9" name="Google Shape;219;p8"/>
          <p:cNvSpPr/>
          <p:nvPr/>
        </p:nvSpPr>
        <p:spPr>
          <a:xfrm>
            <a:off x="11453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0" name="Google Shape;220;p8"/>
          <p:cNvSpPr/>
          <p:nvPr/>
        </p:nvSpPr>
        <p:spPr>
          <a:xfrm>
            <a:off x="7114206"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1" name="Google Shape;221;p8"/>
          <p:cNvSpPr/>
          <p:nvPr/>
        </p:nvSpPr>
        <p:spPr>
          <a:xfrm>
            <a:off x="4181367"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222" name="Google Shape;222;p8"/>
          <p:cNvGrpSpPr/>
          <p:nvPr/>
        </p:nvGrpSpPr>
        <p:grpSpPr>
          <a:xfrm>
            <a:off x="4468630" y="4619951"/>
            <a:ext cx="506785" cy="528848"/>
            <a:chOff x="5791593" y="1926808"/>
            <a:chExt cx="599604" cy="625708"/>
          </a:xfrm>
        </p:grpSpPr>
        <p:sp>
          <p:nvSpPr>
            <p:cNvPr id="223" name="Google Shape;223;p8"/>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8"/>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8"/>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8"/>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8"/>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8"/>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8"/>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8"/>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8"/>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8"/>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8"/>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8"/>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8"/>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8"/>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8"/>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8" name="Google Shape;238;p8"/>
          <p:cNvGrpSpPr/>
          <p:nvPr/>
        </p:nvGrpSpPr>
        <p:grpSpPr>
          <a:xfrm>
            <a:off x="7354971" y="2348782"/>
            <a:ext cx="563630" cy="563513"/>
            <a:chOff x="3500745" y="1936798"/>
            <a:chExt cx="625838" cy="625708"/>
          </a:xfrm>
        </p:grpSpPr>
        <p:sp>
          <p:nvSpPr>
            <p:cNvPr id="239" name="Google Shape;239;p8"/>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8"/>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8"/>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8"/>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8"/>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8"/>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8"/>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8"/>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8"/>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8"/>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8"/>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0" name="Google Shape;250;p8"/>
          <p:cNvGrpSpPr/>
          <p:nvPr/>
        </p:nvGrpSpPr>
        <p:grpSpPr>
          <a:xfrm>
            <a:off x="1426854" y="2360905"/>
            <a:ext cx="535712" cy="511208"/>
            <a:chOff x="4240905" y="5424892"/>
            <a:chExt cx="627518" cy="598814"/>
          </a:xfrm>
        </p:grpSpPr>
        <p:sp>
          <p:nvSpPr>
            <p:cNvPr id="251" name="Google Shape;251;p8"/>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8"/>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8"/>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8"/>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8"/>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8"/>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8"/>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8"/>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8"/>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8"/>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8"/>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8"/>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8"/>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8"/>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8"/>
          <p:cNvGrpSpPr/>
          <p:nvPr/>
        </p:nvGrpSpPr>
        <p:grpSpPr>
          <a:xfrm>
            <a:off x="7407612" y="4633456"/>
            <a:ext cx="490884" cy="473577"/>
            <a:chOff x="4328387" y="4620861"/>
            <a:chExt cx="490884" cy="473577"/>
          </a:xfrm>
        </p:grpSpPr>
        <p:grpSp>
          <p:nvGrpSpPr>
            <p:cNvPr id="266" name="Google Shape;266;p8"/>
            <p:cNvGrpSpPr/>
            <p:nvPr/>
          </p:nvGrpSpPr>
          <p:grpSpPr>
            <a:xfrm>
              <a:off x="4328387" y="4796248"/>
              <a:ext cx="296360" cy="298190"/>
              <a:chOff x="4328387" y="4796248"/>
              <a:chExt cx="296360" cy="298190"/>
            </a:xfrm>
          </p:grpSpPr>
          <p:sp>
            <p:nvSpPr>
              <p:cNvPr id="267" name="Google Shape;267;p8"/>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8" name="Google Shape;268;p8"/>
              <p:cNvGrpSpPr/>
              <p:nvPr/>
            </p:nvGrpSpPr>
            <p:grpSpPr>
              <a:xfrm>
                <a:off x="4433553" y="4892677"/>
                <a:ext cx="87693" cy="105248"/>
                <a:chOff x="4433553" y="4892677"/>
                <a:chExt cx="87693" cy="105248"/>
              </a:xfrm>
            </p:grpSpPr>
            <p:sp>
              <p:nvSpPr>
                <p:cNvPr id="269" name="Google Shape;269;p8"/>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8"/>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71" name="Google Shape;271;p8"/>
            <p:cNvGrpSpPr/>
            <p:nvPr/>
          </p:nvGrpSpPr>
          <p:grpSpPr>
            <a:xfrm>
              <a:off x="4503608" y="4620861"/>
              <a:ext cx="315663" cy="315663"/>
              <a:chOff x="4503608" y="4620861"/>
              <a:chExt cx="315663" cy="315663"/>
            </a:xfrm>
          </p:grpSpPr>
          <p:sp>
            <p:nvSpPr>
              <p:cNvPr id="272" name="Google Shape;272;p8"/>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3" name="Google Shape;273;p8"/>
              <p:cNvGrpSpPr/>
              <p:nvPr/>
            </p:nvGrpSpPr>
            <p:grpSpPr>
              <a:xfrm>
                <a:off x="4608856" y="4699818"/>
                <a:ext cx="105248" cy="131540"/>
                <a:chOff x="4608856" y="4699818"/>
                <a:chExt cx="105248" cy="131540"/>
              </a:xfrm>
            </p:grpSpPr>
            <p:sp>
              <p:nvSpPr>
                <p:cNvPr id="274" name="Google Shape;274;p8"/>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8"/>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8"/>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8"/>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278" name="Google Shape;278;p8"/>
          <p:cNvGrpSpPr/>
          <p:nvPr/>
        </p:nvGrpSpPr>
        <p:grpSpPr>
          <a:xfrm>
            <a:off x="4423931" y="2316832"/>
            <a:ext cx="554154" cy="612158"/>
            <a:chOff x="5399755" y="2316832"/>
            <a:chExt cx="554154" cy="612158"/>
          </a:xfrm>
        </p:grpSpPr>
        <p:sp>
          <p:nvSpPr>
            <p:cNvPr id="279" name="Google Shape;279;p8"/>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8"/>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8"/>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8"/>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8"/>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8"/>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8"/>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8"/>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8"/>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8"/>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8"/>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8"/>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8"/>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8"/>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8"/>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8"/>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95" name="Google Shape;295;p8"/>
          <p:cNvGrpSpPr/>
          <p:nvPr/>
        </p:nvGrpSpPr>
        <p:grpSpPr>
          <a:xfrm>
            <a:off x="1433121" y="4629506"/>
            <a:ext cx="511778" cy="511777"/>
            <a:chOff x="2195121" y="4629506"/>
            <a:chExt cx="511778" cy="511777"/>
          </a:xfrm>
        </p:grpSpPr>
        <p:grpSp>
          <p:nvGrpSpPr>
            <p:cNvPr id="296" name="Google Shape;296;p8"/>
            <p:cNvGrpSpPr/>
            <p:nvPr/>
          </p:nvGrpSpPr>
          <p:grpSpPr>
            <a:xfrm>
              <a:off x="2195121" y="5075275"/>
              <a:ext cx="511777" cy="66008"/>
              <a:chOff x="2195121" y="5075275"/>
              <a:chExt cx="511777" cy="66008"/>
            </a:xfrm>
          </p:grpSpPr>
          <p:sp>
            <p:nvSpPr>
              <p:cNvPr id="297" name="Google Shape;297;p8"/>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8"/>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8"/>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0" name="Google Shape;300;p8"/>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1" name="Google Shape;301;p8"/>
            <p:cNvGrpSpPr/>
            <p:nvPr/>
          </p:nvGrpSpPr>
          <p:grpSpPr>
            <a:xfrm>
              <a:off x="2244650" y="4811147"/>
              <a:ext cx="412718" cy="264128"/>
              <a:chOff x="2244650" y="4811147"/>
              <a:chExt cx="412718" cy="264128"/>
            </a:xfrm>
          </p:grpSpPr>
          <p:grpSp>
            <p:nvGrpSpPr>
              <p:cNvPr id="302" name="Google Shape;302;p8"/>
              <p:cNvGrpSpPr/>
              <p:nvPr/>
            </p:nvGrpSpPr>
            <p:grpSpPr>
              <a:xfrm>
                <a:off x="2244650" y="4811147"/>
                <a:ext cx="98965" cy="264128"/>
                <a:chOff x="2244650" y="4811147"/>
                <a:chExt cx="98965" cy="264128"/>
              </a:xfrm>
            </p:grpSpPr>
            <p:sp>
              <p:nvSpPr>
                <p:cNvPr id="303" name="Google Shape;303;p8"/>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8"/>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8"/>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8"/>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07" name="Google Shape;307;p8"/>
              <p:cNvGrpSpPr/>
              <p:nvPr/>
            </p:nvGrpSpPr>
            <p:grpSpPr>
              <a:xfrm>
                <a:off x="2558309" y="4811147"/>
                <a:ext cx="99059" cy="264128"/>
                <a:chOff x="2558309" y="4811147"/>
                <a:chExt cx="99059" cy="264128"/>
              </a:xfrm>
            </p:grpSpPr>
            <p:sp>
              <p:nvSpPr>
                <p:cNvPr id="308" name="Google Shape;308;p8"/>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8"/>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8"/>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8"/>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12" name="Google Shape;312;p8"/>
            <p:cNvGrpSpPr/>
            <p:nvPr/>
          </p:nvGrpSpPr>
          <p:grpSpPr>
            <a:xfrm>
              <a:off x="2195121" y="4629506"/>
              <a:ext cx="511778" cy="181641"/>
              <a:chOff x="2195121" y="4629506"/>
              <a:chExt cx="511778" cy="181641"/>
            </a:xfrm>
          </p:grpSpPr>
          <p:sp>
            <p:nvSpPr>
              <p:cNvPr id="313" name="Google Shape;313;p8"/>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8"/>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315" name="Google Shape;315;p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p:nvPr/>
        </p:nvSpPr>
        <p:spPr>
          <a:xfrm rot="10800000">
            <a:off x="2632599"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 name="Google Shape;322;p10"/>
          <p:cNvSpPr txBox="1">
            <a:spLocks noGrp="1"/>
          </p:cNvSpPr>
          <p:nvPr>
            <p:ph type="title"/>
          </p:nvPr>
        </p:nvSpPr>
        <p:spPr>
          <a:xfrm>
            <a:off x="431799" y="900112"/>
            <a:ext cx="5034281" cy="5449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Benefits of Operating a gTLD</a:t>
            </a:r>
            <a:endParaRPr/>
          </a:p>
        </p:txBody>
      </p:sp>
      <p:sp>
        <p:nvSpPr>
          <p:cNvPr id="323" name="Google Shape;323;p10"/>
          <p:cNvSpPr txBox="1"/>
          <p:nvPr/>
        </p:nvSpPr>
        <p:spPr>
          <a:xfrm>
            <a:off x="3171970" y="3576805"/>
            <a:ext cx="2791800" cy="1530900"/>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gTLDs provide organizations with the ability to make an impact on a global scale.</a:t>
            </a:r>
            <a:endParaRPr sz="1400" b="0" i="0" u="none" strike="noStrike" cap="none">
              <a:solidFill>
                <a:srgbClr val="000000"/>
              </a:solidFill>
              <a:latin typeface="Arial"/>
              <a:ea typeface="Arial"/>
              <a:cs typeface="Arial"/>
              <a:sym typeface="Arial"/>
            </a:endParaRPr>
          </a:p>
        </p:txBody>
      </p:sp>
      <p:sp>
        <p:nvSpPr>
          <p:cNvPr id="324" name="Google Shape;324;p10"/>
          <p:cNvSpPr/>
          <p:nvPr/>
        </p:nvSpPr>
        <p:spPr>
          <a:xfrm>
            <a:off x="816326"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Monetization opportunities</a:t>
            </a:r>
            <a:endParaRPr sz="1400" b="0" i="0" u="none" strike="noStrike" cap="none">
              <a:solidFill>
                <a:srgbClr val="000000"/>
              </a:solidFill>
              <a:latin typeface="Arial"/>
              <a:ea typeface="Arial"/>
              <a:cs typeface="Arial"/>
              <a:sym typeface="Arial"/>
            </a:endParaRPr>
          </a:p>
        </p:txBody>
      </p:sp>
      <p:sp>
        <p:nvSpPr>
          <p:cNvPr id="325" name="Google Shape;325;p10"/>
          <p:cNvSpPr/>
          <p:nvPr/>
        </p:nvSpPr>
        <p:spPr>
          <a:xfrm>
            <a:off x="1259410" y="5802807"/>
            <a:ext cx="1893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dirty="0">
                <a:solidFill>
                  <a:srgbClr val="0B3458"/>
                </a:solidFill>
              </a:rPr>
              <a:t>Enhanced</a:t>
            </a:r>
            <a:r>
              <a:rPr lang="en-US" sz="1800" b="0" i="0" u="none" strike="noStrike" cap="none" dirty="0">
                <a:solidFill>
                  <a:srgbClr val="0B3458"/>
                </a:solidFill>
                <a:latin typeface="Arial"/>
                <a:ea typeface="Arial"/>
                <a:cs typeface="Arial"/>
                <a:sym typeface="Arial"/>
              </a:rPr>
              <a:t> security </a:t>
            </a:r>
            <a:endParaRPr sz="1400" b="0" i="0" u="none" strike="noStrike" cap="none" dirty="0">
              <a:solidFill>
                <a:srgbClr val="000000"/>
              </a:solidFill>
              <a:latin typeface="Arial"/>
              <a:ea typeface="Arial"/>
              <a:cs typeface="Arial"/>
              <a:sym typeface="Arial"/>
            </a:endParaRPr>
          </a:p>
        </p:txBody>
      </p:sp>
      <p:sp>
        <p:nvSpPr>
          <p:cNvPr id="326" name="Google Shape;326;p10"/>
          <p:cNvSpPr/>
          <p:nvPr/>
        </p:nvSpPr>
        <p:spPr>
          <a:xfrm>
            <a:off x="6790551"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Flexibility and creativity</a:t>
            </a:r>
            <a:endParaRPr sz="1400" b="0" i="0" u="none" strike="noStrike" cap="none">
              <a:solidFill>
                <a:srgbClr val="000000"/>
              </a:solidFill>
              <a:latin typeface="Arial"/>
              <a:ea typeface="Arial"/>
              <a:cs typeface="Arial"/>
              <a:sym typeface="Arial"/>
            </a:endParaRPr>
          </a:p>
        </p:txBody>
      </p:sp>
      <p:sp>
        <p:nvSpPr>
          <p:cNvPr id="327" name="Google Shape;327;p10"/>
          <p:cNvSpPr/>
          <p:nvPr/>
        </p:nvSpPr>
        <p:spPr>
          <a:xfrm>
            <a:off x="6324069" y="2673291"/>
            <a:ext cx="1512414" cy="61731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Control over </a:t>
            </a:r>
            <a:r>
              <a:rPr lang="en-US" sz="18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policies</a:t>
            </a:r>
            <a:endParaRPr sz="1400" b="0" i="0" u="none" strike="noStrike" cap="none">
              <a:solidFill>
                <a:srgbClr val="000000"/>
              </a:solidFill>
              <a:latin typeface="Arial"/>
              <a:ea typeface="Arial"/>
              <a:cs typeface="Arial"/>
              <a:sym typeface="Arial"/>
            </a:endParaRPr>
          </a:p>
        </p:txBody>
      </p:sp>
      <p:sp>
        <p:nvSpPr>
          <p:cNvPr id="328" name="Google Shape;328;p10"/>
          <p:cNvSpPr/>
          <p:nvPr/>
        </p:nvSpPr>
        <p:spPr>
          <a:xfrm>
            <a:off x="3815800" y="1460800"/>
            <a:ext cx="1512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B3458"/>
                </a:solidFill>
                <a:latin typeface="Arial"/>
                <a:ea typeface="Arial"/>
                <a:cs typeface="Arial"/>
                <a:sym typeface="Arial"/>
              </a:rPr>
              <a:t>Brand m</a:t>
            </a:r>
            <a:r>
              <a:rPr lang="en-US" sz="1800" dirty="0">
                <a:solidFill>
                  <a:srgbClr val="0B3458"/>
                </a:solidFill>
              </a:rPr>
              <a:t>anagement</a:t>
            </a:r>
            <a:r>
              <a:rPr lang="en-US" sz="1800" b="0" i="0" u="none" strike="noStrike" cap="none" dirty="0">
                <a:solidFill>
                  <a:srgbClr val="0B3458"/>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329" name="Google Shape;329;p10"/>
          <p:cNvSpPr/>
          <p:nvPr/>
        </p:nvSpPr>
        <p:spPr>
          <a:xfrm>
            <a:off x="1318939" y="2670157"/>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Increased credibility</a:t>
            </a:r>
            <a:endParaRPr sz="1400" b="0" i="0" u="none" strike="noStrike" cap="none">
              <a:solidFill>
                <a:srgbClr val="000000"/>
              </a:solidFill>
              <a:latin typeface="Arial"/>
              <a:ea typeface="Arial"/>
              <a:cs typeface="Arial"/>
              <a:sym typeface="Arial"/>
            </a:endParaRPr>
          </a:p>
        </p:txBody>
      </p:sp>
      <p:sp>
        <p:nvSpPr>
          <p:cNvPr id="330" name="Google Shape;330;p10"/>
          <p:cNvSpPr/>
          <p:nvPr/>
        </p:nvSpPr>
        <p:spPr>
          <a:xfrm>
            <a:off x="5996819" y="5899361"/>
            <a:ext cx="1250904" cy="3413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Localization</a:t>
            </a:r>
            <a:endParaRPr sz="1400" b="0" i="0" u="none" strike="noStrike" cap="none">
              <a:solidFill>
                <a:srgbClr val="000000"/>
              </a:solidFill>
              <a:latin typeface="Arial"/>
              <a:ea typeface="Arial"/>
              <a:cs typeface="Arial"/>
              <a:sym typeface="Arial"/>
            </a:endParaRPr>
          </a:p>
        </p:txBody>
      </p:sp>
      <p:sp>
        <p:nvSpPr>
          <p:cNvPr id="331" name="Google Shape;331;p10"/>
          <p:cNvSpPr/>
          <p:nvPr/>
        </p:nvSpPr>
        <p:spPr>
          <a:xfrm>
            <a:off x="3394306"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10"/>
          <p:cNvSpPr/>
          <p:nvPr/>
        </p:nvSpPr>
        <p:spPr>
          <a:xfrm>
            <a:off x="6170047"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10"/>
          <p:cNvSpPr/>
          <p:nvPr/>
        </p:nvSpPr>
        <p:spPr>
          <a:xfrm>
            <a:off x="2418751"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10"/>
          <p:cNvSpPr/>
          <p:nvPr/>
        </p:nvSpPr>
        <p:spPr>
          <a:xfrm>
            <a:off x="5842982"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10"/>
          <p:cNvSpPr/>
          <p:nvPr/>
        </p:nvSpPr>
        <p:spPr>
          <a:xfrm>
            <a:off x="2745817"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10"/>
          <p:cNvSpPr/>
          <p:nvPr/>
        </p:nvSpPr>
        <p:spPr>
          <a:xfrm>
            <a:off x="4299837"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10"/>
          <p:cNvSpPr/>
          <p:nvPr/>
        </p:nvSpPr>
        <p:spPr>
          <a:xfrm>
            <a:off x="5224422"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8" name="Google Shape;338;p10"/>
          <p:cNvGrpSpPr/>
          <p:nvPr/>
        </p:nvGrpSpPr>
        <p:grpSpPr>
          <a:xfrm>
            <a:off x="2547602" y="4582129"/>
            <a:ext cx="281670" cy="236614"/>
            <a:chOff x="4582472" y="2001793"/>
            <a:chExt cx="341181" cy="286605"/>
          </a:xfrm>
        </p:grpSpPr>
        <p:sp>
          <p:nvSpPr>
            <p:cNvPr id="339" name="Google Shape;33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0" name="Google Shape;34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3" name="Google Shape;34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0" name="Google Shape;350;p10"/>
          <p:cNvGrpSpPr/>
          <p:nvPr/>
        </p:nvGrpSpPr>
        <p:grpSpPr>
          <a:xfrm>
            <a:off x="6004883" y="2903009"/>
            <a:ext cx="226370" cy="256116"/>
            <a:chOff x="10334203" y="3610289"/>
            <a:chExt cx="589811" cy="667317"/>
          </a:xfrm>
        </p:grpSpPr>
        <p:sp>
          <p:nvSpPr>
            <p:cNvPr id="351" name="Google Shape;35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0" name="Google Shape;360;p10"/>
          <p:cNvGrpSpPr/>
          <p:nvPr/>
        </p:nvGrpSpPr>
        <p:grpSpPr>
          <a:xfrm>
            <a:off x="2856559" y="2869295"/>
            <a:ext cx="308911" cy="313456"/>
            <a:chOff x="2856559" y="2869295"/>
            <a:chExt cx="308911" cy="313456"/>
          </a:xfrm>
        </p:grpSpPr>
        <p:grpSp>
          <p:nvGrpSpPr>
            <p:cNvPr id="361" name="Google Shape;361;p10"/>
            <p:cNvGrpSpPr/>
            <p:nvPr/>
          </p:nvGrpSpPr>
          <p:grpSpPr>
            <a:xfrm>
              <a:off x="2856559" y="3068761"/>
              <a:ext cx="308911" cy="113990"/>
              <a:chOff x="2856559" y="3068761"/>
              <a:chExt cx="308911" cy="113990"/>
            </a:xfrm>
          </p:grpSpPr>
          <p:grpSp>
            <p:nvGrpSpPr>
              <p:cNvPr id="362" name="Google Shape;362;p10"/>
              <p:cNvGrpSpPr/>
              <p:nvPr/>
            </p:nvGrpSpPr>
            <p:grpSpPr>
              <a:xfrm>
                <a:off x="3062500" y="3074530"/>
                <a:ext cx="102970" cy="108221"/>
                <a:chOff x="3062500" y="3074530"/>
                <a:chExt cx="102970" cy="108221"/>
              </a:xfrm>
            </p:grpSpPr>
            <p:sp>
              <p:nvSpPr>
                <p:cNvPr id="363" name="Google Shape;36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5" name="Google Shape;365;p10"/>
              <p:cNvGrpSpPr/>
              <p:nvPr/>
            </p:nvGrpSpPr>
            <p:grpSpPr>
              <a:xfrm>
                <a:off x="2959530" y="3068761"/>
                <a:ext cx="102970" cy="113990"/>
                <a:chOff x="2959530" y="3068761"/>
                <a:chExt cx="102970" cy="113990"/>
              </a:xfrm>
            </p:grpSpPr>
            <p:sp>
              <p:nvSpPr>
                <p:cNvPr id="366" name="Google Shape;36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8" name="Google Shape;368;p10"/>
              <p:cNvGrpSpPr/>
              <p:nvPr/>
            </p:nvGrpSpPr>
            <p:grpSpPr>
              <a:xfrm>
                <a:off x="2856559" y="3074530"/>
                <a:ext cx="102970" cy="108221"/>
                <a:chOff x="2856559" y="3074530"/>
                <a:chExt cx="102970" cy="108221"/>
              </a:xfrm>
            </p:grpSpPr>
            <p:sp>
              <p:nvSpPr>
                <p:cNvPr id="369" name="Google Shape;36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1" name="Google Shape;371;p10"/>
            <p:cNvGrpSpPr/>
            <p:nvPr/>
          </p:nvGrpSpPr>
          <p:grpSpPr>
            <a:xfrm>
              <a:off x="2908044" y="2869295"/>
              <a:ext cx="205862" cy="179061"/>
              <a:chOff x="2908044" y="2869295"/>
              <a:chExt cx="205862" cy="179061"/>
            </a:xfrm>
          </p:grpSpPr>
          <p:sp>
            <p:nvSpPr>
              <p:cNvPr id="372" name="Google Shape;37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5" name="Google Shape;375;p10"/>
          <p:cNvGrpSpPr/>
          <p:nvPr/>
        </p:nvGrpSpPr>
        <p:grpSpPr>
          <a:xfrm>
            <a:off x="5364010" y="5790225"/>
            <a:ext cx="260931" cy="305180"/>
            <a:chOff x="5364010" y="5790225"/>
            <a:chExt cx="260931" cy="305180"/>
          </a:xfrm>
        </p:grpSpPr>
        <p:sp>
          <p:nvSpPr>
            <p:cNvPr id="376" name="Google Shape;37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2" name="Google Shape;382;p10"/>
          <p:cNvGrpSpPr/>
          <p:nvPr/>
        </p:nvGrpSpPr>
        <p:grpSpPr>
          <a:xfrm>
            <a:off x="4499207" y="2223952"/>
            <a:ext cx="234480" cy="212845"/>
            <a:chOff x="5477493" y="2045584"/>
            <a:chExt cx="234480" cy="212845"/>
          </a:xfrm>
        </p:grpSpPr>
        <p:sp>
          <p:nvSpPr>
            <p:cNvPr id="383" name="Google Shape;38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7" name="Google Shape;387;p10"/>
          <p:cNvGrpSpPr/>
          <p:nvPr/>
        </p:nvGrpSpPr>
        <p:grpSpPr>
          <a:xfrm>
            <a:off x="4409214" y="2183267"/>
            <a:ext cx="234409" cy="212845"/>
            <a:chOff x="5387500" y="2004899"/>
            <a:chExt cx="234409" cy="212845"/>
          </a:xfrm>
        </p:grpSpPr>
        <p:sp>
          <p:nvSpPr>
            <p:cNvPr id="388" name="Google Shape;38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2" name="Google Shape;392;p10"/>
          <p:cNvGrpSpPr/>
          <p:nvPr/>
        </p:nvGrpSpPr>
        <p:grpSpPr>
          <a:xfrm>
            <a:off x="6297047" y="4539749"/>
            <a:ext cx="296430" cy="325398"/>
            <a:chOff x="4362504" y="3177511"/>
            <a:chExt cx="420591" cy="461691"/>
          </a:xfrm>
        </p:grpSpPr>
        <p:grpSp>
          <p:nvGrpSpPr>
            <p:cNvPr id="393" name="Google Shape;393;p10"/>
            <p:cNvGrpSpPr/>
            <p:nvPr/>
          </p:nvGrpSpPr>
          <p:grpSpPr>
            <a:xfrm>
              <a:off x="4429861" y="3244655"/>
              <a:ext cx="286007" cy="394547"/>
              <a:chOff x="4429861" y="3244655"/>
              <a:chExt cx="286007" cy="394547"/>
            </a:xfrm>
          </p:grpSpPr>
          <p:sp>
            <p:nvSpPr>
              <p:cNvPr id="394" name="Google Shape;39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7" name="Google Shape;397;p10"/>
            <p:cNvGrpSpPr/>
            <p:nvPr/>
          </p:nvGrpSpPr>
          <p:grpSpPr>
            <a:xfrm>
              <a:off x="4362504" y="3177511"/>
              <a:ext cx="420591" cy="358919"/>
              <a:chOff x="4362504" y="3177511"/>
              <a:chExt cx="420591" cy="358919"/>
            </a:xfrm>
          </p:grpSpPr>
          <p:grpSp>
            <p:nvGrpSpPr>
              <p:cNvPr id="398" name="Google Shape;398;p10"/>
              <p:cNvGrpSpPr/>
              <p:nvPr/>
            </p:nvGrpSpPr>
            <p:grpSpPr>
              <a:xfrm>
                <a:off x="4362504" y="3387760"/>
                <a:ext cx="420591" cy="9415"/>
                <a:chOff x="4362504" y="3387760"/>
                <a:chExt cx="420591" cy="9415"/>
              </a:xfrm>
            </p:grpSpPr>
            <p:sp>
              <p:nvSpPr>
                <p:cNvPr id="399" name="Google Shape;39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1" name="Google Shape;401;p10"/>
              <p:cNvGrpSpPr/>
              <p:nvPr/>
            </p:nvGrpSpPr>
            <p:grpSpPr>
              <a:xfrm>
                <a:off x="4424176" y="3239089"/>
                <a:ext cx="297342" cy="297341"/>
                <a:chOff x="4424176" y="3239089"/>
                <a:chExt cx="297342" cy="297341"/>
              </a:xfrm>
            </p:grpSpPr>
            <p:sp>
              <p:nvSpPr>
                <p:cNvPr id="402" name="Google Shape;40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4" name="Google Shape;404;p10"/>
              <p:cNvGrpSpPr/>
              <p:nvPr/>
            </p:nvGrpSpPr>
            <p:grpSpPr>
              <a:xfrm>
                <a:off x="4424176" y="3239089"/>
                <a:ext cx="297342" cy="297341"/>
                <a:chOff x="4424176" y="3239089"/>
                <a:chExt cx="297342" cy="297341"/>
              </a:xfrm>
            </p:grpSpPr>
            <p:sp>
              <p:nvSpPr>
                <p:cNvPr id="405" name="Google Shape;40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8" name="Google Shape;408;p10"/>
            <p:cNvGrpSpPr/>
            <p:nvPr/>
          </p:nvGrpSpPr>
          <p:grpSpPr>
            <a:xfrm>
              <a:off x="4497146" y="3379380"/>
              <a:ext cx="151401" cy="168255"/>
              <a:chOff x="4497146" y="3379380"/>
              <a:chExt cx="151401" cy="168255"/>
            </a:xfrm>
          </p:grpSpPr>
          <p:sp>
            <p:nvSpPr>
              <p:cNvPr id="409" name="Google Shape;40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412" name="Google Shape;412;p10"/>
          <p:cNvGrpSpPr/>
          <p:nvPr/>
        </p:nvGrpSpPr>
        <p:grpSpPr>
          <a:xfrm>
            <a:off x="3532038" y="5794042"/>
            <a:ext cx="265294" cy="325678"/>
            <a:chOff x="3532038" y="5801158"/>
            <a:chExt cx="265294" cy="325678"/>
          </a:xfrm>
        </p:grpSpPr>
        <p:grpSp>
          <p:nvGrpSpPr>
            <p:cNvPr id="413" name="Google Shape;413;p10"/>
            <p:cNvGrpSpPr/>
            <p:nvPr/>
          </p:nvGrpSpPr>
          <p:grpSpPr>
            <a:xfrm>
              <a:off x="3608928" y="5882879"/>
              <a:ext cx="111418" cy="149514"/>
              <a:chOff x="3608928" y="5882879"/>
              <a:chExt cx="111418" cy="149514"/>
            </a:xfrm>
          </p:grpSpPr>
          <p:sp>
            <p:nvSpPr>
              <p:cNvPr id="414" name="Google Shape;41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8" name="Google Shape;41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9" name="Google Shape;41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3748</Words>
  <Application>Microsoft Macintosh PowerPoint</Application>
  <PresentationFormat>On-screen Show (4:3)</PresentationFormat>
  <Paragraphs>381</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NTR</vt:lpstr>
      <vt:lpstr>Calibri</vt:lpstr>
      <vt:lpstr>Helvetica Neue</vt:lpstr>
      <vt:lpstr>ICANN PPT_Arial_16x9_June 2017_potx</vt:lpstr>
      <vt:lpstr>A More Inclusive Internet: The New gTLD Applicant Support Program </vt:lpstr>
      <vt:lpstr>Agenda</vt:lpstr>
      <vt:lpstr>Overview of the  New gTLD Program:  Next Round</vt:lpstr>
      <vt:lpstr>The New gTLD Program</vt:lpstr>
      <vt:lpstr>What is a gTLD?</vt:lpstr>
      <vt:lpstr>Harnessing the Power of the Internet with a gTLD</vt:lpstr>
      <vt:lpstr>New Domain Names, New Uses</vt:lpstr>
      <vt:lpstr>gTLD Opportunities</vt:lpstr>
      <vt:lpstr>Benefits of Operating a gTLD</vt:lpstr>
      <vt:lpstr>Becoming a Registry Operator</vt:lpstr>
      <vt:lpstr>Becoming a Registry Operator</vt:lpstr>
      <vt:lpstr>Financial and Technical Considerations</vt:lpstr>
      <vt:lpstr>Responsibilities of Registry Operators   </vt:lpstr>
      <vt:lpstr>Assistance for New gTLD Applicants</vt:lpstr>
      <vt:lpstr>Criteria for Applicant Support </vt:lpstr>
      <vt:lpstr>Applicant Support Program</vt:lpstr>
      <vt:lpstr>Applicant Support Portfolio</vt:lpstr>
      <vt:lpstr>Evaluating Support Applicants</vt:lpstr>
      <vt:lpstr>Evaluating Support Applicants</vt:lpstr>
      <vt:lpstr>What Happens Next?</vt:lpstr>
      <vt:lpstr>A Supported Applicant’s Journey</vt:lpstr>
      <vt:lpstr>A Supported Applicant’s Journey</vt:lpstr>
      <vt:lpstr>Key Dates</vt:lpstr>
      <vt:lpstr>Events and Resources</vt:lpstr>
      <vt:lpstr>Upcoming Events</vt:lpstr>
      <vt:lpstr>Stay Informed.</vt:lpstr>
      <vt:lpstr>Helpful Resources for Support Applicants</vt:lpstr>
      <vt:lpstr>Become a Next Round gTLD Program Champion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Nikki Davis</dc:creator>
  <cp:lastModifiedBy>Jane Sexton</cp:lastModifiedBy>
  <cp:revision>16</cp:revision>
  <dcterms:created xsi:type="dcterms:W3CDTF">2023-12-01T11:42:21Z</dcterms:created>
  <dcterms:modified xsi:type="dcterms:W3CDTF">2024-08-26T21:36:42Z</dcterms:modified>
</cp:coreProperties>
</file>