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2"/>
  </p:notesMasterIdLst>
  <p:sldIdLst>
    <p:sldId id="292" r:id="rId2"/>
    <p:sldId id="257" r:id="rId3"/>
    <p:sldId id="258" r:id="rId4"/>
    <p:sldId id="259" r:id="rId5"/>
    <p:sldId id="293"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embeddedFontLst>
    <p:embeddedFont>
      <p:font typeface="Helvetica Neue" panose="02000503000000020004" pitchFamily="2" charset="0"/>
      <p:regular r:id="rId33"/>
      <p:bold r:id="rId34"/>
      <p:italic r:id="rId35"/>
      <p:boldItalic r:id="rId36"/>
    </p:embeddedFont>
    <p:embeddedFont>
      <p:font typeface="NTR" panose="020F0502020204030204" pitchFamily="34" charset="0"/>
      <p:regular r:id="rId37"/>
      <p:bold r:id="rId38"/>
      <p:italic r:id="rId39"/>
      <p:boldItalic r:id="rId40"/>
    </p:embeddedFont>
  </p:embeddedFontLst>
  <p:custDataLst>
    <p:tags r:id="rId41"/>
  </p:custDataLst>
  <p:defaultText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8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hHV1VEOgxzowt2Y7wPyjDbJx7y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7" autoAdjust="0"/>
    <p:restoredTop sz="80680" autoAdjust="0"/>
  </p:normalViewPr>
  <p:slideViewPr>
    <p:cSldViewPr snapToGrid="0">
      <p:cViewPr varScale="1">
        <p:scale>
          <a:sx n="102" d="100"/>
          <a:sy n="102" d="100"/>
        </p:scale>
        <p:origin x="2456" y="176"/>
      </p:cViewPr>
      <p:guideLst>
        <p:guide orient="horz" pos="686"/>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tags" Target="tags/tag1.xml"/><Relationship Id="rId5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chemeClr val="dk1"/>
                </a:solidFill>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chemeClr val="dk1"/>
                </a:solidFill>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sym typeface="Calibri"/>
              </a:defRPr>
            </a:lvl1pPr>
            <a:lvl2pPr marL="914400" marR="0" lvl="1"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sym typeface="Calibri"/>
              </a:defRPr>
            </a:lvl2pPr>
            <a:lvl3pPr marL="1371600" marR="0" lvl="2"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sym typeface="Calibri"/>
              </a:defRPr>
            </a:lvl3pPr>
            <a:lvl4pPr marL="1828800" marR="0" lvl="3"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sym typeface="Calibri"/>
              </a:defRPr>
            </a:lvl4pPr>
            <a:lvl5pPr marL="2286000" marR="0" lvl="4"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sym typeface="Calibri"/>
              </a:defRPr>
            </a:lvl5pPr>
            <a:lvl6pPr marL="2743200" marR="0" lvl="5"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sym typeface="Calibri"/>
              </a:defRPr>
            </a:lvl6pPr>
            <a:lvl7pPr marL="3200400" marR="0" lvl="6"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sym typeface="Calibri"/>
              </a:defRPr>
            </a:lvl7pPr>
            <a:lvl8pPr marL="3657600" marR="0" lvl="7"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sym typeface="Calibri"/>
              </a:defRPr>
            </a:lvl8pPr>
            <a:lvl9pPr marL="4114800" marR="0" lvl="8"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chemeClr val="dk1"/>
                </a:solidFill>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ewgtlds.icann.org/en/program-status/statistic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p>
        </p:txBody>
      </p:sp>
      <p:sp>
        <p:nvSpPr>
          <p:cNvPr id="58" name="Google Shape;5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r>
              <a:rPr lang="ar-EG" sz="1150">
                <a:solidFill>
                  <a:srgbClr val="1D1C1D"/>
                </a:solidFill>
                <a:latin typeface="Arial"/>
                <a:ea typeface="Arial"/>
                <a:cs typeface="Arial"/>
                <a:sym typeface="Arial"/>
              </a:rPr>
              <a:t> بالإضافة إلى الحصول على "تسمية" أو اسم فريد، يمكن أن يوفر نطاق </a:t>
            </a:r>
            <a:r>
              <a:rPr lang="en-US" sz="1150">
                <a:solidFill>
                  <a:srgbClr val="1D1C1D"/>
                </a:solidFill>
                <a:latin typeface="Arial"/>
                <a:ea typeface="Arial"/>
                <a:cs typeface="Arial"/>
                <a:sym typeface="Arial"/>
              </a:rPr>
              <a:t>gTLD</a:t>
            </a:r>
            <a:r>
              <a:rPr lang="ar-EG" sz="1150">
                <a:solidFill>
                  <a:srgbClr val="1D1C1D"/>
                </a:solidFill>
                <a:latin typeface="Arial"/>
                <a:ea typeface="Arial"/>
                <a:cs typeface="Arial"/>
                <a:sym typeface="Arial"/>
              </a:rPr>
              <a:t> العديد من المزايا المحتملة:</a:t>
            </a:r>
          </a:p>
          <a:p>
            <a:pPr marL="0" lvl="0" indent="0" algn="l" rtl="0">
              <a:lnSpc>
                <a:spcPct val="115000"/>
              </a:lnSpc>
              <a:spcBef>
                <a:spcPts val="0"/>
              </a:spcBef>
              <a:spcAft>
                <a:spcPts val="0"/>
              </a:spcAft>
              <a:buClr>
                <a:schemeClr val="dk1"/>
              </a:buClr>
              <a:buSzPts val="1100"/>
              <a:buFont typeface="Arial"/>
              <a:buNone/>
            </a:pPr>
            <a:endParaRPr sz="1150">
              <a:solidFill>
                <a:srgbClr val="1D1C1D"/>
              </a:solidFill>
              <a:latin typeface="Arial"/>
              <a:ea typeface="Arial"/>
              <a:cs typeface="Arial"/>
              <a:sym typeface="Arial"/>
            </a:endParaRPr>
          </a:p>
          <a:p>
            <a:pPr marL="457200" lvl="0" indent="-301625" algn="r" rtl="1">
              <a:lnSpc>
                <a:spcPct val="115000"/>
              </a:lnSpc>
              <a:spcBef>
                <a:spcPts val="0"/>
              </a:spcBef>
              <a:spcAft>
                <a:spcPts val="0"/>
              </a:spcAft>
              <a:buClr>
                <a:srgbClr val="1D1C1D"/>
              </a:buClr>
              <a:buSzPts val="1150"/>
              <a:buFont typeface="Arial"/>
              <a:buAutoNum type="arabicPeriod"/>
            </a:pPr>
            <a:r>
              <a:rPr lang="ar-EG" sz="1150">
                <a:solidFill>
                  <a:srgbClr val="1D1C1D"/>
                </a:solidFill>
                <a:latin typeface="Arial"/>
                <a:ea typeface="Arial"/>
                <a:cs typeface="Arial"/>
                <a:sym typeface="Arial"/>
              </a:rPr>
              <a:t>الأمن المعزز: لمشغل السجل القدرة على تنفيذ تدابير أمنية مفصلة لذلك النطاق، وهو ما يقلل من خطر التهديدات السيبرانية مثل هجمات التصيُّد.</a:t>
            </a:r>
          </a:p>
          <a:p>
            <a:pPr marL="457200" lvl="0" indent="-301625" algn="r" rtl="1">
              <a:lnSpc>
                <a:spcPct val="115000"/>
              </a:lnSpc>
              <a:spcBef>
                <a:spcPts val="0"/>
              </a:spcBef>
              <a:spcAft>
                <a:spcPts val="0"/>
              </a:spcAft>
              <a:buClr>
                <a:srgbClr val="1D1C1D"/>
              </a:buClr>
              <a:buSzPts val="1150"/>
              <a:buFont typeface="Arial"/>
              <a:buAutoNum type="arabicPeriod"/>
            </a:pPr>
            <a:r>
              <a:rPr lang="ar-EG" sz="1150">
                <a:solidFill>
                  <a:srgbClr val="1D1C1D"/>
                </a:solidFill>
                <a:latin typeface="Arial"/>
                <a:ea typeface="Arial"/>
                <a:cs typeface="Arial"/>
                <a:sym typeface="Arial"/>
              </a:rPr>
              <a:t>فرص تحقيق الأرباح: يمكن لمشغل سجل بيع أسماء نطاقات ضمن نطاق </a:t>
            </a:r>
            <a:r>
              <a:rPr lang="en-US" sz="1150">
                <a:solidFill>
                  <a:srgbClr val="1D1C1D"/>
                </a:solidFill>
                <a:latin typeface="Arial"/>
                <a:ea typeface="Arial"/>
                <a:cs typeface="Arial"/>
                <a:sym typeface="Arial"/>
              </a:rPr>
              <a:t>gTLD</a:t>
            </a:r>
            <a:r>
              <a:rPr lang="ar-EG" sz="1150">
                <a:solidFill>
                  <a:srgbClr val="1D1C1D"/>
                </a:solidFill>
                <a:latin typeface="Arial"/>
                <a:ea typeface="Arial"/>
                <a:cs typeface="Arial"/>
                <a:sym typeface="Arial"/>
              </a:rPr>
              <a:t>، وهو ما قد يحقق له دخلاً.</a:t>
            </a:r>
          </a:p>
          <a:p>
            <a:pPr marL="457200" lvl="0" indent="-301625" algn="r" rtl="1">
              <a:lnSpc>
                <a:spcPct val="115000"/>
              </a:lnSpc>
              <a:spcBef>
                <a:spcPts val="0"/>
              </a:spcBef>
              <a:spcAft>
                <a:spcPts val="0"/>
              </a:spcAft>
              <a:buClr>
                <a:srgbClr val="1D1C1D"/>
              </a:buClr>
              <a:buSzPts val="1150"/>
              <a:buFont typeface="Arial"/>
              <a:buAutoNum type="arabicPeriod"/>
            </a:pPr>
            <a:r>
              <a:rPr lang="ar-EG" sz="1150">
                <a:solidFill>
                  <a:srgbClr val="1D1C1D"/>
                </a:solidFill>
                <a:latin typeface="Arial"/>
                <a:ea typeface="Arial"/>
                <a:cs typeface="Arial"/>
                <a:sym typeface="Arial"/>
              </a:rPr>
              <a:t>زيادة المصداقية:  يمكن لنطاق </a:t>
            </a:r>
            <a:r>
              <a:rPr lang="en-US" sz="1150">
                <a:solidFill>
                  <a:srgbClr val="1D1C1D"/>
                </a:solidFill>
                <a:latin typeface="Arial"/>
                <a:ea typeface="Arial"/>
                <a:cs typeface="Arial"/>
                <a:sym typeface="Arial"/>
              </a:rPr>
              <a:t>gTLD</a:t>
            </a:r>
            <a:r>
              <a:rPr lang="ar-EG" sz="1150">
                <a:solidFill>
                  <a:srgbClr val="1D1C1D"/>
                </a:solidFill>
                <a:latin typeface="Arial"/>
                <a:ea typeface="Arial"/>
                <a:cs typeface="Arial"/>
                <a:sym typeface="Arial"/>
              </a:rPr>
              <a:t> تعزيز مصداقية وجدارة العلامة التجارية في عيون المستخدمين.</a:t>
            </a:r>
          </a:p>
          <a:p>
            <a:pPr marL="457200" lvl="0" indent="-301625" algn="r" rtl="1">
              <a:lnSpc>
                <a:spcPct val="115000"/>
              </a:lnSpc>
              <a:spcBef>
                <a:spcPts val="0"/>
              </a:spcBef>
              <a:spcAft>
                <a:spcPts val="0"/>
              </a:spcAft>
              <a:buClr>
                <a:srgbClr val="1D1C1D"/>
              </a:buClr>
              <a:buSzPts val="1150"/>
              <a:buFont typeface="Arial"/>
              <a:buAutoNum type="arabicPeriod"/>
            </a:pPr>
            <a:r>
              <a:rPr lang="ar-EG" sz="1150">
                <a:solidFill>
                  <a:srgbClr val="1D1C1D"/>
                </a:solidFill>
                <a:latin typeface="Arial"/>
                <a:ea typeface="Arial"/>
                <a:cs typeface="Arial"/>
                <a:sym typeface="Arial"/>
              </a:rPr>
              <a:t>التحكم في العلامة التجارية: يوفر لك نطاق </a:t>
            </a:r>
            <a:r>
              <a:rPr lang="en-US" sz="1150">
                <a:solidFill>
                  <a:srgbClr val="1D1C1D"/>
                </a:solidFill>
                <a:latin typeface="Arial"/>
                <a:ea typeface="Arial"/>
                <a:cs typeface="Arial"/>
                <a:sym typeface="Arial"/>
              </a:rPr>
              <a:t>gTLD</a:t>
            </a:r>
            <a:r>
              <a:rPr lang="ar-EG" sz="1150">
                <a:solidFill>
                  <a:srgbClr val="1D1C1D"/>
                </a:solidFill>
                <a:latin typeface="Arial"/>
                <a:ea typeface="Arial"/>
                <a:cs typeface="Arial"/>
                <a:sym typeface="Arial"/>
              </a:rPr>
              <a:t> المزيد من التحكم في علامتك التجارية عبر الإنترنت.</a:t>
            </a:r>
          </a:p>
          <a:p>
            <a:pPr marL="457200" lvl="0" indent="-301625" algn="r" rtl="1">
              <a:lnSpc>
                <a:spcPct val="115000"/>
              </a:lnSpc>
              <a:spcBef>
                <a:spcPts val="0"/>
              </a:spcBef>
              <a:spcAft>
                <a:spcPts val="0"/>
              </a:spcAft>
              <a:buClr>
                <a:srgbClr val="1D1C1D"/>
              </a:buClr>
              <a:buSzPts val="1150"/>
              <a:buFont typeface="Arial"/>
              <a:buAutoNum type="arabicPeriod"/>
            </a:pPr>
            <a:r>
              <a:rPr lang="ar-EG" sz="1150">
                <a:solidFill>
                  <a:srgbClr val="1D1C1D"/>
                </a:solidFill>
                <a:latin typeface="Arial"/>
                <a:ea typeface="Arial"/>
                <a:cs typeface="Arial"/>
                <a:sym typeface="Arial"/>
              </a:rPr>
              <a:t>المرونة والإبداعية: يمكنك باعتبارك مشغل السجل إنشاء أسماء نطاقات تكون أكثر صلة وإبداعية بالنسبة لتخصصك النوعي أو لمجال أعمالك.</a:t>
            </a:r>
          </a:p>
          <a:p>
            <a:pPr marL="457200" lvl="0" indent="-301625" algn="r" rtl="1">
              <a:lnSpc>
                <a:spcPct val="115000"/>
              </a:lnSpc>
              <a:spcBef>
                <a:spcPts val="0"/>
              </a:spcBef>
              <a:spcAft>
                <a:spcPts val="0"/>
              </a:spcAft>
              <a:buClr>
                <a:srgbClr val="1D1C1D"/>
              </a:buClr>
              <a:buSzPts val="1150"/>
              <a:buFont typeface="Arial"/>
              <a:buAutoNum type="arabicPeriod"/>
            </a:pPr>
            <a:r>
              <a:rPr lang="ar-EG" sz="1150">
                <a:solidFill>
                  <a:srgbClr val="1D1C1D"/>
                </a:solidFill>
                <a:latin typeface="Arial"/>
                <a:ea typeface="Arial"/>
                <a:cs typeface="Arial"/>
                <a:sym typeface="Arial"/>
              </a:rPr>
              <a:t>التحكم في السياسات: في الوقت الذي تكون فيه</a:t>
            </a:r>
            <a:r>
              <a:rPr lang="ar-EG" sz="1150">
                <a:solidFill>
                  <a:srgbClr val="1D1C1D"/>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 بعض القواعد موضوعة من خلال سياسات </a:t>
            </a:r>
            <a:r>
              <a:rPr lang="en-US" sz="1150">
                <a:solidFill>
                  <a:srgbClr val="1D1C1D"/>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ICANN</a:t>
            </a:r>
            <a:r>
              <a:rPr lang="ar-EG" sz="1150">
                <a:solidFill>
                  <a:srgbClr val="1D1C1D"/>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 القائمة على التوافق في الآراء،</a:t>
            </a:r>
            <a:r>
              <a:rPr lang="ar-EG" sz="1150">
                <a:solidFill>
                  <a:srgbClr val="1D1C1D"/>
                </a:solidFill>
                <a:latin typeface="Arial"/>
                <a:ea typeface="Arial"/>
                <a:cs typeface="Arial"/>
                <a:sym typeface="Arial"/>
              </a:rPr>
              <a:t> إلا أن مشغل السجل بشكل عام لديه حرية إعداد وضبط سياسات التسجيل لنطاق </a:t>
            </a:r>
            <a:r>
              <a:rPr lang="en-US" sz="1150">
                <a:solidFill>
                  <a:srgbClr val="1D1C1D"/>
                </a:solidFill>
                <a:latin typeface="Arial"/>
                <a:ea typeface="Arial"/>
                <a:cs typeface="Arial"/>
                <a:sym typeface="Arial"/>
              </a:rPr>
              <a:t>gTLD</a:t>
            </a:r>
            <a:r>
              <a:rPr lang="ar-EG" sz="1150">
                <a:solidFill>
                  <a:srgbClr val="1D1C1D"/>
                </a:solidFill>
                <a:latin typeface="Arial"/>
                <a:ea typeface="Arial"/>
                <a:cs typeface="Arial"/>
                <a:sym typeface="Arial"/>
              </a:rPr>
              <a:t>، بما في ذلك بإمكانه تسجيل أسماء النطاقات ضمن نطاق </a:t>
            </a:r>
            <a:r>
              <a:rPr lang="en-US" sz="1150">
                <a:solidFill>
                  <a:srgbClr val="1D1C1D"/>
                </a:solidFill>
                <a:latin typeface="Arial"/>
                <a:ea typeface="Arial"/>
                <a:cs typeface="Arial"/>
                <a:sym typeface="Arial"/>
              </a:rPr>
              <a:t>gTLD</a:t>
            </a:r>
            <a:r>
              <a:rPr lang="ar-EG" sz="1150">
                <a:solidFill>
                  <a:srgbClr val="1D1C1D"/>
                </a:solidFill>
                <a:latin typeface="Arial"/>
                <a:ea typeface="Arial"/>
                <a:cs typeface="Arial"/>
                <a:sym typeface="Arial"/>
              </a:rPr>
              <a:t> الخاص بك والأغراض الكامنة وراء ذلك.</a:t>
            </a:r>
          </a:p>
          <a:p>
            <a:pPr marL="457200" lvl="0" indent="-301625" algn="r" rtl="1">
              <a:lnSpc>
                <a:spcPct val="115000"/>
              </a:lnSpc>
              <a:spcBef>
                <a:spcPts val="0"/>
              </a:spcBef>
              <a:spcAft>
                <a:spcPts val="0"/>
              </a:spcAft>
              <a:buClr>
                <a:srgbClr val="1D1C1D"/>
              </a:buClr>
              <a:buSzPts val="1150"/>
              <a:buFont typeface="Arial"/>
              <a:buAutoNum type="arabicPeriod"/>
            </a:pPr>
            <a:r>
              <a:rPr lang="ar-EG" sz="1150">
                <a:solidFill>
                  <a:srgbClr val="1D1C1D"/>
                </a:solidFill>
                <a:latin typeface="Arial"/>
                <a:ea typeface="Arial"/>
                <a:cs typeface="Arial"/>
                <a:sym typeface="Arial"/>
              </a:rPr>
              <a:t>التوطين: إن امتلاكك لنطاق </a:t>
            </a:r>
            <a:r>
              <a:rPr lang="en-US" sz="1150">
                <a:solidFill>
                  <a:srgbClr val="1D1C1D"/>
                </a:solidFill>
                <a:latin typeface="Arial"/>
                <a:ea typeface="Arial"/>
                <a:cs typeface="Arial"/>
                <a:sym typeface="Arial"/>
              </a:rPr>
              <a:t>gTLD</a:t>
            </a:r>
            <a:r>
              <a:rPr lang="ar-EG" sz="1150">
                <a:solidFill>
                  <a:srgbClr val="1D1C1D"/>
                </a:solidFill>
                <a:latin typeface="Arial"/>
                <a:ea typeface="Arial"/>
                <a:cs typeface="Arial"/>
                <a:sym typeface="Arial"/>
              </a:rPr>
              <a:t> الخاص بك يتيح إمكانية توفير أسماء نطاقات موطّنة حسب اللغات المحلية ويخدم مناطق ولغات محددة، الأمر الذي يؤدي إلى تحسين الوصول على المستوى العالمي.</a:t>
            </a:r>
          </a:p>
        </p:txBody>
      </p:sp>
      <p:sp>
        <p:nvSpPr>
          <p:cNvPr id="319" name="Google Shape;31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1200"/>
              </a:spcBef>
              <a:spcAft>
                <a:spcPts val="0"/>
              </a:spcAft>
              <a:buSzPts val="1400"/>
              <a:buNone/>
            </a:pPr>
            <a:r>
              <a:rPr lang="ar-EG"/>
              <a:t>إن عملية التقديم لتشغيل شركة معنية بسجل هي مسألة أكثر تعقيداً من تسجيل اسم نطاق، وهو ما يمكن لأي فرد أو مؤسسة القيام به، ولا يجب الدخول في هذا المجال باستهانة. فالتقديم للحصول على نطاق </a:t>
            </a:r>
            <a:r>
              <a:rPr lang="en-US"/>
              <a:t>gTLD</a:t>
            </a:r>
            <a:r>
              <a:rPr lang="ar-EG"/>
              <a:t> جديد يعني بشكل أساسي التقديم لتشغيل سجل إنترنت. دعونا نتحدث قليلا حول ما يتقضيه ذلك.</a:t>
            </a:r>
          </a:p>
          <a:p>
            <a:pPr marL="0" lvl="0" indent="0" algn="l" rtl="0">
              <a:lnSpc>
                <a:spcPct val="100000"/>
              </a:lnSpc>
              <a:spcBef>
                <a:spcPts val="1200"/>
              </a:spcBef>
              <a:spcAft>
                <a:spcPts val="1200"/>
              </a:spcAft>
              <a:buSzPts val="1400"/>
              <a:buNone/>
            </a:pPr>
            <a:endParaRPr sz="1100"/>
          </a:p>
        </p:txBody>
      </p:sp>
      <p:sp>
        <p:nvSpPr>
          <p:cNvPr id="422" name="Google Shape;42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EG"/>
              <a:t>وباعتبارك أحد مقدمي الطلبات، فإن مؤسستك تطلب تشغيل سجل يمثل جزءًا من البنية التحتية للإنترنت.</a:t>
            </a:r>
          </a:p>
          <a:p>
            <a:pPr marL="0" lvl="0" indent="0" algn="l" rtl="0">
              <a:lnSpc>
                <a:spcPct val="100000"/>
              </a:lnSpc>
              <a:spcBef>
                <a:spcPts val="0"/>
              </a:spcBef>
              <a:spcAft>
                <a:spcPts val="0"/>
              </a:spcAft>
              <a:buSzPts val="1400"/>
              <a:buNone/>
            </a:pPr>
            <a:endParaRPr/>
          </a:p>
          <a:p>
            <a:pPr marL="0" lvl="0" indent="0" algn="r" rtl="1">
              <a:lnSpc>
                <a:spcPct val="115000"/>
              </a:lnSpc>
              <a:spcBef>
                <a:spcPts val="0"/>
              </a:spcBef>
              <a:spcAft>
                <a:spcPts val="0"/>
              </a:spcAft>
              <a:buClr>
                <a:schemeClr val="dk1"/>
              </a:buClr>
              <a:buSzPts val="1100"/>
              <a:buFont typeface="Arial"/>
              <a:buNone/>
            </a:pPr>
            <a:r>
              <a:rPr lang="ar-EG" sz="1100">
                <a:latin typeface="Arial"/>
                <a:ea typeface="Arial"/>
                <a:cs typeface="Arial"/>
                <a:sym typeface="Arial"/>
              </a:rPr>
              <a:t> السجل عبارة عن قاعدة بيانات تضم جميع النطاقات المسجلة تحت نطاق محدد من نطاقات </a:t>
            </a:r>
            <a:r>
              <a:rPr lang="en-US" sz="1100">
                <a:latin typeface="Arial"/>
                <a:ea typeface="Arial"/>
                <a:cs typeface="Arial"/>
                <a:sym typeface="Arial"/>
              </a:rPr>
              <a:t>TLD</a:t>
            </a:r>
            <a:r>
              <a:rPr lang="ar-EG" sz="1100">
                <a:latin typeface="Arial"/>
                <a:ea typeface="Arial"/>
                <a:cs typeface="Arial"/>
                <a:sym typeface="Arial"/>
              </a:rPr>
              <a:t>. ويحتفظ مشغلو السجلات (</a:t>
            </a:r>
            <a:r>
              <a:rPr lang="en-US" sz="1100">
                <a:latin typeface="Arial"/>
                <a:ea typeface="Arial"/>
                <a:cs typeface="Arial"/>
                <a:sym typeface="Arial"/>
              </a:rPr>
              <a:t>RO</a:t>
            </a:r>
            <a:r>
              <a:rPr lang="ar-EG" sz="1100">
                <a:latin typeface="Arial"/>
                <a:ea typeface="Arial"/>
                <a:cs typeface="Arial"/>
                <a:sym typeface="Arial"/>
              </a:rPr>
              <a:t>) بقائمة أساسية أو بسجل لجميع تلك النطاقات. ولدى مشغلي السجلات عقود مبرمة مع أمناء السجلات تمكنهم من بيع نطاقات </a:t>
            </a:r>
            <a:r>
              <a:rPr lang="en-US" sz="1100">
                <a:latin typeface="Arial"/>
                <a:ea typeface="Arial"/>
                <a:cs typeface="Arial"/>
                <a:sym typeface="Arial"/>
              </a:rPr>
              <a:t>gTLD</a:t>
            </a:r>
            <a:r>
              <a:rPr lang="ar-EG" sz="1100">
                <a:latin typeface="Arial"/>
                <a:ea typeface="Arial"/>
                <a:cs typeface="Arial"/>
                <a:sym typeface="Arial"/>
              </a:rPr>
              <a:t>. كما يقوم مشغلو السجلات بإضافة أو حذف أو تعديل أسماء النطاقات وإجراء تغييرات أخرى حسبما يطلبه أمناء السجلات.</a:t>
            </a:r>
          </a:p>
          <a:p>
            <a:pPr marL="0" lvl="0" indent="0" algn="l" rtl="0">
              <a:lnSpc>
                <a:spcPct val="100000"/>
              </a:lnSpc>
              <a:spcBef>
                <a:spcPts val="0"/>
              </a:spcBef>
              <a:spcAft>
                <a:spcPts val="0"/>
              </a:spcAft>
              <a:buSzPts val="1400"/>
              <a:buNone/>
            </a:pPr>
            <a:endParaRPr/>
          </a:p>
          <a:p>
            <a:pPr marL="0" lvl="0" indent="0" algn="r" rtl="1">
              <a:lnSpc>
                <a:spcPct val="100000"/>
              </a:lnSpc>
              <a:spcBef>
                <a:spcPts val="0"/>
              </a:spcBef>
              <a:spcAft>
                <a:spcPts val="0"/>
              </a:spcAft>
              <a:buSzPts val="1400"/>
              <a:buNone/>
            </a:pPr>
            <a:r>
              <a:rPr lang="ar-EG"/>
              <a:t> يقرر مشغل السجل </a:t>
            </a:r>
            <a:r>
              <a:rPr lang="en-US"/>
              <a:t>RO</a:t>
            </a:r>
            <a:r>
              <a:rPr lang="ar-EG"/>
              <a:t> المؤسسات المسموح لها التسجيل لاستخدام نطاقك وما هي المؤسسات غير المسموح لها بذلك.</a:t>
            </a:r>
          </a:p>
          <a:p>
            <a:pPr marL="0" lvl="0" indent="0" algn="r" rtl="1">
              <a:lnSpc>
                <a:spcPct val="100000"/>
              </a:lnSpc>
              <a:spcBef>
                <a:spcPts val="0"/>
              </a:spcBef>
              <a:spcAft>
                <a:spcPts val="0"/>
              </a:spcAft>
              <a:buSzPts val="1400"/>
              <a:buNone/>
            </a:pPr>
            <a:r>
              <a:rPr lang="ar-EG"/>
              <a:t> وله أن يقرر أيضًا:  ما الغرض الذي يجري استخدام نطاق </a:t>
            </a:r>
            <a:r>
              <a:rPr lang="en-US"/>
              <a:t>gTLD</a:t>
            </a:r>
            <a:r>
              <a:rPr lang="ar-EG"/>
              <a:t> من أجله؟ هل هو مجتمع مغلق مثل </a:t>
            </a:r>
            <a:r>
              <a:rPr lang="en-US"/>
              <a:t>bank</a:t>
            </a:r>
            <a:r>
              <a:rPr lang="ar-EG"/>
              <a:t>. أو </a:t>
            </a:r>
            <a:r>
              <a:rPr lang="en-US"/>
              <a:t>edu</a:t>
            </a:r>
            <a:r>
              <a:rPr lang="ar-EG"/>
              <a:t>. أم أنه مفتوح؟</a:t>
            </a:r>
          </a:p>
          <a:p>
            <a:pPr marL="0" lvl="0" indent="0" algn="r" rtl="1">
              <a:lnSpc>
                <a:spcPct val="100000"/>
              </a:lnSpc>
              <a:spcBef>
                <a:spcPts val="0"/>
              </a:spcBef>
              <a:spcAft>
                <a:spcPts val="0"/>
              </a:spcAft>
              <a:buSzPts val="1400"/>
              <a:buNone/>
            </a:pPr>
            <a:r>
              <a:rPr lang="ar-EG"/>
              <a:t> هل من المقرر استخدامه بطريقة محددة، مثل نطاق </a:t>
            </a:r>
            <a:r>
              <a:rPr lang="en-US"/>
              <a:t>new.</a:t>
            </a:r>
            <a:r>
              <a:rPr lang="ar-EG"/>
              <a:t>؟ أم ضمن منطقة جغرافية محددة؟</a:t>
            </a:r>
          </a:p>
        </p:txBody>
      </p:sp>
      <p:sp>
        <p:nvSpPr>
          <p:cNvPr id="429" name="Google Shape;42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EG" dirty="0"/>
              <a:t>يجب أن تكون لجميع مقدمي طلبات نطاقات </a:t>
            </a:r>
            <a:r>
              <a:rPr lang="en-US" dirty="0"/>
              <a:t>gTLD</a:t>
            </a:r>
            <a:r>
              <a:rPr lang="ar-EG" dirty="0"/>
              <a:t> الجديدة القدرة على إظهار الإمكانية التشغيلية والفنية والمالية اللازمة لتشغيل سجل.  ويمكن أن تُعهد بعض من هذه القدرات التشغيلية والفنية – مثل الخدمات البرمجية غير المباشرة - إلى موفري خدمات خارجيين يطلق عليهم اسم موفري خدمات السجل.</a:t>
            </a:r>
          </a:p>
          <a:p>
            <a:pPr marL="0" lvl="0" indent="0" algn="l" rtl="0">
              <a:lnSpc>
                <a:spcPct val="100000"/>
              </a:lnSpc>
              <a:spcBef>
                <a:spcPts val="0"/>
              </a:spcBef>
              <a:spcAft>
                <a:spcPts val="0"/>
              </a:spcAft>
              <a:buSzPts val="1400"/>
              <a:buNone/>
            </a:pPr>
            <a:endParaRPr dirty="0"/>
          </a:p>
          <a:p>
            <a:pPr marL="0" lvl="0" indent="0" algn="r" rtl="1">
              <a:lnSpc>
                <a:spcPct val="100000"/>
              </a:lnSpc>
              <a:spcBef>
                <a:spcPts val="0"/>
              </a:spcBef>
              <a:spcAft>
                <a:spcPts val="0"/>
              </a:spcAft>
              <a:buSzPts val="1400"/>
              <a:buNone/>
            </a:pPr>
            <a:r>
              <a:rPr lang="ar-EG" dirty="0"/>
              <a:t>إلا أن التقديم للحصول على أحد نطاقات </a:t>
            </a:r>
            <a:r>
              <a:rPr lang="en-US" dirty="0"/>
              <a:t>gTLD</a:t>
            </a:r>
            <a:r>
              <a:rPr lang="ar-EG" dirty="0"/>
              <a:t> الجديدة يتطلب موارد مالية وفنية، بما في ذلك فريق العمل والمعدات، الأمر الذي يعتبر بعيد المنال بالنسبة لكثيرين.  </a:t>
            </a:r>
          </a:p>
          <a:p>
            <a:pPr marL="0" lvl="0" indent="0" algn="l" rtl="0">
              <a:lnSpc>
                <a:spcPct val="100000"/>
              </a:lnSpc>
              <a:spcBef>
                <a:spcPts val="0"/>
              </a:spcBef>
              <a:spcAft>
                <a:spcPts val="0"/>
              </a:spcAft>
              <a:buSzPts val="1400"/>
              <a:buNone/>
            </a:pPr>
            <a:endParaRPr dirty="0"/>
          </a:p>
          <a:p>
            <a:pPr marL="0" lvl="0" indent="0" algn="r" rtl="1">
              <a:lnSpc>
                <a:spcPct val="100000"/>
              </a:lnSpc>
              <a:spcBef>
                <a:spcPts val="0"/>
              </a:spcBef>
              <a:spcAft>
                <a:spcPts val="0"/>
              </a:spcAft>
              <a:buSzPts val="1400"/>
              <a:buNone/>
            </a:pPr>
            <a:r>
              <a:rPr lang="ar-EG" dirty="0"/>
              <a:t>من المتوقع أن تكون </a:t>
            </a:r>
            <a:r>
              <a:rPr lang="ar-EG"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رسوم التقييم</a:t>
            </a:r>
            <a:r>
              <a:rPr lang="ar-EG" dirty="0"/>
              <a:t> ما بين 208,000-293,000 دولار أمريكي. ومن المتوقع التأكيد على رقم الرسوم النهائي في شهر سبتمبر/أيلول من العام الحالي.</a:t>
            </a: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62" name="Google Shape;46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f0b3186ba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2f0b3186ba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r" rtl="1">
              <a:lnSpc>
                <a:spcPct val="100000"/>
              </a:lnSpc>
              <a:spcBef>
                <a:spcPts val="0"/>
              </a:spcBef>
              <a:spcAft>
                <a:spcPts val="0"/>
              </a:spcAft>
              <a:buClr>
                <a:schemeClr val="dk1"/>
              </a:buClr>
              <a:buSzPts val="1100"/>
              <a:buFont typeface="Arial"/>
              <a:buNone/>
            </a:pPr>
            <a:r>
              <a:rPr lang="ar-EG" dirty="0">
                <a:latin typeface="Arial"/>
                <a:ea typeface="Arial"/>
                <a:cs typeface="Arial"/>
                <a:sym typeface="Arial"/>
              </a:rPr>
              <a:t>ثمة العديد من الجوانب - الفنية والمالية والتنظيمية - لتشغيل أي سجل.</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r" rtl="1">
              <a:lnSpc>
                <a:spcPct val="100000"/>
              </a:lnSpc>
              <a:spcBef>
                <a:spcPts val="0"/>
              </a:spcBef>
              <a:spcAft>
                <a:spcPts val="0"/>
              </a:spcAft>
              <a:buClr>
                <a:schemeClr val="dk1"/>
              </a:buClr>
              <a:buSzPts val="1100"/>
              <a:buFont typeface="Arial"/>
              <a:buNone/>
            </a:pPr>
            <a:r>
              <a:rPr lang="ar-EG" dirty="0">
                <a:latin typeface="Arial"/>
                <a:ea typeface="Arial"/>
                <a:cs typeface="Arial"/>
                <a:sym typeface="Arial"/>
              </a:rPr>
              <a:t> يؤدي مشغل السجل دورًا رئيسيًا داخل منظومة الإنترنت يتمثل في الحفاظ على قاعدة بيانات رئيسية تضم جميع أسماء النطاقات المسجلة في كل نطاق من نطاقات المستوى الأعلى بالإضافة إلى إنشاء "ملف المنطقة" الذي يتيح لأجهزة الكمبيوتر توجيه مسار بيانات الإنترنت من وإلى نطاقات المستوى الأعلى </a:t>
            </a:r>
            <a:r>
              <a:rPr lang="en-US" dirty="0">
                <a:latin typeface="Arial"/>
                <a:ea typeface="Arial"/>
                <a:cs typeface="Arial"/>
                <a:sym typeface="Arial"/>
              </a:rPr>
              <a:t>TLD</a:t>
            </a:r>
            <a:r>
              <a:rPr lang="ar-EG" dirty="0">
                <a:latin typeface="Arial"/>
                <a:ea typeface="Arial"/>
                <a:cs typeface="Arial"/>
                <a:sym typeface="Arial"/>
              </a:rPr>
              <a:t> في أي مكان في العالم.</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r" rtl="1">
              <a:lnSpc>
                <a:spcPct val="100000"/>
              </a:lnSpc>
              <a:spcBef>
                <a:spcPts val="0"/>
              </a:spcBef>
              <a:spcAft>
                <a:spcPts val="0"/>
              </a:spcAft>
              <a:buClr>
                <a:schemeClr val="dk1"/>
              </a:buClr>
              <a:buSzPts val="1100"/>
              <a:buFont typeface="Arial"/>
              <a:buNone/>
            </a:pPr>
            <a:r>
              <a:rPr lang="ar-EG" dirty="0">
                <a:latin typeface="Arial"/>
                <a:ea typeface="Arial"/>
                <a:cs typeface="Arial"/>
                <a:sym typeface="Arial"/>
              </a:rPr>
              <a:t>مشغلو السجلات مسئولون عن الحفاظ على السجل الخاص بكل نطاق من نطاقات المستوى الأعلى. وتشمل مسئوليات السجلات قبول طلبات التسجيل، والاحتفاظ بقاعدة بيانات تضم البيانات الضرورية لتسجيل أسماء النطاقات، وتوفير خوادم الاسم لنشر بيانات ملف المنطقة (</a:t>
            </a:r>
            <a:r>
              <a:rPr lang="ar-EG" i="1" dirty="0">
                <a:latin typeface="Arial"/>
                <a:ea typeface="Arial"/>
                <a:cs typeface="Arial"/>
                <a:sym typeface="Arial"/>
              </a:rPr>
              <a:t>أي</a:t>
            </a:r>
            <a:r>
              <a:rPr lang="ar-EG" dirty="0">
                <a:latin typeface="Arial"/>
                <a:ea typeface="Arial"/>
                <a:cs typeface="Arial"/>
                <a:sym typeface="Arial"/>
              </a:rPr>
              <a:t> معلومات حول موقع اسم النطاق) في جميع أنحاء الإنترنت.</a:t>
            </a: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FFFFF"/>
              </a:highlight>
              <a:latin typeface="Arial"/>
              <a:ea typeface="Arial"/>
              <a:cs typeface="Arial"/>
              <a:sym typeface="Arial"/>
            </a:endParaRPr>
          </a:p>
          <a:p>
            <a:pPr marL="0" lvl="0" indent="0" algn="r" rtl="1">
              <a:spcBef>
                <a:spcPts val="0"/>
              </a:spcBef>
              <a:spcAft>
                <a:spcPts val="0"/>
              </a:spcAft>
              <a:buClr>
                <a:schemeClr val="dk1"/>
              </a:buClr>
              <a:buSzPts val="1100"/>
              <a:buFont typeface="Arial"/>
              <a:buNone/>
            </a:pPr>
            <a:r>
              <a:rPr lang="ar-EG" dirty="0">
                <a:latin typeface="Arial"/>
                <a:ea typeface="Arial"/>
                <a:cs typeface="Arial"/>
                <a:sym typeface="Arial"/>
              </a:rPr>
              <a:t>ويمكن لبعض مشغلي السجلات أن يختاروا تكليف بعض من المتطلبات الفنية إلى أطراف خارجية مما يطلق عليهم اسم موفري خدمات السجل.</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r" rtl="1">
              <a:spcBef>
                <a:spcPts val="0"/>
              </a:spcBef>
              <a:spcAft>
                <a:spcPts val="0"/>
              </a:spcAft>
              <a:buClr>
                <a:schemeClr val="dk1"/>
              </a:buClr>
              <a:buSzPts val="1100"/>
              <a:buFont typeface="Arial"/>
              <a:buNone/>
            </a:pPr>
            <a:r>
              <a:rPr lang="ar-EG" dirty="0">
                <a:latin typeface="Arial"/>
                <a:ea typeface="Arial"/>
                <a:cs typeface="Arial"/>
                <a:sym typeface="Arial"/>
              </a:rPr>
              <a:t> وبالنسبة لمن يرغبون بمعرفة المزيد حول كيف يمكن أن مشغل سجل، فإننا نوصيكم بالاستفادة من دورة برنامج </a:t>
            </a:r>
            <a:r>
              <a:rPr lang="en-US" dirty="0">
                <a:latin typeface="Arial"/>
                <a:ea typeface="Arial"/>
                <a:cs typeface="Arial"/>
                <a:sym typeface="Arial"/>
              </a:rPr>
              <a:t>ICANN Learn</a:t>
            </a:r>
            <a:r>
              <a:rPr lang="ar-EG" dirty="0">
                <a:latin typeface="Arial"/>
                <a:ea typeface="Arial"/>
                <a:cs typeface="Arial"/>
                <a:sym typeface="Arial"/>
              </a:rPr>
              <a:t>، وهي المتاحة على موقع </a:t>
            </a:r>
            <a:r>
              <a:rPr lang="en-US" dirty="0" err="1">
                <a:latin typeface="Arial"/>
                <a:ea typeface="Arial"/>
                <a:cs typeface="Arial"/>
                <a:sym typeface="Arial"/>
              </a:rPr>
              <a:t>icann.org</a:t>
            </a:r>
            <a:r>
              <a:rPr lang="ar-EG" dirty="0">
                <a:latin typeface="Arial"/>
                <a:ea typeface="Arial"/>
                <a:cs typeface="Arial"/>
                <a:sym typeface="Arial"/>
              </a:rPr>
              <a:t>.</a:t>
            </a: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74" name="Google Shape;474;g2f0b3186bae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400"/>
              <a:buFont typeface="Arial"/>
              <a:buNone/>
            </a:pPr>
            <a:r>
              <a:rPr lang="ar-EG"/>
              <a:t>يجعل برنامج دعم مقدم الطلب، أو </a:t>
            </a:r>
            <a:r>
              <a:rPr lang="en-US"/>
              <a:t>ASP</a:t>
            </a:r>
            <a:r>
              <a:rPr lang="ar-EG"/>
              <a:t>، التقديم للحصول على نطاق </a:t>
            </a:r>
            <a:r>
              <a:rPr lang="en-US"/>
              <a:t>gTLD</a:t>
            </a:r>
            <a:r>
              <a:rPr lang="ar-EG"/>
              <a:t> جديد أكثر سهولة وإتاحة للكيانات الراغبة بإدارة وتشغيل نطاق </a:t>
            </a:r>
            <a:r>
              <a:rPr lang="en-US"/>
              <a:t>gTLD</a:t>
            </a:r>
            <a:r>
              <a:rPr lang="ar-EG"/>
              <a:t> لكنها بحاجة إلى موارد مالية أو تدريبية للقيام بذلك.  </a:t>
            </a:r>
          </a:p>
        </p:txBody>
      </p:sp>
      <p:sp>
        <p:nvSpPr>
          <p:cNvPr id="504" name="Google Shape;5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EG" dirty="0"/>
              <a:t>تشمل معايير التقييم للتأهل</a:t>
            </a:r>
            <a:r>
              <a:rPr lang="ar-EG"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 ما يلي:</a:t>
            </a:r>
          </a:p>
          <a:p>
            <a:pPr marL="914400" lvl="1" indent="-304800" algn="r" rtl="1">
              <a:lnSpc>
                <a:spcPct val="100000"/>
              </a:lnSpc>
              <a:spcBef>
                <a:spcPts val="0"/>
              </a:spcBef>
              <a:spcAft>
                <a:spcPts val="0"/>
              </a:spcAft>
              <a:buClr>
                <a:schemeClr val="dk1"/>
              </a:buClr>
              <a:buSzPts val="1200"/>
              <a:buFont typeface="Calibri"/>
              <a:buChar char="○"/>
            </a:pPr>
            <a:r>
              <a:rPr lang="ar-EG" dirty="0"/>
              <a:t> العناية الواجبة للأعمال</a:t>
            </a:r>
          </a:p>
          <a:p>
            <a:pPr marL="914400" lvl="1" indent="-304800" algn="r" rtl="1">
              <a:lnSpc>
                <a:spcPct val="100000"/>
              </a:lnSpc>
              <a:spcBef>
                <a:spcPts val="0"/>
              </a:spcBef>
              <a:spcAft>
                <a:spcPts val="0"/>
              </a:spcAft>
              <a:buClr>
                <a:schemeClr val="dk1"/>
              </a:buClr>
              <a:buSzPts val="1200"/>
              <a:buFont typeface="Calibri"/>
              <a:buChar char="○"/>
            </a:pPr>
            <a:r>
              <a:rPr lang="ar-EG" dirty="0"/>
              <a:t>العناية الواجبة للمسؤولية العامة</a:t>
            </a:r>
          </a:p>
          <a:p>
            <a:pPr marL="914400" lvl="1" indent="-304800" algn="r" rtl="1">
              <a:lnSpc>
                <a:spcPct val="100000"/>
              </a:lnSpc>
              <a:spcBef>
                <a:spcPts val="0"/>
              </a:spcBef>
              <a:spcAft>
                <a:spcPts val="0"/>
              </a:spcAft>
              <a:buClr>
                <a:schemeClr val="dk1"/>
              </a:buClr>
              <a:buSzPts val="1200"/>
              <a:buFont typeface="Calibri"/>
              <a:buChar char="○"/>
            </a:pPr>
            <a:r>
              <a:rPr lang="ar-EG" dirty="0"/>
              <a:t>الاحتياج المالي</a:t>
            </a:r>
          </a:p>
          <a:p>
            <a:pPr marL="914400" lvl="1" indent="-304800" algn="r" rtl="1">
              <a:lnSpc>
                <a:spcPct val="100000"/>
              </a:lnSpc>
              <a:spcBef>
                <a:spcPts val="0"/>
              </a:spcBef>
              <a:spcAft>
                <a:spcPts val="0"/>
              </a:spcAft>
              <a:buClr>
                <a:schemeClr val="dk1"/>
              </a:buClr>
              <a:buSzPts val="1200"/>
              <a:buFont typeface="Calibri"/>
              <a:buChar char="○"/>
            </a:pPr>
            <a:r>
              <a:rPr lang="ar-EG" dirty="0"/>
              <a:t> الاستمرارية المالية</a:t>
            </a:r>
          </a:p>
          <a:p>
            <a:pPr marL="914400" lvl="1" indent="-304800" algn="r" rtl="1">
              <a:lnSpc>
                <a:spcPct val="100000"/>
              </a:lnSpc>
              <a:spcBef>
                <a:spcPts val="0"/>
              </a:spcBef>
              <a:spcAft>
                <a:spcPts val="0"/>
              </a:spcAft>
              <a:buClr>
                <a:schemeClr val="dk1"/>
              </a:buClr>
              <a:buSzPts val="1200"/>
              <a:buFont typeface="Calibri"/>
              <a:buChar char="○"/>
            </a:pPr>
            <a:r>
              <a:rPr lang="ar-EG" dirty="0"/>
              <a:t>حالة الكيان المؤهل</a:t>
            </a:r>
          </a:p>
          <a:p>
            <a:pPr marL="0" lvl="0" indent="0" algn="l" rtl="0">
              <a:lnSpc>
                <a:spcPct val="100000"/>
              </a:lnSpc>
              <a:spcBef>
                <a:spcPts val="0"/>
              </a:spcBef>
              <a:spcAft>
                <a:spcPts val="0"/>
              </a:spcAft>
              <a:buClr>
                <a:schemeClr val="dk1"/>
              </a:buClr>
              <a:buSzPts val="1200"/>
              <a:buFont typeface="Calibri"/>
              <a:buNone/>
            </a:pPr>
            <a:endParaRPr dirty="0">
              <a:highlight>
                <a:srgbClr val="FFFF00"/>
              </a:highlight>
            </a:endParaRPr>
          </a:p>
          <a:p>
            <a:pPr marL="0" lvl="0" indent="0" algn="r" rtl="1">
              <a:spcBef>
                <a:spcPts val="0"/>
              </a:spcBef>
              <a:spcAft>
                <a:spcPts val="0"/>
              </a:spcAft>
              <a:buClr>
                <a:schemeClr val="dk1"/>
              </a:buClr>
              <a:buSzPts val="1400"/>
              <a:buFont typeface="Arial"/>
              <a:buNone/>
            </a:pPr>
            <a:r>
              <a:rPr lang="ar-EG" dirty="0"/>
              <a:t>دليل كامل لعملية طلبات برنامج دعم مقدم الطلب </a:t>
            </a:r>
            <a:r>
              <a:rPr lang="en-US" dirty="0"/>
              <a:t>ASP</a:t>
            </a:r>
            <a:r>
              <a:rPr lang="ar-EG" dirty="0"/>
              <a:t> متوفر في </a:t>
            </a:r>
            <a:r>
              <a:rPr lang="ar-EG" u="sng" dirty="0">
                <a:solidFill>
                  <a:srgbClr val="1155CC"/>
                </a:solidFill>
                <a:hlinkClick r:id="rId3">
                  <a:extLst>
                    <a:ext uri="{A12FA001-AC4F-418D-AE19-62706E023703}">
                      <ahyp:hlinkClr xmlns:ahyp="http://schemas.microsoft.com/office/drawing/2018/hyperlinkcolor" val="tx"/>
                    </a:ext>
                  </a:extLst>
                </a:hlinkClick>
              </a:rPr>
              <a:t>دليل برنامج </a:t>
            </a:r>
            <a:r>
              <a:rPr lang="en-US" u="sng" dirty="0">
                <a:solidFill>
                  <a:srgbClr val="1155CC"/>
                </a:solidFill>
                <a:hlinkClick r:id="rId3">
                  <a:extLst>
                    <a:ext uri="{A12FA001-AC4F-418D-AE19-62706E023703}">
                      <ahyp:hlinkClr xmlns:ahyp="http://schemas.microsoft.com/office/drawing/2018/hyperlinkcolor" val="tx"/>
                    </a:ext>
                  </a:extLst>
                </a:hlinkClick>
              </a:rPr>
              <a:t>ASP</a:t>
            </a:r>
            <a:r>
              <a:rPr lang="ar-EG" dirty="0"/>
              <a:t> – وسوف نتحدث أكثر حول هذا الأمر في غضون دقائق.</a:t>
            </a:r>
          </a:p>
        </p:txBody>
      </p:sp>
      <p:sp>
        <p:nvSpPr>
          <p:cNvPr id="511" name="Google Shape;51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EG" dirty="0"/>
              <a:t>للتقديم على برنامج دعم مقدم الطلب، يجب أن يكون مقدمي الطلبات من ضمن هذه الكيانات:</a:t>
            </a:r>
          </a:p>
          <a:p>
            <a:pPr marL="457200" lvl="0" indent="-317500" algn="r" rtl="1">
              <a:lnSpc>
                <a:spcPct val="100000"/>
              </a:lnSpc>
              <a:spcBef>
                <a:spcPts val="0"/>
              </a:spcBef>
              <a:spcAft>
                <a:spcPts val="0"/>
              </a:spcAft>
              <a:buSzPts val="1400"/>
              <a:buChar char="●"/>
            </a:pPr>
            <a:r>
              <a:rPr lang="ar-EG"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 </a:t>
            </a:r>
            <a:r>
              <a:rPr lang="ar-EG"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مؤسسة غير ربحية أو غير حكومية أو منظمات خيرية؛</a:t>
            </a:r>
          </a:p>
          <a:p>
            <a:pPr marL="457200" lvl="0" indent="-317500" algn="r" rtl="1">
              <a:lnSpc>
                <a:spcPct val="100000"/>
              </a:lnSpc>
              <a:spcBef>
                <a:spcPts val="0"/>
              </a:spcBef>
              <a:spcAft>
                <a:spcPts val="0"/>
              </a:spcAft>
              <a:buSzPts val="1400"/>
              <a:buChar char="●"/>
            </a:pPr>
            <a:r>
              <a:rPr lang="ar-EG"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 </a:t>
            </a:r>
            <a:r>
              <a:rPr lang="ar-EG"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المنظمات الحكومية الدولية؛</a:t>
            </a:r>
          </a:p>
          <a:p>
            <a:pPr marL="457200" lvl="0" indent="-317500" algn="r" rtl="1">
              <a:lnSpc>
                <a:spcPct val="100000"/>
              </a:lnSpc>
              <a:spcBef>
                <a:spcPts val="0"/>
              </a:spcBef>
              <a:spcAft>
                <a:spcPts val="0"/>
              </a:spcAft>
              <a:buSzPts val="1400"/>
              <a:buChar char="●"/>
            </a:pPr>
            <a:r>
              <a:rPr lang="ar-EG"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a:t>
            </a:r>
            <a:r>
              <a:rPr lang="ar-EG"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منظمات السكان </a:t>
            </a:r>
            <a:r>
              <a:rPr lang="ar-EG"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الأصليين</a:t>
            </a:r>
            <a:r>
              <a:rPr lang="ar-EG"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 أو المنظمات القبلية؛</a:t>
            </a:r>
          </a:p>
          <a:p>
            <a:pPr marL="457200" lvl="0" indent="-317500" algn="r" rtl="1">
              <a:lnSpc>
                <a:spcPct val="100000"/>
              </a:lnSpc>
              <a:spcBef>
                <a:spcPts val="0"/>
              </a:spcBef>
              <a:spcAft>
                <a:spcPts val="0"/>
              </a:spcAft>
              <a:buSzPts val="1400"/>
              <a:buChar char="●"/>
            </a:pPr>
            <a:r>
              <a:rPr lang="ar-EG"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 </a:t>
            </a:r>
            <a:r>
              <a:rPr lang="ar-EG"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أو شركات الأعمال الصغيرة التي تدير مشروعًا اجتماعيًا أو الكائنة في دولة نامية.</a:t>
            </a:r>
          </a:p>
          <a:p>
            <a:pPr marL="0" lvl="0" indent="0" algn="l" rtl="0">
              <a:lnSpc>
                <a:spcPct val="100000"/>
              </a:lnSpc>
              <a:spcBef>
                <a:spcPts val="0"/>
              </a:spcBef>
              <a:spcAft>
                <a:spcPts val="0"/>
              </a:spcAft>
              <a:buSzPts val="1400"/>
              <a:buNone/>
            </a:pPr>
            <a:endParaRPr dirty="0"/>
          </a:p>
          <a:p>
            <a:pPr marL="0" lvl="0" indent="0" algn="r" rtl="1">
              <a:lnSpc>
                <a:spcPct val="100000"/>
              </a:lnSpc>
              <a:spcBef>
                <a:spcPts val="0"/>
              </a:spcBef>
              <a:spcAft>
                <a:spcPts val="0"/>
              </a:spcAft>
              <a:buSzPts val="1400"/>
              <a:buNone/>
            </a:pPr>
            <a:r>
              <a:rPr lang="ar-EG" dirty="0"/>
              <a:t> يجب أن يثبت مقدمو الطلبات أنهم ضمن واحد من أنواع الكيانات الواردة في هذه القائمة مع تقديم المستندات الثبوتية المؤكدة لذلك.</a:t>
            </a:r>
          </a:p>
          <a:p>
            <a:pPr marL="0" lvl="0" indent="0" algn="l" rtl="0">
              <a:lnSpc>
                <a:spcPct val="100000"/>
              </a:lnSpc>
              <a:spcBef>
                <a:spcPts val="0"/>
              </a:spcBef>
              <a:spcAft>
                <a:spcPts val="0"/>
              </a:spcAft>
              <a:buClr>
                <a:schemeClr val="dk1"/>
              </a:buClr>
              <a:buSzPts val="1200"/>
              <a:buFont typeface="Calibri"/>
              <a:buNone/>
            </a:pPr>
            <a:endParaRPr dirty="0"/>
          </a:p>
        </p:txBody>
      </p:sp>
      <p:sp>
        <p:nvSpPr>
          <p:cNvPr id="534" name="Google Shape;53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EG"/>
              <a:t>لكي يتأهل مقدمو الطلبات للحصول على الدعم، يوفر البرنامج مجموعة من المساعدة المالية وغير المالية لمساعدة مقدمي الطلبات للتقدبم للحصول على نطاق </a:t>
            </a:r>
            <a:r>
              <a:rPr lang="en-US"/>
              <a:t>gTLD</a:t>
            </a:r>
            <a:r>
              <a:rPr lang="ar-EG"/>
              <a:t>.</a:t>
            </a:r>
          </a:p>
          <a:p>
            <a:pPr marL="0" lvl="0" indent="0" algn="l" rtl="0">
              <a:lnSpc>
                <a:spcPct val="100000"/>
              </a:lnSpc>
              <a:spcBef>
                <a:spcPts val="0"/>
              </a:spcBef>
              <a:spcAft>
                <a:spcPts val="0"/>
              </a:spcAft>
              <a:buSzPts val="1400"/>
              <a:buNone/>
            </a:pPr>
            <a:endParaRPr/>
          </a:p>
          <a:p>
            <a:pPr marL="0" lvl="0" indent="0" algn="r" rtl="1">
              <a:lnSpc>
                <a:spcPct val="100000"/>
              </a:lnSpc>
              <a:spcBef>
                <a:spcPts val="0"/>
              </a:spcBef>
              <a:spcAft>
                <a:spcPts val="0"/>
              </a:spcAft>
              <a:buSzPts val="1400"/>
              <a:buNone/>
            </a:pPr>
            <a:r>
              <a:rPr lang="ar-EG"/>
              <a:t>تشمل المساعدة المالية تخفيضات في الرسوم (تخفيض ما بين 75-85%) اعتماداً على إلى حجم التمويل المتوفر وعدد مقدمي الطلبات المؤهلين للحصول على الدعم.</a:t>
            </a:r>
          </a:p>
          <a:p>
            <a:pPr marL="914400" lvl="1" indent="-304800" algn="r" rtl="1">
              <a:lnSpc>
                <a:spcPct val="100000"/>
              </a:lnSpc>
              <a:spcBef>
                <a:spcPts val="0"/>
              </a:spcBef>
              <a:spcAft>
                <a:spcPts val="0"/>
              </a:spcAft>
              <a:buClr>
                <a:schemeClr val="dk1"/>
              </a:buClr>
              <a:buSzPts val="1200"/>
              <a:buFont typeface="Calibri"/>
              <a:buChar char="○"/>
            </a:pPr>
            <a:r>
              <a:rPr lang="ar-EG"/>
              <a:t> إن نسبة 75% هي الحد الأدنى لتخفيض الرسوم لمقدمي الطلبات المدعومين؛ ونسبة 85% هي الحد الأقصى للتخفيض بالنسبة لمقدمي الطلبات المدعومين.</a:t>
            </a:r>
          </a:p>
          <a:p>
            <a:pPr marL="914400" lvl="1" indent="-304800" algn="r" rtl="1">
              <a:lnSpc>
                <a:spcPct val="100000"/>
              </a:lnSpc>
              <a:spcBef>
                <a:spcPts val="0"/>
              </a:spcBef>
              <a:spcAft>
                <a:spcPts val="0"/>
              </a:spcAft>
              <a:buClr>
                <a:schemeClr val="dk1"/>
              </a:buClr>
              <a:buSzPts val="1200"/>
              <a:buFont typeface="Calibri"/>
              <a:buChar char="○"/>
            </a:pPr>
            <a:r>
              <a:rPr lang="ar-EG"/>
              <a:t> ومن المهم ملاحظة أن تخفيضات الرسوم سيتم تطبيقها على طلب واحد لنطاق </a:t>
            </a:r>
            <a:r>
              <a:rPr lang="en-US"/>
              <a:t>gTLD</a:t>
            </a:r>
            <a:r>
              <a:rPr lang="ar-EG"/>
              <a:t> لكل مقدم طلب مدعوم.</a:t>
            </a:r>
          </a:p>
          <a:p>
            <a:pPr marL="914400" lvl="1" indent="-304800" algn="r" rtl="1">
              <a:lnSpc>
                <a:spcPct val="100000"/>
              </a:lnSpc>
              <a:spcBef>
                <a:spcPts val="0"/>
              </a:spcBef>
              <a:spcAft>
                <a:spcPts val="0"/>
              </a:spcAft>
              <a:buSzPts val="1200"/>
              <a:buFont typeface="Calibri"/>
              <a:buChar char="○"/>
            </a:pPr>
            <a:r>
              <a:rPr lang="ar-EG">
                <a:solidFill>
                  <a:srgbClr val="000000"/>
                </a:solidFill>
              </a:rPr>
              <a:t>مقدمي طلبات برنامج </a:t>
            </a:r>
            <a:r>
              <a:rPr lang="en-US">
                <a:solidFill>
                  <a:srgbClr val="000000"/>
                </a:solidFill>
              </a:rPr>
              <a:t>ASP</a:t>
            </a:r>
            <a:r>
              <a:rPr lang="ar-EG">
                <a:solidFill>
                  <a:srgbClr val="000000"/>
                </a:solidFill>
              </a:rPr>
              <a:t> المؤهلين المشاركين في إجراءات حل التنافس في برنامج نطاقات </a:t>
            </a:r>
            <a:r>
              <a:rPr lang="en-US">
                <a:solidFill>
                  <a:srgbClr val="000000"/>
                </a:solidFill>
              </a:rPr>
              <a:t>gTLD</a:t>
            </a:r>
            <a:r>
              <a:rPr lang="ar-EG">
                <a:solidFill>
                  <a:srgbClr val="000000"/>
                </a:solidFill>
              </a:rPr>
              <a:t> الجديدة سوف يكونوا مؤهلين أيضًا للحصول على ائتمان عروض.</a:t>
            </a:r>
          </a:p>
          <a:p>
            <a:pPr marL="0" lvl="0" indent="0" algn="l" rtl="0">
              <a:lnSpc>
                <a:spcPct val="100000"/>
              </a:lnSpc>
              <a:spcBef>
                <a:spcPts val="0"/>
              </a:spcBef>
              <a:spcAft>
                <a:spcPts val="0"/>
              </a:spcAft>
              <a:buSzPts val="1400"/>
              <a:buNone/>
            </a:pPr>
            <a:endParaRPr/>
          </a:p>
          <a:p>
            <a:pPr marL="0" lvl="0" indent="0" algn="r" rtl="1">
              <a:lnSpc>
                <a:spcPct val="100000"/>
              </a:lnSpc>
              <a:spcBef>
                <a:spcPts val="0"/>
              </a:spcBef>
              <a:spcAft>
                <a:spcPts val="0"/>
              </a:spcAft>
              <a:buSzPts val="1400"/>
              <a:buNone/>
            </a:pPr>
            <a:r>
              <a:rPr lang="ar-EG"/>
              <a:t>تشمل المساعدة غير المالية الوصول إلى المواد والموارد التدريبية، وإلى مستشاري مقدم الطلب الذين يمكنهم المساعدة في دعم طلبك، والتطوع بالخدمات المتخصصة.</a:t>
            </a:r>
          </a:p>
        </p:txBody>
      </p:sp>
      <p:sp>
        <p:nvSpPr>
          <p:cNvPr id="599" name="Google Shape;59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200"/>
              <a:buFont typeface="Arial"/>
              <a:buNone/>
            </a:pPr>
            <a:r>
              <a:rPr lang="ar-EG"/>
              <a:t>سيتم إجراء تقييمات برنامج دعم مقدم الطلب على مرحلتين.</a:t>
            </a:r>
          </a:p>
          <a:p>
            <a:pPr marL="0" lvl="0" indent="0" algn="l" rtl="0">
              <a:lnSpc>
                <a:spcPct val="100000"/>
              </a:lnSpc>
              <a:spcBef>
                <a:spcPts val="0"/>
              </a:spcBef>
              <a:spcAft>
                <a:spcPts val="0"/>
              </a:spcAft>
              <a:buClr>
                <a:schemeClr val="dk1"/>
              </a:buClr>
              <a:buSzPts val="1200"/>
              <a:buFont typeface="Arial"/>
              <a:buNone/>
            </a:pPr>
            <a:endParaRPr/>
          </a:p>
          <a:p>
            <a:pPr marL="0" lvl="0" indent="0" algn="r" rtl="1">
              <a:lnSpc>
                <a:spcPct val="100000"/>
              </a:lnSpc>
              <a:spcBef>
                <a:spcPts val="0"/>
              </a:spcBef>
              <a:spcAft>
                <a:spcPts val="0"/>
              </a:spcAft>
              <a:buClr>
                <a:schemeClr val="dk1"/>
              </a:buClr>
              <a:buSzPts val="1200"/>
              <a:buFont typeface="Arial"/>
              <a:buNone/>
            </a:pPr>
            <a:r>
              <a:rPr lang="ar-EG"/>
              <a:t> في المرحلة الأولى، ستجري </a:t>
            </a:r>
            <a:r>
              <a:rPr lang="en-US"/>
              <a:t>ICANN</a:t>
            </a:r>
            <a:r>
              <a:rPr lang="ar-EG"/>
              <a:t> فحصًا للعناية الواجبة للأعمال العامة. وهذا يستلزم تأكيدًا بأن مقدم الطلب ممتثل قانونياً، وأن جميع المستندات القانونية قد تم تقديمها، وأن مقدم الطلب مؤهل للتقديم على برنامج نطاقات </a:t>
            </a:r>
            <a:r>
              <a:rPr lang="en-US"/>
              <a:t>gTLD</a:t>
            </a:r>
            <a:r>
              <a:rPr lang="ar-EG"/>
              <a:t> الجديدة، بالإضافة إلى إجراء عملية فحص الخلفية.</a:t>
            </a:r>
          </a:p>
          <a:p>
            <a:pPr marL="0" lvl="0" indent="0" algn="l" rtl="0">
              <a:lnSpc>
                <a:spcPct val="100000"/>
              </a:lnSpc>
              <a:spcBef>
                <a:spcPts val="0"/>
              </a:spcBef>
              <a:spcAft>
                <a:spcPts val="0"/>
              </a:spcAft>
              <a:buClr>
                <a:schemeClr val="dk1"/>
              </a:buClr>
              <a:buSzPts val="1200"/>
              <a:buFont typeface="Arial"/>
              <a:buNone/>
            </a:pPr>
            <a:endParaRPr/>
          </a:p>
          <a:p>
            <a:pPr marL="0" lvl="0" indent="0" algn="r" rtl="1">
              <a:lnSpc>
                <a:spcPct val="100000"/>
              </a:lnSpc>
              <a:spcBef>
                <a:spcPts val="0"/>
              </a:spcBef>
              <a:spcAft>
                <a:spcPts val="0"/>
              </a:spcAft>
              <a:buClr>
                <a:schemeClr val="dk1"/>
              </a:buClr>
              <a:buSzPts val="1200"/>
              <a:buFont typeface="Arial"/>
              <a:buNone/>
            </a:pPr>
            <a:r>
              <a:rPr lang="ar-EG"/>
              <a:t> لا يمكن لمقدمي الطلبات الذين لا يجتازون هذه المرحلة الأولى من التقييم المضي قدماً إلى المرحلة الثانية.</a:t>
            </a:r>
          </a:p>
        </p:txBody>
      </p:sp>
      <p:sp>
        <p:nvSpPr>
          <p:cNvPr id="632" name="Google Shape;63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200"/>
              <a:buFont typeface="Calibri"/>
              <a:buNone/>
            </a:pPr>
            <a:r>
              <a:rPr lang="ar-EG" dirty="0"/>
              <a:t>أهلاً وسهلاً، أنا اسمي —-- مرحبًا بكم في ندوة ويب اليوم، التي قمنا بتطويرها لحثَكم على المشاركة في برنامج نطاقات </a:t>
            </a:r>
            <a:r>
              <a:rPr lang="en-US" dirty="0"/>
              <a:t>gTLD</a:t>
            </a:r>
            <a:r>
              <a:rPr lang="ar-EG" dirty="0"/>
              <a:t> الجديدة: الجولة القادمة.</a:t>
            </a:r>
          </a:p>
          <a:p>
            <a:pPr marL="0" lvl="0" indent="0" algn="l" rtl="0">
              <a:lnSpc>
                <a:spcPct val="100000"/>
              </a:lnSpc>
              <a:spcBef>
                <a:spcPts val="0"/>
              </a:spcBef>
              <a:spcAft>
                <a:spcPts val="0"/>
              </a:spcAft>
              <a:buClr>
                <a:schemeClr val="dk1"/>
              </a:buClr>
              <a:buSzPts val="1200"/>
              <a:buFont typeface="Calibri"/>
              <a:buNone/>
            </a:pPr>
            <a:endParaRPr dirty="0"/>
          </a:p>
          <a:p>
            <a:pPr marL="0" lvl="0" indent="0" algn="r" rtl="1">
              <a:lnSpc>
                <a:spcPct val="100000"/>
              </a:lnSpc>
              <a:spcBef>
                <a:spcPts val="0"/>
              </a:spcBef>
              <a:spcAft>
                <a:spcPts val="0"/>
              </a:spcAft>
              <a:buClr>
                <a:schemeClr val="dk1"/>
              </a:buClr>
              <a:buSzPts val="1200"/>
              <a:buFont typeface="Calibri"/>
              <a:buNone/>
            </a:pPr>
            <a:r>
              <a:rPr lang="ar-EG" sz="1100" dirty="0">
                <a:latin typeface="Arial"/>
                <a:ea typeface="Arial"/>
                <a:cs typeface="Arial"/>
                <a:sym typeface="Arial"/>
              </a:rPr>
              <a:t> تدير مؤسسة الإنترنت للأسماء والأرقام المخصصة (</a:t>
            </a:r>
            <a:r>
              <a:rPr lang="en-US" sz="1100" dirty="0">
                <a:latin typeface="Arial"/>
                <a:ea typeface="Arial"/>
                <a:cs typeface="Arial"/>
                <a:sym typeface="Arial"/>
              </a:rPr>
              <a:t>ICANN</a:t>
            </a:r>
            <a:r>
              <a:rPr lang="ar-EG" sz="1100" dirty="0">
                <a:latin typeface="Arial"/>
                <a:ea typeface="Arial"/>
                <a:cs typeface="Arial"/>
                <a:sym typeface="Arial"/>
              </a:rPr>
              <a:t>) نظام أسماء النطاقات (</a:t>
            </a:r>
            <a:r>
              <a:rPr lang="en-US" sz="1100" dirty="0">
                <a:latin typeface="Arial"/>
                <a:ea typeface="Arial"/>
                <a:cs typeface="Arial"/>
                <a:sym typeface="Arial"/>
              </a:rPr>
              <a:t>DNS</a:t>
            </a:r>
            <a:r>
              <a:rPr lang="ar-EG" sz="1100" dirty="0">
                <a:latin typeface="Arial"/>
                <a:ea typeface="Arial"/>
                <a:cs typeface="Arial"/>
                <a:sym typeface="Arial"/>
              </a:rPr>
              <a:t>) الخاص بالإنترنت لمصلحة العالم بأسره. حيث تقوم بتنسبق أنظمة المعرِّفات الفريدة للإنترنت – بما في ذلك أسماء النطاقات وعناوين </a:t>
            </a:r>
            <a:r>
              <a:rPr lang="en-US" sz="1100" dirty="0">
                <a:latin typeface="Arial"/>
                <a:ea typeface="Arial"/>
                <a:cs typeface="Arial"/>
                <a:sym typeface="Arial"/>
              </a:rPr>
              <a:t>IP</a:t>
            </a:r>
            <a:r>
              <a:rPr lang="ar-EG" sz="1100" dirty="0">
                <a:latin typeface="Arial"/>
                <a:ea typeface="Arial"/>
                <a:cs typeface="Arial"/>
                <a:sym typeface="Arial"/>
              </a:rPr>
              <a:t> – في جميع أنحاء العالم.</a:t>
            </a:r>
          </a:p>
          <a:p>
            <a:pPr marL="0" lvl="0" indent="0" algn="l" rtl="0">
              <a:lnSpc>
                <a:spcPct val="100000"/>
              </a:lnSpc>
              <a:spcBef>
                <a:spcPts val="0"/>
              </a:spcBef>
              <a:spcAft>
                <a:spcPts val="0"/>
              </a:spcAft>
              <a:buClr>
                <a:schemeClr val="dk1"/>
              </a:buClr>
              <a:buSzPts val="1200"/>
              <a:buFont typeface="Calibri"/>
              <a:buNone/>
            </a:pPr>
            <a:endParaRPr dirty="0"/>
          </a:p>
          <a:p>
            <a:pPr marL="0" lvl="0" indent="0" algn="r" rtl="1">
              <a:lnSpc>
                <a:spcPct val="100000"/>
              </a:lnSpc>
              <a:spcBef>
                <a:spcPts val="0"/>
              </a:spcBef>
              <a:spcAft>
                <a:spcPts val="0"/>
              </a:spcAft>
              <a:buClr>
                <a:schemeClr val="dk1"/>
              </a:buClr>
              <a:buSzPts val="1200"/>
              <a:buFont typeface="Calibri"/>
              <a:buNone/>
            </a:pPr>
            <a:r>
              <a:rPr lang="ar-EG" dirty="0"/>
              <a:t> يقود فريق مشاركة أصحاب المصلحة العالميين في </a:t>
            </a:r>
            <a:r>
              <a:rPr lang="en-US" dirty="0"/>
              <a:t>ICANN</a:t>
            </a:r>
            <a:r>
              <a:rPr lang="ar-EG" dirty="0"/>
              <a:t> جهود التوعية والتواصل في المناطق عبر العالم بالنيابة عن منظمة </a:t>
            </a:r>
            <a:r>
              <a:rPr lang="en-US" dirty="0"/>
              <a:t>ICANN</a:t>
            </a:r>
            <a:r>
              <a:rPr lang="ar-EG" dirty="0"/>
              <a:t>. ويشمل هذا العمل كلاً من التواصل وبناء القدرات.</a:t>
            </a:r>
          </a:p>
          <a:p>
            <a:pPr marL="0" lvl="0" indent="0" algn="l" rtl="0">
              <a:lnSpc>
                <a:spcPct val="100000"/>
              </a:lnSpc>
              <a:spcBef>
                <a:spcPts val="0"/>
              </a:spcBef>
              <a:spcAft>
                <a:spcPts val="0"/>
              </a:spcAft>
              <a:buClr>
                <a:schemeClr val="dk1"/>
              </a:buClr>
              <a:buSzPts val="1200"/>
              <a:buFont typeface="Calibri"/>
              <a:buNone/>
            </a:pPr>
            <a:endParaRPr dirty="0"/>
          </a:p>
          <a:p>
            <a:pPr marL="0" lvl="0" indent="0" algn="r" rtl="1">
              <a:lnSpc>
                <a:spcPct val="100000"/>
              </a:lnSpc>
              <a:spcBef>
                <a:spcPts val="0"/>
              </a:spcBef>
              <a:spcAft>
                <a:spcPts val="0"/>
              </a:spcAft>
              <a:buClr>
                <a:schemeClr val="dk1"/>
              </a:buClr>
              <a:buSzPts val="1200"/>
              <a:buFont typeface="Calibri"/>
              <a:buNone/>
            </a:pPr>
            <a:r>
              <a:rPr lang="ar-EG" dirty="0"/>
              <a:t>وإليكم جدول أعمال نطلعكم فيه على ما سوف نقوم بتغطيته اليوم.</a:t>
            </a:r>
          </a:p>
        </p:txBody>
      </p:sp>
      <p:sp>
        <p:nvSpPr>
          <p:cNvPr id="72" name="Google Shape;7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200"/>
              <a:buFont typeface="Arial"/>
              <a:buNone/>
            </a:pPr>
            <a:r>
              <a:rPr lang="ar-EG"/>
              <a:t>الجزء الثاني من عملية التقييم سوف يتم إجراؤها عن طريق هيئة لمراجعة مقدمي طلبات الدعم. سيجري أعضاء لجنة التقييم عمليات تقييم عادلة ومستقلة وفعالة ومتسقة ومعتمدة لتقييم مقدمي الطلبات.</a:t>
            </a:r>
          </a:p>
          <a:p>
            <a:pPr marL="0" lvl="0" indent="0" algn="l" rtl="0">
              <a:lnSpc>
                <a:spcPct val="100000"/>
              </a:lnSpc>
              <a:spcBef>
                <a:spcPts val="0"/>
              </a:spcBef>
              <a:spcAft>
                <a:spcPts val="0"/>
              </a:spcAft>
              <a:buClr>
                <a:schemeClr val="dk1"/>
              </a:buClr>
              <a:buSzPts val="1200"/>
              <a:buFont typeface="Arial"/>
              <a:buNone/>
            </a:pPr>
            <a:endParaRPr/>
          </a:p>
          <a:p>
            <a:pPr marL="0" lvl="0" indent="0" algn="r" rtl="1">
              <a:lnSpc>
                <a:spcPct val="100000"/>
              </a:lnSpc>
              <a:spcBef>
                <a:spcPts val="0"/>
              </a:spcBef>
              <a:spcAft>
                <a:spcPts val="0"/>
              </a:spcAft>
              <a:buClr>
                <a:schemeClr val="dk1"/>
              </a:buClr>
              <a:buSzPts val="1200"/>
              <a:buFont typeface="Arial"/>
              <a:buNone/>
            </a:pPr>
            <a:r>
              <a:rPr lang="ar-EG"/>
              <a:t> ستراجع اللجنة الجوانب المتبقية من معايير التقييم: المسئولية العامة، والتي تتطلب ألا يزاول مقدم الطلب ولا يطرح ولا يعزز أي صناعة/سلسلة تتناقض مع المعايير القانونية المقبولة قبولاً عامًا فيما يخص الأخلاقيات والنظام العام. وأن مقدم الطلب غير منتسب إلى أي مشغل سجل </a:t>
            </a:r>
            <a:r>
              <a:rPr lang="en-US"/>
              <a:t>gTLD</a:t>
            </a:r>
            <a:r>
              <a:rPr lang="ar-EG"/>
              <a:t> حالي و/أو أي مقدم طلب </a:t>
            </a:r>
            <a:r>
              <a:rPr lang="en-US"/>
              <a:t>gTLD</a:t>
            </a:r>
            <a:r>
              <a:rPr lang="ar-EG"/>
              <a:t> آخر محتمل في الجولة القادمة لا يفي بمعايير برنامج دعم مقدم الطلب </a:t>
            </a:r>
            <a:r>
              <a:rPr lang="en-US"/>
              <a:t>ASP</a:t>
            </a:r>
            <a:r>
              <a:rPr lang="ar-EG"/>
              <a:t>.</a:t>
            </a:r>
          </a:p>
          <a:p>
            <a:pPr marL="0" lvl="0" indent="0" algn="l" rtl="0">
              <a:lnSpc>
                <a:spcPct val="100000"/>
              </a:lnSpc>
              <a:spcBef>
                <a:spcPts val="0"/>
              </a:spcBef>
              <a:spcAft>
                <a:spcPts val="0"/>
              </a:spcAft>
              <a:buClr>
                <a:schemeClr val="dk1"/>
              </a:buClr>
              <a:buSzPts val="1200"/>
              <a:buFont typeface="Arial"/>
              <a:buNone/>
            </a:pPr>
            <a:endParaRPr/>
          </a:p>
          <a:p>
            <a:pPr marL="0" lvl="0" indent="0" algn="r" rtl="1">
              <a:lnSpc>
                <a:spcPct val="100000"/>
              </a:lnSpc>
              <a:spcBef>
                <a:spcPts val="0"/>
              </a:spcBef>
              <a:spcAft>
                <a:spcPts val="0"/>
              </a:spcAft>
              <a:buClr>
                <a:schemeClr val="dk1"/>
              </a:buClr>
              <a:buSzPts val="1200"/>
              <a:buFont typeface="Arial"/>
              <a:buNone/>
            </a:pPr>
            <a:r>
              <a:rPr lang="ar-EG"/>
              <a:t> تشمل المتطلبات الإضافية الاحتياج المالي والاستمرارية المالية وتأكيد أن مقدم الطلب واحد من الكيانات المؤهلة التي تمت مناقشتها في السابق.</a:t>
            </a: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endParaRPr/>
          </a:p>
        </p:txBody>
      </p:sp>
      <p:sp>
        <p:nvSpPr>
          <p:cNvPr id="655" name="Google Shape;65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EG"/>
              <a:t>من المهم الإشارة إلى أنه يتوجب على جميع مقدمي الطلبات الراغبين بالحصول على نطاقات </a:t>
            </a:r>
            <a:r>
              <a:rPr lang="en-US"/>
              <a:t>gTLD</a:t>
            </a:r>
            <a:r>
              <a:rPr lang="ar-EG"/>
              <a:t> جديدة تقديم طلب إلى برنامج نطاقات </a:t>
            </a:r>
            <a:r>
              <a:rPr lang="en-US"/>
              <a:t>gTLD</a:t>
            </a:r>
            <a:r>
              <a:rPr lang="ar-EG"/>
              <a:t> الجديدة. وسيبدأ تقديم الطلبات لبرنامج نطاقات </a:t>
            </a:r>
            <a:r>
              <a:rPr lang="en-US"/>
              <a:t>gTLD</a:t>
            </a:r>
            <a:r>
              <a:rPr lang="ar-EG"/>
              <a:t> الجديدة في بداية عام 2026. أما مقدمي الطلبات الذين يقدمون طلباتهم ولا يتأهلون للحصول على الدعم فيبقى بمقدورهم تقديم طلب للحصول على نطاق </a:t>
            </a:r>
            <a:r>
              <a:rPr lang="en-US"/>
              <a:t>gTLD</a:t>
            </a:r>
            <a:r>
              <a:rPr lang="ar-EG"/>
              <a:t> وسداد الرسوم كاملةً. وسيتعين على مقدمي الطلبات استيفاء المتطلبات لتقييم طلبهم المقدم على برنامج </a:t>
            </a:r>
            <a:r>
              <a:rPr lang="en-US"/>
              <a:t>gTLD</a:t>
            </a:r>
            <a:r>
              <a:rPr lang="ar-EG"/>
              <a:t> لكي يتم قبوله ليحصلوا على نطاق </a:t>
            </a:r>
            <a:r>
              <a:rPr lang="en-US"/>
              <a:t>gTLD</a:t>
            </a:r>
            <a:r>
              <a:rPr lang="ar-EG"/>
              <a:t>. يتوفر المزيد من المعلومات حول برنامج نطاقات </a:t>
            </a:r>
            <a:r>
              <a:rPr lang="en-US"/>
              <a:t>gTLD</a:t>
            </a:r>
            <a:r>
              <a:rPr lang="ar-EG"/>
              <a:t> الجديدة على موقع الويب:</a:t>
            </a:r>
            <a:r>
              <a:rPr lang="ar-EG" u="sng">
                <a:solidFill>
                  <a:schemeClr val="hlink"/>
                </a:solidFill>
                <a:hlinkClick r:id="rId3"/>
              </a:rPr>
              <a:t> </a:t>
            </a:r>
            <a:r>
              <a:rPr lang="en-US" u="sng">
                <a:solidFill>
                  <a:schemeClr val="hlink"/>
                </a:solidFill>
                <a:hlinkClick r:id="rId3"/>
              </a:rPr>
              <a:t>https://newgtldprogram.icann.org/en</a:t>
            </a: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678" name="Google Shape;67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يوضح الشريط العلوي </a:t>
            </a:r>
            <a:r>
              <a:rPr lang="ar-EG" b="1"/>
              <a:t>المراحل </a:t>
            </a:r>
            <a:r>
              <a:rPr lang="ar-EG"/>
              <a:t>التي يمر بها الأفراد عندما يتخذون قرارًا هامًا–مثل التقديم للحصول على نطاق </a:t>
            </a:r>
            <a:r>
              <a:rPr lang="en-US"/>
              <a:t>gTLD</a:t>
            </a:r>
            <a:r>
              <a:rPr lang="ar-EG"/>
              <a:t>. يوضح الشريط السفلي </a:t>
            </a:r>
            <a:r>
              <a:rPr lang="ar-EG" b="1"/>
              <a:t>الدعم </a:t>
            </a:r>
            <a:r>
              <a:rPr lang="ar-EG"/>
              <a:t>الذي توفره </a:t>
            </a:r>
            <a:r>
              <a:rPr lang="en-US"/>
              <a:t>ICANN</a:t>
            </a:r>
            <a:r>
              <a:rPr lang="ar-EG"/>
              <a:t> في كل من هاتين المرحلتين. وفي المنتصف، فإننا نوفر مثالاً على </a:t>
            </a:r>
            <a:r>
              <a:rPr lang="ar-EG" b="1"/>
              <a:t>تجربة</a:t>
            </a:r>
            <a:r>
              <a:rPr lang="ar-EG"/>
              <a:t> مقدم الطلب المدعوم من خلال هاتين المرحلتين بأنواع </a:t>
            </a:r>
            <a:r>
              <a:rPr lang="ar-EG">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
                  </a:ext>
                </a:extLst>
              </a:rPr>
              <a:t>الدعم</a:t>
            </a:r>
            <a:r>
              <a:rPr lang="ar-EG"/>
              <a:t> هذه.</a:t>
            </a:r>
          </a:p>
          <a:p>
            <a:pPr marL="0" lvl="0" indent="0" algn="l" rtl="0">
              <a:lnSpc>
                <a:spcPct val="100000"/>
              </a:lnSpc>
              <a:spcBef>
                <a:spcPts val="0"/>
              </a:spcBef>
              <a:spcAft>
                <a:spcPts val="0"/>
              </a:spcAft>
              <a:buClr>
                <a:schemeClr val="dk1"/>
              </a:buClr>
              <a:buSzPts val="1100"/>
              <a:buFont typeface="Arial"/>
              <a:buNone/>
            </a:pPr>
            <a:endParaRPr/>
          </a:p>
          <a:p>
            <a:pPr marL="0" lvl="0" indent="0" algn="r" rtl="1">
              <a:lnSpc>
                <a:spcPct val="100000"/>
              </a:lnSpc>
              <a:spcBef>
                <a:spcPts val="0"/>
              </a:spcBef>
              <a:spcAft>
                <a:spcPts val="0"/>
              </a:spcAft>
              <a:buClr>
                <a:schemeClr val="dk1"/>
              </a:buClr>
              <a:buSzPts val="1100"/>
              <a:buFont typeface="Arial"/>
              <a:buNone/>
            </a:pPr>
            <a:r>
              <a:rPr lang="ar-EG"/>
              <a:t> إذن نرى هنا مقدم طلب يستفيد من دعم تنمية القدرات، ويطرح أسئلة على مستشار مقدم الطلب، أو يستخدم الخدمات الاحترافية التطوعية حسب المتوفر المتاح. وتستمر هذه الرحلة في الشريحة التالية.</a:t>
            </a:r>
          </a:p>
        </p:txBody>
      </p:sp>
      <p:sp>
        <p:nvSpPr>
          <p:cNvPr id="691" name="Google Shape;69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dirty="0"/>
              <a:t>توضح هذه الشريحة استمرارية الرحلة، حيث يتخذ مقدم الطلب </a:t>
            </a:r>
            <a:r>
              <a:rPr lang="ar-EG" b="1" dirty="0"/>
              <a:t>القرار</a:t>
            </a:r>
            <a:r>
              <a:rPr lang="ar-EG" dirty="0"/>
              <a:t> بالتقديم (الشريط العلوي) وما هو الدعم المتاح له خلال عملية تقديم طلب نطاق </a:t>
            </a:r>
            <a:r>
              <a:rPr lang="en-US" dirty="0"/>
              <a:t>gTLD</a:t>
            </a:r>
            <a:r>
              <a:rPr lang="ar-EG" dirty="0"/>
              <a:t> (الشريط السفلي) وما بعدها. يوضح هذا المخطط التوضيحي رحلة مقدم الطلب عبر التعاقد وتفويض نطاقات </a:t>
            </a:r>
            <a:r>
              <a:rPr lang="en-US" dirty="0"/>
              <a:t>gTLD</a:t>
            </a:r>
            <a:r>
              <a:rPr lang="ar-EG" dirty="0"/>
              <a:t>، وأشكال الدعم المتاحة على المدى الطويل وكيف يصبح مقدم الطلب مشغل سجل.</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743" name="Google Shape;74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 </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 </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أخيرًا، إليك بعض التواريخ المهمة التي قد ترغب بتدوينها. من المتوقع أن يُفتتح برنامج دعم مقدم الطلب في 19 نوفمبر</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تشرين الثاني من هذا العام. ومن المتوقع أن يكون دليل مقدم الطلب لبرنامج نطاقات </a:t>
            </a:r>
            <a:r>
              <a:rPr lang="en-US" sz="1800" dirty="0">
                <a:effectLst/>
                <a:latin typeface="Arial" panose="020B0604020202020204" pitchFamily="34" charset="0"/>
                <a:ea typeface="Calibri" panose="020F0502020204030204" pitchFamily="34" charset="0"/>
                <a:cs typeface="Arial" panose="020B0604020202020204" pitchFamily="34" charset="0"/>
              </a:rPr>
              <a:t>gTLD</a:t>
            </a:r>
            <a:r>
              <a:rPr lang="ar-SA" sz="1800" dirty="0">
                <a:effectLst/>
                <a:latin typeface="Calibri" panose="020F0502020204030204" pitchFamily="34" charset="0"/>
                <a:ea typeface="Calibri" panose="020F0502020204030204" pitchFamily="34" charset="0"/>
                <a:cs typeface="Arial" panose="020B0604020202020204" pitchFamily="34" charset="0"/>
              </a:rPr>
              <a:t> الجديدة جاهزًا في ديسمبر</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كانون الأول 2025. ومن المتوقع أن يُفتتح برنامج نطاقات </a:t>
            </a:r>
            <a:r>
              <a:rPr lang="en-US" sz="1800" dirty="0">
                <a:effectLst/>
                <a:latin typeface="Arial" panose="020B0604020202020204" pitchFamily="34" charset="0"/>
                <a:ea typeface="Calibri" panose="020F0502020204030204" pitchFamily="34" charset="0"/>
                <a:cs typeface="Arial" panose="020B0604020202020204" pitchFamily="34" charset="0"/>
              </a:rPr>
              <a:t>gTLD</a:t>
            </a:r>
            <a:r>
              <a:rPr lang="ar-SA" sz="1800" dirty="0">
                <a:effectLst/>
                <a:latin typeface="Calibri" panose="020F0502020204030204" pitchFamily="34" charset="0"/>
                <a:ea typeface="Calibri" panose="020F0502020204030204" pitchFamily="34" charset="0"/>
                <a:cs typeface="Arial" panose="020B0604020202020204" pitchFamily="34" charset="0"/>
              </a:rPr>
              <a:t> الجديدة لتلقي الطلبات في أبريل</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نيسان 2026.</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r" rtl="1">
              <a:lnSpc>
                <a:spcPct val="100000"/>
              </a:lnSpc>
              <a:spcBef>
                <a:spcPts val="0"/>
              </a:spcBef>
              <a:spcAft>
                <a:spcPts val="0"/>
              </a:spcAft>
              <a:buClr>
                <a:schemeClr val="dk1"/>
              </a:buClr>
              <a:buSzPts val="1100"/>
              <a:buFont typeface="Arial"/>
              <a:buNone/>
            </a:pPr>
            <a:endParaRPr lang="ar-EG" dirty="0">
              <a:latin typeface="Arial"/>
              <a:ea typeface="Arial"/>
              <a:cs typeface="Arial"/>
              <a:sym typeface="Arial"/>
            </a:endParaRPr>
          </a:p>
        </p:txBody>
      </p:sp>
      <p:sp>
        <p:nvSpPr>
          <p:cNvPr id="794" name="Google Shape;794;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3" name="Google Shape;82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en-US"/>
              <a:t> </a:t>
            </a:r>
            <a:r>
              <a:rPr lang="ar-EG"/>
              <a:t>من المفترض أن يضيف المقدم فعاليات ذات صلة إلى هذه الشريحة وحسب الحاجة.</a:t>
            </a:r>
          </a:p>
        </p:txBody>
      </p:sp>
      <p:sp>
        <p:nvSpPr>
          <p:cNvPr id="829" name="Google Shape;82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6" name="Google Shape;83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6" name="Google Shape;84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7" name="Google Shape;85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EG"/>
              <a:t>ولنبدأ باستعراض سبب حضورنا إلى هنا اليوم، ألا وهو إطلاعكم على بعض الفرص الجديدة الشيقة والمثيرة التي على وشك الحدوث مع إطلاق شيء يطلق عليه اسم برنامج نطاقات </a:t>
            </a:r>
            <a:r>
              <a:rPr lang="en-US"/>
              <a:t>gTLD</a:t>
            </a:r>
            <a:r>
              <a:rPr lang="ar-EG"/>
              <a:t> الجديدة: الجولة القادمة.</a:t>
            </a:r>
          </a:p>
        </p:txBody>
      </p:sp>
      <p:sp>
        <p:nvSpPr>
          <p:cNvPr id="90" name="Google Shape;9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1" name="Google Shape;84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EG" dirty="0"/>
              <a:t>لقد بدأ الإنترنت بمجموعة بسيطة من نطاقات المستوى الأعلى العامة </a:t>
            </a:r>
            <a:r>
              <a:rPr lang="en-US" dirty="0"/>
              <a:t>gTLD</a:t>
            </a:r>
            <a:r>
              <a:rPr lang="ar-EG" dirty="0"/>
              <a:t>. وربما كان أشهرها على الإطلاق بالنسبة لكم هو نطاق </a:t>
            </a:r>
            <a:r>
              <a:rPr lang="en-US" dirty="0"/>
              <a:t>com</a:t>
            </a:r>
            <a:r>
              <a:rPr lang="ar-EG" dirty="0"/>
              <a:t>. أو نطاق </a:t>
            </a:r>
            <a:r>
              <a:rPr lang="en-US" dirty="0"/>
              <a:t>org</a:t>
            </a:r>
            <a:r>
              <a:rPr lang="ar-EG" dirty="0"/>
              <a:t>. أو نطاق </a:t>
            </a:r>
            <a:r>
              <a:rPr lang="en-US" dirty="0"/>
              <a:t>net</a:t>
            </a:r>
            <a:r>
              <a:rPr lang="ar-EG" dirty="0"/>
              <a:t>.  </a:t>
            </a:r>
          </a:p>
          <a:p>
            <a:pPr marL="0" lvl="0" indent="0" algn="l" rtl="0">
              <a:lnSpc>
                <a:spcPct val="100000"/>
              </a:lnSpc>
              <a:spcBef>
                <a:spcPts val="0"/>
              </a:spcBef>
              <a:spcAft>
                <a:spcPts val="0"/>
              </a:spcAft>
              <a:buSzPts val="1400"/>
              <a:buNone/>
            </a:pPr>
            <a:endParaRPr dirty="0"/>
          </a:p>
          <a:p>
            <a:pPr marL="0" lvl="0" indent="0" algn="r" rtl="1">
              <a:lnSpc>
                <a:spcPct val="100000"/>
              </a:lnSpc>
              <a:spcBef>
                <a:spcPts val="0"/>
              </a:spcBef>
              <a:spcAft>
                <a:spcPts val="0"/>
              </a:spcAft>
              <a:buSzPts val="1400"/>
              <a:buNone/>
            </a:pPr>
            <a:r>
              <a:rPr lang="ar-EG" dirty="0"/>
              <a:t>ومع تطور الإنترنت، فقد زاد عدد نطاقات المستوى الأعلى العامة </a:t>
            </a:r>
            <a:r>
              <a:rPr lang="en-US" dirty="0"/>
              <a:t>gTLD</a:t>
            </a:r>
            <a:r>
              <a:rPr lang="ar-EG" dirty="0"/>
              <a:t>. وأطلقت </a:t>
            </a:r>
            <a:r>
              <a:rPr lang="en-US" dirty="0"/>
              <a:t>ICANN</a:t>
            </a:r>
            <a:r>
              <a:rPr lang="ar-EG" dirty="0"/>
              <a:t> برنامج نطاقات </a:t>
            </a:r>
            <a:r>
              <a:rPr lang="en-US" dirty="0"/>
              <a:t>gTLD</a:t>
            </a:r>
            <a:r>
              <a:rPr lang="ar-EG" dirty="0"/>
              <a:t> الجديدة في 2012 لتشجيع الابتكار والتنافس واختيار المستهلك في مجال أسماء النطاقات.  وبنهاية مارس/آذار 2021، كان هناك أكثر من </a:t>
            </a:r>
            <a:r>
              <a:rPr lang="ar-EG" u="sng" dirty="0">
                <a:solidFill>
                  <a:srgbClr val="1155CC"/>
                </a:solidFill>
                <a:hlinkClick r:id="rId3">
                  <a:extLst>
                    <a:ext uri="{A12FA001-AC4F-418D-AE19-62706E023703}">
                      <ahyp:hlinkClr xmlns:ahyp="http://schemas.microsoft.com/office/drawing/2018/hyperlinkcolor" val="tx"/>
                    </a:ext>
                  </a:extLst>
                </a:hlinkClick>
              </a:rPr>
              <a:t>1200 نطاق </a:t>
            </a:r>
            <a:r>
              <a:rPr lang="en-US" u="sng" dirty="0">
                <a:solidFill>
                  <a:srgbClr val="1155CC"/>
                </a:solidFill>
                <a:hlinkClick r:id="rId3">
                  <a:extLst>
                    <a:ext uri="{A12FA001-AC4F-418D-AE19-62706E023703}">
                      <ahyp:hlinkClr xmlns:ahyp="http://schemas.microsoft.com/office/drawing/2018/hyperlinkcolor" val="tx"/>
                    </a:ext>
                  </a:extLst>
                </a:hlinkClick>
              </a:rPr>
              <a:t>gTLD</a:t>
            </a:r>
            <a:r>
              <a:rPr lang="ar-SA" u="none" dirty="0">
                <a:solidFill>
                  <a:srgbClr val="1155CC"/>
                </a:solidFill>
              </a:rPr>
              <a:t>.</a:t>
            </a:r>
            <a:r>
              <a:rPr lang="en-US" u="none" dirty="0">
                <a:solidFill>
                  <a:srgbClr val="1155CC"/>
                </a:solidFill>
              </a:rPr>
              <a:t>	</a:t>
            </a:r>
            <a:endParaRPr lang="en-US" u="none" dirty="0"/>
          </a:p>
        </p:txBody>
      </p:sp>
      <p:sp>
        <p:nvSpPr>
          <p:cNvPr id="97" name="Google Shape;9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SzPts val="1400"/>
              <a:buNone/>
            </a:pPr>
            <a:r>
              <a:rPr lang="ar-EG" dirty="0"/>
              <a:t>تمثل نطاقات المستوى الأعلى جزءًا من عنوان الإنترنت، والذي يظهر بعد النقطة. يمكن أن تمثل نطاقات المستوى الأعلى العامة أو نطاقات </a:t>
            </a:r>
            <a:r>
              <a:rPr lang="en-US" dirty="0"/>
              <a:t>gTLD</a:t>
            </a:r>
            <a:r>
              <a:rPr lang="ar-EG" dirty="0"/>
              <a:t> علامات تجارية ومجتمعات ومناطق جغرافية، إضافة إلى أسماء نطاقات بالعديد من النصوص وبحروف أكثر من ثلاثة. وفي بعض النصوص، يظهر نطاق المستوى الأعلى إلى اليسار من النقطة – كما في اللغة العربية.</a:t>
            </a:r>
          </a:p>
          <a:p>
            <a:pPr marL="0" lvl="0" indent="0" algn="l" rtl="0">
              <a:lnSpc>
                <a:spcPct val="115000"/>
              </a:lnSpc>
              <a:spcBef>
                <a:spcPts val="0"/>
              </a:spcBef>
              <a:spcAft>
                <a:spcPts val="0"/>
              </a:spcAft>
              <a:buSzPts val="1400"/>
              <a:buNone/>
            </a:pPr>
            <a:endParaRPr dirty="0"/>
          </a:p>
          <a:p>
            <a:pPr marL="0" lvl="0" indent="0" algn="r" rtl="1">
              <a:lnSpc>
                <a:spcPct val="115000"/>
              </a:lnSpc>
              <a:spcBef>
                <a:spcPts val="0"/>
              </a:spcBef>
              <a:spcAft>
                <a:spcPts val="0"/>
              </a:spcAft>
              <a:buClr>
                <a:schemeClr val="dk1"/>
              </a:buClr>
              <a:buSzPts val="1100"/>
              <a:buFont typeface="Arial"/>
              <a:buNone/>
            </a:pPr>
            <a:r>
              <a:rPr lang="ar-EG" dirty="0"/>
              <a:t> ملاحظة: بدون استثناءات، فإن جميع نطاقات </a:t>
            </a:r>
            <a:r>
              <a:rPr lang="en-US" dirty="0"/>
              <a:t>TLD</a:t>
            </a:r>
            <a:r>
              <a:rPr lang="ar-EG" dirty="0"/>
              <a:t> ذات الحرفين هي نطاقات لأكواد الدول، وهو ما يشير إلى الدولة أو البلد ذات السيادة أو المنطقة التابعة التي يقام فيها موقع الويب.</a:t>
            </a:r>
          </a:p>
          <a:p>
            <a:pPr marL="0" lvl="0" indent="0" algn="l" rtl="0">
              <a:lnSpc>
                <a:spcPct val="100000"/>
              </a:lnSpc>
              <a:spcBef>
                <a:spcPts val="0"/>
              </a:spcBef>
              <a:spcAft>
                <a:spcPts val="0"/>
              </a:spcAft>
              <a:buSzPts val="1400"/>
              <a:buNone/>
            </a:pPr>
            <a:endParaRPr dirty="0"/>
          </a:p>
          <a:p>
            <a:pPr marL="0" lvl="0" indent="0" algn="r" rtl="1">
              <a:lnSpc>
                <a:spcPct val="115000"/>
              </a:lnSpc>
              <a:spcBef>
                <a:spcPts val="0"/>
              </a:spcBef>
              <a:spcAft>
                <a:spcPts val="0"/>
              </a:spcAft>
              <a:buClr>
                <a:schemeClr val="dk1"/>
              </a:buClr>
              <a:buSzPts val="1100"/>
              <a:buFont typeface="Arial"/>
              <a:buNone/>
            </a:pPr>
            <a:r>
              <a:rPr lang="ar-EG" dirty="0"/>
              <a:t>مع تطور الإنترنت، فقد شهد عدد نطاقات </a:t>
            </a:r>
            <a:r>
              <a:rPr lang="en-US" dirty="0"/>
              <a:t>TLD</a:t>
            </a:r>
            <a:r>
              <a:rPr lang="ar-EG" dirty="0"/>
              <a:t> العامة زيادة تعكس تعددية أبعاد المليارات من مستخدمي الإنترنت. نفذت </a:t>
            </a:r>
            <a:r>
              <a:rPr lang="en-US" dirty="0"/>
              <a:t>ICANN</a:t>
            </a:r>
            <a:r>
              <a:rPr lang="ar-EG" dirty="0"/>
              <a:t> ثلاث جولات لتقديم الطلبات للحصول على نطاقات </a:t>
            </a:r>
            <a:r>
              <a:rPr lang="en-US" dirty="0"/>
              <a:t>gTLD</a:t>
            </a:r>
            <a:r>
              <a:rPr lang="ar-EG" dirty="0"/>
              <a:t> جديدة: وذلك في عام 2000 و 2004 وفي 2012.</a:t>
            </a:r>
          </a:p>
        </p:txBody>
      </p:sp>
      <p:sp>
        <p:nvSpPr>
          <p:cNvPr id="128" name="Google Shape;12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400"/>
              <a:buFont typeface="Arial"/>
              <a:buNone/>
            </a:pPr>
            <a:r>
              <a:rPr lang="ar-EG" dirty="0"/>
              <a:t>كيف لنا أن نقرر ما نحققه من نجاح؟ هدفنا الشامل للجولة القادمة، وفقًا لما قرره المجتمع، يتم في دعم التنوع والتشجيع على المنافسة وتعزيز الاستفادة من نظام أسماء النطاقات </a:t>
            </a:r>
            <a:r>
              <a:rPr lang="en-US" dirty="0"/>
              <a:t>DNS</a:t>
            </a:r>
            <a:r>
              <a:rPr lang="ar-EG" dirty="0"/>
              <a:t>. ما يعنيه ذلك في حقيقة الأمر هو جعل نظام أسماء النطاقات </a:t>
            </a:r>
            <a:r>
              <a:rPr lang="en-US" dirty="0"/>
              <a:t>DNS</a:t>
            </a:r>
            <a:r>
              <a:rPr lang="ar-EG" dirty="0"/>
              <a:t> أكثر فائدة بالنسبة للمزيد والمزيد من الجماهير المتنوعة.</a:t>
            </a:r>
          </a:p>
          <a:p>
            <a:pPr marL="0" lvl="0" indent="0" algn="l" rtl="0">
              <a:lnSpc>
                <a:spcPct val="100000"/>
              </a:lnSpc>
              <a:spcBef>
                <a:spcPts val="0"/>
              </a:spcBef>
              <a:spcAft>
                <a:spcPts val="0"/>
              </a:spcAft>
              <a:buClr>
                <a:schemeClr val="dk1"/>
              </a:buClr>
              <a:buSzPts val="1400"/>
              <a:buFont typeface="Arial"/>
              <a:buNone/>
            </a:pPr>
            <a:endParaRPr dirty="0"/>
          </a:p>
          <a:p>
            <a:pPr marL="0" lvl="0" indent="0" algn="r" rtl="1">
              <a:lnSpc>
                <a:spcPct val="100000"/>
              </a:lnSpc>
              <a:spcBef>
                <a:spcPts val="0"/>
              </a:spcBef>
              <a:spcAft>
                <a:spcPts val="0"/>
              </a:spcAft>
              <a:buClr>
                <a:schemeClr val="dk1"/>
              </a:buClr>
              <a:buSzPts val="1400"/>
              <a:buFont typeface="Arial"/>
              <a:buNone/>
            </a:pPr>
            <a:r>
              <a:rPr lang="ar-EG" dirty="0"/>
              <a:t> كيف سنعلم فيما لو كنا قد حققنا ذلك أم لا؟ نود أن نرى طلبات تقدم من مجتمعات وثقافات ومنظمات جديدة. نود الحصول على حصة أعلى من الطلبات الواردة من مناطق هي في الوقت الحالي أقل تمثيلاً في </a:t>
            </a:r>
            <a:r>
              <a:rPr lang="en-US" dirty="0"/>
              <a:t>ICANN</a:t>
            </a:r>
            <a:r>
              <a:rPr lang="ar-EG" dirty="0"/>
              <a:t>.</a:t>
            </a:r>
          </a:p>
          <a:p>
            <a:pPr marL="0" lvl="0" indent="0" algn="l" rtl="0">
              <a:lnSpc>
                <a:spcPct val="100000"/>
              </a:lnSpc>
              <a:spcBef>
                <a:spcPts val="0"/>
              </a:spcBef>
              <a:spcAft>
                <a:spcPts val="0"/>
              </a:spcAft>
              <a:buClr>
                <a:schemeClr val="dk1"/>
              </a:buClr>
              <a:buSzPts val="1400"/>
              <a:buFont typeface="Arial"/>
              <a:buNone/>
            </a:pPr>
            <a:endParaRPr dirty="0"/>
          </a:p>
          <a:p>
            <a:pPr marL="0" lvl="0" indent="0" algn="r" rtl="1">
              <a:lnSpc>
                <a:spcPct val="100000"/>
              </a:lnSpc>
              <a:spcBef>
                <a:spcPts val="0"/>
              </a:spcBef>
              <a:spcAft>
                <a:spcPts val="0"/>
              </a:spcAft>
              <a:buClr>
                <a:schemeClr val="dk1"/>
              </a:buClr>
              <a:buSzPts val="1400"/>
              <a:buFont typeface="Arial"/>
              <a:buNone/>
            </a:pPr>
            <a:r>
              <a:rPr lang="ar-EG" dirty="0"/>
              <a:t> وهدفنا يتمثل في زيادة وتعظيم احتمالية وأرجحية تقديم هذه المجموعات لطلبات للحصول على نطاق </a:t>
            </a:r>
            <a:r>
              <a:rPr lang="en-US" dirty="0"/>
              <a:t>gTLD</a:t>
            </a:r>
            <a:r>
              <a:rPr lang="ar-EG" dirty="0"/>
              <a:t>. وثمة طريقة يمكننا بها القيام بذلك وهي من خلال دعم مقدمي الطلبات المحتملين هؤلاء خلال العملية.</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endParaRPr dirty="0"/>
          </a:p>
        </p:txBody>
      </p:sp>
      <p:sp>
        <p:nvSpPr>
          <p:cNvPr id="146" name="Google Shape;14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  تستعد </a:t>
            </a:r>
            <a:r>
              <a:rPr lang="en-US"/>
              <a:t>ICANN</a:t>
            </a:r>
            <a:r>
              <a:rPr lang="ar-EG"/>
              <a:t> لافتتاح جولة أخرى من الطلبات للحصول على نطاقات </a:t>
            </a:r>
            <a:r>
              <a:rPr lang="en-US"/>
              <a:t>gTLD</a:t>
            </a:r>
            <a:r>
              <a:rPr lang="ar-EG"/>
              <a:t> الجديدة. ولكن – ما الذي نعنيه على وجه التحديد بعبارة "التقديم للحصول على نطاقات </a:t>
            </a:r>
            <a:r>
              <a:rPr lang="en-US"/>
              <a:t>gTLD</a:t>
            </a:r>
            <a:r>
              <a:rPr lang="ar-EG"/>
              <a:t> الجديدة"؟ وما الذي يحمل أي مؤسسة على التقديم للحصول على نطاق </a:t>
            </a:r>
            <a:r>
              <a:rPr lang="en-US"/>
              <a:t>gTLD</a:t>
            </a:r>
            <a:r>
              <a:rPr lang="ar-EG"/>
              <a:t>، ناهيك عن تشغيله؟</a:t>
            </a:r>
          </a:p>
        </p:txBody>
      </p:sp>
      <p:sp>
        <p:nvSpPr>
          <p:cNvPr id="160" name="Google Shape;16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00000"/>
              </a:buClr>
              <a:buSzPts val="1400"/>
              <a:buFont typeface="Arial"/>
              <a:buNone/>
            </a:pPr>
            <a:r>
              <a:rPr lang="ar-EG" dirty="0"/>
              <a:t> إن الغرض من نطاقات </a:t>
            </a:r>
            <a:r>
              <a:rPr lang="en-US" dirty="0"/>
              <a:t>gTLD</a:t>
            </a:r>
            <a:r>
              <a:rPr lang="ar-EG" dirty="0"/>
              <a:t> الجديدة توفير قدر أكبر من خيار المستهلك ويمكن استخدامها بعدة طرق ابتكارية. على سبيل المثال، تستخدم العديد من العلامات التجارية نطاق </a:t>
            </a:r>
            <a:r>
              <a:rPr lang="en-US" dirty="0"/>
              <a:t>TLD</a:t>
            </a:r>
            <a:r>
              <a:rPr lang="ar-EG" dirty="0"/>
              <a:t> للاستخدام الداخلي لتمكين موظفيها وفرقها الفنية من إعداد وإقامة صفحات بمساحات آمنة على الإنترنت.</a:t>
            </a:r>
          </a:p>
          <a:p>
            <a:pPr marL="0" lvl="0" indent="0" algn="l" rtl="0">
              <a:lnSpc>
                <a:spcPct val="100000"/>
              </a:lnSpc>
              <a:spcBef>
                <a:spcPts val="0"/>
              </a:spcBef>
              <a:spcAft>
                <a:spcPts val="0"/>
              </a:spcAft>
              <a:buSzPts val="1400"/>
              <a:buNone/>
            </a:pPr>
            <a:endParaRPr dirty="0"/>
          </a:p>
          <a:p>
            <a:pPr marL="0" lvl="0" indent="0" algn="r" rtl="1">
              <a:lnSpc>
                <a:spcPct val="100000"/>
              </a:lnSpc>
              <a:spcBef>
                <a:spcPts val="0"/>
              </a:spcBef>
              <a:spcAft>
                <a:spcPts val="0"/>
              </a:spcAft>
              <a:buSzPts val="1400"/>
              <a:buNone/>
            </a:pPr>
            <a:r>
              <a:rPr lang="ar-EG" dirty="0"/>
              <a:t>يعزز نطاق </a:t>
            </a:r>
            <a:r>
              <a:rPr lang="en-US" b="1" dirty="0"/>
              <a:t>bank.</a:t>
            </a:r>
            <a:r>
              <a:rPr lang="ar-EG" dirty="0"/>
              <a:t> من الثقة في النظام المصرفي على الإنترنت وذلك من خلال خدمة الصناعات المالية فقط وتوفير موقع آمن وموثق ويسهل تحديده على الإنترنت.</a:t>
            </a:r>
          </a:p>
          <a:p>
            <a:pPr marL="0" lvl="0" indent="0" algn="l" rtl="0">
              <a:lnSpc>
                <a:spcPct val="100000"/>
              </a:lnSpc>
              <a:spcBef>
                <a:spcPts val="0"/>
              </a:spcBef>
              <a:spcAft>
                <a:spcPts val="0"/>
              </a:spcAft>
              <a:buSzPts val="1400"/>
              <a:buNone/>
            </a:pPr>
            <a:endParaRPr dirty="0"/>
          </a:p>
          <a:p>
            <a:pPr marL="0" lvl="0" indent="0" algn="r" rtl="1">
              <a:lnSpc>
                <a:spcPct val="100000"/>
              </a:lnSpc>
              <a:spcBef>
                <a:spcPts val="0"/>
              </a:spcBef>
              <a:spcAft>
                <a:spcPts val="0"/>
              </a:spcAft>
              <a:buSzPts val="1400"/>
              <a:buNone/>
            </a:pPr>
            <a:r>
              <a:rPr lang="ar-EG" dirty="0"/>
              <a:t>تم إنشاء نطاق </a:t>
            </a:r>
            <a:r>
              <a:rPr lang="en-US" b="1" dirty="0" err="1"/>
              <a:t>nyc</a:t>
            </a:r>
            <a:r>
              <a:rPr lang="en-US" b="1" dirty="0"/>
              <a:t>.</a:t>
            </a:r>
            <a:r>
              <a:rPr lang="ar-EG" dirty="0"/>
              <a:t> لإيضاح التنوع في وجهات النظر والأشخاص والأعمال التي تجعل من مدينة نيويورك تلك المدينة النابضة بالحياة.</a:t>
            </a:r>
          </a:p>
          <a:p>
            <a:pPr marL="0" lvl="0" indent="0" algn="l" rtl="0">
              <a:lnSpc>
                <a:spcPct val="100000"/>
              </a:lnSpc>
              <a:spcBef>
                <a:spcPts val="0"/>
              </a:spcBef>
              <a:spcAft>
                <a:spcPts val="0"/>
              </a:spcAft>
              <a:buSzPts val="1400"/>
              <a:buNone/>
            </a:pPr>
            <a:endParaRPr dirty="0"/>
          </a:p>
          <a:p>
            <a:pPr marL="0" lvl="0" indent="0" algn="r" rtl="1">
              <a:lnSpc>
                <a:spcPct val="100000"/>
              </a:lnSpc>
              <a:spcBef>
                <a:spcPts val="0"/>
              </a:spcBef>
              <a:spcAft>
                <a:spcPts val="0"/>
              </a:spcAft>
              <a:buSzPts val="1400"/>
              <a:buNone/>
            </a:pPr>
            <a:r>
              <a:rPr lang="ar-EG" dirty="0"/>
              <a:t>أما نطاق </a:t>
            </a:r>
            <a:r>
              <a:rPr lang="en-US" b="1" dirty="0"/>
              <a:t>new.</a:t>
            </a:r>
            <a:r>
              <a:rPr lang="ar-EG" dirty="0"/>
              <a:t> ومن ناحية أخرى فيمكن استخدامه فقط لإنشاء مهمة جديدة، مثل فتح مستند </a:t>
            </a:r>
            <a:r>
              <a:rPr lang="en-US" dirty="0"/>
              <a:t>Google Doc</a:t>
            </a:r>
            <a:r>
              <a:rPr lang="ar-EG" dirty="0"/>
              <a:t> جديد أو إنشاء قائمة </a:t>
            </a:r>
            <a:r>
              <a:rPr lang="en-US" dirty="0"/>
              <a:t>Spotify</a:t>
            </a:r>
            <a:r>
              <a:rPr lang="ar-EG" dirty="0"/>
              <a:t> جديدة.</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r" rtl="1">
              <a:lnSpc>
                <a:spcPct val="100000"/>
              </a:lnSpc>
              <a:spcBef>
                <a:spcPts val="0"/>
              </a:spcBef>
              <a:spcAft>
                <a:spcPts val="0"/>
              </a:spcAft>
              <a:buSzPts val="1400"/>
              <a:buNone/>
            </a:pPr>
            <a:r>
              <a:rPr lang="ar-EG" dirty="0"/>
              <a:t>ويمكن أن تمثل نطاقات </a:t>
            </a:r>
            <a:r>
              <a:rPr lang="en-US" dirty="0"/>
              <a:t>gTLD</a:t>
            </a:r>
            <a:r>
              <a:rPr lang="ar-EG" dirty="0"/>
              <a:t> ثقافات وعلامات تجارية ومناطق جغرافية ومجتمعات ومصالح خاصة وغيرها المزيد (مثل نطاق </a:t>
            </a:r>
            <a:r>
              <a:rPr lang="en-US" dirty="0"/>
              <a:t>community</a:t>
            </a:r>
            <a:r>
              <a:rPr lang="ar-EG" dirty="0"/>
              <a:t>. و</a:t>
            </a:r>
            <a:r>
              <a:rPr lang="en-US" dirty="0" err="1"/>
              <a:t>london</a:t>
            </a:r>
            <a:r>
              <a:rPr lang="ar-EG" dirty="0"/>
              <a:t>. و</a:t>
            </a:r>
            <a:r>
              <a:rPr lang="en-US" dirty="0"/>
              <a:t>sport</a:t>
            </a:r>
            <a:r>
              <a:rPr lang="ar-EG" dirty="0"/>
              <a:t>.).</a:t>
            </a:r>
          </a:p>
          <a:p>
            <a:pPr marL="0" lvl="0" indent="0" algn="l" rtl="0">
              <a:lnSpc>
                <a:spcPct val="100000"/>
              </a:lnSpc>
              <a:spcBef>
                <a:spcPts val="0"/>
              </a:spcBef>
              <a:spcAft>
                <a:spcPts val="0"/>
              </a:spcAft>
              <a:buSzPts val="1400"/>
              <a:buNone/>
            </a:pPr>
            <a:endParaRPr dirty="0"/>
          </a:p>
        </p:txBody>
      </p:sp>
      <p:sp>
        <p:nvSpPr>
          <p:cNvPr id="167" name="Google Shape;16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EG">
                <a:solidFill>
                  <a:srgbClr val="0B181B"/>
                </a:solidFill>
              </a:rPr>
              <a:t>بالنسبة لشركات الأعمال، فإن نطاق </a:t>
            </a:r>
            <a:r>
              <a:rPr lang="en-US">
                <a:solidFill>
                  <a:srgbClr val="0B181B"/>
                </a:solidFill>
              </a:rPr>
              <a:t>gTLD</a:t>
            </a:r>
            <a:r>
              <a:rPr lang="ar-EG">
                <a:solidFill>
                  <a:srgbClr val="0B181B"/>
                </a:solidFill>
              </a:rPr>
              <a:t> يمثل فرصة للترويج لعلامة تجارية. وأن الفرص لا حصر لها تقريبًا، وهو ما يتيح لشركات الأعمال الفردية أو للمؤسسات التجارية أو قطاعات بأكملها وضع تسمية فريدة لكل منها على الإنترنت.</a:t>
            </a:r>
          </a:p>
          <a:p>
            <a:pPr marL="0" lvl="0" indent="0" algn="l" rtl="0">
              <a:lnSpc>
                <a:spcPct val="100000"/>
              </a:lnSpc>
              <a:spcBef>
                <a:spcPts val="0"/>
              </a:spcBef>
              <a:spcAft>
                <a:spcPts val="0"/>
              </a:spcAft>
              <a:buSzPts val="1400"/>
              <a:buNone/>
            </a:pPr>
            <a:endParaRPr>
              <a:solidFill>
                <a:srgbClr val="0B181B"/>
              </a:solidFill>
            </a:endParaRPr>
          </a:p>
          <a:p>
            <a:pPr marL="0" lvl="0" indent="0" algn="r" rtl="1">
              <a:lnSpc>
                <a:spcPct val="100000"/>
              </a:lnSpc>
              <a:spcBef>
                <a:spcPts val="0"/>
              </a:spcBef>
              <a:spcAft>
                <a:spcPts val="0"/>
              </a:spcAft>
              <a:buSzPts val="1400"/>
              <a:buNone/>
            </a:pPr>
            <a:r>
              <a:rPr lang="ar-EG">
                <a:solidFill>
                  <a:srgbClr val="0B181B"/>
                </a:solidFill>
              </a:rPr>
              <a:t> ستعود نطاقات </a:t>
            </a:r>
            <a:r>
              <a:rPr lang="en-US">
                <a:solidFill>
                  <a:srgbClr val="0B181B"/>
                </a:solidFill>
              </a:rPr>
              <a:t>gTLD</a:t>
            </a:r>
            <a:r>
              <a:rPr lang="ar-EG">
                <a:solidFill>
                  <a:srgbClr val="0B181B"/>
                </a:solidFill>
              </a:rPr>
              <a:t> الجديدة بالنفع على الأشخاص وشركات الأعمال والمجتمعات – بدءًا من المجتمعات المحلية للسكان الأصليين أو المجتمعات الدينية واللغوية، وصولاً إلى الشركات والحكومات التي ترغب بمخاطبة العملاء والمؤسسات باستخدام النصوص المحلية، ووصولاً إلى المجتمعات التي تتشارك بنفس الاهتمامات أو القواسم المشتركة ولكنها مشتتة في جميع أنحاء العالم. فالفرصة متاحة أمام هذه المجموعات والكيانات في إبراز مجتمعها وقيمها وميزاتها الجغرافية أو الثقافية، من خلال نطاق </a:t>
            </a:r>
            <a:r>
              <a:rPr lang="en-US">
                <a:solidFill>
                  <a:srgbClr val="0B181B"/>
                </a:solidFill>
              </a:rPr>
              <a:t>gTLD</a:t>
            </a:r>
            <a:r>
              <a:rPr lang="ar-EG">
                <a:solidFill>
                  <a:srgbClr val="0B181B"/>
                </a:solidFill>
              </a:rPr>
              <a:t> جديد.</a:t>
            </a:r>
          </a:p>
        </p:txBody>
      </p:sp>
      <p:sp>
        <p:nvSpPr>
          <p:cNvPr id="205" name="Google Shape;20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11"/>
        <p:cNvGrpSpPr/>
        <p:nvPr/>
      </p:nvGrpSpPr>
      <p:grpSpPr>
        <a:xfrm>
          <a:off x="0" y="0"/>
          <a:ext cx="0" cy="0"/>
          <a:chOff x="0" y="0"/>
          <a:chExt cx="0" cy="0"/>
        </a:xfrm>
      </p:grpSpPr>
      <p:sp>
        <p:nvSpPr>
          <p:cNvPr id="12" name="Google Shape;12;p35"/>
          <p:cNvSpPr txBox="1">
            <a:spLocks noGrp="1"/>
          </p:cNvSpPr>
          <p:nvPr>
            <p:ph type="title"/>
          </p:nvPr>
        </p:nvSpPr>
        <p:spPr>
          <a:xfrm>
            <a:off x="540000" y="2049472"/>
            <a:ext cx="4254465" cy="2058256"/>
          </a:xfrm>
          <a:prstGeom prst="rect">
            <a:avLst/>
          </a:prstGeom>
          <a:noFill/>
          <a:ln>
            <a:noFill/>
          </a:ln>
        </p:spPr>
        <p:txBody>
          <a:bodyPr spcFirstLastPara="1" wrap="square" lIns="0" tIns="0" rIns="0" bIns="0" anchor="b" anchorCtr="0">
            <a:noAutofit/>
          </a:bodyPr>
          <a:lstStyle>
            <a:lvl1pPr marR="0" lvl="0" algn="r" rtl="1">
              <a:lnSpc>
                <a:spcPct val="100000"/>
              </a:lnSpc>
              <a:spcBef>
                <a:spcPts val="0"/>
              </a:spcBef>
              <a:spcAft>
                <a:spcPts val="0"/>
              </a:spcAft>
              <a:buClr>
                <a:schemeClr val="lt1"/>
              </a:buClr>
              <a:buSzPts val="4800"/>
              <a:buFont typeface="Arial"/>
              <a:buNone/>
              <a:defRPr sz="4800" b="1" i="0" u="none" strike="noStrike" cap="none">
                <a:solidFill>
                  <a:schemeClr val="lt1"/>
                </a:solidFil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9pPr>
          </a:lstStyle>
          <a:p>
            <a:endParaRPr/>
          </a:p>
        </p:txBody>
      </p:sp>
      <p:sp>
        <p:nvSpPr>
          <p:cNvPr id="13" name="Google Shape;13;p35"/>
          <p:cNvSpPr txBox="1">
            <a:spLocks noGrp="1"/>
          </p:cNvSpPr>
          <p:nvPr>
            <p:ph type="body" idx="1"/>
          </p:nvPr>
        </p:nvSpPr>
        <p:spPr>
          <a:xfrm>
            <a:off x="540000" y="4344247"/>
            <a:ext cx="4262308" cy="716808"/>
          </a:xfrm>
          <a:prstGeom prst="rect">
            <a:avLst/>
          </a:prstGeom>
          <a:noFill/>
          <a:ln>
            <a:noFill/>
          </a:ln>
        </p:spPr>
        <p:txBody>
          <a:bodyPr spcFirstLastPara="1" wrap="square" lIns="0" tIns="0" rIns="0" bIns="0" anchor="t" anchorCtr="0">
            <a:normAutofit/>
          </a:bodyPr>
          <a:lstStyle>
            <a:lvl1pPr marL="457200" marR="0" lvl="0" indent="-228600" algn="r" rtl="1">
              <a:lnSpc>
                <a:spcPct val="100000"/>
              </a:lnSpc>
              <a:spcBef>
                <a:spcPts val="0"/>
              </a:spcBef>
              <a:spcAft>
                <a:spcPts val="0"/>
              </a:spcAft>
              <a:buClr>
                <a:schemeClr val="lt1"/>
              </a:buClr>
              <a:buSzPts val="1500"/>
              <a:buFont typeface="Arial"/>
              <a:buNone/>
              <a:defRPr sz="1500" b="1" i="0" u="none" strike="noStrike" cap="none">
                <a:solidFill>
                  <a:schemeClr val="lt1"/>
                </a:solidFill>
                <a:sym typeface="Arial"/>
              </a:defRPr>
            </a:lvl1pPr>
            <a:lvl2pPr marL="914400" marR="0" lvl="1" indent="-361950" algn="r" rtl="1">
              <a:lnSpc>
                <a:spcPct val="100000"/>
              </a:lnSpc>
              <a:spcBef>
                <a:spcPts val="420"/>
              </a:spcBef>
              <a:spcAft>
                <a:spcPts val="0"/>
              </a:spcAft>
              <a:buClr>
                <a:schemeClr val="dk1"/>
              </a:buClr>
              <a:buSzPts val="2100"/>
              <a:buFont typeface="Arial"/>
              <a:buChar char="–"/>
              <a:defRPr sz="2100" b="0" i="0" u="none" strike="noStrike" cap="none">
                <a:solidFill>
                  <a:schemeClr val="dk1"/>
                </a:solidFill>
                <a:sym typeface="Arial"/>
              </a:defRPr>
            </a:lvl2pPr>
            <a:lvl3pPr marL="1371600" marR="0" lvl="2" indent="-342900" algn="r" rtl="1">
              <a:lnSpc>
                <a:spcPct val="100000"/>
              </a:lnSpc>
              <a:spcBef>
                <a:spcPts val="360"/>
              </a:spcBef>
              <a:spcAft>
                <a:spcPts val="0"/>
              </a:spcAft>
              <a:buClr>
                <a:schemeClr val="dk1"/>
              </a:buClr>
              <a:buSzPts val="1800"/>
              <a:buFont typeface="Arial"/>
              <a:buChar char="•"/>
              <a:defRPr sz="1800" b="0" i="0" u="none" strike="noStrike" cap="none">
                <a:solidFill>
                  <a:schemeClr val="dk1"/>
                </a:solidFill>
                <a:sym typeface="Arial"/>
              </a:defRPr>
            </a:lvl3pPr>
            <a:lvl4pPr marL="1828800" marR="0" lvl="3"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4pPr>
            <a:lvl5pPr marL="2286000" marR="0" lvl="4"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5pPr>
            <a:lvl6pPr marL="2743200" marR="0" lvl="5"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6pPr>
            <a:lvl7pPr marL="3200400" marR="0" lvl="6"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7pPr>
            <a:lvl8pPr marL="3657600" marR="0" lvl="7"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8pPr>
            <a:lvl9pPr marL="4114800" marR="0" lvl="8"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9pPr>
          </a:lstStyle>
          <a:p>
            <a:endParaRPr/>
          </a:p>
        </p:txBody>
      </p:sp>
      <p:pic>
        <p:nvPicPr>
          <p:cNvPr id="14" name="Google Shape;14;p35"/>
          <p:cNvPicPr preferRelativeResize="0"/>
          <p:nvPr/>
        </p:nvPicPr>
        <p:blipFill rotWithShape="1">
          <a:blip r:embed="rId2">
            <a:alphaModFix/>
          </a:blip>
          <a:srcRect/>
          <a:stretch/>
        </p:blipFill>
        <p:spPr>
          <a:xfrm>
            <a:off x="540000" y="5375868"/>
            <a:ext cx="1186518" cy="943970"/>
          </a:xfrm>
          <a:prstGeom prst="rect">
            <a:avLst/>
          </a:prstGeom>
          <a:noFill/>
          <a:ln>
            <a:noFill/>
          </a:ln>
        </p:spPr>
      </p:pic>
      <p:pic>
        <p:nvPicPr>
          <p:cNvPr id="15" name="Google Shape;15;p35"/>
          <p:cNvPicPr preferRelativeResize="0"/>
          <p:nvPr/>
        </p:nvPicPr>
        <p:blipFill rotWithShape="1">
          <a:blip r:embed="rId3">
            <a:alphaModFix/>
          </a:blip>
          <a:srcRect/>
          <a:stretch/>
        </p:blipFill>
        <p:spPr>
          <a:xfrm>
            <a:off x="540000" y="611558"/>
            <a:ext cx="6054632" cy="19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16"/>
        <p:cNvGrpSpPr/>
        <p:nvPr/>
      </p:nvGrpSpPr>
      <p:grpSpPr>
        <a:xfrm>
          <a:off x="0" y="0"/>
          <a:ext cx="0" cy="0"/>
          <a:chOff x="0" y="0"/>
          <a:chExt cx="0" cy="0"/>
        </a:xfrm>
      </p:grpSpPr>
      <p:sp>
        <p:nvSpPr>
          <p:cNvPr id="17" name="Google Shape;17;p36"/>
          <p:cNvSpPr txBox="1">
            <a:spLocks noGrp="1"/>
          </p:cNvSpPr>
          <p:nvPr>
            <p:ph type="title"/>
          </p:nvPr>
        </p:nvSpPr>
        <p:spPr>
          <a:xfrm>
            <a:off x="431999" y="900001"/>
            <a:ext cx="5979817" cy="575777"/>
          </a:xfrm>
          <a:prstGeom prst="rect">
            <a:avLst/>
          </a:prstGeom>
          <a:noFill/>
          <a:ln>
            <a:noFill/>
          </a:ln>
        </p:spPr>
        <p:txBody>
          <a:bodyPr spcFirstLastPara="1" wrap="square" lIns="0" tIns="0" rIns="0" bIns="0" anchor="t" anchorCtr="0">
            <a:noAutofit/>
          </a:bodyPr>
          <a:lstStyle>
            <a:lvl1pPr marR="0" lvl="0" algn="r" rtl="1">
              <a:lnSpc>
                <a:spcPct val="100000"/>
              </a:lnSpc>
              <a:spcBef>
                <a:spcPts val="0"/>
              </a:spcBef>
              <a:spcAft>
                <a:spcPts val="0"/>
              </a:spcAft>
              <a:buClr>
                <a:srgbClr val="0B3458"/>
              </a:buClr>
              <a:buSzPts val="2800"/>
              <a:buFont typeface="Arial"/>
              <a:buNone/>
              <a:defRPr sz="2800" b="1" i="0" u="none" strike="noStrike" cap="none">
                <a:solidFill>
                  <a:srgbClr val="0B3458"/>
                </a:solidFil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9pPr>
          </a:lstStyle>
          <a:p>
            <a:endParaRPr/>
          </a:p>
        </p:txBody>
      </p:sp>
      <p:sp>
        <p:nvSpPr>
          <p:cNvPr id="18" name="Google Shape;18;p36"/>
          <p:cNvSpPr/>
          <p:nvPr/>
        </p:nvSpPr>
        <p:spPr>
          <a:xfrm rot="8100000">
            <a:off x="1919628" y="6077048"/>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36"/>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20"/>
        <p:cNvGrpSpPr/>
        <p:nvPr/>
      </p:nvGrpSpPr>
      <p:grpSpPr>
        <a:xfrm>
          <a:off x="0" y="0"/>
          <a:ext cx="0" cy="0"/>
          <a:chOff x="0" y="0"/>
          <a:chExt cx="0" cy="0"/>
        </a:xfrm>
      </p:grpSpPr>
      <p:sp>
        <p:nvSpPr>
          <p:cNvPr id="21" name="Google Shape;21;p37"/>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lvl1pPr marL="457200" marR="0" lvl="0" indent="-228600" algn="r" rtl="1">
              <a:lnSpc>
                <a:spcPct val="100000"/>
              </a:lnSpc>
              <a:spcBef>
                <a:spcPts val="0"/>
              </a:spcBef>
              <a:spcAft>
                <a:spcPts val="0"/>
              </a:spcAft>
              <a:buClr>
                <a:srgbClr val="002A49"/>
              </a:buClr>
              <a:buSzPts val="5400"/>
              <a:buFont typeface="Arial"/>
              <a:buNone/>
              <a:defRPr sz="5400" b="0" i="0" u="none" strike="noStrike" cap="none">
                <a:solidFill>
                  <a:srgbClr val="002A49"/>
                </a:solidFill>
                <a:sym typeface="Arial"/>
              </a:defRPr>
            </a:lvl1pPr>
            <a:lvl2pPr marL="914400" marR="0" lvl="1" indent="-361950" algn="r" rtl="1">
              <a:lnSpc>
                <a:spcPct val="100000"/>
              </a:lnSpc>
              <a:spcBef>
                <a:spcPts val="420"/>
              </a:spcBef>
              <a:spcAft>
                <a:spcPts val="0"/>
              </a:spcAft>
              <a:buClr>
                <a:schemeClr val="dk1"/>
              </a:buClr>
              <a:buSzPts val="2100"/>
              <a:buFont typeface="Arial"/>
              <a:buChar char="–"/>
              <a:defRPr sz="2100" b="0" i="0" u="none" strike="noStrike" cap="none">
                <a:solidFill>
                  <a:schemeClr val="dk1"/>
                </a:solidFill>
                <a:sym typeface="Arial"/>
              </a:defRPr>
            </a:lvl2pPr>
            <a:lvl3pPr marL="1371600" marR="0" lvl="2" indent="-342900" algn="r" rtl="1">
              <a:lnSpc>
                <a:spcPct val="100000"/>
              </a:lnSpc>
              <a:spcBef>
                <a:spcPts val="360"/>
              </a:spcBef>
              <a:spcAft>
                <a:spcPts val="0"/>
              </a:spcAft>
              <a:buClr>
                <a:schemeClr val="dk1"/>
              </a:buClr>
              <a:buSzPts val="1800"/>
              <a:buFont typeface="Arial"/>
              <a:buChar char="•"/>
              <a:defRPr sz="1800" b="0" i="0" u="none" strike="noStrike" cap="none">
                <a:solidFill>
                  <a:schemeClr val="dk1"/>
                </a:solidFill>
                <a:sym typeface="Arial"/>
              </a:defRPr>
            </a:lvl3pPr>
            <a:lvl4pPr marL="1828800" marR="0" lvl="3"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4pPr>
            <a:lvl5pPr marL="2286000" marR="0" lvl="4"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5pPr>
            <a:lvl6pPr marL="2743200" marR="0" lvl="5"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6pPr>
            <a:lvl7pPr marL="3200400" marR="0" lvl="6"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7pPr>
            <a:lvl8pPr marL="3657600" marR="0" lvl="7"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8pPr>
            <a:lvl9pPr marL="4114800" marR="0" lvl="8"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9pPr>
          </a:lstStyle>
          <a:p>
            <a:endParaRPr/>
          </a:p>
        </p:txBody>
      </p:sp>
      <p:sp>
        <p:nvSpPr>
          <p:cNvPr id="22" name="Google Shape;22;p37"/>
          <p:cNvSpPr txBox="1">
            <a:spLocks noGrp="1"/>
          </p:cNvSpPr>
          <p:nvPr>
            <p:ph type="title"/>
          </p:nvPr>
        </p:nvSpPr>
        <p:spPr>
          <a:xfrm>
            <a:off x="432000" y="2785561"/>
            <a:ext cx="5825744" cy="553998"/>
          </a:xfrm>
          <a:prstGeom prst="rect">
            <a:avLst/>
          </a:prstGeom>
          <a:noFill/>
          <a:ln>
            <a:noFill/>
          </a:ln>
        </p:spPr>
        <p:txBody>
          <a:bodyPr spcFirstLastPara="1" wrap="square" lIns="0" tIns="0" rIns="0" bIns="0" anchor="t" anchorCtr="0">
            <a:spAutoFit/>
          </a:bodyPr>
          <a:lstStyle>
            <a:lvl1pPr marR="0" lvl="0" algn="r" rtl="1">
              <a:lnSpc>
                <a:spcPct val="100000"/>
              </a:lnSpc>
              <a:spcBef>
                <a:spcPts val="0"/>
              </a:spcBef>
              <a:spcAft>
                <a:spcPts val="0"/>
              </a:spcAft>
              <a:buClr>
                <a:srgbClr val="002A49"/>
              </a:buClr>
              <a:buSzPts val="3600"/>
              <a:buFont typeface="Arial"/>
              <a:buNone/>
              <a:defRPr sz="3600" b="1" i="0" u="none" strike="noStrike" cap="none">
                <a:solidFill>
                  <a:srgbClr val="002A49"/>
                </a:solidFil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9pPr>
          </a:lstStyle>
          <a:p>
            <a:endParaRPr/>
          </a:p>
        </p:txBody>
      </p:sp>
      <p:pic>
        <p:nvPicPr>
          <p:cNvPr id="23" name="Google Shape;23;p37"/>
          <p:cNvPicPr preferRelativeResize="0"/>
          <p:nvPr/>
        </p:nvPicPr>
        <p:blipFill rotWithShape="1">
          <a:blip r:embed="rId2">
            <a:alphaModFix/>
          </a:blip>
          <a:srcRect r="24078"/>
          <a:stretch/>
        </p:blipFill>
        <p:spPr>
          <a:xfrm>
            <a:off x="5513560" y="-3637"/>
            <a:ext cx="3630440" cy="686751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24"/>
        <p:cNvGrpSpPr/>
        <p:nvPr/>
      </p:nvGrpSpPr>
      <p:grpSpPr>
        <a:xfrm>
          <a:off x="0" y="0"/>
          <a:ext cx="0" cy="0"/>
          <a:chOff x="0" y="0"/>
          <a:chExt cx="0" cy="0"/>
        </a:xfrm>
      </p:grpSpPr>
      <p:sp>
        <p:nvSpPr>
          <p:cNvPr id="25" name="Google Shape;25;p38"/>
          <p:cNvSpPr txBox="1">
            <a:spLocks noGrp="1"/>
          </p:cNvSpPr>
          <p:nvPr>
            <p:ph type="title"/>
          </p:nvPr>
        </p:nvSpPr>
        <p:spPr>
          <a:xfrm>
            <a:off x="432000" y="900001"/>
            <a:ext cx="5362872" cy="575777"/>
          </a:xfrm>
          <a:prstGeom prst="rect">
            <a:avLst/>
          </a:prstGeom>
          <a:noFill/>
          <a:ln>
            <a:noFill/>
          </a:ln>
        </p:spPr>
        <p:txBody>
          <a:bodyPr spcFirstLastPara="1" wrap="square" lIns="0" tIns="0" rIns="0" bIns="0" anchor="t" anchorCtr="0">
            <a:noAutofit/>
          </a:bodyPr>
          <a:lstStyle>
            <a:lvl1pPr marR="0" lvl="0" algn="r" rtl="1">
              <a:lnSpc>
                <a:spcPct val="100000"/>
              </a:lnSpc>
              <a:spcBef>
                <a:spcPts val="0"/>
              </a:spcBef>
              <a:spcAft>
                <a:spcPts val="0"/>
              </a:spcAft>
              <a:buClr>
                <a:srgbClr val="0B3458"/>
              </a:buClr>
              <a:buSzPts val="2800"/>
              <a:buFont typeface="Arial"/>
              <a:buNone/>
              <a:defRPr sz="2800" b="1" i="0" u="none" strike="noStrike" cap="none">
                <a:solidFill>
                  <a:srgbClr val="0B3458"/>
                </a:solidFil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9pPr>
          </a:lstStyle>
          <a:p>
            <a:endParaRPr/>
          </a:p>
        </p:txBody>
      </p:sp>
      <p:sp>
        <p:nvSpPr>
          <p:cNvPr id="26" name="Google Shape;26;p38"/>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432000" y="900000"/>
            <a:ext cx="5406940" cy="576000"/>
          </a:xfrm>
          <a:prstGeom prst="rect">
            <a:avLst/>
          </a:prstGeom>
          <a:noFill/>
          <a:ln>
            <a:noFill/>
          </a:ln>
        </p:spPr>
        <p:txBody>
          <a:bodyPr spcFirstLastPara="1" wrap="square" lIns="0" tIns="0" rIns="0" bIns="0" anchor="t" anchorCtr="0">
            <a:noAutofit/>
          </a:bodyPr>
          <a:lstStyle>
            <a:lvl1pPr marR="0" lvl="0" algn="r" rtl="1">
              <a:lnSpc>
                <a:spcPct val="100000"/>
              </a:lnSpc>
              <a:spcBef>
                <a:spcPts val="0"/>
              </a:spcBef>
              <a:spcAft>
                <a:spcPts val="0"/>
              </a:spcAft>
              <a:buClr>
                <a:srgbClr val="0B3458"/>
              </a:buClr>
              <a:buSzPts val="2800"/>
              <a:buFont typeface="Arial"/>
              <a:buNone/>
              <a:defRPr sz="2800" b="1" i="0" u="none" strike="noStrike" cap="none">
                <a:solidFill>
                  <a:srgbClr val="0B3458"/>
                </a:solidFil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27"/>
        <p:cNvGrpSpPr/>
        <p:nvPr/>
      </p:nvGrpSpPr>
      <p:grpSpPr>
        <a:xfrm>
          <a:off x="0" y="0"/>
          <a:ext cx="0" cy="0"/>
          <a:chOff x="0" y="0"/>
          <a:chExt cx="0" cy="0"/>
        </a:xfrm>
      </p:grpSpPr>
      <p:cxnSp>
        <p:nvCxnSpPr>
          <p:cNvPr id="28" name="Google Shape;28;p39"/>
          <p:cNvCxnSpPr/>
          <p:nvPr/>
        </p:nvCxnSpPr>
        <p:spPr>
          <a:xfrm>
            <a:off x="3779384" y="3198304"/>
            <a:ext cx="2693" cy="3659703"/>
          </a:xfrm>
          <a:prstGeom prst="straightConnector1">
            <a:avLst/>
          </a:prstGeom>
          <a:noFill/>
          <a:ln w="15875" cap="flat" cmpd="sng">
            <a:solidFill>
              <a:schemeClr val="accent5"/>
            </a:solidFill>
            <a:prstDash val="solid"/>
            <a:round/>
            <a:headEnd type="none" w="sm" len="sm"/>
            <a:tailEnd type="none" w="sm" len="sm"/>
          </a:ln>
        </p:spPr>
      </p:cxnSp>
      <p:cxnSp>
        <p:nvCxnSpPr>
          <p:cNvPr id="29" name="Google Shape;29;p39"/>
          <p:cNvCxnSpPr/>
          <p:nvPr/>
        </p:nvCxnSpPr>
        <p:spPr>
          <a:xfrm>
            <a:off x="756229" y="3198304"/>
            <a:ext cx="0" cy="3659703"/>
          </a:xfrm>
          <a:prstGeom prst="straightConnector1">
            <a:avLst/>
          </a:prstGeom>
          <a:noFill/>
          <a:ln w="15875" cap="flat" cmpd="sng">
            <a:solidFill>
              <a:schemeClr val="accent5"/>
            </a:solidFill>
            <a:prstDash val="solid"/>
            <a:round/>
            <a:headEnd type="none" w="sm" len="sm"/>
            <a:tailEnd type="none" w="sm" len="sm"/>
          </a:ln>
        </p:spPr>
      </p:cxnSp>
      <p:sp>
        <p:nvSpPr>
          <p:cNvPr id="30" name="Google Shape;30;p39"/>
          <p:cNvSpPr txBox="1"/>
          <p:nvPr/>
        </p:nvSpPr>
        <p:spPr>
          <a:xfrm>
            <a:off x="4112015" y="3141058"/>
            <a:ext cx="2669453" cy="177279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flickr.com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linkedin.com</a:t>
            </a:r>
            <a:r>
              <a:rPr lang="en-US" sz="1600" b="0" i="0" u="none" strike="noStrike" cap="none" dirty="0">
                <a:solidFill>
                  <a:schemeClr val="accent5"/>
                </a:solidFill>
                <a:latin typeface="Arial"/>
                <a:ea typeface="Arial"/>
                <a:cs typeface="Arial"/>
                <a:sym typeface="Arial"/>
              </a:rPr>
              <a:t>/company/</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instagram.com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icannorg</a:t>
            </a:r>
            <a:endParaRPr sz="1600" b="0" i="0" u="none" strike="noStrike" cap="none" dirty="0">
              <a:solidFill>
                <a:schemeClr val="accent5"/>
              </a:solidFill>
              <a:latin typeface="Arial"/>
              <a:ea typeface="Arial"/>
              <a:cs typeface="Arial"/>
              <a:sym typeface="Arial"/>
            </a:endParaRPr>
          </a:p>
        </p:txBody>
      </p:sp>
      <p:sp>
        <p:nvSpPr>
          <p:cNvPr id="31" name="Google Shape;31;p39"/>
          <p:cNvSpPr/>
          <p:nvPr/>
        </p:nvSpPr>
        <p:spPr>
          <a:xfrm>
            <a:off x="3566362" y="3064681"/>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2" name="Google Shape;32;p39"/>
          <p:cNvSpPr/>
          <p:nvPr/>
        </p:nvSpPr>
        <p:spPr>
          <a:xfrm>
            <a:off x="3566362" y="3814930"/>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3" name="Google Shape;33;p39"/>
          <p:cNvSpPr/>
          <p:nvPr/>
        </p:nvSpPr>
        <p:spPr>
          <a:xfrm>
            <a:off x="3566362" y="4565473"/>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4" name="Google Shape;34;p39"/>
          <p:cNvSpPr/>
          <p:nvPr/>
        </p:nvSpPr>
        <p:spPr>
          <a:xfrm>
            <a:off x="540000" y="3064681"/>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5" name="Google Shape;35;p39"/>
          <p:cNvSpPr/>
          <p:nvPr/>
        </p:nvSpPr>
        <p:spPr>
          <a:xfrm>
            <a:off x="540000" y="3814930"/>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6" name="Google Shape;36;p39"/>
          <p:cNvSpPr/>
          <p:nvPr/>
        </p:nvSpPr>
        <p:spPr>
          <a:xfrm>
            <a:off x="540000" y="4565472"/>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37" name="Google Shape;37;p39"/>
          <p:cNvPicPr preferRelativeResize="0"/>
          <p:nvPr/>
        </p:nvPicPr>
        <p:blipFill rotWithShape="1">
          <a:blip r:embed="rId2">
            <a:alphaModFix/>
          </a:blip>
          <a:srcRect/>
          <a:stretch/>
        </p:blipFill>
        <p:spPr>
          <a:xfrm>
            <a:off x="3688436" y="4698193"/>
            <a:ext cx="184206" cy="177742"/>
          </a:xfrm>
          <a:prstGeom prst="rect">
            <a:avLst/>
          </a:prstGeom>
          <a:noFill/>
          <a:ln>
            <a:noFill/>
          </a:ln>
        </p:spPr>
      </p:pic>
      <p:pic>
        <p:nvPicPr>
          <p:cNvPr id="38" name="Google Shape;38;p39"/>
          <p:cNvPicPr preferRelativeResize="0"/>
          <p:nvPr/>
        </p:nvPicPr>
        <p:blipFill rotWithShape="1">
          <a:blip r:embed="rId3">
            <a:alphaModFix/>
          </a:blip>
          <a:srcRect/>
          <a:stretch/>
        </p:blipFill>
        <p:spPr>
          <a:xfrm>
            <a:off x="3617678" y="3860920"/>
            <a:ext cx="340340" cy="340340"/>
          </a:xfrm>
          <a:prstGeom prst="rect">
            <a:avLst/>
          </a:prstGeom>
          <a:noFill/>
          <a:ln>
            <a:noFill/>
          </a:ln>
        </p:spPr>
      </p:pic>
      <p:sp>
        <p:nvSpPr>
          <p:cNvPr id="39" name="Google Shape;39;p39"/>
          <p:cNvSpPr/>
          <p:nvPr/>
        </p:nvSpPr>
        <p:spPr>
          <a:xfrm>
            <a:off x="3669363" y="3234580"/>
            <a:ext cx="108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0" name="Google Shape;40;p39"/>
          <p:cNvSpPr/>
          <p:nvPr/>
        </p:nvSpPr>
        <p:spPr>
          <a:xfrm>
            <a:off x="3794267" y="3234580"/>
            <a:ext cx="108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1" name="Google Shape;41;p39"/>
          <p:cNvSpPr txBox="1">
            <a:spLocks noGrp="1"/>
          </p:cNvSpPr>
          <p:nvPr>
            <p:ph type="body" idx="1"/>
          </p:nvPr>
        </p:nvSpPr>
        <p:spPr>
          <a:xfrm>
            <a:off x="540000" y="1718062"/>
            <a:ext cx="4308194" cy="369332"/>
          </a:xfrm>
          <a:prstGeom prst="rect">
            <a:avLst/>
          </a:prstGeom>
          <a:noFill/>
          <a:ln>
            <a:noFill/>
          </a:ln>
        </p:spPr>
        <p:txBody>
          <a:bodyPr spcFirstLastPara="1" wrap="square" lIns="0" tIns="0" rIns="0" bIns="0" anchor="t" anchorCtr="0">
            <a:spAutoFit/>
          </a:bodyPr>
          <a:lstStyle>
            <a:lvl1pPr marL="457200" marR="0" lvl="0" indent="-228600" algn="r" rtl="1">
              <a:lnSpc>
                <a:spcPct val="100000"/>
              </a:lnSpc>
              <a:spcBef>
                <a:spcPts val="540"/>
              </a:spcBef>
              <a:spcAft>
                <a:spcPts val="0"/>
              </a:spcAft>
              <a:buClr>
                <a:schemeClr val="lt1"/>
              </a:buClr>
              <a:buSzPts val="2700"/>
              <a:buFont typeface="Arial"/>
              <a:buNone/>
              <a:defRPr sz="2700" b="1" i="0" u="none" strike="noStrike" cap="none">
                <a:solidFill>
                  <a:schemeClr val="lt1"/>
                </a:solidFill>
                <a:sym typeface="Arial"/>
              </a:defRPr>
            </a:lvl1pPr>
            <a:lvl2pPr marL="914400" marR="0" lvl="1" indent="-361950" algn="r" rtl="1">
              <a:lnSpc>
                <a:spcPct val="100000"/>
              </a:lnSpc>
              <a:spcBef>
                <a:spcPts val="420"/>
              </a:spcBef>
              <a:spcAft>
                <a:spcPts val="0"/>
              </a:spcAft>
              <a:buClr>
                <a:srgbClr val="0B3458"/>
              </a:buClr>
              <a:buSzPts val="2100"/>
              <a:buFont typeface="Arial"/>
              <a:buChar char="–"/>
              <a:defRPr sz="2100" b="0" i="0" u="none" strike="noStrike" cap="none">
                <a:solidFill>
                  <a:srgbClr val="0B3458"/>
                </a:solidFill>
                <a:sym typeface="Arial"/>
              </a:defRPr>
            </a:lvl2pPr>
            <a:lvl3pPr marL="1371600" marR="0" lvl="2" indent="-342900" algn="r" rtl="1">
              <a:lnSpc>
                <a:spcPct val="100000"/>
              </a:lnSpc>
              <a:spcBef>
                <a:spcPts val="360"/>
              </a:spcBef>
              <a:spcAft>
                <a:spcPts val="0"/>
              </a:spcAft>
              <a:buClr>
                <a:srgbClr val="0B3458"/>
              </a:buClr>
              <a:buSzPts val="1800"/>
              <a:buFont typeface="Arial"/>
              <a:buChar char="•"/>
              <a:defRPr sz="1800" b="0" i="0" u="none" strike="noStrike" cap="none">
                <a:solidFill>
                  <a:srgbClr val="0B3458"/>
                </a:solidFill>
                <a:sym typeface="Arial"/>
              </a:defRPr>
            </a:lvl3pPr>
            <a:lvl4pPr marL="1828800" marR="0" lvl="3" indent="-323850" algn="r" rtl="1">
              <a:lnSpc>
                <a:spcPct val="100000"/>
              </a:lnSpc>
              <a:spcBef>
                <a:spcPts val="300"/>
              </a:spcBef>
              <a:spcAft>
                <a:spcPts val="0"/>
              </a:spcAft>
              <a:buClr>
                <a:srgbClr val="0B3458"/>
              </a:buClr>
              <a:buSzPts val="1500"/>
              <a:buFont typeface="Arial"/>
              <a:buChar char="–"/>
              <a:defRPr sz="1500" b="0" i="0" u="none" strike="noStrike" cap="none">
                <a:solidFill>
                  <a:srgbClr val="0B3458"/>
                </a:solidFill>
                <a:sym typeface="Arial"/>
              </a:defRPr>
            </a:lvl4pPr>
            <a:lvl5pPr marL="2286000" marR="0" lvl="4" indent="-323850" algn="r" rtl="1">
              <a:lnSpc>
                <a:spcPct val="100000"/>
              </a:lnSpc>
              <a:spcBef>
                <a:spcPts val="300"/>
              </a:spcBef>
              <a:spcAft>
                <a:spcPts val="0"/>
              </a:spcAft>
              <a:buClr>
                <a:srgbClr val="0B3458"/>
              </a:buClr>
              <a:buSzPts val="1500"/>
              <a:buFont typeface="Arial"/>
              <a:buChar char="»"/>
              <a:defRPr sz="1500" b="0" i="0" u="none" strike="noStrike" cap="none">
                <a:solidFill>
                  <a:srgbClr val="0B3458"/>
                </a:solidFill>
                <a:sym typeface="Arial"/>
              </a:defRPr>
            </a:lvl5pPr>
            <a:lvl6pPr marL="2743200" marR="0" lvl="5"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6pPr>
            <a:lvl7pPr marL="3200400" marR="0" lvl="6"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7pPr>
            <a:lvl8pPr marL="3657600" marR="0" lvl="7"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8pPr>
            <a:lvl9pPr marL="4114800" marR="0" lvl="8"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9pPr>
          </a:lstStyle>
          <a:p>
            <a:endParaRPr/>
          </a:p>
        </p:txBody>
      </p:sp>
      <p:sp>
        <p:nvSpPr>
          <p:cNvPr id="42" name="Google Shape;42;p39"/>
          <p:cNvSpPr txBox="1"/>
          <p:nvPr/>
        </p:nvSpPr>
        <p:spPr>
          <a:xfrm>
            <a:off x="1087753" y="3145187"/>
            <a:ext cx="2361155" cy="177279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facebook.com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icannorg</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youtube.com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icannnews</a:t>
            </a:r>
            <a:endParaRPr sz="1600" b="0" i="0" u="none" strike="noStrike" cap="none" dirty="0">
              <a:solidFill>
                <a:schemeClr val="accent5"/>
              </a:solidFill>
              <a:latin typeface="Arial"/>
              <a:ea typeface="Arial"/>
              <a:cs typeface="Arial"/>
              <a:sym typeface="Arial"/>
            </a:endParaRPr>
          </a:p>
        </p:txBody>
      </p:sp>
      <p:pic>
        <p:nvPicPr>
          <p:cNvPr id="43" name="Google Shape;43;p39"/>
          <p:cNvPicPr preferRelativeResize="0"/>
          <p:nvPr/>
        </p:nvPicPr>
        <p:blipFill rotWithShape="1">
          <a:blip r:embed="rId4">
            <a:alphaModFix/>
          </a:blip>
          <a:srcRect/>
          <a:stretch/>
        </p:blipFill>
        <p:spPr>
          <a:xfrm>
            <a:off x="661143" y="4718555"/>
            <a:ext cx="193406" cy="131017"/>
          </a:xfrm>
          <a:prstGeom prst="rect">
            <a:avLst/>
          </a:prstGeom>
          <a:noFill/>
          <a:ln>
            <a:noFill/>
          </a:ln>
        </p:spPr>
      </p:pic>
      <p:pic>
        <p:nvPicPr>
          <p:cNvPr id="44" name="Google Shape;44;p39"/>
          <p:cNvPicPr preferRelativeResize="0"/>
          <p:nvPr/>
        </p:nvPicPr>
        <p:blipFill rotWithShape="1">
          <a:blip r:embed="rId5">
            <a:alphaModFix/>
          </a:blip>
          <a:srcRect/>
          <a:stretch/>
        </p:blipFill>
        <p:spPr>
          <a:xfrm>
            <a:off x="660619" y="3199155"/>
            <a:ext cx="189759" cy="171687"/>
          </a:xfrm>
          <a:prstGeom prst="rect">
            <a:avLst/>
          </a:prstGeom>
          <a:noFill/>
          <a:ln>
            <a:noFill/>
          </a:ln>
        </p:spPr>
      </p:pic>
      <p:pic>
        <p:nvPicPr>
          <p:cNvPr id="45" name="Google Shape;45;p39"/>
          <p:cNvPicPr preferRelativeResize="0"/>
          <p:nvPr/>
        </p:nvPicPr>
        <p:blipFill rotWithShape="1">
          <a:blip r:embed="rId6">
            <a:alphaModFix/>
          </a:blip>
          <a:srcRect/>
          <a:stretch/>
        </p:blipFill>
        <p:spPr>
          <a:xfrm>
            <a:off x="593555" y="3876167"/>
            <a:ext cx="320921" cy="320921"/>
          </a:xfrm>
          <a:prstGeom prst="rect">
            <a:avLst/>
          </a:prstGeom>
          <a:noFill/>
          <a:ln>
            <a:noFill/>
          </a:ln>
        </p:spPr>
      </p:pic>
      <p:pic>
        <p:nvPicPr>
          <p:cNvPr id="46" name="Google Shape;46;p39"/>
          <p:cNvPicPr preferRelativeResize="0"/>
          <p:nvPr/>
        </p:nvPicPr>
        <p:blipFill rotWithShape="1">
          <a:blip r:embed="rId7">
            <a:alphaModFix/>
          </a:blip>
          <a:srcRect/>
          <a:stretch/>
        </p:blipFill>
        <p:spPr>
          <a:xfrm>
            <a:off x="5477116" y="4446953"/>
            <a:ext cx="3666884" cy="2414222"/>
          </a:xfrm>
          <a:prstGeom prst="rect">
            <a:avLst/>
          </a:prstGeom>
          <a:noFill/>
          <a:ln>
            <a:noFill/>
          </a:ln>
        </p:spPr>
      </p:pic>
      <p:sp>
        <p:nvSpPr>
          <p:cNvPr id="47" name="Google Shape;47;p39"/>
          <p:cNvSpPr/>
          <p:nvPr/>
        </p:nvSpPr>
        <p:spPr>
          <a:xfrm>
            <a:off x="5012946" y="6005456"/>
            <a:ext cx="720000" cy="72000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8" name="Google Shape;48;p39"/>
          <p:cNvSpPr/>
          <p:nvPr/>
        </p:nvSpPr>
        <p:spPr>
          <a:xfrm>
            <a:off x="8663221" y="3577348"/>
            <a:ext cx="180000" cy="18000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9" name="Google Shape;49;p39"/>
          <p:cNvSpPr/>
          <p:nvPr/>
        </p:nvSpPr>
        <p:spPr>
          <a:xfrm>
            <a:off x="6822688" y="2108508"/>
            <a:ext cx="432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50" name="Google Shape;50;p39"/>
          <p:cNvPicPr preferRelativeResize="0"/>
          <p:nvPr/>
        </p:nvPicPr>
        <p:blipFill rotWithShape="1">
          <a:blip r:embed="rId8">
            <a:alphaModFix/>
          </a:blip>
          <a:srcRect/>
          <a:stretch/>
        </p:blipFill>
        <p:spPr>
          <a:xfrm>
            <a:off x="7162675" y="5410158"/>
            <a:ext cx="1186518" cy="943970"/>
          </a:xfrm>
          <a:prstGeom prst="rect">
            <a:avLst/>
          </a:prstGeom>
          <a:noFill/>
          <a:ln>
            <a:noFill/>
          </a:ln>
        </p:spPr>
      </p:pic>
      <p:sp>
        <p:nvSpPr>
          <p:cNvPr id="51" name="Google Shape;51;p39"/>
          <p:cNvSpPr/>
          <p:nvPr/>
        </p:nvSpPr>
        <p:spPr>
          <a:xfrm rot="-5400000">
            <a:off x="7425204" y="-806853"/>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52" name="Google Shape;52;p39"/>
          <p:cNvPicPr preferRelativeResize="0"/>
          <p:nvPr/>
        </p:nvPicPr>
        <p:blipFill rotWithShape="1">
          <a:blip r:embed="rId9">
            <a:alphaModFix/>
          </a:blip>
          <a:srcRect/>
          <a:stretch/>
        </p:blipFill>
        <p:spPr>
          <a:xfrm>
            <a:off x="540000" y="611558"/>
            <a:ext cx="6054632" cy="198000"/>
          </a:xfrm>
          <a:prstGeom prst="rect">
            <a:avLst/>
          </a:prstGeom>
          <a:noFill/>
          <a:ln>
            <a:noFill/>
          </a:ln>
        </p:spPr>
      </p:pic>
      <p:pic>
        <p:nvPicPr>
          <p:cNvPr id="53" name="Google Shape;53;p39"/>
          <p:cNvPicPr preferRelativeResize="0"/>
          <p:nvPr/>
        </p:nvPicPr>
        <p:blipFill rotWithShape="1">
          <a:blip r:embed="rId10">
            <a:alphaModFix/>
          </a:blip>
          <a:srcRect/>
          <a:stretch/>
        </p:blipFill>
        <p:spPr>
          <a:xfrm>
            <a:off x="7138247" y="294969"/>
            <a:ext cx="800100" cy="800100"/>
          </a:xfrm>
          <a:prstGeom prst="rect">
            <a:avLst/>
          </a:prstGeom>
          <a:noFill/>
          <a:ln>
            <a:noFill/>
          </a:ln>
        </p:spPr>
      </p:pic>
    </p:spTree>
    <p:extLst>
      <p:ext uri="{BB962C8B-B14F-4D97-AF65-F5344CB8AC3E}">
        <p14:creationId xmlns:p14="http://schemas.microsoft.com/office/powerpoint/2010/main" val="237118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9"/>
        <p:cNvGrpSpPr/>
        <p:nvPr/>
      </p:nvGrpSpPr>
      <p:grpSpPr>
        <a:xfrm>
          <a:off x="0" y="0"/>
          <a:ext cx="0" cy="0"/>
          <a:chOff x="0" y="0"/>
          <a:chExt cx="0" cy="0"/>
        </a:xfrm>
      </p:grpSpPr>
      <p:pic>
        <p:nvPicPr>
          <p:cNvPr id="10" name="Google Shape;10;p34"/>
          <p:cNvPicPr preferRelativeResize="0"/>
          <p:nvPr/>
        </p:nvPicPr>
        <p:blipFill rotWithShape="1">
          <a:blip r:embed="rId8">
            <a:alphaModFix/>
          </a:blip>
          <a:srcRect/>
          <a:stretch/>
        </p:blipFill>
        <p:spPr>
          <a:xfrm>
            <a:off x="432000" y="288001"/>
            <a:ext cx="4420810" cy="28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bodyStyle>
    <p:other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pos="5493">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microsoft.com/office/2007/relationships/hdphoto" Target="../media/hdphoto1.wdp"/><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hyperlink" Target="https://www.icann.org/en/engagement-calendar"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7.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hyperlink" Target="https://newgtldprogram.icann.org/en" TargetMode="External"/><Relationship Id="rId5" Type="http://schemas.openxmlformats.org/officeDocument/2006/relationships/hyperlink" Target="mailto:globalsupport@icann.org" TargetMode="External"/><Relationship Id="rId4" Type="http://schemas.openxmlformats.org/officeDocument/2006/relationships/hyperlink" Target="mailto:nextroundinfo@icann.org"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community.icann.org/display/SPIR/ASP+%7C+Applicant+Support+Program" TargetMode="External"/><Relationship Id="rId3" Type="http://schemas.openxmlformats.org/officeDocument/2006/relationships/notesSlide" Target="../notesSlides/notesSlide28.xml"/><Relationship Id="rId7" Type="http://schemas.openxmlformats.org/officeDocument/2006/relationships/hyperlink" Target="https://newgtldprogram.icann.org/en/application-rounds/round2/asp/handbook" TargetMode="Externa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s://newgtldprogram.icann.org/en/application-rounds/round2/asp" TargetMode="External"/><Relationship Id="rId11" Type="http://schemas.openxmlformats.org/officeDocument/2006/relationships/hyperlink" Target="https://www.icann.org/en/beginners/courses-and-learning" TargetMode="External"/><Relationship Id="rId5" Type="http://schemas.openxmlformats.org/officeDocument/2006/relationships/image" Target="../media/image20.png"/><Relationship Id="rId10" Type="http://schemas.openxmlformats.org/officeDocument/2006/relationships/hyperlink" Target="https://newgtlds.icann.org/en/announcements-and-media/case-studies" TargetMode="External"/><Relationship Id="rId4" Type="http://schemas.openxmlformats.org/officeDocument/2006/relationships/image" Target="../media/image21.png"/><Relationship Id="rId9" Type="http://schemas.openxmlformats.org/officeDocument/2006/relationships/hyperlink" Target="https://newgtldprogram.icann.org/en/application-rounds/round2/asp/resources"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hyperlink" Target="https://newgtldprogram.icann.or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hyperlink" Target="https://www.iana.org/domains/root/db/xn--ngbc5azd.html"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title"/>
          </p:nvPr>
        </p:nvSpPr>
        <p:spPr>
          <a:xfrm>
            <a:off x="540000" y="1380204"/>
            <a:ext cx="6493846" cy="2048796"/>
          </a:xfrm>
          <a:prstGeom prst="rect">
            <a:avLst/>
          </a:prstGeom>
          <a:noFill/>
          <a:ln>
            <a:noFill/>
          </a:ln>
        </p:spPr>
        <p:txBody>
          <a:bodyPr spcFirstLastPara="1" wrap="square" lIns="0" tIns="0" rIns="0" bIns="0" anchor="ctr" anchorCtr="0">
            <a:noAutofit/>
          </a:bodyPr>
          <a:lstStyle/>
          <a:p>
            <a:pPr marL="0" lvl="0" indent="0" algn="r" rtl="1">
              <a:lnSpc>
                <a:spcPct val="100000"/>
              </a:lnSpc>
              <a:spcBef>
                <a:spcPts val="0"/>
              </a:spcBef>
              <a:spcAft>
                <a:spcPts val="0"/>
              </a:spcAft>
              <a:buClr>
                <a:schemeClr val="lt1"/>
              </a:buClr>
              <a:buSzPts val="4000"/>
              <a:buFont typeface="Arial"/>
              <a:buNone/>
            </a:pPr>
            <a:r>
              <a:rPr lang="ar-EG" sz="4000" dirty="0"/>
              <a:t>إنترنت أكثر شمولاً: برنامج دعم مقدم الطلب على نطاقات </a:t>
            </a:r>
            <a:r>
              <a:rPr lang="en-US" sz="4000" dirty="0"/>
              <a:t>gTLD</a:t>
            </a:r>
            <a:r>
              <a:rPr lang="ar-EG" sz="4000" dirty="0"/>
              <a:t> الجديدة</a:t>
            </a:r>
          </a:p>
        </p:txBody>
      </p:sp>
      <p:sp>
        <p:nvSpPr>
          <p:cNvPr id="61" name="Google Shape;61;p1"/>
          <p:cNvSpPr/>
          <p:nvPr/>
        </p:nvSpPr>
        <p:spPr>
          <a:xfrm rot="-5400000">
            <a:off x="7425204" y="-806853"/>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62" name="Google Shape;62;p1"/>
          <p:cNvPicPr preferRelativeResize="0"/>
          <p:nvPr/>
        </p:nvPicPr>
        <p:blipFill rotWithShape="1">
          <a:blip r:embed="rId4">
            <a:alphaModFix/>
          </a:blip>
          <a:srcRect/>
          <a:stretch/>
        </p:blipFill>
        <p:spPr>
          <a:xfrm>
            <a:off x="4971719" y="4111033"/>
            <a:ext cx="4172281" cy="2746967"/>
          </a:xfrm>
          <a:prstGeom prst="rect">
            <a:avLst/>
          </a:prstGeom>
          <a:noFill/>
          <a:ln>
            <a:noFill/>
          </a:ln>
        </p:spPr>
      </p:pic>
      <p:sp>
        <p:nvSpPr>
          <p:cNvPr id="63" name="Google Shape;63;p1"/>
          <p:cNvSpPr/>
          <p:nvPr/>
        </p:nvSpPr>
        <p:spPr>
          <a:xfrm>
            <a:off x="7997799" y="3103543"/>
            <a:ext cx="650913" cy="650913"/>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7030A0"/>
              </a:solidFill>
              <a:latin typeface="Arial"/>
              <a:ea typeface="Arial"/>
              <a:cs typeface="Arial"/>
              <a:sym typeface="Arial"/>
            </a:endParaRPr>
          </a:p>
        </p:txBody>
      </p:sp>
      <p:sp>
        <p:nvSpPr>
          <p:cNvPr id="64" name="Google Shape;64;p1"/>
          <p:cNvSpPr/>
          <p:nvPr/>
        </p:nvSpPr>
        <p:spPr>
          <a:xfrm>
            <a:off x="8648712" y="1514415"/>
            <a:ext cx="180576" cy="180576"/>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5" name="Google Shape;65;p1"/>
          <p:cNvSpPr/>
          <p:nvPr/>
        </p:nvSpPr>
        <p:spPr>
          <a:xfrm>
            <a:off x="7425204" y="2034160"/>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 name="Google Shape;66;p1"/>
          <p:cNvSpPr txBox="1"/>
          <p:nvPr/>
        </p:nvSpPr>
        <p:spPr>
          <a:xfrm>
            <a:off x="540001" y="3422197"/>
            <a:ext cx="6493845" cy="276999"/>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B3458"/>
              </a:buClr>
              <a:buSzPts val="1800"/>
              <a:buFont typeface="Arial"/>
              <a:buNone/>
            </a:pPr>
            <a:r>
              <a:rPr lang="ar-EG" sz="1800" b="1" i="0" u="none" strike="noStrike" cap="none" dirty="0">
                <a:solidFill>
                  <a:schemeClr val="lt1"/>
                </a:solidFill>
                <a:latin typeface="Arial"/>
                <a:ea typeface="Arial"/>
                <a:cs typeface="Arial"/>
                <a:sym typeface="Arial"/>
              </a:rPr>
              <a:t>إتاحة الفرصة أمام المجتمعات</a:t>
            </a:r>
            <a:r>
              <a:rPr lang="ar-EG" sz="1800" b="1" dirty="0">
                <a:solidFill>
                  <a:schemeClr val="lt1"/>
                </a:solidFill>
              </a:rPr>
              <a:t>، و</a:t>
            </a:r>
            <a:r>
              <a:rPr lang="ar-EG" sz="1800" b="1" i="0" u="none" strike="noStrike" cap="none" dirty="0">
                <a:solidFill>
                  <a:schemeClr val="lt1"/>
                </a:solidFill>
                <a:latin typeface="Arial"/>
                <a:ea typeface="Arial"/>
                <a:cs typeface="Arial"/>
                <a:sym typeface="Arial"/>
              </a:rPr>
              <a:t>المنظمات</a:t>
            </a:r>
            <a:r>
              <a:rPr lang="ar-EG" sz="1800" b="1" dirty="0">
                <a:solidFill>
                  <a:schemeClr val="lt1"/>
                </a:solidFill>
              </a:rPr>
              <a:t> وأيضًا</a:t>
            </a:r>
            <a:r>
              <a:rPr lang="ar-EG" sz="1800" b="1" i="0" u="none" strike="noStrike" cap="none" dirty="0">
                <a:solidFill>
                  <a:schemeClr val="lt1"/>
                </a:solidFill>
                <a:latin typeface="Arial"/>
                <a:ea typeface="Arial"/>
                <a:cs typeface="Arial"/>
                <a:sym typeface="Arial"/>
              </a:rPr>
              <a:t> المناطق حول العالم</a:t>
            </a:r>
          </a:p>
        </p:txBody>
      </p:sp>
      <p:pic>
        <p:nvPicPr>
          <p:cNvPr id="67" name="Google Shape;67;p1"/>
          <p:cNvPicPr preferRelativeResize="0"/>
          <p:nvPr/>
        </p:nvPicPr>
        <p:blipFill rotWithShape="1">
          <a:blip r:embed="rId5">
            <a:alphaModFix/>
          </a:blip>
          <a:srcRect/>
          <a:stretch/>
        </p:blipFill>
        <p:spPr>
          <a:xfrm>
            <a:off x="7138247" y="294969"/>
            <a:ext cx="800100" cy="8001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2" name="Google Shape;322;p10"/>
          <p:cNvSpPr txBox="1">
            <a:spLocks noGrp="1"/>
          </p:cNvSpPr>
          <p:nvPr>
            <p:ph type="title"/>
          </p:nvPr>
        </p:nvSpPr>
        <p:spPr>
          <a:xfrm>
            <a:off x="3652519" y="900112"/>
            <a:ext cx="5034281" cy="544927"/>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مزايا تشغيل نطاق </a:t>
            </a:r>
            <a:r>
              <a:rPr lang="en-US" dirty="0"/>
              <a:t>gTLD</a:t>
            </a:r>
          </a:p>
        </p:txBody>
      </p:sp>
      <p:sp>
        <p:nvSpPr>
          <p:cNvPr id="321" name="Google Shape;321;p10"/>
          <p:cNvSpPr/>
          <p:nvPr/>
        </p:nvSpPr>
        <p:spPr>
          <a:xfrm rot="10800000" flipH="1">
            <a:off x="2622051" y="2299496"/>
            <a:ext cx="3864641" cy="3872294"/>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10"/>
          <p:cNvSpPr txBox="1"/>
          <p:nvPr/>
        </p:nvSpPr>
        <p:spPr>
          <a:xfrm flipH="1">
            <a:off x="3261393" y="3606949"/>
            <a:ext cx="2545250" cy="1068736"/>
          </a:xfrm>
          <a:prstGeom prst="rect">
            <a:avLst/>
          </a:prstGeom>
          <a:solidFill>
            <a:srgbClr val="F1EFEA"/>
          </a:solidFill>
          <a:ln>
            <a:noFill/>
          </a:ln>
        </p:spPr>
        <p:txBody>
          <a:bodyPr spcFirstLastPara="1" wrap="square" lIns="72000" tIns="72000" rIns="72000" bIns="7200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ar-EG" sz="2000" b="1" i="0" u="none" strike="noStrike" cap="none" dirty="0">
                <a:solidFill>
                  <a:srgbClr val="0B3458"/>
                </a:solidFill>
                <a:latin typeface="Arial"/>
                <a:ea typeface="Arial"/>
                <a:cs typeface="Arial"/>
                <a:sym typeface="Arial"/>
              </a:rPr>
              <a:t>توفر نطاقات </a:t>
            </a:r>
            <a:r>
              <a:rPr lang="en-US" sz="2000" b="1" i="0" u="none" strike="noStrike" cap="none" dirty="0">
                <a:solidFill>
                  <a:srgbClr val="0B3458"/>
                </a:solidFill>
                <a:latin typeface="Arial"/>
                <a:ea typeface="Arial"/>
                <a:cs typeface="Arial"/>
                <a:sym typeface="Arial"/>
              </a:rPr>
              <a:t>gTLD</a:t>
            </a:r>
            <a:r>
              <a:rPr lang="ar-EG" sz="2000" b="1" i="0" u="none" strike="noStrike" cap="none" dirty="0">
                <a:solidFill>
                  <a:srgbClr val="0B3458"/>
                </a:solidFill>
                <a:latin typeface="Arial"/>
                <a:ea typeface="Arial"/>
                <a:cs typeface="Arial"/>
                <a:sym typeface="Arial"/>
              </a:rPr>
              <a:t> للمؤسسات القدرة على إحداث تأثير على نطاق </a:t>
            </a:r>
            <a:r>
              <a:rPr lang="ar-SA" sz="2000" b="1" i="0" u="none" strike="noStrike" cap="none" dirty="0">
                <a:solidFill>
                  <a:srgbClr val="0B3458"/>
                </a:solidFill>
                <a:latin typeface="Arial"/>
                <a:ea typeface="Arial"/>
                <a:cs typeface="Arial"/>
                <a:sym typeface="Arial"/>
              </a:rPr>
              <a:t>عالم</a:t>
            </a:r>
            <a:r>
              <a:rPr lang="ar-EG" sz="2000" b="1" i="0" u="none" strike="noStrike" cap="none" dirty="0">
                <a:solidFill>
                  <a:srgbClr val="0B3458"/>
                </a:solidFill>
                <a:latin typeface="Arial"/>
                <a:ea typeface="Arial"/>
                <a:cs typeface="Arial"/>
                <a:sym typeface="Arial"/>
              </a:rPr>
              <a:t>ي.</a:t>
            </a:r>
          </a:p>
        </p:txBody>
      </p:sp>
      <p:sp>
        <p:nvSpPr>
          <p:cNvPr id="324" name="Google Shape;324;p10"/>
          <p:cNvSpPr/>
          <p:nvPr/>
        </p:nvSpPr>
        <p:spPr>
          <a:xfrm flipH="1">
            <a:off x="6790551" y="4539749"/>
            <a:ext cx="1512414" cy="504470"/>
          </a:xfrm>
          <a:prstGeom prst="rect">
            <a:avLst/>
          </a:prstGeom>
          <a:noFill/>
          <a:ln>
            <a:noFill/>
          </a:ln>
        </p:spPr>
        <p:txBody>
          <a:bodyPr spcFirstLastPara="1" wrap="square" lIns="0" tIns="0" rIns="0" bIns="0" anchor="t"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فرص تحقيق الأرباح</a:t>
            </a:r>
          </a:p>
        </p:txBody>
      </p:sp>
      <p:sp>
        <p:nvSpPr>
          <p:cNvPr id="325" name="Google Shape;325;p10"/>
          <p:cNvSpPr/>
          <p:nvPr/>
        </p:nvSpPr>
        <p:spPr>
          <a:xfrm flipH="1">
            <a:off x="5926389" y="5812855"/>
            <a:ext cx="1893300" cy="537600"/>
          </a:xfrm>
          <a:prstGeom prst="rect">
            <a:avLst/>
          </a:prstGeom>
          <a:noFill/>
          <a:ln>
            <a:noFill/>
          </a:ln>
        </p:spPr>
        <p:txBody>
          <a:bodyPr spcFirstLastPara="1" wrap="square" lIns="0" tIns="0" rIns="0" bIns="0" anchor="t" anchorCtr="0">
            <a:noAutofit/>
          </a:bodyPr>
          <a:lstStyle/>
          <a:p>
            <a:pPr marL="0" marR="0" lvl="0" indent="0" algn="l" rtl="1">
              <a:lnSpc>
                <a:spcPct val="100000"/>
              </a:lnSpc>
              <a:spcBef>
                <a:spcPts val="0"/>
              </a:spcBef>
              <a:spcAft>
                <a:spcPts val="0"/>
              </a:spcAft>
              <a:buClr>
                <a:srgbClr val="000000"/>
              </a:buClr>
              <a:buSzPts val="1800"/>
              <a:buFont typeface="Arial"/>
              <a:buNone/>
            </a:pPr>
            <a:r>
              <a:rPr lang="ar-EG" sz="1800" dirty="0">
                <a:solidFill>
                  <a:srgbClr val="0B3458"/>
                </a:solidFill>
              </a:rPr>
              <a:t>الأمن</a:t>
            </a:r>
            <a:r>
              <a:rPr lang="ar-EG" sz="1800" b="0" i="0" u="none" strike="noStrike" cap="none" dirty="0">
                <a:solidFill>
                  <a:srgbClr val="0B3458"/>
                </a:solidFill>
                <a:latin typeface="Arial"/>
                <a:ea typeface="Arial"/>
                <a:cs typeface="Arial"/>
                <a:sym typeface="Arial"/>
              </a:rPr>
              <a:t> المعزز</a:t>
            </a:r>
          </a:p>
        </p:txBody>
      </p:sp>
      <p:sp>
        <p:nvSpPr>
          <p:cNvPr id="326" name="Google Shape;326;p10"/>
          <p:cNvSpPr/>
          <p:nvPr/>
        </p:nvSpPr>
        <p:spPr>
          <a:xfrm flipH="1">
            <a:off x="816326" y="4599938"/>
            <a:ext cx="1512414" cy="444281"/>
          </a:xfrm>
          <a:prstGeom prst="rect">
            <a:avLst/>
          </a:prstGeom>
          <a:noFill/>
          <a:ln>
            <a:noFill/>
          </a:ln>
        </p:spPr>
        <p:txBody>
          <a:bodyPr spcFirstLastPara="1" wrap="square" lIns="0" tIns="0" rIns="0" bIns="0" anchor="t" anchorCtr="0">
            <a:noAutofit/>
          </a:bodyPr>
          <a:lstStyle/>
          <a:p>
            <a:pPr marL="0" marR="0" lvl="0" indent="0"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 المرونة والإبداعية</a:t>
            </a:r>
          </a:p>
        </p:txBody>
      </p:sp>
      <p:sp>
        <p:nvSpPr>
          <p:cNvPr id="327" name="Google Shape;327;p10"/>
          <p:cNvSpPr/>
          <p:nvPr/>
        </p:nvSpPr>
        <p:spPr>
          <a:xfrm flipH="1">
            <a:off x="1082495" y="2899439"/>
            <a:ext cx="1652437" cy="421313"/>
          </a:xfrm>
          <a:prstGeom prst="rect">
            <a:avLst/>
          </a:prstGeom>
          <a:noFill/>
          <a:ln>
            <a:noFill/>
          </a:ln>
        </p:spPr>
        <p:txBody>
          <a:bodyPr spcFirstLastPara="1" wrap="square" lIns="0" tIns="0" rIns="0" bIns="0" anchor="t"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التحكم في </a:t>
            </a:r>
            <a:r>
              <a:rPr lang="ar-EG"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السياسات</a:t>
            </a:r>
          </a:p>
        </p:txBody>
      </p:sp>
      <p:sp>
        <p:nvSpPr>
          <p:cNvPr id="328" name="Google Shape;328;p10"/>
          <p:cNvSpPr/>
          <p:nvPr/>
        </p:nvSpPr>
        <p:spPr>
          <a:xfrm flipH="1">
            <a:off x="3395608" y="1676700"/>
            <a:ext cx="2276183" cy="537600"/>
          </a:xfrm>
          <a:prstGeom prst="rect">
            <a:avLst/>
          </a:prstGeom>
          <a:noFill/>
          <a:ln>
            <a:noFill/>
          </a:ln>
        </p:spPr>
        <p:txBody>
          <a:bodyPr spcFirstLastPara="1" wrap="square" lIns="0" tIns="0" rIns="0" bIns="0" anchor="t"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إدارة </a:t>
            </a:r>
            <a:r>
              <a:rPr lang="ar-EG" sz="1800" dirty="0">
                <a:solidFill>
                  <a:srgbClr val="0B3458"/>
                </a:solidFill>
              </a:rPr>
              <a:t>العلامة التجارية</a:t>
            </a:r>
          </a:p>
        </p:txBody>
      </p:sp>
      <p:sp>
        <p:nvSpPr>
          <p:cNvPr id="329" name="Google Shape;329;p10"/>
          <p:cNvSpPr/>
          <p:nvPr/>
        </p:nvSpPr>
        <p:spPr>
          <a:xfrm flipH="1">
            <a:off x="6318082" y="2869295"/>
            <a:ext cx="1512414" cy="421313"/>
          </a:xfrm>
          <a:prstGeom prst="rect">
            <a:avLst/>
          </a:prstGeom>
          <a:noFill/>
          <a:ln>
            <a:noFill/>
          </a:ln>
        </p:spPr>
        <p:txBody>
          <a:bodyPr spcFirstLastPara="1" wrap="square" lIns="0" tIns="0" rIns="0" bIns="0" anchor="t"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 زيادة المصداقية</a:t>
            </a:r>
          </a:p>
        </p:txBody>
      </p:sp>
      <p:sp>
        <p:nvSpPr>
          <p:cNvPr id="330" name="Google Shape;330;p10"/>
          <p:cNvSpPr/>
          <p:nvPr/>
        </p:nvSpPr>
        <p:spPr>
          <a:xfrm flipH="1">
            <a:off x="1911760" y="5899361"/>
            <a:ext cx="1250904" cy="341313"/>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التوطين</a:t>
            </a:r>
          </a:p>
        </p:txBody>
      </p:sp>
      <p:sp>
        <p:nvSpPr>
          <p:cNvPr id="331" name="Google Shape;331;p10"/>
          <p:cNvSpPr/>
          <p:nvPr/>
        </p:nvSpPr>
        <p:spPr>
          <a:xfrm flipH="1">
            <a:off x="5180337" y="5674467"/>
            <a:ext cx="544648" cy="54398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 name="Google Shape;332;p10"/>
          <p:cNvSpPr/>
          <p:nvPr/>
        </p:nvSpPr>
        <p:spPr>
          <a:xfrm flipH="1">
            <a:off x="2405876" y="4431096"/>
            <a:ext cx="543368" cy="54270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3" name="Google Shape;333;p10"/>
          <p:cNvSpPr/>
          <p:nvPr/>
        </p:nvSpPr>
        <p:spPr>
          <a:xfrm flipH="1">
            <a:off x="6161168" y="4433092"/>
            <a:ext cx="539372" cy="53871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10"/>
          <p:cNvSpPr/>
          <p:nvPr/>
        </p:nvSpPr>
        <p:spPr>
          <a:xfrm flipH="1">
            <a:off x="2738029" y="2774957"/>
            <a:ext cx="538280" cy="53762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5" name="Google Shape;335;p10"/>
          <p:cNvSpPr/>
          <p:nvPr/>
        </p:nvSpPr>
        <p:spPr>
          <a:xfrm flipH="1">
            <a:off x="5829014" y="2771870"/>
            <a:ext cx="544460" cy="54379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10"/>
          <p:cNvSpPr/>
          <p:nvPr/>
        </p:nvSpPr>
        <p:spPr>
          <a:xfrm flipH="1">
            <a:off x="4277760" y="2041955"/>
            <a:ext cx="541694" cy="54103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7" name="Google Shape;337;p10"/>
          <p:cNvSpPr/>
          <p:nvPr/>
        </p:nvSpPr>
        <p:spPr>
          <a:xfrm flipH="1">
            <a:off x="3352843" y="5675776"/>
            <a:ext cx="542026" cy="54136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8" name="Google Shape;338;p10"/>
          <p:cNvGrpSpPr/>
          <p:nvPr/>
        </p:nvGrpSpPr>
        <p:grpSpPr>
          <a:xfrm flipH="1">
            <a:off x="6290019" y="4582129"/>
            <a:ext cx="281670" cy="236614"/>
            <a:chOff x="4582472" y="2001793"/>
            <a:chExt cx="341181" cy="286605"/>
          </a:xfrm>
        </p:grpSpPr>
        <p:sp>
          <p:nvSpPr>
            <p:cNvPr id="339" name="Google Shape;339;p10"/>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0" name="Google Shape;340;p10"/>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1" name="Google Shape;341;p10"/>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2" name="Google Shape;342;p10"/>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3" name="Google Shape;343;p10"/>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10"/>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10"/>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10"/>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10"/>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10"/>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10"/>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50" name="Google Shape;350;p10"/>
          <p:cNvGrpSpPr/>
          <p:nvPr/>
        </p:nvGrpSpPr>
        <p:grpSpPr>
          <a:xfrm flipH="1">
            <a:off x="2888038" y="2903009"/>
            <a:ext cx="226370" cy="256116"/>
            <a:chOff x="10334203" y="3610289"/>
            <a:chExt cx="589811" cy="667317"/>
          </a:xfrm>
        </p:grpSpPr>
        <p:sp>
          <p:nvSpPr>
            <p:cNvPr id="351" name="Google Shape;351;p10"/>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10"/>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10"/>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10"/>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10"/>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10"/>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10"/>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10"/>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10"/>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0" name="Google Shape;360;p10"/>
          <p:cNvGrpSpPr/>
          <p:nvPr/>
        </p:nvGrpSpPr>
        <p:grpSpPr>
          <a:xfrm>
            <a:off x="5953821" y="2869295"/>
            <a:ext cx="308911" cy="313456"/>
            <a:chOff x="2856559" y="2869295"/>
            <a:chExt cx="308911" cy="313456"/>
          </a:xfrm>
        </p:grpSpPr>
        <p:grpSp>
          <p:nvGrpSpPr>
            <p:cNvPr id="361" name="Google Shape;361;p10"/>
            <p:cNvGrpSpPr/>
            <p:nvPr/>
          </p:nvGrpSpPr>
          <p:grpSpPr>
            <a:xfrm>
              <a:off x="2856559" y="3068761"/>
              <a:ext cx="308911" cy="113990"/>
              <a:chOff x="2856559" y="3068761"/>
              <a:chExt cx="308911" cy="113990"/>
            </a:xfrm>
          </p:grpSpPr>
          <p:grpSp>
            <p:nvGrpSpPr>
              <p:cNvPr id="362" name="Google Shape;362;p10"/>
              <p:cNvGrpSpPr/>
              <p:nvPr/>
            </p:nvGrpSpPr>
            <p:grpSpPr>
              <a:xfrm>
                <a:off x="3062500" y="3074530"/>
                <a:ext cx="102970" cy="108221"/>
                <a:chOff x="3062500" y="3074530"/>
                <a:chExt cx="102970" cy="108221"/>
              </a:xfrm>
            </p:grpSpPr>
            <p:sp>
              <p:nvSpPr>
                <p:cNvPr id="363" name="Google Shape;363;p10"/>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10"/>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5" name="Google Shape;365;p10"/>
              <p:cNvGrpSpPr/>
              <p:nvPr/>
            </p:nvGrpSpPr>
            <p:grpSpPr>
              <a:xfrm>
                <a:off x="2959530" y="3068761"/>
                <a:ext cx="102970" cy="113990"/>
                <a:chOff x="2959530" y="3068761"/>
                <a:chExt cx="102970" cy="113990"/>
              </a:xfrm>
            </p:grpSpPr>
            <p:sp>
              <p:nvSpPr>
                <p:cNvPr id="366" name="Google Shape;366;p10"/>
                <p:cNvSpPr/>
                <p:nvPr/>
              </p:nvSpPr>
              <p:spPr>
                <a:xfrm rot="-4603200">
                  <a:off x="2982586" y="3074519"/>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10"/>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8" name="Google Shape;368;p10"/>
              <p:cNvGrpSpPr/>
              <p:nvPr/>
            </p:nvGrpSpPr>
            <p:grpSpPr>
              <a:xfrm>
                <a:off x="2856559" y="3074530"/>
                <a:ext cx="102970" cy="108221"/>
                <a:chOff x="2856559" y="3074530"/>
                <a:chExt cx="102970" cy="108221"/>
              </a:xfrm>
            </p:grpSpPr>
            <p:sp>
              <p:nvSpPr>
                <p:cNvPr id="369" name="Google Shape;369;p10"/>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10"/>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71" name="Google Shape;371;p10"/>
            <p:cNvGrpSpPr/>
            <p:nvPr/>
          </p:nvGrpSpPr>
          <p:grpSpPr>
            <a:xfrm>
              <a:off x="2908044" y="2869295"/>
              <a:ext cx="205862" cy="179061"/>
              <a:chOff x="2908044" y="2869295"/>
              <a:chExt cx="205862" cy="179061"/>
            </a:xfrm>
          </p:grpSpPr>
          <p:sp>
            <p:nvSpPr>
              <p:cNvPr id="372" name="Google Shape;372;p10"/>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10"/>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10"/>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75" name="Google Shape;375;p10"/>
          <p:cNvGrpSpPr/>
          <p:nvPr/>
        </p:nvGrpSpPr>
        <p:grpSpPr>
          <a:xfrm>
            <a:off x="3494350" y="5790225"/>
            <a:ext cx="260931" cy="305180"/>
            <a:chOff x="5364010" y="5790225"/>
            <a:chExt cx="260931" cy="305180"/>
          </a:xfrm>
        </p:grpSpPr>
        <p:sp>
          <p:nvSpPr>
            <p:cNvPr id="376" name="Google Shape;376;p10"/>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10"/>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10"/>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10"/>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 name="Group 2">
            <a:extLst>
              <a:ext uri="{FF2B5EF4-FFF2-40B4-BE49-F238E27FC236}">
                <a16:creationId xmlns:a16="http://schemas.microsoft.com/office/drawing/2014/main" id="{782583A3-FDCD-1663-EB33-95C15BCDACE1}"/>
              </a:ext>
            </a:extLst>
          </p:cNvPr>
          <p:cNvGrpSpPr/>
          <p:nvPr/>
        </p:nvGrpSpPr>
        <p:grpSpPr>
          <a:xfrm flipH="1">
            <a:off x="4385604" y="2183267"/>
            <a:ext cx="324473" cy="253530"/>
            <a:chOff x="4385604" y="2183267"/>
            <a:chExt cx="324473" cy="253530"/>
          </a:xfrm>
        </p:grpSpPr>
        <p:grpSp>
          <p:nvGrpSpPr>
            <p:cNvPr id="382" name="Google Shape;382;p10"/>
            <p:cNvGrpSpPr/>
            <p:nvPr/>
          </p:nvGrpSpPr>
          <p:grpSpPr>
            <a:xfrm flipH="1">
              <a:off x="4385604" y="2223952"/>
              <a:ext cx="234480" cy="212845"/>
              <a:chOff x="5477493" y="2045584"/>
              <a:chExt cx="234480" cy="212845"/>
            </a:xfrm>
          </p:grpSpPr>
          <p:sp>
            <p:nvSpPr>
              <p:cNvPr id="383" name="Google Shape;383;p10"/>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10"/>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10"/>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10"/>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87" name="Google Shape;387;p10"/>
            <p:cNvGrpSpPr/>
            <p:nvPr/>
          </p:nvGrpSpPr>
          <p:grpSpPr>
            <a:xfrm flipH="1">
              <a:off x="4475668" y="2183267"/>
              <a:ext cx="234409" cy="212845"/>
              <a:chOff x="5387500" y="2004899"/>
              <a:chExt cx="234409" cy="212845"/>
            </a:xfrm>
          </p:grpSpPr>
          <p:sp>
            <p:nvSpPr>
              <p:cNvPr id="388" name="Google Shape;388;p10"/>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10"/>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10"/>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10"/>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92" name="Google Shape;392;p10"/>
          <p:cNvGrpSpPr/>
          <p:nvPr/>
        </p:nvGrpSpPr>
        <p:grpSpPr>
          <a:xfrm flipH="1">
            <a:off x="2525814" y="4539749"/>
            <a:ext cx="296430" cy="325398"/>
            <a:chOff x="4362504" y="3177511"/>
            <a:chExt cx="420591" cy="461691"/>
          </a:xfrm>
        </p:grpSpPr>
        <p:grpSp>
          <p:nvGrpSpPr>
            <p:cNvPr id="393" name="Google Shape;393;p10"/>
            <p:cNvGrpSpPr/>
            <p:nvPr/>
          </p:nvGrpSpPr>
          <p:grpSpPr>
            <a:xfrm>
              <a:off x="4429861" y="3244655"/>
              <a:ext cx="286007" cy="394547"/>
              <a:chOff x="4429861" y="3244655"/>
              <a:chExt cx="286007" cy="394547"/>
            </a:xfrm>
          </p:grpSpPr>
          <p:sp>
            <p:nvSpPr>
              <p:cNvPr id="394" name="Google Shape;394;p10"/>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10"/>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10"/>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97" name="Google Shape;397;p10"/>
            <p:cNvGrpSpPr/>
            <p:nvPr/>
          </p:nvGrpSpPr>
          <p:grpSpPr>
            <a:xfrm>
              <a:off x="4362504" y="3177511"/>
              <a:ext cx="420591" cy="358919"/>
              <a:chOff x="4362504" y="3177511"/>
              <a:chExt cx="420591" cy="358919"/>
            </a:xfrm>
          </p:grpSpPr>
          <p:grpSp>
            <p:nvGrpSpPr>
              <p:cNvPr id="398" name="Google Shape;398;p10"/>
              <p:cNvGrpSpPr/>
              <p:nvPr/>
            </p:nvGrpSpPr>
            <p:grpSpPr>
              <a:xfrm>
                <a:off x="4362504" y="3387760"/>
                <a:ext cx="420591" cy="9415"/>
                <a:chOff x="4362504" y="3387760"/>
                <a:chExt cx="420591" cy="9415"/>
              </a:xfrm>
            </p:grpSpPr>
            <p:sp>
              <p:nvSpPr>
                <p:cNvPr id="399" name="Google Shape;399;p10"/>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10"/>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1" name="Google Shape;401;p10"/>
              <p:cNvGrpSpPr/>
              <p:nvPr/>
            </p:nvGrpSpPr>
            <p:grpSpPr>
              <a:xfrm>
                <a:off x="4424176" y="3239089"/>
                <a:ext cx="297342" cy="297341"/>
                <a:chOff x="4424176" y="3239089"/>
                <a:chExt cx="297342" cy="297341"/>
              </a:xfrm>
            </p:grpSpPr>
            <p:sp>
              <p:nvSpPr>
                <p:cNvPr id="402" name="Google Shape;402;p10"/>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10"/>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4" name="Google Shape;404;p10"/>
              <p:cNvGrpSpPr/>
              <p:nvPr/>
            </p:nvGrpSpPr>
            <p:grpSpPr>
              <a:xfrm>
                <a:off x="4424176" y="3239089"/>
                <a:ext cx="297342" cy="297341"/>
                <a:chOff x="4424176" y="3239089"/>
                <a:chExt cx="297342" cy="297341"/>
              </a:xfrm>
            </p:grpSpPr>
            <p:sp>
              <p:nvSpPr>
                <p:cNvPr id="405" name="Google Shape;405;p10"/>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10"/>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07" name="Google Shape;407;p10"/>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8" name="Google Shape;408;p10"/>
            <p:cNvGrpSpPr/>
            <p:nvPr/>
          </p:nvGrpSpPr>
          <p:grpSpPr>
            <a:xfrm>
              <a:off x="4497146" y="3379380"/>
              <a:ext cx="151401" cy="168255"/>
              <a:chOff x="4497146" y="3379380"/>
              <a:chExt cx="151401" cy="168255"/>
            </a:xfrm>
          </p:grpSpPr>
          <p:sp>
            <p:nvSpPr>
              <p:cNvPr id="409" name="Google Shape;409;p10"/>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10"/>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10"/>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412" name="Google Shape;412;p10"/>
          <p:cNvGrpSpPr/>
          <p:nvPr/>
        </p:nvGrpSpPr>
        <p:grpSpPr>
          <a:xfrm flipH="1">
            <a:off x="5321959" y="5794042"/>
            <a:ext cx="265294" cy="325678"/>
            <a:chOff x="3532038" y="5801158"/>
            <a:chExt cx="265294" cy="325678"/>
          </a:xfrm>
        </p:grpSpPr>
        <p:grpSp>
          <p:nvGrpSpPr>
            <p:cNvPr id="413" name="Google Shape;413;p10"/>
            <p:cNvGrpSpPr/>
            <p:nvPr/>
          </p:nvGrpSpPr>
          <p:grpSpPr>
            <a:xfrm>
              <a:off x="3608928" y="5882879"/>
              <a:ext cx="111418" cy="149514"/>
              <a:chOff x="3608928" y="5882879"/>
              <a:chExt cx="111418" cy="149514"/>
            </a:xfrm>
          </p:grpSpPr>
          <p:sp>
            <p:nvSpPr>
              <p:cNvPr id="414" name="Google Shape;414;p10"/>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10"/>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10"/>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10"/>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8" name="Google Shape;418;p10"/>
            <p:cNvSpPr/>
            <p:nvPr/>
          </p:nvSpPr>
          <p:spPr>
            <a:xfrm>
              <a:off x="3532038" y="5801158"/>
              <a:ext cx="265294" cy="32567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9" name="Google Shape;419;p1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0"/>
          <p:cNvSpPr txBox="1">
            <a:spLocks noGrp="1"/>
          </p:cNvSpPr>
          <p:nvPr>
            <p:ph type="body" idx="1"/>
          </p:nvPr>
        </p:nvSpPr>
        <p:spPr>
          <a:xfrm>
            <a:off x="4042099" y="1736256"/>
            <a:ext cx="1180913" cy="896775"/>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02A49"/>
              </a:buClr>
              <a:buSzPts val="5400"/>
              <a:buNone/>
            </a:pPr>
            <a:r>
              <a:rPr lang="ar-EG" dirty="0"/>
              <a:t>03</a:t>
            </a:r>
          </a:p>
        </p:txBody>
      </p:sp>
      <p:sp>
        <p:nvSpPr>
          <p:cNvPr id="425" name="Google Shape;425;p20"/>
          <p:cNvSpPr txBox="1">
            <a:spLocks noGrp="1"/>
          </p:cNvSpPr>
          <p:nvPr>
            <p:ph type="title"/>
          </p:nvPr>
        </p:nvSpPr>
        <p:spPr>
          <a:xfrm>
            <a:off x="19822" y="2786063"/>
            <a:ext cx="5203190" cy="1107996"/>
          </a:xfrm>
          <a:prstGeom prst="rect">
            <a:avLst/>
          </a:prstGeom>
          <a:noFill/>
          <a:ln>
            <a:noFill/>
          </a:ln>
        </p:spPr>
        <p:txBody>
          <a:bodyPr spcFirstLastPara="1" wrap="square" lIns="0" tIns="0" rIns="0" bIns="0" anchor="t" anchorCtr="0">
            <a:spAutoFit/>
          </a:bodyPr>
          <a:lstStyle/>
          <a:p>
            <a:pPr marL="0" lvl="0" indent="0" algn="r" rtl="1">
              <a:lnSpc>
                <a:spcPct val="100000"/>
              </a:lnSpc>
              <a:spcBef>
                <a:spcPts val="0"/>
              </a:spcBef>
              <a:spcAft>
                <a:spcPts val="0"/>
              </a:spcAft>
              <a:buClr>
                <a:srgbClr val="002A49"/>
              </a:buClr>
              <a:buSzPts val="3600"/>
              <a:buFont typeface="Arial"/>
              <a:buNone/>
            </a:pPr>
            <a:r>
              <a:rPr lang="ar-EG" dirty="0"/>
              <a:t>كيف تصبح مشغل سجل</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2"/>
          <p:cNvSpPr txBox="1">
            <a:spLocks noGrp="1"/>
          </p:cNvSpPr>
          <p:nvPr>
            <p:ph type="title"/>
          </p:nvPr>
        </p:nvSpPr>
        <p:spPr>
          <a:xfrm>
            <a:off x="411703" y="900113"/>
            <a:ext cx="8290170" cy="476995"/>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كيف تصبح مشغل سجل</a:t>
            </a:r>
          </a:p>
        </p:txBody>
      </p:sp>
      <p:sp>
        <p:nvSpPr>
          <p:cNvPr id="434" name="Google Shape;434;p12"/>
          <p:cNvSpPr/>
          <p:nvPr/>
        </p:nvSpPr>
        <p:spPr>
          <a:xfrm>
            <a:off x="683799" y="4110546"/>
            <a:ext cx="7776402" cy="2072485"/>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i="0" u="none" strike="noStrike" cap="none" dirty="0">
                <a:solidFill>
                  <a:srgbClr val="F1633E"/>
                </a:solidFill>
                <a:latin typeface="Arial"/>
                <a:ea typeface="Arial"/>
                <a:cs typeface="Arial"/>
                <a:sym typeface="Arial"/>
              </a:rPr>
              <a:t>مُشغل السجل:</a:t>
            </a:r>
          </a:p>
          <a:p>
            <a:pPr marL="342900" marR="0" lvl="0" indent="-342900" algn="r" rtl="1">
              <a:lnSpc>
                <a:spcPct val="100000"/>
              </a:lnSpc>
              <a:spcBef>
                <a:spcPts val="600"/>
              </a:spcBef>
              <a:spcAft>
                <a:spcPts val="0"/>
              </a:spcAft>
              <a:buClr>
                <a:srgbClr val="F1633E"/>
              </a:buClr>
              <a:buSzPts val="1600"/>
              <a:buFont typeface="Arial" panose="020B0604020202020204" pitchFamily="34" charset="0"/>
              <a:buChar char="◄"/>
            </a:pPr>
            <a:r>
              <a:rPr lang="ar-EG" sz="2000" b="0" i="0" u="none" strike="noStrike" cap="none" dirty="0">
                <a:solidFill>
                  <a:schemeClr val="lt1"/>
                </a:solidFill>
                <a:latin typeface="Arial"/>
                <a:ea typeface="Arial"/>
                <a:cs typeface="Arial"/>
                <a:sym typeface="Arial"/>
              </a:rPr>
              <a:t>يضع </a:t>
            </a:r>
            <a:r>
              <a:rPr lang="ar-EG" sz="2000" b="0" i="0" u="none" strike="noStrike" cap="none"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المتطلبات الخاصة بنطاق </a:t>
            </a:r>
            <a:r>
              <a:rPr lang="en-US" sz="2000" b="0" i="0" u="none" strike="noStrike" cap="none"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gTLD</a:t>
            </a:r>
            <a:r>
              <a:rPr lang="ar-EG" sz="2000" b="0" i="0" u="none" strike="noStrike" cap="none"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a:t>
            </a:r>
          </a:p>
          <a:p>
            <a:pPr marL="342900" marR="0" lvl="0" indent="-342900" algn="r" rtl="1">
              <a:lnSpc>
                <a:spcPct val="100000"/>
              </a:lnSpc>
              <a:spcBef>
                <a:spcPts val="600"/>
              </a:spcBef>
              <a:spcAft>
                <a:spcPts val="0"/>
              </a:spcAft>
              <a:buClr>
                <a:srgbClr val="F1633E"/>
              </a:buClr>
              <a:buSzPts val="1600"/>
              <a:buFont typeface="Arial" panose="020B0604020202020204" pitchFamily="34" charset="0"/>
              <a:buChar char="◄"/>
            </a:pPr>
            <a:r>
              <a:rPr lang="ar-EG" sz="2000" b="0" i="0" u="none" strike="noStrike" cap="none" dirty="0">
                <a:solidFill>
                  <a:schemeClr val="lt1"/>
                </a:solidFill>
                <a:latin typeface="Arial"/>
                <a:ea typeface="Arial"/>
                <a:cs typeface="Arial"/>
                <a:sym typeface="Arial"/>
              </a:rPr>
              <a:t>يقرر ما هي نطاقات المستوى الثاني (الحروف إلى جهة اليسار من النقطة) التي يمكن تسجيلها، ومن بإمكانه تسجيلها.</a:t>
            </a:r>
          </a:p>
        </p:txBody>
      </p:sp>
      <p:sp>
        <p:nvSpPr>
          <p:cNvPr id="435" name="Google Shape;435;p1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 name="Group 2">
            <a:extLst>
              <a:ext uri="{FF2B5EF4-FFF2-40B4-BE49-F238E27FC236}">
                <a16:creationId xmlns:a16="http://schemas.microsoft.com/office/drawing/2014/main" id="{FFD95257-022C-540E-3434-F6131AEA924B}"/>
              </a:ext>
            </a:extLst>
          </p:cNvPr>
          <p:cNvGrpSpPr/>
          <p:nvPr/>
        </p:nvGrpSpPr>
        <p:grpSpPr>
          <a:xfrm>
            <a:off x="701042" y="1775799"/>
            <a:ext cx="3780002" cy="2334748"/>
            <a:chOff x="4680199" y="1775799"/>
            <a:chExt cx="3780002" cy="2334748"/>
          </a:xfrm>
        </p:grpSpPr>
        <p:sp>
          <p:nvSpPr>
            <p:cNvPr id="433" name="Google Shape;433;p12"/>
            <p:cNvSpPr/>
            <p:nvPr/>
          </p:nvSpPr>
          <p:spPr>
            <a:xfrm>
              <a:off x="4680199" y="2079547"/>
              <a:ext cx="3773289"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يدعم</a:t>
              </a:r>
              <a:r>
                <a:rPr lang="ar-EG" sz="20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 </a:t>
              </a:r>
              <a:r>
                <a:rPr lang="ar-EG" sz="20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السجل</a:t>
              </a:r>
              <a:r>
                <a:rPr lang="ar-EG" sz="200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 </a:t>
              </a:r>
              <a:r>
                <a:rPr lang="ar-EG" sz="200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جميع </a:t>
              </a:r>
              <a:r>
                <a:rPr lang="ar-EG" sz="2000" b="0" i="0" u="none" strike="noStrike" cap="none">
                  <a:solidFill>
                    <a:srgbClr val="0B3458"/>
                  </a:solidFill>
                  <a:latin typeface="Arial"/>
                  <a:ea typeface="Arial"/>
                  <a:cs typeface="Arial"/>
                  <a:sym typeface="Arial"/>
                </a:rPr>
                <a:t>النطاقات </a:t>
              </a:r>
              <a:r>
                <a:rPr lang="ar-EG" sz="2000">
                  <a:solidFill>
                    <a:srgbClr val="0B3458"/>
                  </a:solidFill>
                </a:rPr>
                <a:t>المسجلة</a:t>
              </a:r>
              <a:r>
                <a:rPr lang="ar-EG" sz="2000" b="0" i="0" u="none" strike="noStrike" cap="none">
                  <a:solidFill>
                    <a:srgbClr val="0B3458"/>
                  </a:solidFill>
                  <a:latin typeface="Arial"/>
                  <a:ea typeface="Arial"/>
                  <a:cs typeface="Arial"/>
                  <a:sym typeface="Arial"/>
                </a:rPr>
                <a:t> تحت نطاق محدد من نطاقات </a:t>
              </a:r>
              <a:r>
                <a:rPr lang="en-US" sz="2000" b="0" i="0" u="none" strike="noStrike" cap="none">
                  <a:solidFill>
                    <a:srgbClr val="0B3458"/>
                  </a:solidFill>
                  <a:latin typeface="Arial"/>
                  <a:ea typeface="Arial"/>
                  <a:cs typeface="Arial"/>
                  <a:sym typeface="Arial"/>
                </a:rPr>
                <a:t>gTLD</a:t>
              </a:r>
              <a:r>
                <a:rPr lang="ar-EG" sz="2000" b="0" i="0" u="none" strike="noStrike" cap="none">
                  <a:solidFill>
                    <a:srgbClr val="0B3458"/>
                  </a:solidFill>
                  <a:latin typeface="Arial"/>
                  <a:ea typeface="Arial"/>
                  <a:cs typeface="Arial"/>
                  <a:sym typeface="Arial"/>
                </a:rPr>
                <a:t>.</a:t>
              </a:r>
            </a:p>
          </p:txBody>
        </p:sp>
        <p:cxnSp>
          <p:nvCxnSpPr>
            <p:cNvPr id="436" name="Google Shape;436;p12"/>
            <p:cNvCxnSpPr/>
            <p:nvPr/>
          </p:nvCxnSpPr>
          <p:spPr>
            <a:xfrm>
              <a:off x="4680199" y="2079547"/>
              <a:ext cx="3780002" cy="0"/>
            </a:xfrm>
            <a:prstGeom prst="straightConnector1">
              <a:avLst/>
            </a:prstGeom>
            <a:noFill/>
            <a:ln w="15875" cap="flat" cmpd="sng">
              <a:solidFill>
                <a:srgbClr val="F1633E"/>
              </a:solidFill>
              <a:prstDash val="solid"/>
              <a:round/>
              <a:headEnd type="none" w="sm" len="sm"/>
              <a:tailEnd type="none" w="sm" len="sm"/>
            </a:ln>
          </p:spPr>
        </p:cxnSp>
        <p:grpSp>
          <p:nvGrpSpPr>
            <p:cNvPr id="438" name="Google Shape;438;p12"/>
            <p:cNvGrpSpPr/>
            <p:nvPr/>
          </p:nvGrpSpPr>
          <p:grpSpPr>
            <a:xfrm>
              <a:off x="7537121" y="1775799"/>
              <a:ext cx="656316" cy="656316"/>
              <a:chOff x="3145601" y="1775799"/>
              <a:chExt cx="656316" cy="656316"/>
            </a:xfrm>
          </p:grpSpPr>
          <p:sp>
            <p:nvSpPr>
              <p:cNvPr id="439" name="Google Shape;439;p12"/>
              <p:cNvSpPr/>
              <p:nvPr/>
            </p:nvSpPr>
            <p:spPr>
              <a:xfrm>
                <a:off x="3145601" y="1775799"/>
                <a:ext cx="656316" cy="656316"/>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40" name="Google Shape;440;p12"/>
              <p:cNvGrpSpPr/>
              <p:nvPr/>
            </p:nvGrpSpPr>
            <p:grpSpPr>
              <a:xfrm>
                <a:off x="3251261" y="1857441"/>
                <a:ext cx="439754" cy="485782"/>
                <a:chOff x="5399755" y="2316832"/>
                <a:chExt cx="554154" cy="612158"/>
              </a:xfrm>
            </p:grpSpPr>
            <p:sp>
              <p:nvSpPr>
                <p:cNvPr id="441" name="Google Shape;441;p1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1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1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1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1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1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12"/>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1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12"/>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12"/>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12"/>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1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12"/>
              <p:cNvSpPr/>
              <p:nvPr/>
            </p:nvSpPr>
            <p:spPr>
              <a:xfrm>
                <a:off x="3396002" y="2029823"/>
                <a:ext cx="156388" cy="155634"/>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5E9A4165-D890-0AF3-C93C-3C541F066CB3}"/>
              </a:ext>
            </a:extLst>
          </p:cNvPr>
          <p:cNvGrpSpPr/>
          <p:nvPr/>
        </p:nvGrpSpPr>
        <p:grpSpPr>
          <a:xfrm>
            <a:off x="4683070" y="1775799"/>
            <a:ext cx="3773290" cy="2334748"/>
            <a:chOff x="683799" y="1775799"/>
            <a:chExt cx="3773290" cy="2334748"/>
          </a:xfrm>
        </p:grpSpPr>
        <p:sp>
          <p:nvSpPr>
            <p:cNvPr id="432" name="Google Shape;432;p12"/>
            <p:cNvSpPr/>
            <p:nvPr/>
          </p:nvSpPr>
          <p:spPr>
            <a:xfrm>
              <a:off x="683799" y="2079547"/>
              <a:ext cx="377329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dirty="0">
                  <a:solidFill>
                    <a:srgbClr val="0B3458"/>
                  </a:solidFill>
                  <a:latin typeface="Arial"/>
                  <a:ea typeface="Arial"/>
                  <a:cs typeface="Arial"/>
                  <a:sym typeface="Arial"/>
                </a:rPr>
                <a:t>التقديم للحصول على نطاق </a:t>
              </a:r>
              <a:r>
                <a:rPr lang="en-US" sz="2000" b="0" i="0" u="none" strike="noStrike" cap="none" dirty="0">
                  <a:solidFill>
                    <a:srgbClr val="0B3458"/>
                  </a:solidFill>
                  <a:latin typeface="Arial"/>
                  <a:ea typeface="Arial"/>
                  <a:cs typeface="Arial"/>
                  <a:sym typeface="Arial"/>
                </a:rPr>
                <a:t>gTLD</a:t>
              </a:r>
              <a:r>
                <a:rPr lang="ar-EG" sz="2000" b="0" i="0" u="none" strike="noStrike" cap="none" dirty="0">
                  <a:solidFill>
                    <a:srgbClr val="0B3458"/>
                  </a:solidFill>
                  <a:latin typeface="Arial"/>
                  <a:ea typeface="Arial"/>
                  <a:cs typeface="Arial"/>
                  <a:sym typeface="Arial"/>
                </a:rPr>
                <a:t> يعني أنك تتقدم من أجل تشغيل قطعة من </a:t>
              </a:r>
              <a:r>
                <a:rPr lang="ar-EG" sz="2000" dirty="0">
                  <a:solidFill>
                    <a:srgbClr val="0B3458"/>
                  </a:solidFill>
                </a:rPr>
                <a:t>الإنترنت (أي</a:t>
              </a:r>
              <a:r>
                <a:rPr lang="ar-EG"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 "سجل").</a:t>
              </a:r>
            </a:p>
          </p:txBody>
        </p:sp>
        <p:cxnSp>
          <p:nvCxnSpPr>
            <p:cNvPr id="437" name="Google Shape;437;p12"/>
            <p:cNvCxnSpPr/>
            <p:nvPr/>
          </p:nvCxnSpPr>
          <p:spPr>
            <a:xfrm>
              <a:off x="685714" y="2079547"/>
              <a:ext cx="3771375" cy="0"/>
            </a:xfrm>
            <a:prstGeom prst="straightConnector1">
              <a:avLst/>
            </a:prstGeom>
            <a:noFill/>
            <a:ln w="15875" cap="flat" cmpd="sng">
              <a:solidFill>
                <a:srgbClr val="F1633E"/>
              </a:solidFill>
              <a:prstDash val="solid"/>
              <a:round/>
              <a:headEnd type="none" w="sm" len="sm"/>
              <a:tailEnd type="none" w="sm" len="sm"/>
            </a:ln>
          </p:spPr>
        </p:cxnSp>
        <p:grpSp>
          <p:nvGrpSpPr>
            <p:cNvPr id="454" name="Google Shape;454;p12"/>
            <p:cNvGrpSpPr/>
            <p:nvPr/>
          </p:nvGrpSpPr>
          <p:grpSpPr>
            <a:xfrm>
              <a:off x="3560815" y="1775799"/>
              <a:ext cx="656316" cy="656316"/>
              <a:chOff x="355642" y="1775799"/>
              <a:chExt cx="656316" cy="656316"/>
            </a:xfrm>
          </p:grpSpPr>
          <p:sp>
            <p:nvSpPr>
              <p:cNvPr id="455" name="Google Shape;455;p12"/>
              <p:cNvSpPr/>
              <p:nvPr/>
            </p:nvSpPr>
            <p:spPr>
              <a:xfrm>
                <a:off x="355642" y="1775799"/>
                <a:ext cx="656316" cy="656316"/>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56" name="Google Shape;456;p12"/>
              <p:cNvGrpSpPr/>
              <p:nvPr/>
            </p:nvGrpSpPr>
            <p:grpSpPr>
              <a:xfrm>
                <a:off x="555065" y="1942711"/>
                <a:ext cx="257466" cy="335954"/>
                <a:chOff x="1876510" y="1547778"/>
                <a:chExt cx="347712" cy="453711"/>
              </a:xfrm>
            </p:grpSpPr>
            <p:sp>
              <p:nvSpPr>
                <p:cNvPr id="457" name="Google Shape;457;p1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8" name="Google Shape;458;p1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3"/>
          <p:cNvSpPr txBox="1">
            <a:spLocks noGrp="1"/>
          </p:cNvSpPr>
          <p:nvPr>
            <p:ph type="title"/>
          </p:nvPr>
        </p:nvSpPr>
        <p:spPr>
          <a:xfrm>
            <a:off x="431799" y="900113"/>
            <a:ext cx="8280122" cy="5168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الاعتبارات المالية والفنية</a:t>
            </a:r>
          </a:p>
        </p:txBody>
      </p:sp>
      <p:sp>
        <p:nvSpPr>
          <p:cNvPr id="465" name="Google Shape;465;p13"/>
          <p:cNvSpPr txBox="1"/>
          <p:nvPr/>
        </p:nvSpPr>
        <p:spPr>
          <a:xfrm>
            <a:off x="5205566" y="2231298"/>
            <a:ext cx="3506355" cy="3898500"/>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dirty="0">
                <a:solidFill>
                  <a:srgbClr val="0B3458"/>
                </a:solidFill>
              </a:rPr>
              <a:t>برنامج نطاقات </a:t>
            </a:r>
            <a:r>
              <a:rPr lang="en-US" sz="1800" dirty="0">
                <a:solidFill>
                  <a:srgbClr val="0B3458"/>
                </a:solidFill>
              </a:rPr>
              <a:t>gTLD</a:t>
            </a:r>
            <a:r>
              <a:rPr lang="ar-EG" sz="1800" dirty="0">
                <a:solidFill>
                  <a:srgbClr val="0B3458"/>
                </a:solidFill>
              </a:rPr>
              <a:t> الجديدة: رسوم تقييم </a:t>
            </a:r>
            <a:r>
              <a:rPr lang="ar-EG" sz="1800" b="0" i="0" u="none" strike="noStrike" cap="none" dirty="0">
                <a:solidFill>
                  <a:srgbClr val="0B3458"/>
                </a:solidFill>
                <a:latin typeface="Arial"/>
                <a:ea typeface="Arial"/>
                <a:cs typeface="Arial"/>
                <a:sym typeface="Arial"/>
              </a:rPr>
              <a:t>الطلبات في الجولة القادمة:</a:t>
            </a:r>
            <a:r>
              <a:rPr lang="ar-EG" sz="1800" b="1"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 </a:t>
            </a:r>
            <a:r>
              <a:rPr lang="ar-EG" sz="1800" b="1"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208,000–</a:t>
            </a:r>
            <a:r>
              <a:rPr lang="ar-EG" sz="1800" b="1"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293,000 دولار أمريكي*</a:t>
            </a: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B3458"/>
              </a:solidFill>
              <a:latin typeface="Arial"/>
              <a:ea typeface="Arial"/>
              <a:cs typeface="Arial"/>
              <a:sym typeface="Arial"/>
            </a:endParaRPr>
          </a:p>
          <a:p>
            <a:pPr marL="393750" marR="0" lvl="0" indent="-285750" algn="r" rtl="1">
              <a:lnSpc>
                <a:spcPct val="100000"/>
              </a:lnSpc>
              <a:spcBef>
                <a:spcPts val="0"/>
              </a:spcBef>
              <a:spcAft>
                <a:spcPts val="0"/>
              </a:spcAft>
              <a:buClr>
                <a:srgbClr val="F1633E"/>
              </a:buClr>
              <a:buSzPts val="1440"/>
              <a:buFont typeface="NTR"/>
              <a:buChar char="✚"/>
            </a:pPr>
            <a:r>
              <a:rPr lang="ar-EG" sz="1800" b="0" i="0" u="none" strike="noStrike" cap="none" dirty="0">
                <a:solidFill>
                  <a:srgbClr val="0B3458"/>
                </a:solidFill>
                <a:latin typeface="Arial"/>
                <a:ea typeface="Arial"/>
                <a:cs typeface="Arial"/>
                <a:sym typeface="Arial"/>
              </a:rPr>
              <a:t>رسوم التشغيل القياسية</a:t>
            </a:r>
            <a:r>
              <a:rPr lang="ar-EG"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 مشمولة</a:t>
            </a:r>
            <a:r>
              <a:rPr lang="ar-EG" sz="1800" b="0" i="0" u="none" strike="noStrike" cap="none" dirty="0">
                <a:solidFill>
                  <a:srgbClr val="0B3458"/>
                </a:solidFill>
                <a:latin typeface="Arial"/>
                <a:ea typeface="Arial"/>
                <a:cs typeface="Arial"/>
                <a:sym typeface="Arial"/>
              </a:rPr>
              <a:t> في اتفاقية السجل المبرمة مع </a:t>
            </a:r>
            <a:r>
              <a:rPr lang="en-US" sz="1800" b="0" i="0" u="none" strike="noStrike" cap="none" dirty="0">
                <a:solidFill>
                  <a:srgbClr val="0B3458"/>
                </a:solidFill>
                <a:latin typeface="Arial"/>
                <a:ea typeface="Arial"/>
                <a:cs typeface="Arial"/>
                <a:sym typeface="Arial"/>
              </a:rPr>
              <a:t>ICANN</a:t>
            </a:r>
          </a:p>
          <a:p>
            <a:pPr marL="393750" marR="0" lvl="0" indent="-194310" algn="l" rtl="0">
              <a:lnSpc>
                <a:spcPct val="100000"/>
              </a:lnSpc>
              <a:spcBef>
                <a:spcPts val="0"/>
              </a:spcBef>
              <a:spcAft>
                <a:spcPts val="0"/>
              </a:spcAft>
              <a:buClr>
                <a:srgbClr val="F1633E"/>
              </a:buClr>
              <a:buSzPts val="1440"/>
              <a:buFont typeface="NTR"/>
              <a:buNone/>
            </a:pPr>
            <a:endParaRPr sz="1800" b="0" i="0" u="none" strike="noStrike" cap="none" dirty="0">
              <a:solidFill>
                <a:srgbClr val="0B3458"/>
              </a:solidFill>
              <a:latin typeface="Arial"/>
              <a:ea typeface="Arial"/>
              <a:cs typeface="Arial"/>
              <a:sym typeface="Arial"/>
            </a:endParaRPr>
          </a:p>
          <a:p>
            <a:pPr marL="393750" marR="0" lvl="0" indent="-285750" algn="r" rtl="1">
              <a:lnSpc>
                <a:spcPct val="100000"/>
              </a:lnSpc>
              <a:spcBef>
                <a:spcPts val="0"/>
              </a:spcBef>
              <a:spcAft>
                <a:spcPts val="0"/>
              </a:spcAft>
              <a:buClr>
                <a:srgbClr val="F1633E"/>
              </a:buClr>
              <a:buSzPts val="1440"/>
              <a:buFont typeface="NTR"/>
              <a:buChar char="✚"/>
            </a:pPr>
            <a:r>
              <a:rPr lang="ar-EG"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الالتزامات المالية والفنية </a:t>
            </a:r>
            <a:r>
              <a:rPr lang="ar-EG" sz="1800" dirty="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المتواصلة</a:t>
            </a:r>
          </a:p>
        </p:txBody>
      </p:sp>
      <p:sp>
        <p:nvSpPr>
          <p:cNvPr id="466" name="Google Shape;466;p13"/>
          <p:cNvSpPr/>
          <p:nvPr/>
        </p:nvSpPr>
        <p:spPr>
          <a:xfrm>
            <a:off x="0" y="3875356"/>
            <a:ext cx="4572000" cy="2323039"/>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b="0" i="0" u="none" strike="noStrike" cap="none" dirty="0">
                <a:solidFill>
                  <a:schemeClr val="lt1"/>
                </a:solidFill>
                <a:latin typeface="Arial"/>
                <a:ea typeface="Arial"/>
                <a:cs typeface="Arial"/>
                <a:sym typeface="Arial"/>
              </a:rPr>
              <a:t>يجب أن تكون لجميع مقدمي طلبات نطاقات </a:t>
            </a:r>
            <a:r>
              <a:rPr lang="en-US" sz="1800" b="0" i="0" u="none" strike="noStrike" cap="none" dirty="0">
                <a:solidFill>
                  <a:schemeClr val="lt1"/>
                </a:solidFill>
                <a:latin typeface="Arial"/>
                <a:ea typeface="Arial"/>
                <a:cs typeface="Arial"/>
                <a:sym typeface="Arial"/>
              </a:rPr>
              <a:t>gTLD</a:t>
            </a:r>
            <a:r>
              <a:rPr lang="ar-EG" sz="1800" b="0" i="0" u="none" strike="noStrike" cap="none" dirty="0">
                <a:solidFill>
                  <a:schemeClr val="lt1"/>
                </a:solidFill>
                <a:latin typeface="Arial"/>
                <a:ea typeface="Arial"/>
                <a:cs typeface="Arial"/>
                <a:sym typeface="Arial"/>
              </a:rPr>
              <a:t> الجديدة القدرة على إظهار الإمكانية التشغيلية والفنية والمالية اللازمة لتشغيل سجل والامتثال للمتطلبات التعاقدية.</a:t>
            </a:r>
          </a:p>
        </p:txBody>
      </p:sp>
      <p:sp>
        <p:nvSpPr>
          <p:cNvPr id="467" name="Google Shape;467;p13"/>
          <p:cNvSpPr/>
          <p:nvPr/>
        </p:nvSpPr>
        <p:spPr>
          <a:xfrm>
            <a:off x="0" y="2026226"/>
            <a:ext cx="4572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b="0" i="0" u="none" strike="noStrike" cap="none" dirty="0">
                <a:solidFill>
                  <a:schemeClr val="lt1"/>
                </a:solidFill>
                <a:latin typeface="Arial"/>
                <a:ea typeface="Arial"/>
                <a:cs typeface="Arial"/>
                <a:sym typeface="Arial"/>
              </a:rPr>
              <a:t>إن التقديم للحصول على نطاق </a:t>
            </a:r>
            <a:r>
              <a:rPr lang="en-US" sz="1800" b="0" i="0" u="none" strike="noStrike" cap="none" dirty="0">
                <a:solidFill>
                  <a:schemeClr val="lt1"/>
                </a:solidFill>
                <a:latin typeface="Arial"/>
                <a:ea typeface="Arial"/>
                <a:cs typeface="Arial"/>
                <a:sym typeface="Arial"/>
              </a:rPr>
              <a:t>gTLD</a:t>
            </a:r>
            <a:r>
              <a:rPr lang="ar-EG" sz="1800" b="0" i="0" u="none" strike="noStrike" cap="none" dirty="0">
                <a:solidFill>
                  <a:schemeClr val="lt1"/>
                </a:solidFill>
                <a:latin typeface="Arial"/>
                <a:ea typeface="Arial"/>
                <a:cs typeface="Arial"/>
                <a:sym typeface="Arial"/>
              </a:rPr>
              <a:t> جديد يتطلب موارد مالية وفنية كبيرة.</a:t>
            </a:r>
          </a:p>
        </p:txBody>
      </p:sp>
      <p:sp>
        <p:nvSpPr>
          <p:cNvPr id="468" name="Google Shape;468;p13"/>
          <p:cNvSpPr/>
          <p:nvPr/>
        </p:nvSpPr>
        <p:spPr>
          <a:xfrm>
            <a:off x="3733866" y="3636365"/>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400"/>
              <a:buFont typeface="Arial"/>
              <a:buNone/>
            </a:pPr>
            <a:r>
              <a:rPr lang="ar-EG" sz="2400" b="1" i="0" u="none" strike="noStrike" cap="none" dirty="0">
                <a:solidFill>
                  <a:srgbClr val="0B3458"/>
                </a:solidFill>
                <a:latin typeface="Arial"/>
                <a:ea typeface="Arial"/>
                <a:cs typeface="Arial"/>
                <a:sym typeface="Arial"/>
              </a:rPr>
              <a:t>!</a:t>
            </a:r>
          </a:p>
        </p:txBody>
      </p:sp>
      <p:sp>
        <p:nvSpPr>
          <p:cNvPr id="469" name="Google Shape;469;p13"/>
          <p:cNvSpPr/>
          <p:nvPr/>
        </p:nvSpPr>
        <p:spPr>
          <a:xfrm>
            <a:off x="3733866" y="1787649"/>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400"/>
              <a:buFont typeface="Arial"/>
              <a:buNone/>
            </a:pPr>
            <a:r>
              <a:rPr lang="ar-EG" sz="2400" b="1" i="0" u="none" strike="noStrike" cap="none" dirty="0">
                <a:solidFill>
                  <a:srgbClr val="0B3458"/>
                </a:solidFill>
                <a:latin typeface="Arial"/>
                <a:ea typeface="Arial"/>
                <a:cs typeface="Arial"/>
                <a:sym typeface="Arial"/>
              </a:rPr>
              <a:t>!</a:t>
            </a:r>
          </a:p>
        </p:txBody>
      </p:sp>
      <p:sp>
        <p:nvSpPr>
          <p:cNvPr id="470" name="Google Shape;470;p13"/>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37B5D025-62F6-4998-ED8A-241792541F70}"/>
              </a:ext>
            </a:extLst>
          </p:cNvPr>
          <p:cNvSpPr txBox="1"/>
          <p:nvPr/>
        </p:nvSpPr>
        <p:spPr>
          <a:xfrm>
            <a:off x="5403606" y="5817633"/>
            <a:ext cx="3308315" cy="307777"/>
          </a:xfrm>
          <a:prstGeom prst="rect">
            <a:avLst/>
          </a:prstGeom>
          <a:noFill/>
        </p:spPr>
        <p:txBody>
          <a:bodyPr wrap="square" rtlCol="0">
            <a:spAutoFit/>
          </a:bodyPr>
          <a:lstStyle/>
          <a:p>
            <a:r>
              <a:rPr lang="ar-EG" dirty="0">
                <a:solidFill>
                  <a:srgbClr val="0B3458"/>
                </a:solidFill>
              </a:rPr>
              <a:t>*الرسوم </a:t>
            </a:r>
            <a:r>
              <a:rPr lang="ar-SA" dirty="0">
                <a:solidFill>
                  <a:srgbClr val="0B3458"/>
                </a:solidFill>
              </a:rPr>
              <a:t>خاضعة</a:t>
            </a:r>
            <a:r>
              <a:rPr lang="ar-EG" dirty="0">
                <a:solidFill>
                  <a:srgbClr val="0B3458"/>
                </a:solidFill>
              </a:rPr>
              <a:t> للتغيير</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2f0b3186bae_0_0"/>
          <p:cNvSpPr txBox="1">
            <a:spLocks noGrp="1"/>
          </p:cNvSpPr>
          <p:nvPr>
            <p:ph type="title"/>
          </p:nvPr>
        </p:nvSpPr>
        <p:spPr>
          <a:xfrm>
            <a:off x="431800" y="900125"/>
            <a:ext cx="8256438" cy="4749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مسئوليات مُشغلي السجلات</a:t>
            </a:r>
          </a:p>
          <a:p>
            <a:pPr marL="0" lvl="0" indent="0" algn="r" rtl="1">
              <a:lnSpc>
                <a:spcPct val="100000"/>
              </a:lnSpc>
              <a:spcBef>
                <a:spcPts val="0"/>
              </a:spcBef>
              <a:spcAft>
                <a:spcPts val="0"/>
              </a:spcAft>
              <a:buClr>
                <a:srgbClr val="0B3458"/>
              </a:buClr>
              <a:buSzPts val="2800"/>
              <a:buFont typeface="Arial"/>
              <a:buNone/>
            </a:pPr>
            <a:r>
              <a:rPr lang="ar-EG" dirty="0"/>
              <a:t> 	</a:t>
            </a:r>
          </a:p>
        </p:txBody>
      </p:sp>
      <p:sp>
        <p:nvSpPr>
          <p:cNvPr id="477" name="Google Shape;477;g2f0b3186bae_0_0"/>
          <p:cNvSpPr txBox="1"/>
          <p:nvPr/>
        </p:nvSpPr>
        <p:spPr>
          <a:xfrm>
            <a:off x="4990642" y="318208"/>
            <a:ext cx="3315300" cy="215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g2f0b3186bae_0_0"/>
          <p:cNvSpPr/>
          <p:nvPr/>
        </p:nvSpPr>
        <p:spPr>
          <a:xfrm>
            <a:off x="477842" y="3187200"/>
            <a:ext cx="4032000" cy="2908800"/>
          </a:xfrm>
          <a:prstGeom prst="rect">
            <a:avLst/>
          </a:prstGeom>
          <a:solidFill>
            <a:srgbClr val="0B3458"/>
          </a:solidFill>
          <a:ln>
            <a:noFill/>
          </a:ln>
        </p:spPr>
        <p:txBody>
          <a:bodyPr spcFirstLastPara="1" wrap="square" lIns="288000" tIns="360000" rIns="292608" bIns="288000" anchor="t" anchorCtr="0">
            <a:noAutofit/>
          </a:bodyPr>
          <a:lstStyle/>
          <a:p>
            <a:pPr marL="457200" lvl="0" indent="-342900" algn="r" rtl="1">
              <a:spcBef>
                <a:spcPts val="0"/>
              </a:spcBef>
              <a:spcAft>
                <a:spcPts val="0"/>
              </a:spcAft>
              <a:buClr>
                <a:schemeClr val="lt1"/>
              </a:buClr>
              <a:buSzPts val="1800"/>
              <a:buChar char="●"/>
            </a:pPr>
            <a:r>
              <a:rPr lang="ar-EG" sz="1800" dirty="0">
                <a:solidFill>
                  <a:schemeClr val="lt1"/>
                </a:solidFill>
              </a:rPr>
              <a:t>إدارة المتطلبات المفصّلة في اتفاقية السجل وفي سياسات </a:t>
            </a:r>
            <a:r>
              <a:rPr lang="en-US" sz="1800" dirty="0">
                <a:solidFill>
                  <a:schemeClr val="lt1"/>
                </a:solidFill>
              </a:rPr>
              <a:t>ICANN</a:t>
            </a:r>
            <a:r>
              <a:rPr lang="ar-EG" sz="1800" dirty="0">
                <a:solidFill>
                  <a:schemeClr val="lt1"/>
                </a:solidFill>
              </a:rPr>
              <a:t>.</a:t>
            </a:r>
          </a:p>
          <a:p>
            <a:pPr marL="457200" lvl="0" indent="-342900" algn="r" rtl="1">
              <a:spcBef>
                <a:spcPts val="0"/>
              </a:spcBef>
              <a:spcAft>
                <a:spcPts val="0"/>
              </a:spcAft>
              <a:buClr>
                <a:schemeClr val="lt1"/>
              </a:buClr>
              <a:buSzPts val="1800"/>
              <a:buChar char="●"/>
            </a:pPr>
            <a:r>
              <a:rPr lang="ar-EG" sz="1800" dirty="0">
                <a:solidFill>
                  <a:schemeClr val="lt1"/>
                </a:solidFill>
              </a:rPr>
              <a:t>تحويل أسماء النطاقات إلى عناوين </a:t>
            </a:r>
            <a:r>
              <a:rPr lang="en-US" sz="1800" dirty="0">
                <a:solidFill>
                  <a:schemeClr val="lt1"/>
                </a:solidFill>
              </a:rPr>
              <a:t>IP</a:t>
            </a:r>
            <a:r>
              <a:rPr lang="ar-EG" sz="1800" dirty="0">
                <a:solidFill>
                  <a:schemeClr val="lt1"/>
                </a:solidFill>
              </a:rPr>
              <a:t> لتمكين توجيه مرور بيانات الإنترنت.</a:t>
            </a:r>
          </a:p>
          <a:p>
            <a:pPr marL="457200" lvl="0" indent="-342900" algn="r" rtl="1">
              <a:spcBef>
                <a:spcPts val="0"/>
              </a:spcBef>
              <a:spcAft>
                <a:spcPts val="0"/>
              </a:spcAft>
              <a:buClr>
                <a:schemeClr val="lt1"/>
              </a:buClr>
              <a:buSzPts val="1800"/>
              <a:buChar char="●"/>
            </a:pPr>
            <a:r>
              <a:rPr lang="ar-EG" sz="1800" dirty="0">
                <a:solidFill>
                  <a:schemeClr val="lt1"/>
                </a:solidFill>
              </a:rPr>
              <a:t>تشغيل الجوانب الفنية في نطاق </a:t>
            </a:r>
            <a:r>
              <a:rPr lang="en-US" sz="1800" dirty="0">
                <a:solidFill>
                  <a:schemeClr val="lt1"/>
                </a:solidFill>
              </a:rPr>
              <a:t>TLD</a:t>
            </a:r>
            <a:r>
              <a:rPr lang="ar-EG" sz="1800" dirty="0">
                <a:solidFill>
                  <a:schemeClr val="lt1"/>
                </a:solidFill>
              </a:rPr>
              <a:t>.</a:t>
            </a:r>
          </a:p>
        </p:txBody>
      </p:sp>
      <p:sp>
        <p:nvSpPr>
          <p:cNvPr id="479" name="Google Shape;479;g2f0b3186bae_0_0"/>
          <p:cNvSpPr/>
          <p:nvPr/>
        </p:nvSpPr>
        <p:spPr>
          <a:xfrm>
            <a:off x="4656226" y="3187200"/>
            <a:ext cx="4032000"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r" rtl="1">
              <a:spcBef>
                <a:spcPts val="0"/>
              </a:spcBef>
              <a:spcAft>
                <a:spcPts val="0"/>
              </a:spcAft>
              <a:buClr>
                <a:schemeClr val="lt1"/>
              </a:buClr>
              <a:buSzPts val="1800"/>
              <a:buChar char="●"/>
            </a:pPr>
            <a:r>
              <a:rPr lang="ar-EG" sz="1800" dirty="0">
                <a:solidFill>
                  <a:schemeClr val="lt1"/>
                </a:solidFill>
              </a:rPr>
              <a:t>الاحتفاظ بقاعدة بيانات رئيسية تضم </a:t>
            </a:r>
            <a:br>
              <a:rPr lang="en-US" sz="1800" dirty="0">
                <a:solidFill>
                  <a:schemeClr val="lt1"/>
                </a:solidFill>
              </a:rPr>
            </a:br>
            <a:r>
              <a:rPr lang="ar-EG" sz="1800" dirty="0">
                <a:solidFill>
                  <a:schemeClr val="lt1"/>
                </a:solidFill>
              </a:rPr>
              <a:t>أسماء النطاقات المُسجَّلة في نطاق المستوى الأعلى </a:t>
            </a:r>
            <a:r>
              <a:rPr lang="en-US" sz="1800" dirty="0">
                <a:solidFill>
                  <a:schemeClr val="lt1"/>
                </a:solidFill>
              </a:rPr>
              <a:t>TLD</a:t>
            </a:r>
            <a:r>
              <a:rPr lang="ar-EG" sz="1800" dirty="0">
                <a:solidFill>
                  <a:schemeClr val="lt1"/>
                </a:solidFill>
              </a:rPr>
              <a:t>.</a:t>
            </a:r>
          </a:p>
          <a:p>
            <a:pPr marL="457200" lvl="0" indent="-342900" algn="r" rtl="1">
              <a:spcBef>
                <a:spcPts val="0"/>
              </a:spcBef>
              <a:spcAft>
                <a:spcPts val="0"/>
              </a:spcAft>
              <a:buClr>
                <a:schemeClr val="lt1"/>
              </a:buClr>
              <a:buSzPts val="1800"/>
              <a:buChar char="●"/>
            </a:pPr>
            <a:r>
              <a:rPr lang="ar-EG" sz="1800" dirty="0">
                <a:solidFill>
                  <a:schemeClr val="lt1"/>
                </a:solidFill>
              </a:rPr>
              <a:t>إنشاء "ملف المنطقة" الذي يسمح لأجهزة الكمبيوتر توجيه مسار مرور بيانات الإنترنت إلى نطاقات المستوى الأعلى </a:t>
            </a:r>
            <a:r>
              <a:rPr lang="en-US" sz="1800" dirty="0">
                <a:solidFill>
                  <a:schemeClr val="lt1"/>
                </a:solidFill>
              </a:rPr>
              <a:t>TLD</a:t>
            </a:r>
            <a:r>
              <a:rPr lang="ar-EG" sz="1800" dirty="0">
                <a:solidFill>
                  <a:schemeClr val="lt1"/>
                </a:solidFill>
              </a:rPr>
              <a:t> في أي مكان من العالم ومنها.</a:t>
            </a:r>
          </a:p>
        </p:txBody>
      </p:sp>
      <p:sp>
        <p:nvSpPr>
          <p:cNvPr id="480" name="Google Shape;480;g2f0b3186bae_0_0"/>
          <p:cNvSpPr/>
          <p:nvPr/>
        </p:nvSpPr>
        <p:spPr>
          <a:xfrm>
            <a:off x="4656238" y="2153100"/>
            <a:ext cx="4032000"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a:solidFill>
                  <a:srgbClr val="0B3458"/>
                </a:solidFill>
              </a:rPr>
              <a:t>مشغلو السجلات:</a:t>
            </a:r>
          </a:p>
        </p:txBody>
      </p:sp>
      <p:sp>
        <p:nvSpPr>
          <p:cNvPr id="481" name="Google Shape;481;g2f0b3186bae_0_0"/>
          <p:cNvSpPr/>
          <p:nvPr/>
        </p:nvSpPr>
        <p:spPr>
          <a:xfrm>
            <a:off x="477854" y="2159400"/>
            <a:ext cx="4032000"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dirty="0">
                <a:solidFill>
                  <a:srgbClr val="0B3458"/>
                </a:solidFill>
              </a:rPr>
              <a:t>تشمل المسئوليات ما يلي:</a:t>
            </a:r>
          </a:p>
        </p:txBody>
      </p:sp>
      <p:cxnSp>
        <p:nvCxnSpPr>
          <p:cNvPr id="482" name="Google Shape;482;g2f0b3186bae_0_0"/>
          <p:cNvCxnSpPr/>
          <p:nvPr/>
        </p:nvCxnSpPr>
        <p:spPr>
          <a:xfrm>
            <a:off x="4656227" y="2146797"/>
            <a:ext cx="4011600" cy="4800"/>
          </a:xfrm>
          <a:prstGeom prst="straightConnector1">
            <a:avLst/>
          </a:prstGeom>
          <a:noFill/>
          <a:ln w="15875" cap="flat" cmpd="sng">
            <a:solidFill>
              <a:srgbClr val="F1633E"/>
            </a:solidFill>
            <a:prstDash val="solid"/>
            <a:round/>
            <a:headEnd type="none" w="sm" len="sm"/>
            <a:tailEnd type="none" w="sm" len="sm"/>
          </a:ln>
        </p:spPr>
      </p:cxnSp>
      <p:cxnSp>
        <p:nvCxnSpPr>
          <p:cNvPr id="483" name="Google Shape;483;g2f0b3186bae_0_0"/>
          <p:cNvCxnSpPr/>
          <p:nvPr/>
        </p:nvCxnSpPr>
        <p:spPr>
          <a:xfrm>
            <a:off x="488043" y="2146810"/>
            <a:ext cx="4011600" cy="4800"/>
          </a:xfrm>
          <a:prstGeom prst="straightConnector1">
            <a:avLst/>
          </a:prstGeom>
          <a:noFill/>
          <a:ln w="15875" cap="flat" cmpd="sng">
            <a:solidFill>
              <a:srgbClr val="F1633E"/>
            </a:solidFill>
            <a:prstDash val="solid"/>
            <a:round/>
            <a:headEnd type="none" w="sm" len="sm"/>
            <a:tailEnd type="none" w="sm" len="sm"/>
          </a:ln>
        </p:spPr>
      </p:cxnSp>
      <p:grpSp>
        <p:nvGrpSpPr>
          <p:cNvPr id="484" name="Google Shape;484;g2f0b3186bae_0_0"/>
          <p:cNvGrpSpPr/>
          <p:nvPr/>
        </p:nvGrpSpPr>
        <p:grpSpPr>
          <a:xfrm>
            <a:off x="7796743" y="1820999"/>
            <a:ext cx="656400" cy="656400"/>
            <a:chOff x="3145601" y="1775799"/>
            <a:chExt cx="656400" cy="656400"/>
          </a:xfrm>
        </p:grpSpPr>
        <p:sp>
          <p:nvSpPr>
            <p:cNvPr id="485" name="Google Shape;485;g2f0b3186bae_0_0"/>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86" name="Google Shape;486;g2f0b3186bae_0_0"/>
            <p:cNvGrpSpPr/>
            <p:nvPr/>
          </p:nvGrpSpPr>
          <p:grpSpPr>
            <a:xfrm>
              <a:off x="3251481" y="1857588"/>
              <a:ext cx="439657" cy="485762"/>
              <a:chOff x="5399755" y="2316890"/>
              <a:chExt cx="554003" cy="612100"/>
            </a:xfrm>
          </p:grpSpPr>
          <p:sp>
            <p:nvSpPr>
              <p:cNvPr id="487" name="Google Shape;487;g2f0b3186bae_0_0"/>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g2f0b3186bae_0_0"/>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g2f0b3186bae_0_0"/>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g2f0b3186bae_0_0"/>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g2f0b3186bae_0_0"/>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g2f0b3186bae_0_0"/>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g2f0b3186bae_0_0"/>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g2f0b3186bae_0_0"/>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g2f0b3186bae_0_0"/>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g2f0b3186bae_0_0"/>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g2f0b3186bae_0_0"/>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g2f0b3186bae_0_0"/>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99" name="Google Shape;499;g2f0b3186bae_0_0"/>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0" name="Google Shape;500;g2f0b3186bae_0_0"/>
          <p:cNvSpPr/>
          <p:nvPr/>
        </p:nvSpPr>
        <p:spPr>
          <a:xfrm>
            <a:off x="3572859"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501" name="Google Shape;501;g2f0b3186bae_0_0"/>
          <p:cNvPicPr preferRelativeResize="0"/>
          <p:nvPr/>
        </p:nvPicPr>
        <p:blipFill rotWithShape="1">
          <a:blip r:embed="rId4">
            <a:alphaModFix/>
          </a:blip>
          <a:srcRect/>
          <a:stretch/>
        </p:blipFill>
        <p:spPr>
          <a:xfrm>
            <a:off x="3710375" y="2026311"/>
            <a:ext cx="373658" cy="256229"/>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1"/>
          <p:cNvSpPr txBox="1">
            <a:spLocks noGrp="1"/>
          </p:cNvSpPr>
          <p:nvPr>
            <p:ph type="body" idx="1"/>
          </p:nvPr>
        </p:nvSpPr>
        <p:spPr>
          <a:xfrm>
            <a:off x="4292041" y="1736256"/>
            <a:ext cx="1180913" cy="896775"/>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02A49"/>
              </a:buClr>
              <a:buSzPts val="5400"/>
              <a:buNone/>
            </a:pPr>
            <a:r>
              <a:rPr lang="ar-EG" dirty="0"/>
              <a:t>04</a:t>
            </a:r>
          </a:p>
        </p:txBody>
      </p:sp>
      <p:sp>
        <p:nvSpPr>
          <p:cNvPr id="507" name="Google Shape;507;p11"/>
          <p:cNvSpPr txBox="1">
            <a:spLocks noGrp="1"/>
          </p:cNvSpPr>
          <p:nvPr>
            <p:ph type="title"/>
          </p:nvPr>
        </p:nvSpPr>
        <p:spPr>
          <a:xfrm>
            <a:off x="983848" y="2786063"/>
            <a:ext cx="4489106" cy="1108200"/>
          </a:xfrm>
          <a:prstGeom prst="rect">
            <a:avLst/>
          </a:prstGeom>
          <a:noFill/>
          <a:ln>
            <a:noFill/>
          </a:ln>
        </p:spPr>
        <p:txBody>
          <a:bodyPr spcFirstLastPara="1" wrap="square" lIns="0" tIns="0" rIns="0" bIns="0" anchor="t" anchorCtr="0">
            <a:spAutoFit/>
          </a:bodyPr>
          <a:lstStyle/>
          <a:p>
            <a:pPr marL="0" lvl="0" indent="0" algn="r" rtl="1">
              <a:lnSpc>
                <a:spcPct val="100000"/>
              </a:lnSpc>
              <a:spcBef>
                <a:spcPts val="0"/>
              </a:spcBef>
              <a:spcAft>
                <a:spcPts val="0"/>
              </a:spcAft>
              <a:buClr>
                <a:srgbClr val="002A49"/>
              </a:buClr>
              <a:buSzPts val="3600"/>
              <a:buFont typeface="Arial"/>
              <a:buNone/>
            </a:pPr>
            <a:r>
              <a:rPr lang="ar-EG" dirty="0"/>
              <a:t>المساعدة لمقدمي طلبات نطاقات </a:t>
            </a:r>
            <a:r>
              <a:rPr lang="en-US" dirty="0"/>
              <a:t>gTLD</a:t>
            </a:r>
            <a:r>
              <a:rPr lang="ar-EG" dirty="0"/>
              <a:t> الجديدة</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5"/>
          <p:cNvSpPr txBox="1">
            <a:spLocks noGrp="1"/>
          </p:cNvSpPr>
          <p:nvPr>
            <p:ph type="title"/>
          </p:nvPr>
        </p:nvSpPr>
        <p:spPr>
          <a:xfrm>
            <a:off x="431799" y="900113"/>
            <a:ext cx="8260025" cy="499029"/>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معايير دعم مقدم الطلب</a:t>
            </a:r>
          </a:p>
        </p:txBody>
      </p:sp>
      <p:sp>
        <p:nvSpPr>
          <p:cNvPr id="514" name="Google Shape;514;p15"/>
          <p:cNvSpPr txBox="1"/>
          <p:nvPr/>
        </p:nvSpPr>
        <p:spPr>
          <a:xfrm>
            <a:off x="5958394" y="2074914"/>
            <a:ext cx="2733430" cy="1412676"/>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dirty="0">
                <a:solidFill>
                  <a:srgbClr val="0B3458"/>
                </a:solidFill>
                <a:latin typeface="Arial"/>
                <a:ea typeface="Arial"/>
                <a:cs typeface="Arial"/>
                <a:sym typeface="Arial"/>
              </a:rPr>
              <a:t>لكي يكون مقدمو الطلبات مؤهلون للحصول على المساعدة من خلال برنامج دعم مقدم الطلب، يجب عليهم إثبات ما يلي:</a:t>
            </a:r>
          </a:p>
        </p:txBody>
      </p:sp>
      <p:sp>
        <p:nvSpPr>
          <p:cNvPr id="515" name="Google Shape;515;p15"/>
          <p:cNvSpPr/>
          <p:nvPr/>
        </p:nvSpPr>
        <p:spPr>
          <a:xfrm>
            <a:off x="-1408" y="3647163"/>
            <a:ext cx="5146200" cy="636300"/>
          </a:xfrm>
          <a:prstGeom prst="rect">
            <a:avLst/>
          </a:prstGeom>
          <a:solidFill>
            <a:srgbClr val="0B3458"/>
          </a:solidFill>
          <a:ln>
            <a:noFill/>
          </a:ln>
        </p:spPr>
        <p:txBody>
          <a:bodyPr spcFirstLastPara="1" wrap="square" lIns="0" tIns="0" rIns="356616" bIns="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a:solidFill>
                  <a:schemeClr val="lt1"/>
                </a:solidFill>
                <a:latin typeface="Arial"/>
                <a:ea typeface="Arial"/>
                <a:cs typeface="Arial"/>
                <a:sym typeface="Arial"/>
              </a:rPr>
              <a:t>الاحتياج المالي</a:t>
            </a:r>
          </a:p>
        </p:txBody>
      </p:sp>
      <p:sp>
        <p:nvSpPr>
          <p:cNvPr id="516" name="Google Shape;516;p15"/>
          <p:cNvSpPr/>
          <p:nvPr/>
        </p:nvSpPr>
        <p:spPr>
          <a:xfrm>
            <a:off x="-1408" y="4443047"/>
            <a:ext cx="5146200" cy="636300"/>
          </a:xfrm>
          <a:prstGeom prst="rect">
            <a:avLst/>
          </a:prstGeom>
          <a:solidFill>
            <a:srgbClr val="0B3458"/>
          </a:solidFill>
          <a:ln>
            <a:noFill/>
          </a:ln>
        </p:spPr>
        <p:txBody>
          <a:bodyPr spcFirstLastPara="1" wrap="square" lIns="0" tIns="0" rIns="356616" bIns="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a:solidFill>
                  <a:schemeClr val="lt1"/>
                </a:solidFill>
                <a:latin typeface="Arial"/>
                <a:ea typeface="Arial"/>
                <a:cs typeface="Arial"/>
                <a:sym typeface="Arial"/>
              </a:rPr>
              <a:t>الاستمرارية المالية</a:t>
            </a:r>
          </a:p>
        </p:txBody>
      </p:sp>
      <p:sp>
        <p:nvSpPr>
          <p:cNvPr id="517" name="Google Shape;517;p15"/>
          <p:cNvSpPr/>
          <p:nvPr/>
        </p:nvSpPr>
        <p:spPr>
          <a:xfrm>
            <a:off x="-1408" y="2055406"/>
            <a:ext cx="5146200" cy="636300"/>
          </a:xfrm>
          <a:prstGeom prst="rect">
            <a:avLst/>
          </a:prstGeom>
          <a:solidFill>
            <a:srgbClr val="0B3458"/>
          </a:solidFill>
          <a:ln>
            <a:noFill/>
          </a:ln>
        </p:spPr>
        <p:txBody>
          <a:bodyPr spcFirstLastPara="1" wrap="square" lIns="0" tIns="0" rIns="356616" bIns="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dirty="0">
                <a:solidFill>
                  <a:schemeClr val="lt1"/>
                </a:solidFill>
                <a:latin typeface="Arial"/>
                <a:ea typeface="Arial"/>
                <a:cs typeface="Arial"/>
                <a:sym typeface="Arial"/>
              </a:rPr>
              <a:t>العناية الواجبة للأعمال العامة</a:t>
            </a:r>
          </a:p>
        </p:txBody>
      </p:sp>
      <p:sp>
        <p:nvSpPr>
          <p:cNvPr id="518" name="Google Shape;518;p15"/>
          <p:cNvSpPr/>
          <p:nvPr/>
        </p:nvSpPr>
        <p:spPr>
          <a:xfrm>
            <a:off x="-1408" y="2851290"/>
            <a:ext cx="5146200" cy="636300"/>
          </a:xfrm>
          <a:prstGeom prst="rect">
            <a:avLst/>
          </a:prstGeom>
          <a:solidFill>
            <a:srgbClr val="0B3458"/>
          </a:solidFill>
          <a:ln>
            <a:noFill/>
          </a:ln>
        </p:spPr>
        <p:txBody>
          <a:bodyPr spcFirstLastPara="1" wrap="square" lIns="0" tIns="0" rIns="356616" bIns="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dirty="0">
                <a:solidFill>
                  <a:schemeClr val="lt1"/>
                </a:solidFill>
                <a:latin typeface="Arial"/>
                <a:ea typeface="Arial"/>
                <a:cs typeface="Arial"/>
                <a:sym typeface="Arial"/>
              </a:rPr>
              <a:t>العناية الواجبة </a:t>
            </a:r>
            <a:r>
              <a:rPr lang="ar-EG" sz="2000" dirty="0">
                <a:solidFill>
                  <a:schemeClr val="lt1"/>
                </a:solidFill>
              </a:rPr>
              <a:t>ل</a:t>
            </a:r>
            <a:r>
              <a:rPr lang="ar-EG" sz="2000" b="0" i="0" u="none" strike="noStrike" cap="none" dirty="0">
                <a:solidFill>
                  <a:schemeClr val="lt1"/>
                </a:solidFill>
                <a:latin typeface="Arial"/>
                <a:ea typeface="Arial"/>
                <a:cs typeface="Arial"/>
                <a:sym typeface="Arial"/>
              </a:rPr>
              <a:t>لمسئولية العامة</a:t>
            </a:r>
          </a:p>
        </p:txBody>
      </p:sp>
      <p:sp>
        <p:nvSpPr>
          <p:cNvPr id="519" name="Google Shape;519;p15"/>
          <p:cNvSpPr/>
          <p:nvPr/>
        </p:nvSpPr>
        <p:spPr>
          <a:xfrm>
            <a:off x="-1408" y="5260005"/>
            <a:ext cx="5146158" cy="636389"/>
          </a:xfrm>
          <a:prstGeom prst="rect">
            <a:avLst/>
          </a:prstGeom>
          <a:solidFill>
            <a:srgbClr val="0B3458"/>
          </a:solidFill>
          <a:ln>
            <a:noFill/>
          </a:ln>
        </p:spPr>
        <p:txBody>
          <a:bodyPr spcFirstLastPara="1" wrap="square" lIns="0" tIns="0" rIns="356616" bIns="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a:solidFill>
                  <a:schemeClr val="lt1"/>
                </a:solidFill>
                <a:latin typeface="Arial"/>
                <a:ea typeface="Arial"/>
                <a:cs typeface="Arial"/>
                <a:sym typeface="Arial"/>
              </a:rPr>
              <a:t>حالة الكيان المؤهل</a:t>
            </a:r>
          </a:p>
        </p:txBody>
      </p:sp>
      <p:grpSp>
        <p:nvGrpSpPr>
          <p:cNvPr id="2" name="Group 1">
            <a:extLst>
              <a:ext uri="{FF2B5EF4-FFF2-40B4-BE49-F238E27FC236}">
                <a16:creationId xmlns:a16="http://schemas.microsoft.com/office/drawing/2014/main" id="{2532B976-70C9-C8FA-FE3D-35886DF4BDAA}"/>
              </a:ext>
            </a:extLst>
          </p:cNvPr>
          <p:cNvGrpSpPr/>
          <p:nvPr/>
        </p:nvGrpSpPr>
        <p:grpSpPr>
          <a:xfrm>
            <a:off x="4967011" y="2213679"/>
            <a:ext cx="334922" cy="3533518"/>
            <a:chOff x="3830381" y="2213679"/>
            <a:chExt cx="334922" cy="3533518"/>
          </a:xfrm>
        </p:grpSpPr>
        <p:sp>
          <p:nvSpPr>
            <p:cNvPr id="520" name="Google Shape;520;p15"/>
            <p:cNvSpPr/>
            <p:nvPr/>
          </p:nvSpPr>
          <p:spPr>
            <a:xfrm>
              <a:off x="3830381" y="380022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1" name="Google Shape;521;p15"/>
            <p:cNvPicPr preferRelativeResize="0"/>
            <p:nvPr/>
          </p:nvPicPr>
          <p:blipFill rotWithShape="1">
            <a:blip r:embed="rId4">
              <a:alphaModFix/>
            </a:blip>
            <a:srcRect/>
            <a:stretch/>
          </p:blipFill>
          <p:spPr>
            <a:xfrm>
              <a:off x="3923994" y="3917089"/>
              <a:ext cx="147696" cy="101276"/>
            </a:xfrm>
            <a:prstGeom prst="rect">
              <a:avLst/>
            </a:prstGeom>
            <a:noFill/>
            <a:ln>
              <a:noFill/>
            </a:ln>
          </p:spPr>
        </p:pic>
        <p:sp>
          <p:nvSpPr>
            <p:cNvPr id="522" name="Google Shape;522;p15"/>
            <p:cNvSpPr/>
            <p:nvPr/>
          </p:nvSpPr>
          <p:spPr>
            <a:xfrm>
              <a:off x="3830381" y="459227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3" name="Google Shape;523;p15"/>
            <p:cNvPicPr preferRelativeResize="0"/>
            <p:nvPr/>
          </p:nvPicPr>
          <p:blipFill rotWithShape="1">
            <a:blip r:embed="rId4">
              <a:alphaModFix/>
            </a:blip>
            <a:srcRect/>
            <a:stretch/>
          </p:blipFill>
          <p:spPr>
            <a:xfrm>
              <a:off x="3923994" y="4709139"/>
              <a:ext cx="147696" cy="101276"/>
            </a:xfrm>
            <a:prstGeom prst="rect">
              <a:avLst/>
            </a:prstGeom>
            <a:noFill/>
            <a:ln>
              <a:noFill/>
            </a:ln>
          </p:spPr>
        </p:pic>
        <p:sp>
          <p:nvSpPr>
            <p:cNvPr id="524" name="Google Shape;524;p15"/>
            <p:cNvSpPr/>
            <p:nvPr/>
          </p:nvSpPr>
          <p:spPr>
            <a:xfrm>
              <a:off x="3830381" y="2213679"/>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5" name="Google Shape;525;p15"/>
            <p:cNvPicPr preferRelativeResize="0"/>
            <p:nvPr/>
          </p:nvPicPr>
          <p:blipFill rotWithShape="1">
            <a:blip r:embed="rId4">
              <a:alphaModFix/>
            </a:blip>
            <a:srcRect/>
            <a:stretch/>
          </p:blipFill>
          <p:spPr>
            <a:xfrm>
              <a:off x="3923994" y="2330544"/>
              <a:ext cx="147696" cy="101276"/>
            </a:xfrm>
            <a:prstGeom prst="rect">
              <a:avLst/>
            </a:prstGeom>
            <a:noFill/>
            <a:ln>
              <a:noFill/>
            </a:ln>
          </p:spPr>
        </p:pic>
        <p:sp>
          <p:nvSpPr>
            <p:cNvPr id="526" name="Google Shape;526;p15"/>
            <p:cNvSpPr/>
            <p:nvPr/>
          </p:nvSpPr>
          <p:spPr>
            <a:xfrm>
              <a:off x="3830381" y="3002510"/>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7" name="Google Shape;527;p15"/>
            <p:cNvPicPr preferRelativeResize="0"/>
            <p:nvPr/>
          </p:nvPicPr>
          <p:blipFill rotWithShape="1">
            <a:blip r:embed="rId4">
              <a:alphaModFix/>
            </a:blip>
            <a:srcRect/>
            <a:stretch/>
          </p:blipFill>
          <p:spPr>
            <a:xfrm>
              <a:off x="3923994" y="3119375"/>
              <a:ext cx="147696" cy="101276"/>
            </a:xfrm>
            <a:prstGeom prst="rect">
              <a:avLst/>
            </a:prstGeom>
            <a:noFill/>
            <a:ln>
              <a:noFill/>
            </a:ln>
          </p:spPr>
        </p:pic>
        <p:sp>
          <p:nvSpPr>
            <p:cNvPr id="528" name="Google Shape;528;p15"/>
            <p:cNvSpPr/>
            <p:nvPr/>
          </p:nvSpPr>
          <p:spPr>
            <a:xfrm>
              <a:off x="3830381" y="5412275"/>
              <a:ext cx="334922" cy="33492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9" name="Google Shape;529;p15"/>
            <p:cNvPicPr preferRelativeResize="0"/>
            <p:nvPr/>
          </p:nvPicPr>
          <p:blipFill rotWithShape="1">
            <a:blip r:embed="rId4">
              <a:alphaModFix/>
            </a:blip>
            <a:srcRect/>
            <a:stretch/>
          </p:blipFill>
          <p:spPr>
            <a:xfrm>
              <a:off x="3923994" y="5529140"/>
              <a:ext cx="147696" cy="101276"/>
            </a:xfrm>
            <a:prstGeom prst="rect">
              <a:avLst/>
            </a:prstGeom>
            <a:noFill/>
            <a:ln>
              <a:noFill/>
            </a:ln>
          </p:spPr>
        </p:pic>
      </p:grpSp>
      <p:sp>
        <p:nvSpPr>
          <p:cNvPr id="530" name="Google Shape;530;p15"/>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40" name="Google Shape;540;p14"/>
          <p:cNvSpPr txBox="1">
            <a:spLocks noGrp="1"/>
          </p:cNvSpPr>
          <p:nvPr>
            <p:ph type="title"/>
          </p:nvPr>
        </p:nvSpPr>
        <p:spPr>
          <a:xfrm>
            <a:off x="3673523" y="900113"/>
            <a:ext cx="5032567" cy="499029"/>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a:t>برنامج دعم مقدم الطلب</a:t>
            </a:r>
          </a:p>
        </p:txBody>
      </p:sp>
      <p:sp>
        <p:nvSpPr>
          <p:cNvPr id="541" name="Google Shape;541;p14"/>
          <p:cNvSpPr txBox="1"/>
          <p:nvPr/>
        </p:nvSpPr>
        <p:spPr>
          <a:xfrm>
            <a:off x="1004835" y="1734672"/>
            <a:ext cx="7701256" cy="1366338"/>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dirty="0">
                <a:solidFill>
                  <a:srgbClr val="0B3458"/>
                </a:solidFill>
              </a:rPr>
              <a:t>التقديم للحصول على</a:t>
            </a:r>
            <a:r>
              <a:rPr lang="ar-EG" sz="2000" b="0" i="0" u="none" strike="noStrike" cap="none" dirty="0">
                <a:solidFill>
                  <a:srgbClr val="0B3458"/>
                </a:solidFill>
                <a:latin typeface="Arial"/>
                <a:ea typeface="Arial"/>
                <a:cs typeface="Arial"/>
                <a:sym typeface="Arial"/>
              </a:rPr>
              <a:t> نطاق </a:t>
            </a:r>
            <a:r>
              <a:rPr lang="en-US" sz="2000" b="0" i="0" u="none" strike="noStrike" cap="none" dirty="0">
                <a:solidFill>
                  <a:srgbClr val="0B3458"/>
                </a:solidFill>
                <a:latin typeface="Arial"/>
                <a:ea typeface="Arial"/>
                <a:cs typeface="Arial"/>
                <a:sym typeface="Arial"/>
              </a:rPr>
              <a:t>gTLD</a:t>
            </a:r>
            <a:r>
              <a:rPr lang="ar-EG" sz="2000" b="0" i="0" u="none" strike="noStrike" cap="none" dirty="0">
                <a:solidFill>
                  <a:srgbClr val="0B3458"/>
                </a:solidFill>
                <a:latin typeface="Arial"/>
                <a:ea typeface="Arial"/>
                <a:cs typeface="Arial"/>
                <a:sym typeface="Arial"/>
              </a:rPr>
              <a:t> أمر مكلف وقد يكون بعيد المنال بالنسبة لكثيرين. ويجعل برنامج دعم مقدم الطلب التقديم للحصول على نطاق </a:t>
            </a:r>
            <a:r>
              <a:rPr lang="en-US" sz="2000" b="0" i="0" u="none" strike="noStrike" cap="none" dirty="0">
                <a:solidFill>
                  <a:srgbClr val="0B3458"/>
                </a:solidFill>
                <a:latin typeface="Arial"/>
                <a:ea typeface="Arial"/>
                <a:cs typeface="Arial"/>
                <a:sym typeface="Arial"/>
              </a:rPr>
              <a:t>gTLD</a:t>
            </a:r>
            <a:r>
              <a:rPr lang="ar-EG" sz="2000" b="0" i="0" u="none" strike="noStrike" cap="none" dirty="0">
                <a:solidFill>
                  <a:srgbClr val="0B3458"/>
                </a:solidFill>
                <a:latin typeface="Arial"/>
                <a:ea typeface="Arial"/>
                <a:cs typeface="Arial"/>
                <a:sym typeface="Arial"/>
              </a:rPr>
              <a:t> جديد أكثر سهولة وإتاحة للكيانات غير القادرة على ذلك بسبب القيود المالية والقيود على الموارد الأخرى.</a:t>
            </a:r>
          </a:p>
        </p:txBody>
      </p:sp>
      <p:sp>
        <p:nvSpPr>
          <p:cNvPr id="542" name="Google Shape;542;p14"/>
          <p:cNvSpPr txBox="1"/>
          <p:nvPr/>
        </p:nvSpPr>
        <p:spPr>
          <a:xfrm>
            <a:off x="1597403" y="3034932"/>
            <a:ext cx="7108687" cy="394763"/>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i="0" u="none" strike="noStrike" cap="none" dirty="0">
                <a:solidFill>
                  <a:srgbClr val="F1633E"/>
                </a:solidFill>
                <a:latin typeface="Arial"/>
                <a:ea typeface="Arial"/>
                <a:cs typeface="Arial"/>
                <a:sym typeface="Arial"/>
              </a:rPr>
              <a:t>يجب أن يكون المرشحون من ضمن أنواع الكيانات التالية:</a:t>
            </a:r>
          </a:p>
        </p:txBody>
      </p:sp>
      <p:sp>
        <p:nvSpPr>
          <p:cNvPr id="536" name="Google Shape;536;p14"/>
          <p:cNvSpPr/>
          <p:nvPr/>
        </p:nvSpPr>
        <p:spPr>
          <a:xfrm flipH="1">
            <a:off x="4477458" y="4046946"/>
            <a:ext cx="2052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المنظمات الحكومية الدولية</a:t>
            </a:r>
          </a:p>
        </p:txBody>
      </p:sp>
      <p:sp>
        <p:nvSpPr>
          <p:cNvPr id="537" name="Google Shape;537;p14"/>
          <p:cNvSpPr/>
          <p:nvPr/>
        </p:nvSpPr>
        <p:spPr>
          <a:xfrm flipH="1">
            <a:off x="6628375" y="4046947"/>
            <a:ext cx="2052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المؤسسات غير الربحية،</a:t>
            </a:r>
          </a:p>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وغير الحكومية </a:t>
            </a:r>
            <a:r>
              <a:rPr lang="ar-EG" sz="1600" b="0" i="0" u="none" strike="noStrike" cap="none" dirty="0">
                <a:solidFill>
                  <a:srgbClr val="0B3458"/>
                </a:solidFill>
                <a:latin typeface="Arial"/>
                <a:ea typeface="Arial"/>
                <a:cs typeface="Arial"/>
                <a:sym typeface="Arial"/>
              </a:rPr>
              <a:t>والخيرية</a:t>
            </a:r>
          </a:p>
        </p:txBody>
      </p:sp>
      <p:sp>
        <p:nvSpPr>
          <p:cNvPr id="538" name="Google Shape;538;p14"/>
          <p:cNvSpPr/>
          <p:nvPr/>
        </p:nvSpPr>
        <p:spPr>
          <a:xfrm flipH="1">
            <a:off x="2470541" y="4046947"/>
            <a:ext cx="1908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منظمات السكان </a:t>
            </a:r>
            <a:r>
              <a:rPr lang="ar-EG" sz="1600" b="0" i="0" u="none" strike="noStrike" cap="none" dirty="0">
                <a:solidFill>
                  <a:srgbClr val="0B3458"/>
                </a:solidFill>
                <a:latin typeface="Arial"/>
                <a:ea typeface="Arial"/>
                <a:cs typeface="Arial"/>
                <a:sym typeface="Arial"/>
              </a:rPr>
              <a:t>الأصليين/القبلية</a:t>
            </a:r>
          </a:p>
        </p:txBody>
      </p:sp>
      <p:sp>
        <p:nvSpPr>
          <p:cNvPr id="539" name="Google Shape;539;p14"/>
          <p:cNvSpPr/>
          <p:nvPr/>
        </p:nvSpPr>
        <p:spPr>
          <a:xfrm flipH="1">
            <a:off x="463625" y="4046947"/>
            <a:ext cx="1908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شركات الأعمال الصغيرة ومتناهية الصغر التي تعد مشروعات اجتماعية </a:t>
            </a:r>
            <a:r>
              <a:rPr lang="ar-EG" sz="16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أو تعمل </a:t>
            </a:r>
            <a:r>
              <a:rPr lang="ar-EG" sz="1600" b="0" i="0" u="none" strike="noStrike" cap="none" dirty="0">
                <a:solidFill>
                  <a:srgbClr val="0B3458"/>
                </a:solidFill>
                <a:latin typeface="Arial"/>
                <a:ea typeface="Arial"/>
                <a:cs typeface="Arial"/>
                <a:sym typeface="Arial"/>
              </a:rPr>
              <a:t>في دولة نامية</a:t>
            </a:r>
          </a:p>
        </p:txBody>
      </p:sp>
      <p:cxnSp>
        <p:nvCxnSpPr>
          <p:cNvPr id="543" name="Google Shape;543;p14"/>
          <p:cNvCxnSpPr/>
          <p:nvPr/>
        </p:nvCxnSpPr>
        <p:spPr>
          <a:xfrm flipH="1">
            <a:off x="6628375" y="4046299"/>
            <a:ext cx="2052000" cy="0"/>
          </a:xfrm>
          <a:prstGeom prst="straightConnector1">
            <a:avLst/>
          </a:prstGeom>
          <a:noFill/>
          <a:ln w="15875" cap="flat" cmpd="sng">
            <a:solidFill>
              <a:srgbClr val="F1633E"/>
            </a:solidFill>
            <a:prstDash val="solid"/>
            <a:round/>
            <a:headEnd type="none" w="sm" len="sm"/>
            <a:tailEnd type="none" w="sm" len="sm"/>
          </a:ln>
        </p:spPr>
      </p:cxnSp>
      <p:cxnSp>
        <p:nvCxnSpPr>
          <p:cNvPr id="544" name="Google Shape;544;p14"/>
          <p:cNvCxnSpPr/>
          <p:nvPr/>
        </p:nvCxnSpPr>
        <p:spPr>
          <a:xfrm flipH="1">
            <a:off x="4477458" y="4046299"/>
            <a:ext cx="2046858" cy="0"/>
          </a:xfrm>
          <a:prstGeom prst="straightConnector1">
            <a:avLst/>
          </a:prstGeom>
          <a:noFill/>
          <a:ln w="15875" cap="flat" cmpd="sng">
            <a:solidFill>
              <a:srgbClr val="F1633E"/>
            </a:solidFill>
            <a:prstDash val="solid"/>
            <a:round/>
            <a:headEnd type="none" w="sm" len="sm"/>
            <a:tailEnd type="none" w="sm" len="sm"/>
          </a:ln>
        </p:spPr>
      </p:cxnSp>
      <p:cxnSp>
        <p:nvCxnSpPr>
          <p:cNvPr id="545" name="Google Shape;545;p14"/>
          <p:cNvCxnSpPr/>
          <p:nvPr/>
        </p:nvCxnSpPr>
        <p:spPr>
          <a:xfrm flipH="1">
            <a:off x="2470541" y="4046299"/>
            <a:ext cx="1897716" cy="0"/>
          </a:xfrm>
          <a:prstGeom prst="straightConnector1">
            <a:avLst/>
          </a:prstGeom>
          <a:noFill/>
          <a:ln w="15875" cap="flat" cmpd="sng">
            <a:solidFill>
              <a:srgbClr val="F1633E"/>
            </a:solidFill>
            <a:prstDash val="solid"/>
            <a:round/>
            <a:headEnd type="none" w="sm" len="sm"/>
            <a:tailEnd type="none" w="sm" len="sm"/>
          </a:ln>
        </p:spPr>
      </p:cxnSp>
      <p:cxnSp>
        <p:nvCxnSpPr>
          <p:cNvPr id="546" name="Google Shape;546;p14"/>
          <p:cNvCxnSpPr/>
          <p:nvPr/>
        </p:nvCxnSpPr>
        <p:spPr>
          <a:xfrm rot="10800000">
            <a:off x="463625" y="4046035"/>
            <a:ext cx="1906387" cy="264"/>
          </a:xfrm>
          <a:prstGeom prst="straightConnector1">
            <a:avLst/>
          </a:prstGeom>
          <a:noFill/>
          <a:ln w="15875" cap="flat" cmpd="sng">
            <a:solidFill>
              <a:srgbClr val="F1633E"/>
            </a:solidFill>
            <a:prstDash val="solid"/>
            <a:round/>
            <a:headEnd type="none" w="sm" len="sm"/>
            <a:tailEnd type="none" w="sm" len="sm"/>
          </a:ln>
        </p:spPr>
      </p:cxnSp>
      <p:sp>
        <p:nvSpPr>
          <p:cNvPr id="547" name="Google Shape;547;p14"/>
          <p:cNvSpPr/>
          <p:nvPr/>
        </p:nvSpPr>
        <p:spPr>
          <a:xfrm flipH="1">
            <a:off x="3511134"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48" name="Google Shape;548;p14"/>
          <p:cNvGrpSpPr/>
          <p:nvPr/>
        </p:nvGrpSpPr>
        <p:grpSpPr>
          <a:xfrm>
            <a:off x="3651440" y="3849353"/>
            <a:ext cx="356882" cy="314301"/>
            <a:chOff x="5135678" y="3849353"/>
            <a:chExt cx="356882" cy="314301"/>
          </a:xfrm>
        </p:grpSpPr>
        <p:grpSp>
          <p:nvGrpSpPr>
            <p:cNvPr id="549" name="Google Shape;549;p14"/>
            <p:cNvGrpSpPr/>
            <p:nvPr/>
          </p:nvGrpSpPr>
          <p:grpSpPr>
            <a:xfrm>
              <a:off x="5135678" y="3849353"/>
              <a:ext cx="356882" cy="314301"/>
              <a:chOff x="5135678" y="3849353"/>
              <a:chExt cx="356882" cy="314301"/>
            </a:xfrm>
          </p:grpSpPr>
          <p:sp>
            <p:nvSpPr>
              <p:cNvPr id="550" name="Google Shape;550;p14"/>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1" name="Google Shape;551;p14"/>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2" name="Google Shape;552;p14"/>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3" name="Google Shape;553;p14"/>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4" name="Google Shape;554;p14"/>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5" name="Google Shape;555;p14"/>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6" name="Google Shape;556;p14"/>
          <p:cNvSpPr/>
          <p:nvPr/>
        </p:nvSpPr>
        <p:spPr>
          <a:xfrm flipH="1">
            <a:off x="5667312"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57" name="Google Shape;557;p14"/>
          <p:cNvGrpSpPr/>
          <p:nvPr/>
        </p:nvGrpSpPr>
        <p:grpSpPr>
          <a:xfrm flipH="1">
            <a:off x="5819405" y="3806012"/>
            <a:ext cx="333110" cy="333111"/>
            <a:chOff x="2991485" y="3806012"/>
            <a:chExt cx="333110" cy="333111"/>
          </a:xfrm>
        </p:grpSpPr>
        <p:grpSp>
          <p:nvGrpSpPr>
            <p:cNvPr id="558" name="Google Shape;558;p14"/>
            <p:cNvGrpSpPr/>
            <p:nvPr/>
          </p:nvGrpSpPr>
          <p:grpSpPr>
            <a:xfrm>
              <a:off x="2991485" y="4096159"/>
              <a:ext cx="333110" cy="42964"/>
              <a:chOff x="2991485" y="4096159"/>
              <a:chExt cx="333110" cy="42964"/>
            </a:xfrm>
          </p:grpSpPr>
          <p:sp>
            <p:nvSpPr>
              <p:cNvPr id="559" name="Google Shape;559;p14"/>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0" name="Google Shape;560;p14"/>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1" name="Google Shape;561;p14"/>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62" name="Google Shape;562;p14"/>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63" name="Google Shape;563;p14"/>
            <p:cNvGrpSpPr/>
            <p:nvPr/>
          </p:nvGrpSpPr>
          <p:grpSpPr>
            <a:xfrm>
              <a:off x="3023724" y="3924241"/>
              <a:ext cx="268633" cy="171918"/>
              <a:chOff x="3023724" y="3924241"/>
              <a:chExt cx="268633" cy="171918"/>
            </a:xfrm>
          </p:grpSpPr>
          <p:grpSp>
            <p:nvGrpSpPr>
              <p:cNvPr id="564" name="Google Shape;564;p14"/>
              <p:cNvGrpSpPr/>
              <p:nvPr/>
            </p:nvGrpSpPr>
            <p:grpSpPr>
              <a:xfrm>
                <a:off x="3023724" y="3924241"/>
                <a:ext cx="64415" cy="171918"/>
                <a:chOff x="3023724" y="3924241"/>
                <a:chExt cx="64415" cy="171918"/>
              </a:xfrm>
            </p:grpSpPr>
            <p:sp>
              <p:nvSpPr>
                <p:cNvPr id="565" name="Google Shape;565;p14"/>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6" name="Google Shape;566;p14"/>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7" name="Google Shape;567;p14"/>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8" name="Google Shape;568;p14"/>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569" name="Google Shape;569;p14"/>
              <p:cNvGrpSpPr/>
              <p:nvPr/>
            </p:nvGrpSpPr>
            <p:grpSpPr>
              <a:xfrm>
                <a:off x="3227880" y="3924241"/>
                <a:ext cx="64477" cy="171918"/>
                <a:chOff x="3227880" y="3924241"/>
                <a:chExt cx="64477" cy="171918"/>
              </a:xfrm>
            </p:grpSpPr>
            <p:sp>
              <p:nvSpPr>
                <p:cNvPr id="570" name="Google Shape;570;p14"/>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1" name="Google Shape;571;p14"/>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2" name="Google Shape;572;p14"/>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3" name="Google Shape;573;p14"/>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574" name="Google Shape;574;p14"/>
            <p:cNvGrpSpPr/>
            <p:nvPr/>
          </p:nvGrpSpPr>
          <p:grpSpPr>
            <a:xfrm>
              <a:off x="2991485" y="3806012"/>
              <a:ext cx="333110" cy="118228"/>
              <a:chOff x="2991485" y="3806012"/>
              <a:chExt cx="333110" cy="118228"/>
            </a:xfrm>
          </p:grpSpPr>
          <p:sp>
            <p:nvSpPr>
              <p:cNvPr id="575" name="Google Shape;575;p14"/>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6" name="Google Shape;576;p14"/>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ACB9198E-5A2A-D0F1-7C98-175C2374F645}"/>
              </a:ext>
            </a:extLst>
          </p:cNvPr>
          <p:cNvGrpSpPr/>
          <p:nvPr/>
        </p:nvGrpSpPr>
        <p:grpSpPr>
          <a:xfrm flipH="1">
            <a:off x="7815964" y="3669155"/>
            <a:ext cx="654390" cy="654390"/>
            <a:chOff x="7815964" y="3669155"/>
            <a:chExt cx="654390" cy="654390"/>
          </a:xfrm>
        </p:grpSpPr>
        <p:sp>
          <p:nvSpPr>
            <p:cNvPr id="577" name="Google Shape;577;p14"/>
            <p:cNvSpPr/>
            <p:nvPr/>
          </p:nvSpPr>
          <p:spPr>
            <a:xfrm flipH="1">
              <a:off x="7815964"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78" name="Google Shape;578;p14"/>
            <p:cNvGrpSpPr/>
            <p:nvPr/>
          </p:nvGrpSpPr>
          <p:grpSpPr>
            <a:xfrm flipH="1">
              <a:off x="8005789" y="3874341"/>
              <a:ext cx="273625" cy="242523"/>
              <a:chOff x="864586" y="3874341"/>
              <a:chExt cx="273625" cy="242523"/>
            </a:xfrm>
          </p:grpSpPr>
          <p:sp>
            <p:nvSpPr>
              <p:cNvPr id="579" name="Google Shape;579;p14"/>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0" name="Google Shape;580;p14"/>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1" name="Google Shape;581;p14"/>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582" name="Google Shape;582;p14"/>
          <p:cNvSpPr/>
          <p:nvPr/>
        </p:nvSpPr>
        <p:spPr>
          <a:xfrm flipH="1">
            <a:off x="1504598"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83" name="Google Shape;583;p14"/>
          <p:cNvGrpSpPr/>
          <p:nvPr/>
        </p:nvGrpSpPr>
        <p:grpSpPr>
          <a:xfrm>
            <a:off x="1643843" y="3839747"/>
            <a:ext cx="373988" cy="295271"/>
            <a:chOff x="7126169" y="3839747"/>
            <a:chExt cx="373988" cy="295271"/>
          </a:xfrm>
        </p:grpSpPr>
        <p:sp>
          <p:nvSpPr>
            <p:cNvPr id="584" name="Google Shape;584;p14"/>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5" name="Google Shape;585;p14"/>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6" name="Google Shape;586;p14"/>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7" name="Google Shape;587;p14"/>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8" name="Google Shape;588;p14"/>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9" name="Google Shape;589;p14"/>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0" name="Google Shape;590;p14"/>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1" name="Google Shape;591;p14"/>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2" name="Google Shape;592;p14"/>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3" name="Google Shape;593;p14"/>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4" name="Google Shape;594;p14"/>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5" name="Google Shape;595;p14"/>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5" name="Google Shape;605;p16"/>
          <p:cNvSpPr txBox="1">
            <a:spLocks noGrp="1"/>
          </p:cNvSpPr>
          <p:nvPr>
            <p:ph type="title"/>
          </p:nvPr>
        </p:nvSpPr>
        <p:spPr>
          <a:xfrm>
            <a:off x="5160271" y="900113"/>
            <a:ext cx="3537528" cy="84556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محفظة دعم مقدم الطلب</a:t>
            </a:r>
          </a:p>
        </p:txBody>
      </p:sp>
      <p:sp>
        <p:nvSpPr>
          <p:cNvPr id="606" name="Google Shape;606;p16"/>
          <p:cNvSpPr txBox="1"/>
          <p:nvPr/>
        </p:nvSpPr>
        <p:spPr>
          <a:xfrm>
            <a:off x="873124" y="970652"/>
            <a:ext cx="4292134" cy="492443"/>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600"/>
              <a:buFont typeface="Arial"/>
              <a:buNone/>
            </a:pPr>
            <a:r>
              <a:rPr lang="ar-EG" sz="1600" b="1" i="0" u="none" strike="noStrike" cap="none" dirty="0">
                <a:solidFill>
                  <a:srgbClr val="0B3458"/>
                </a:solidFill>
                <a:latin typeface="Arial"/>
                <a:ea typeface="Arial"/>
                <a:cs typeface="Arial"/>
                <a:sym typeface="Arial"/>
              </a:rPr>
              <a:t>يوفر برنامج دعم مقدم الطلب مدىً من المساعدات المالية وغير المالية للكيانات الجديرة المؤهلة.</a:t>
            </a:r>
          </a:p>
        </p:txBody>
      </p:sp>
      <p:cxnSp>
        <p:nvCxnSpPr>
          <p:cNvPr id="607" name="Google Shape;607;p16"/>
          <p:cNvCxnSpPr/>
          <p:nvPr/>
        </p:nvCxnSpPr>
        <p:spPr>
          <a:xfrm>
            <a:off x="5566896" y="900113"/>
            <a:ext cx="0" cy="879742"/>
          </a:xfrm>
          <a:prstGeom prst="straightConnector1">
            <a:avLst/>
          </a:prstGeom>
          <a:noFill/>
          <a:ln w="15875" cap="flat" cmpd="sng">
            <a:solidFill>
              <a:srgbClr val="6D99B3"/>
            </a:solidFill>
            <a:prstDash val="solid"/>
            <a:round/>
            <a:headEnd type="none" w="sm" len="sm"/>
            <a:tailEnd type="none" w="sm" len="sm"/>
          </a:ln>
        </p:spPr>
      </p:cxnSp>
      <p:sp>
        <p:nvSpPr>
          <p:cNvPr id="601" name="Google Shape;601;p16"/>
          <p:cNvSpPr/>
          <p:nvPr/>
        </p:nvSpPr>
        <p:spPr>
          <a:xfrm flipH="1">
            <a:off x="650882" y="2363050"/>
            <a:ext cx="3537600" cy="4372500"/>
          </a:xfrm>
          <a:prstGeom prst="rect">
            <a:avLst/>
          </a:prstGeom>
          <a:solidFill>
            <a:schemeClr val="lt1"/>
          </a:solidFill>
          <a:ln>
            <a:noFill/>
          </a:ln>
        </p:spPr>
        <p:txBody>
          <a:bodyPr spcFirstLastPara="1" wrap="square" lIns="288000" tIns="288000" rIns="324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i="0" u="none" strike="noStrike" cap="none" dirty="0">
                <a:solidFill>
                  <a:srgbClr val="F1633E"/>
                </a:solidFill>
                <a:latin typeface="Arial"/>
                <a:ea typeface="Arial"/>
                <a:cs typeface="Arial"/>
                <a:sym typeface="Arial"/>
              </a:rPr>
              <a:t>الدعم غير المالي</a:t>
            </a:r>
          </a:p>
          <a:p>
            <a:pPr marL="285750" marR="0" lvl="0" indent="-285750" algn="r" rtl="1">
              <a:lnSpc>
                <a:spcPct val="100000"/>
              </a:lnSpc>
              <a:spcBef>
                <a:spcPts val="600"/>
              </a:spcBef>
              <a:spcAft>
                <a:spcPts val="0"/>
              </a:spcAft>
              <a:buClr>
                <a:srgbClr val="F1633E"/>
              </a:buClr>
              <a:buSzPts val="1800"/>
              <a:buFont typeface="Arial" panose="020B0604020202020204" pitchFamily="34" charset="0"/>
              <a:buChar char="◄"/>
            </a:pPr>
            <a:r>
              <a:rPr lang="ar-EG" sz="1800" b="0" i="0" u="none" strike="noStrike" cap="none" dirty="0">
                <a:solidFill>
                  <a:srgbClr val="0B3458"/>
                </a:solidFill>
                <a:latin typeface="Arial"/>
                <a:ea typeface="Arial"/>
                <a:cs typeface="Arial"/>
                <a:sym typeface="Arial"/>
              </a:rPr>
              <a:t>مواد التدريب: التقديم للحصول </a:t>
            </a:r>
            <a:br>
              <a:rPr lang="en-US" sz="1800" b="0" i="0" u="none" strike="noStrike" cap="none" dirty="0">
                <a:solidFill>
                  <a:srgbClr val="0B3458"/>
                </a:solidFill>
                <a:latin typeface="Arial"/>
                <a:ea typeface="Arial"/>
                <a:cs typeface="Arial"/>
                <a:sym typeface="Arial"/>
              </a:rPr>
            </a:br>
            <a:r>
              <a:rPr lang="ar-EG" sz="1800" b="0" i="0" u="none" strike="noStrike" cap="none" dirty="0">
                <a:solidFill>
                  <a:srgbClr val="0B3458"/>
                </a:solidFill>
                <a:latin typeface="Arial"/>
                <a:ea typeface="Arial"/>
                <a:cs typeface="Arial"/>
                <a:sym typeface="Arial"/>
              </a:rPr>
              <a:t>على نطاق </a:t>
            </a:r>
            <a:r>
              <a:rPr lang="en-US" sz="1800" b="0" i="0" u="none" strike="noStrike" cap="none" dirty="0">
                <a:solidFill>
                  <a:srgbClr val="0B3458"/>
                </a:solidFill>
                <a:latin typeface="Arial"/>
                <a:ea typeface="Arial"/>
                <a:cs typeface="Arial"/>
                <a:sym typeface="Arial"/>
              </a:rPr>
              <a:t>gTLD</a:t>
            </a:r>
            <a:r>
              <a:rPr lang="ar-EG" sz="1800" b="0" i="0" u="none" strike="noStrike" cap="none" dirty="0">
                <a:solidFill>
                  <a:srgbClr val="0B3458"/>
                </a:solidFill>
                <a:latin typeface="Arial"/>
                <a:ea typeface="Arial"/>
                <a:cs typeface="Arial"/>
                <a:sym typeface="Arial"/>
              </a:rPr>
              <a:t>، وكيف تصبح مشغل سجل</a:t>
            </a:r>
          </a:p>
          <a:p>
            <a:pPr marL="285750" marR="0" lvl="0" indent="-285750" algn="r" rtl="1">
              <a:lnSpc>
                <a:spcPct val="100000"/>
              </a:lnSpc>
              <a:spcBef>
                <a:spcPts val="600"/>
              </a:spcBef>
              <a:spcAft>
                <a:spcPts val="0"/>
              </a:spcAft>
              <a:buClr>
                <a:srgbClr val="F1633E"/>
              </a:buClr>
              <a:buSzPts val="1800"/>
              <a:buFont typeface="Arial" panose="020B0604020202020204" pitchFamily="34" charset="0"/>
              <a:buChar char="◄"/>
            </a:pPr>
            <a:r>
              <a:rPr lang="ar-EG" sz="1800" b="0" i="0" u="none" strike="noStrike" cap="none" dirty="0">
                <a:solidFill>
                  <a:srgbClr val="0B3458"/>
                </a:solidFill>
                <a:latin typeface="Arial"/>
                <a:ea typeface="Arial"/>
                <a:cs typeface="Arial"/>
                <a:sym typeface="Arial"/>
              </a:rPr>
              <a:t>برنامج تنمية القدرات/الإرشاد</a:t>
            </a:r>
          </a:p>
          <a:p>
            <a:pPr marL="285750" marR="0" lvl="0" indent="-285750" algn="r" rtl="1">
              <a:lnSpc>
                <a:spcPct val="100000"/>
              </a:lnSpc>
              <a:spcBef>
                <a:spcPts val="600"/>
              </a:spcBef>
              <a:spcAft>
                <a:spcPts val="0"/>
              </a:spcAft>
              <a:buClr>
                <a:srgbClr val="F1633E"/>
              </a:buClr>
              <a:buSzPts val="1800"/>
              <a:buFont typeface="Arial" panose="020B0604020202020204" pitchFamily="34" charset="0"/>
              <a:buChar char="◄"/>
            </a:pPr>
            <a:r>
              <a:rPr lang="ar-EG" sz="1800" b="0" i="0" u="none" strike="noStrike" cap="none" dirty="0">
                <a:solidFill>
                  <a:srgbClr val="0B3458"/>
                </a:solidFill>
                <a:latin typeface="Arial"/>
                <a:ea typeface="Arial"/>
                <a:cs typeface="Arial"/>
                <a:sym typeface="Arial"/>
              </a:rPr>
              <a:t>الوصول </a:t>
            </a:r>
            <a:r>
              <a:rPr lang="ar-EG"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rPr>
              <a:t>إلى </a:t>
            </a:r>
            <a:r>
              <a:rPr lang="ar-EG"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مستشار لمقدم الطلب</a:t>
            </a:r>
          </a:p>
          <a:p>
            <a:pPr marL="285750" marR="0" lvl="0" indent="-285750" algn="r" rtl="1">
              <a:lnSpc>
                <a:spcPct val="100000"/>
              </a:lnSpc>
              <a:spcBef>
                <a:spcPts val="600"/>
              </a:spcBef>
              <a:spcAft>
                <a:spcPts val="0"/>
              </a:spcAft>
              <a:buClr>
                <a:srgbClr val="F1633E"/>
              </a:buClr>
              <a:buSzPts val="1800"/>
              <a:buFont typeface="Arial" panose="020B0604020202020204" pitchFamily="34" charset="0"/>
              <a:buChar char="◄"/>
            </a:pPr>
            <a:r>
              <a:rPr lang="ar-EG" sz="1800" b="0" i="0" u="none" strike="noStrike" cap="none" dirty="0">
                <a:solidFill>
                  <a:srgbClr val="0B3458"/>
                </a:solidFill>
                <a:latin typeface="Arial"/>
                <a:ea typeface="Arial"/>
                <a:cs typeface="Arial"/>
                <a:sym typeface="Arial"/>
              </a:rPr>
              <a:t>قائمة بمزودي الخدمات المهنية التطوعية</a:t>
            </a:r>
          </a:p>
        </p:txBody>
      </p:sp>
      <p:cxnSp>
        <p:nvCxnSpPr>
          <p:cNvPr id="602" name="Google Shape;602;p16"/>
          <p:cNvCxnSpPr/>
          <p:nvPr/>
        </p:nvCxnSpPr>
        <p:spPr>
          <a:xfrm flipH="1">
            <a:off x="480455" y="2358565"/>
            <a:ext cx="3711000" cy="0"/>
          </a:xfrm>
          <a:prstGeom prst="straightConnector1">
            <a:avLst/>
          </a:prstGeom>
          <a:noFill/>
          <a:ln w="15875" cap="flat" cmpd="sng">
            <a:solidFill>
              <a:srgbClr val="F1633E"/>
            </a:solidFill>
            <a:prstDash val="solid"/>
            <a:round/>
            <a:headEnd type="none" w="sm" len="sm"/>
            <a:tailEnd type="none" w="sm" len="sm"/>
          </a:ln>
        </p:spPr>
      </p:cxnSp>
      <p:sp>
        <p:nvSpPr>
          <p:cNvPr id="603" name="Google Shape;603;p16"/>
          <p:cNvSpPr/>
          <p:nvPr/>
        </p:nvSpPr>
        <p:spPr>
          <a:xfrm flipH="1">
            <a:off x="4790882" y="2363050"/>
            <a:ext cx="3537600" cy="4372500"/>
          </a:xfrm>
          <a:prstGeom prst="rect">
            <a:avLst/>
          </a:prstGeom>
          <a:solidFill>
            <a:schemeClr val="lt1"/>
          </a:solidFill>
          <a:ln>
            <a:noFill/>
          </a:ln>
        </p:spPr>
        <p:txBody>
          <a:bodyPr spcFirstLastPara="1" wrap="square" lIns="288000" tIns="288000" rIns="216000" bIns="288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i="0" u="none" strike="noStrike" cap="none" dirty="0">
                <a:solidFill>
                  <a:srgbClr val="F1633E"/>
                </a:solidFill>
                <a:latin typeface="Arial"/>
                <a:ea typeface="Arial"/>
                <a:cs typeface="Arial"/>
                <a:sym typeface="Arial"/>
              </a:rPr>
              <a:t>الدعم المالي</a:t>
            </a:r>
          </a:p>
          <a:p>
            <a:pPr marL="285750" marR="0" lvl="0" indent="-285750" algn="r" rtl="1">
              <a:lnSpc>
                <a:spcPct val="100000"/>
              </a:lnSpc>
              <a:spcBef>
                <a:spcPts val="600"/>
              </a:spcBef>
              <a:spcAft>
                <a:spcPts val="0"/>
              </a:spcAft>
              <a:buClr>
                <a:srgbClr val="F1633E"/>
              </a:buClr>
              <a:buSzPts val="1800"/>
              <a:buFont typeface="Arial" panose="020B0604020202020204" pitchFamily="34" charset="0"/>
              <a:buChar char="◄"/>
            </a:pPr>
            <a:r>
              <a:rPr lang="ar-EG"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تخفيض بنسبة </a:t>
            </a:r>
            <a:r>
              <a:rPr lang="ar-EG"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75-</a:t>
            </a:r>
            <a:r>
              <a:rPr lang="ar-EG"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85% في رسوم تقييم طلبات نطاقات </a:t>
            </a:r>
            <a:r>
              <a:rPr lang="en-US"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gTLD</a:t>
            </a:r>
          </a:p>
          <a:p>
            <a:pPr marL="285750" marR="0" lvl="0" indent="-285750" algn="r" rtl="1">
              <a:lnSpc>
                <a:spcPct val="100000"/>
              </a:lnSpc>
              <a:spcBef>
                <a:spcPts val="600"/>
              </a:spcBef>
              <a:spcAft>
                <a:spcPts val="0"/>
              </a:spcAft>
              <a:buClr>
                <a:srgbClr val="F1633E"/>
              </a:buClr>
              <a:buSzPts val="1800"/>
              <a:buFont typeface="Arial" panose="020B0604020202020204" pitchFamily="34" charset="0"/>
              <a:buChar char="◄"/>
            </a:pPr>
            <a:r>
              <a:rPr lang="ar-EG" sz="1800" b="0" i="0" u="none" strike="noStrike" cap="none" dirty="0">
                <a:solidFill>
                  <a:srgbClr val="0B3458"/>
                </a:solidFill>
                <a:latin typeface="Arial"/>
                <a:ea typeface="Arial"/>
                <a:cs typeface="Arial"/>
                <a:sym typeface="Arial"/>
              </a:rPr>
              <a:t>ائتمان العروض</a:t>
            </a:r>
          </a:p>
          <a:p>
            <a:pPr marL="285750" marR="0" lvl="0" indent="-285750" algn="r" rtl="1">
              <a:lnSpc>
                <a:spcPct val="100000"/>
              </a:lnSpc>
              <a:spcBef>
                <a:spcPts val="600"/>
              </a:spcBef>
              <a:spcAft>
                <a:spcPts val="0"/>
              </a:spcAft>
              <a:buClr>
                <a:srgbClr val="F1633E"/>
              </a:buClr>
              <a:buSzPts val="1800"/>
              <a:buFont typeface="Arial" panose="020B0604020202020204" pitchFamily="34" charset="0"/>
              <a:buChar char="◄"/>
            </a:pPr>
            <a:r>
              <a:rPr lang="ar-EG"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
                  </a:ext>
                </a:extLst>
              </a:rPr>
              <a:t>تخفيض/إلغاء الرسوم الأساسية </a:t>
            </a:r>
            <a:br>
              <a:rPr lang="en-US"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
                  </a:ext>
                </a:extLst>
              </a:rPr>
            </a:br>
            <a:r>
              <a:rPr lang="ar-EG"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
                  </a:ext>
                </a:extLst>
              </a:rPr>
              <a:t>لمشغل السجل</a:t>
            </a:r>
          </a:p>
        </p:txBody>
      </p:sp>
      <p:cxnSp>
        <p:nvCxnSpPr>
          <p:cNvPr id="604" name="Google Shape;604;p16"/>
          <p:cNvCxnSpPr/>
          <p:nvPr/>
        </p:nvCxnSpPr>
        <p:spPr>
          <a:xfrm flipH="1">
            <a:off x="4620506" y="2358565"/>
            <a:ext cx="3717600" cy="0"/>
          </a:xfrm>
          <a:prstGeom prst="straightConnector1">
            <a:avLst/>
          </a:prstGeom>
          <a:noFill/>
          <a:ln w="15875" cap="flat" cmpd="sng">
            <a:solidFill>
              <a:srgbClr val="F1633E"/>
            </a:solidFill>
            <a:prstDash val="solid"/>
            <a:round/>
            <a:headEnd type="none" w="sm" len="sm"/>
            <a:tailEnd type="none" w="sm" len="sm"/>
          </a:ln>
        </p:spPr>
      </p:cxnSp>
      <p:sp>
        <p:nvSpPr>
          <p:cNvPr id="608" name="Google Shape;608;p16"/>
          <p:cNvSpPr/>
          <p:nvPr/>
        </p:nvSpPr>
        <p:spPr>
          <a:xfrm flipH="1">
            <a:off x="8001377"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609" name="Google Shape;609;p16"/>
          <p:cNvSpPr/>
          <p:nvPr/>
        </p:nvSpPr>
        <p:spPr>
          <a:xfrm flipH="1">
            <a:off x="3859355"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610" name="Google Shape;610;p16"/>
          <p:cNvGrpSpPr/>
          <p:nvPr/>
        </p:nvGrpSpPr>
        <p:grpSpPr>
          <a:xfrm>
            <a:off x="4017357" y="2182483"/>
            <a:ext cx="304598" cy="367063"/>
            <a:chOff x="5803936" y="3575511"/>
            <a:chExt cx="589051" cy="709850"/>
          </a:xfrm>
        </p:grpSpPr>
        <p:sp>
          <p:nvSpPr>
            <p:cNvPr id="611" name="Google Shape;611;p16"/>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2" name="Google Shape;612;p16"/>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3" name="Google Shape;613;p16"/>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4" name="Google Shape;614;p16"/>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5" name="Google Shape;615;p16"/>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16" name="Google Shape;616;p16"/>
          <p:cNvGrpSpPr/>
          <p:nvPr/>
        </p:nvGrpSpPr>
        <p:grpSpPr>
          <a:xfrm>
            <a:off x="8157029" y="2220668"/>
            <a:ext cx="341181" cy="286605"/>
            <a:chOff x="4582472" y="2001793"/>
            <a:chExt cx="341181" cy="286605"/>
          </a:xfrm>
        </p:grpSpPr>
        <p:sp>
          <p:nvSpPr>
            <p:cNvPr id="617" name="Google Shape;617;p16"/>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8" name="Google Shape;618;p16"/>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9" name="Google Shape;619;p16"/>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0" name="Google Shape;620;p16"/>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1" name="Google Shape;621;p16"/>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2" name="Google Shape;622;p16"/>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3" name="Google Shape;623;p16"/>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4" name="Google Shape;624;p16"/>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5" name="Google Shape;625;p16"/>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6" name="Google Shape;626;p16"/>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7" name="Google Shape;627;p16"/>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28" name="Google Shape;628;p16"/>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7"/>
          <p:cNvSpPr txBox="1">
            <a:spLocks noGrp="1"/>
          </p:cNvSpPr>
          <p:nvPr>
            <p:ph type="title"/>
          </p:nvPr>
        </p:nvSpPr>
        <p:spPr>
          <a:xfrm>
            <a:off x="3334230" y="900113"/>
            <a:ext cx="5374090" cy="499029"/>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تقييم مقدمي طلبات الحصول على الدعم</a:t>
            </a:r>
          </a:p>
        </p:txBody>
      </p:sp>
      <p:sp>
        <p:nvSpPr>
          <p:cNvPr id="635" name="Google Shape;635;p17"/>
          <p:cNvSpPr txBox="1"/>
          <p:nvPr/>
        </p:nvSpPr>
        <p:spPr>
          <a:xfrm>
            <a:off x="3897559" y="1737916"/>
            <a:ext cx="4810761" cy="375632"/>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b="1" i="0" u="none" strike="noStrike" cap="none" dirty="0">
                <a:solidFill>
                  <a:srgbClr val="0B3458"/>
                </a:solidFill>
                <a:latin typeface="Arial"/>
                <a:ea typeface="Arial"/>
                <a:cs typeface="Arial"/>
                <a:sym typeface="Arial"/>
              </a:rPr>
              <a:t>العناية الواجبة للأعمال العامة، وتشمل:</a:t>
            </a:r>
          </a:p>
        </p:txBody>
      </p:sp>
      <p:sp>
        <p:nvSpPr>
          <p:cNvPr id="636" name="Google Shape;636;p17"/>
          <p:cNvSpPr/>
          <p:nvPr/>
        </p:nvSpPr>
        <p:spPr>
          <a:xfrm>
            <a:off x="509493" y="829965"/>
            <a:ext cx="2609351" cy="558903"/>
          </a:xfrm>
          <a:prstGeom prst="rect">
            <a:avLst/>
          </a:prstGeom>
          <a:solidFill>
            <a:srgbClr val="F1633E"/>
          </a:solidFill>
          <a:ln>
            <a:noFill/>
          </a:ln>
        </p:spPr>
        <p:txBody>
          <a:bodyPr spcFirstLastPara="1" wrap="square" lIns="0" tIns="0" rIns="0" bIns="0" anchor="ctr" anchorCtr="0">
            <a:noAutofit/>
          </a:bodyPr>
          <a:lstStyle/>
          <a:p>
            <a:pPr marL="0" marR="0" lvl="0" indent="0" algn="ctr" rtl="1">
              <a:lnSpc>
                <a:spcPct val="100000"/>
              </a:lnSpc>
              <a:spcBef>
                <a:spcPts val="0"/>
              </a:spcBef>
              <a:spcAft>
                <a:spcPts val="0"/>
              </a:spcAft>
              <a:buClr>
                <a:srgbClr val="000000"/>
              </a:buClr>
              <a:buSzPts val="2000"/>
              <a:buFont typeface="Arial"/>
              <a:buNone/>
            </a:pPr>
            <a:r>
              <a:rPr lang="ar-EG" sz="2000" b="1" i="0" u="none" strike="noStrike" cap="none">
                <a:solidFill>
                  <a:srgbClr val="0B3458"/>
                </a:solidFill>
                <a:latin typeface="Arial"/>
                <a:ea typeface="Arial"/>
                <a:cs typeface="Arial"/>
                <a:sym typeface="Arial"/>
              </a:rPr>
              <a:t>المرحلة الأولى</a:t>
            </a:r>
          </a:p>
        </p:txBody>
      </p:sp>
      <p:grpSp>
        <p:nvGrpSpPr>
          <p:cNvPr id="2" name="Group 1">
            <a:extLst>
              <a:ext uri="{FF2B5EF4-FFF2-40B4-BE49-F238E27FC236}">
                <a16:creationId xmlns:a16="http://schemas.microsoft.com/office/drawing/2014/main" id="{ACB76A0F-088B-5643-804B-96333392C5EF}"/>
              </a:ext>
            </a:extLst>
          </p:cNvPr>
          <p:cNvGrpSpPr/>
          <p:nvPr/>
        </p:nvGrpSpPr>
        <p:grpSpPr>
          <a:xfrm flipH="1">
            <a:off x="391607" y="2286842"/>
            <a:ext cx="8300004" cy="2311394"/>
            <a:chOff x="431799" y="2286842"/>
            <a:chExt cx="8300004" cy="2311394"/>
          </a:xfrm>
        </p:grpSpPr>
        <p:sp>
          <p:nvSpPr>
            <p:cNvPr id="637" name="Google Shape;637;p17"/>
            <p:cNvSpPr txBox="1"/>
            <p:nvPr/>
          </p:nvSpPr>
          <p:spPr>
            <a:xfrm>
              <a:off x="786144" y="2286842"/>
              <a:ext cx="1551374" cy="940428"/>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فحص الامتثال القانوني.</a:t>
              </a:r>
            </a:p>
          </p:txBody>
        </p:sp>
        <p:cxnSp>
          <p:nvCxnSpPr>
            <p:cNvPr id="638" name="Google Shape;638;p17"/>
            <p:cNvCxnSpPr/>
            <p:nvPr/>
          </p:nvCxnSpPr>
          <p:spPr>
            <a:xfrm>
              <a:off x="2484107"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639" name="Google Shape;639;p17"/>
            <p:cNvCxnSpPr/>
            <p:nvPr/>
          </p:nvCxnSpPr>
          <p:spPr>
            <a:xfrm>
              <a:off x="4572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640" name="Google Shape;640;p17"/>
            <p:cNvCxnSpPr/>
            <p:nvPr/>
          </p:nvCxnSpPr>
          <p:spPr>
            <a:xfrm>
              <a:off x="6624308"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641" name="Google Shape;641;p17"/>
            <p:cNvSpPr txBox="1"/>
            <p:nvPr/>
          </p:nvSpPr>
          <p:spPr>
            <a:xfrm>
              <a:off x="2837455" y="2286842"/>
              <a:ext cx="1543509" cy="1666698"/>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تأكيد أن جميع الوثائق المطلوبة قد تم تقديمها.</a:t>
              </a:r>
            </a:p>
          </p:txBody>
        </p:sp>
        <p:sp>
          <p:nvSpPr>
            <p:cNvPr id="642" name="Google Shape;642;p17"/>
            <p:cNvSpPr txBox="1"/>
            <p:nvPr/>
          </p:nvSpPr>
          <p:spPr>
            <a:xfrm>
              <a:off x="4924055" y="2286842"/>
              <a:ext cx="1546379" cy="2311394"/>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تأكيد أن مقدم الطلب يستوفي معايير الأهلية لبرنامج نطاقات </a:t>
              </a:r>
              <a:r>
                <a:rPr lang="en-US" sz="1800" b="0" i="0" u="none" strike="noStrike" cap="none" dirty="0">
                  <a:solidFill>
                    <a:srgbClr val="0B3458"/>
                  </a:solidFill>
                  <a:latin typeface="Arial"/>
                  <a:ea typeface="Arial"/>
                  <a:cs typeface="Arial"/>
                  <a:sym typeface="Arial"/>
                </a:rPr>
                <a:t>gTLD</a:t>
              </a:r>
              <a:r>
                <a:rPr lang="ar-EG" sz="1800" b="0" i="0" u="none" strike="noStrike" cap="none" dirty="0">
                  <a:solidFill>
                    <a:srgbClr val="0B3458"/>
                  </a:solidFill>
                  <a:latin typeface="Arial"/>
                  <a:ea typeface="Arial"/>
                  <a:cs typeface="Arial"/>
                  <a:sym typeface="Arial"/>
                </a:rPr>
                <a:t> الجديدة: الجولة القادمة.</a:t>
              </a:r>
            </a:p>
          </p:txBody>
        </p:sp>
        <p:sp>
          <p:nvSpPr>
            <p:cNvPr id="643" name="Google Shape;643;p17"/>
            <p:cNvSpPr txBox="1"/>
            <p:nvPr/>
          </p:nvSpPr>
          <p:spPr>
            <a:xfrm>
              <a:off x="6967498" y="2286842"/>
              <a:ext cx="1764305" cy="1422834"/>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فحص الخلفية والتحقق من عدم وجود سابقة تاريخية عن سرقة عناوين الإنترنت.</a:t>
              </a:r>
            </a:p>
          </p:txBody>
        </p:sp>
        <p:sp>
          <p:nvSpPr>
            <p:cNvPr id="644" name="Google Shape;644;p17"/>
            <p:cNvSpPr/>
            <p:nvPr/>
          </p:nvSpPr>
          <p:spPr>
            <a:xfrm rot="5400000">
              <a:off x="540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45" name="Google Shape;645;p17"/>
            <p:cNvCxnSpPr/>
            <p:nvPr/>
          </p:nvCxnSpPr>
          <p:spPr>
            <a:xfrm>
              <a:off x="431799"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646" name="Google Shape;646;p17"/>
            <p:cNvSpPr/>
            <p:nvPr/>
          </p:nvSpPr>
          <p:spPr>
            <a:xfrm rot="5400000">
              <a:off x="2592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7" name="Google Shape;647;p17"/>
            <p:cNvSpPr/>
            <p:nvPr/>
          </p:nvSpPr>
          <p:spPr>
            <a:xfrm rot="5400000">
              <a:off x="4680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8" name="Google Shape;648;p17"/>
            <p:cNvSpPr/>
            <p:nvPr/>
          </p:nvSpPr>
          <p:spPr>
            <a:xfrm rot="5400000">
              <a:off x="6732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649" name="Google Shape;649;p17"/>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17"/>
          <p:cNvSpPr/>
          <p:nvPr/>
        </p:nvSpPr>
        <p:spPr>
          <a:xfrm>
            <a:off x="433694" y="5384088"/>
            <a:ext cx="8257920" cy="1151693"/>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b="1" i="0" u="none" strike="noStrike" cap="none" dirty="0">
                <a:solidFill>
                  <a:schemeClr val="lt1"/>
                </a:solidFill>
                <a:latin typeface="Arial"/>
                <a:ea typeface="Arial"/>
                <a:cs typeface="Arial"/>
                <a:sym typeface="Arial"/>
              </a:rPr>
              <a:t>مقدمو الطلبات الذين لا يجتازون الفحص المسبق للعناية الواجبة للأعمال</a:t>
            </a:r>
          </a:p>
          <a:p>
            <a:pPr marL="0" marR="0" lvl="0" indent="0" algn="r" rtl="1">
              <a:lnSpc>
                <a:spcPct val="100000"/>
              </a:lnSpc>
              <a:spcBef>
                <a:spcPts val="0"/>
              </a:spcBef>
              <a:spcAft>
                <a:spcPts val="0"/>
              </a:spcAft>
              <a:buClr>
                <a:srgbClr val="000000"/>
              </a:buClr>
              <a:buSzPts val="1800"/>
              <a:buFont typeface="Arial"/>
              <a:buNone/>
            </a:pPr>
            <a:r>
              <a:rPr lang="ar-EG" sz="1800" b="1" i="0" u="none" strike="noStrike" cap="none" dirty="0">
                <a:solidFill>
                  <a:schemeClr val="lt1"/>
                </a:solidFill>
                <a:latin typeface="Arial"/>
                <a:ea typeface="Arial"/>
                <a:cs typeface="Arial"/>
                <a:sym typeface="Arial"/>
              </a:rPr>
              <a:t>العامة لن يتم النظر في طلباتهم لتقييم المرحلة الثانية من البرنامج.</a:t>
            </a:r>
          </a:p>
        </p:txBody>
      </p:sp>
      <p:sp>
        <p:nvSpPr>
          <p:cNvPr id="651" name="Google Shape;651;p17"/>
          <p:cNvSpPr/>
          <p:nvPr/>
        </p:nvSpPr>
        <p:spPr>
          <a:xfrm>
            <a:off x="7752350" y="5146784"/>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400"/>
              <a:buFont typeface="Arial"/>
              <a:buNone/>
            </a:pPr>
            <a:r>
              <a:rPr lang="ar-EG" sz="2400" b="1" i="0" u="none" strike="noStrike" cap="none" dirty="0">
                <a:solidFill>
                  <a:srgbClr val="0B3458"/>
                </a:solidFill>
                <a:latin typeface="Arial"/>
                <a:ea typeface="Arial"/>
                <a:cs typeface="Arial"/>
                <a:sym typeface="Arial"/>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5345654" y="969576"/>
            <a:ext cx="3369961" cy="798959"/>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4500"/>
              <a:buFont typeface="Arial"/>
              <a:buNone/>
            </a:pPr>
            <a:r>
              <a:rPr lang="ar-EG" sz="4500" dirty="0"/>
              <a:t>جدول الأعمال</a:t>
            </a:r>
          </a:p>
        </p:txBody>
      </p:sp>
      <p:sp>
        <p:nvSpPr>
          <p:cNvPr id="75" name="Google Shape;75;p2"/>
          <p:cNvSpPr txBox="1"/>
          <p:nvPr/>
        </p:nvSpPr>
        <p:spPr>
          <a:xfrm flipH="1">
            <a:off x="4767694" y="2502961"/>
            <a:ext cx="2544000" cy="830997"/>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None/>
            </a:pPr>
            <a:r>
              <a:rPr lang="ar-EG" sz="1800" b="1" i="0" u="none" strike="noStrike" cap="none" dirty="0">
                <a:solidFill>
                  <a:srgbClr val="0B3458"/>
                </a:solidFill>
                <a:latin typeface="Arial"/>
                <a:ea typeface="Arial"/>
                <a:cs typeface="Arial"/>
                <a:sym typeface="Arial"/>
              </a:rPr>
              <a:t>نظرة عامة على برنامج نطاقات </a:t>
            </a:r>
            <a:r>
              <a:rPr lang="en-US" sz="1800" b="1" i="0" u="none" strike="noStrike" cap="none" dirty="0">
                <a:solidFill>
                  <a:srgbClr val="0B3458"/>
                </a:solidFill>
                <a:latin typeface="Arial"/>
                <a:ea typeface="Arial"/>
                <a:cs typeface="Arial"/>
                <a:sym typeface="Arial"/>
              </a:rPr>
              <a:t>gTLD</a:t>
            </a:r>
            <a:r>
              <a:rPr lang="ar-EG" sz="1800" b="1" i="0" u="none" strike="noStrike" cap="none" dirty="0">
                <a:solidFill>
                  <a:srgbClr val="0B3458"/>
                </a:solidFill>
                <a:latin typeface="Arial"/>
                <a:ea typeface="Arial"/>
                <a:cs typeface="Arial"/>
                <a:sym typeface="Arial"/>
              </a:rPr>
              <a:t> الجديدة: الجولة القادمة</a:t>
            </a:r>
          </a:p>
          <a:p>
            <a:pPr marL="0" marR="0" lvl="0" indent="0" algn="r" rtl="1">
              <a:lnSpc>
                <a:spcPct val="100000"/>
              </a:lnSpc>
              <a:spcBef>
                <a:spcPts val="0"/>
              </a:spcBef>
              <a:spcAft>
                <a:spcPts val="0"/>
              </a:spcAft>
              <a:buClr>
                <a:srgbClr val="000000"/>
              </a:buClr>
              <a:buSzPts val="1800"/>
              <a:buFont typeface="Arial"/>
              <a:buNone/>
            </a:pPr>
            <a:endParaRPr lang="ar-EG" sz="1800" b="1" i="0" u="none" strike="noStrike" cap="none" dirty="0">
              <a:solidFill>
                <a:srgbClr val="0B3458"/>
              </a:solidFill>
              <a:latin typeface="Arial"/>
              <a:ea typeface="Arial"/>
              <a:cs typeface="Arial"/>
              <a:sym typeface="Arial"/>
            </a:endParaRPr>
          </a:p>
        </p:txBody>
      </p:sp>
      <p:sp>
        <p:nvSpPr>
          <p:cNvPr id="76" name="Google Shape;76;p2"/>
          <p:cNvSpPr txBox="1"/>
          <p:nvPr/>
        </p:nvSpPr>
        <p:spPr>
          <a:xfrm flipH="1">
            <a:off x="1225897" y="2502961"/>
            <a:ext cx="2164262" cy="553998"/>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800"/>
              <a:buFont typeface="Arial"/>
              <a:buNone/>
            </a:pPr>
            <a:r>
              <a:rPr lang="ar-EG" sz="1800" b="1" i="0" u="none" strike="noStrike" cap="none" dirty="0">
                <a:solidFill>
                  <a:srgbClr val="0B3458"/>
                </a:solidFill>
                <a:latin typeface="Arial"/>
                <a:ea typeface="Arial"/>
                <a:cs typeface="Arial"/>
                <a:sym typeface="Arial"/>
              </a:rPr>
              <a:t>المساعدة من خلال برنامج دعم مقدم الطلب</a:t>
            </a:r>
          </a:p>
        </p:txBody>
      </p:sp>
      <p:cxnSp>
        <p:nvCxnSpPr>
          <p:cNvPr id="77" name="Google Shape;77;p2"/>
          <p:cNvCxnSpPr/>
          <p:nvPr/>
        </p:nvCxnSpPr>
        <p:spPr>
          <a:xfrm flipH="1">
            <a:off x="7847581"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78" name="Google Shape;78;p2"/>
          <p:cNvCxnSpPr/>
          <p:nvPr/>
        </p:nvCxnSpPr>
        <p:spPr>
          <a:xfrm flipH="1">
            <a:off x="398782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79" name="Google Shape;79;p2"/>
          <p:cNvSpPr/>
          <p:nvPr/>
        </p:nvSpPr>
        <p:spPr>
          <a:xfrm flipH="1">
            <a:off x="3686310"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a:solidFill>
                  <a:srgbClr val="0B3458"/>
                </a:solidFill>
                <a:latin typeface="Arial"/>
                <a:ea typeface="Arial"/>
                <a:cs typeface="Arial"/>
                <a:sym typeface="Arial"/>
              </a:rPr>
              <a:t>04</a:t>
            </a:r>
          </a:p>
        </p:txBody>
      </p:sp>
      <p:sp>
        <p:nvSpPr>
          <p:cNvPr id="80" name="Google Shape;80;p2"/>
          <p:cNvSpPr/>
          <p:nvPr/>
        </p:nvSpPr>
        <p:spPr>
          <a:xfrm flipH="1">
            <a:off x="3686310" y="352465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a:solidFill>
                  <a:srgbClr val="0B3458"/>
                </a:solidFill>
                <a:latin typeface="Arial"/>
                <a:ea typeface="Arial"/>
                <a:cs typeface="Arial"/>
                <a:sym typeface="Arial"/>
              </a:rPr>
              <a:t>05</a:t>
            </a:r>
          </a:p>
        </p:txBody>
      </p:sp>
      <p:sp>
        <p:nvSpPr>
          <p:cNvPr id="81" name="Google Shape;81;p2"/>
          <p:cNvSpPr/>
          <p:nvPr/>
        </p:nvSpPr>
        <p:spPr>
          <a:xfrm flipH="1">
            <a:off x="7543733"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a:solidFill>
                  <a:srgbClr val="0B3458"/>
                </a:solidFill>
                <a:latin typeface="Arial"/>
                <a:ea typeface="Arial"/>
                <a:cs typeface="Arial"/>
                <a:sym typeface="Arial"/>
              </a:rPr>
              <a:t>01</a:t>
            </a:r>
          </a:p>
        </p:txBody>
      </p:sp>
      <p:sp>
        <p:nvSpPr>
          <p:cNvPr id="82" name="Google Shape;82;p2"/>
          <p:cNvSpPr/>
          <p:nvPr/>
        </p:nvSpPr>
        <p:spPr>
          <a:xfrm flipH="1">
            <a:off x="7543732" y="352465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a:solidFill>
                  <a:srgbClr val="0B3458"/>
                </a:solidFill>
                <a:latin typeface="Arial"/>
                <a:ea typeface="Arial"/>
                <a:cs typeface="Arial"/>
                <a:sym typeface="Arial"/>
              </a:rPr>
              <a:t>02</a:t>
            </a:r>
          </a:p>
        </p:txBody>
      </p:sp>
      <p:sp>
        <p:nvSpPr>
          <p:cNvPr id="83" name="Google Shape;83;p2"/>
          <p:cNvSpPr/>
          <p:nvPr/>
        </p:nvSpPr>
        <p:spPr>
          <a:xfrm flipH="1">
            <a:off x="7543734" y="488532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a:solidFill>
                  <a:srgbClr val="0B3458"/>
                </a:solidFill>
                <a:latin typeface="Arial"/>
                <a:ea typeface="Arial"/>
                <a:cs typeface="Arial"/>
                <a:sym typeface="Arial"/>
              </a:rPr>
              <a:t>03</a:t>
            </a:r>
          </a:p>
        </p:txBody>
      </p:sp>
      <p:sp>
        <p:nvSpPr>
          <p:cNvPr id="84" name="Google Shape;84;p2"/>
          <p:cNvSpPr txBox="1"/>
          <p:nvPr/>
        </p:nvSpPr>
        <p:spPr>
          <a:xfrm flipH="1">
            <a:off x="4767694" y="5013820"/>
            <a:ext cx="2544000" cy="831300"/>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None/>
            </a:pPr>
            <a:r>
              <a:rPr lang="ar-EG" sz="1800" b="1" i="0" u="none" strike="noStrike" cap="none" dirty="0">
                <a:solidFill>
                  <a:srgbClr val="0B3458"/>
                </a:solidFill>
                <a:latin typeface="Arial"/>
                <a:ea typeface="Arial"/>
                <a:cs typeface="Arial"/>
                <a:sym typeface="Arial"/>
              </a:rPr>
              <a:t>كيف تصبح </a:t>
            </a:r>
            <a:r>
              <a:rPr lang="ar-EG" sz="1800" b="1" dirty="0">
                <a:solidFill>
                  <a:srgbClr val="0B3458"/>
                </a:solidFill>
              </a:rPr>
              <a:t>مشغل سجل</a:t>
            </a:r>
          </a:p>
          <a:p>
            <a:pPr marL="0" marR="0" lvl="0" indent="0" algn="r" rtl="1">
              <a:lnSpc>
                <a:spcPct val="100000"/>
              </a:lnSpc>
              <a:spcBef>
                <a:spcPts val="0"/>
              </a:spcBef>
              <a:spcAft>
                <a:spcPts val="0"/>
              </a:spcAft>
              <a:buClr>
                <a:srgbClr val="000000"/>
              </a:buClr>
              <a:buSzPts val="1800"/>
              <a:buFont typeface="Arial"/>
              <a:buNone/>
            </a:pPr>
            <a:endParaRPr lang="ar-EG" sz="1800" b="1" dirty="0">
              <a:solidFill>
                <a:srgbClr val="0B3458"/>
              </a:solidFill>
            </a:endParaRPr>
          </a:p>
        </p:txBody>
      </p:sp>
      <p:sp>
        <p:nvSpPr>
          <p:cNvPr id="85" name="Google Shape;85;p2"/>
          <p:cNvSpPr txBox="1"/>
          <p:nvPr/>
        </p:nvSpPr>
        <p:spPr>
          <a:xfrm flipH="1">
            <a:off x="589959" y="3675540"/>
            <a:ext cx="2800200" cy="554100"/>
          </a:xfrm>
          <a:prstGeom prst="rect">
            <a:avLst/>
          </a:prstGeom>
          <a:noFill/>
          <a:ln>
            <a:noFill/>
          </a:ln>
        </p:spPr>
        <p:txBody>
          <a:bodyPr spcFirstLastPara="1" wrap="square" lIns="0" tIns="0" rIns="0" bIns="0" anchor="t" anchorCtr="0">
            <a:spAutoFit/>
          </a:bodyPr>
          <a:lstStyle/>
          <a:p>
            <a:pPr marL="0" lvl="0" indent="0" algn="r" rtl="1">
              <a:spcBef>
                <a:spcPts val="0"/>
              </a:spcBef>
              <a:spcAft>
                <a:spcPts val="0"/>
              </a:spcAft>
              <a:buClr>
                <a:srgbClr val="000000"/>
              </a:buClr>
              <a:buSzPts val="1800"/>
              <a:buFont typeface="Arial"/>
              <a:buNone/>
            </a:pPr>
            <a:r>
              <a:rPr lang="ar-EG" sz="1800" b="1" dirty="0">
                <a:solidFill>
                  <a:srgbClr val="0B3458"/>
                </a:solidFill>
              </a:rPr>
              <a:t>الفعاليات والموارد</a:t>
            </a:r>
          </a:p>
          <a:p>
            <a:pPr marL="0" marR="0" lvl="0" indent="0" algn="l" rtl="0">
              <a:lnSpc>
                <a:spcPct val="100000"/>
              </a:lnSpc>
              <a:spcBef>
                <a:spcPts val="0"/>
              </a:spcBef>
              <a:spcAft>
                <a:spcPts val="0"/>
              </a:spcAft>
              <a:buClr>
                <a:srgbClr val="000000"/>
              </a:buClr>
              <a:buSzPts val="1800"/>
              <a:buFont typeface="Arial"/>
              <a:buNone/>
            </a:pPr>
            <a:endParaRPr sz="1800" b="1" dirty="0">
              <a:solidFill>
                <a:srgbClr val="0B3458"/>
              </a:solidFill>
            </a:endParaRPr>
          </a:p>
        </p:txBody>
      </p:sp>
      <p:sp>
        <p:nvSpPr>
          <p:cNvPr id="86" name="Google Shape;86;p2"/>
          <p:cNvSpPr txBox="1"/>
          <p:nvPr/>
        </p:nvSpPr>
        <p:spPr>
          <a:xfrm flipH="1">
            <a:off x="439236" y="5013820"/>
            <a:ext cx="28002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87" name="Google Shape;87;p2"/>
          <p:cNvSpPr txBox="1"/>
          <p:nvPr/>
        </p:nvSpPr>
        <p:spPr>
          <a:xfrm flipH="1">
            <a:off x="5255288" y="3626350"/>
            <a:ext cx="2056405" cy="1259100"/>
          </a:xfrm>
          <a:prstGeom prst="rect">
            <a:avLst/>
          </a:prstGeom>
          <a:noFill/>
          <a:ln>
            <a:noFill/>
          </a:ln>
        </p:spPr>
        <p:txBody>
          <a:bodyPr spcFirstLastPara="1" wrap="square" lIns="91425" tIns="91425" rIns="0" bIns="91425" anchor="t" anchorCtr="0">
            <a:noAutofit/>
          </a:bodyPr>
          <a:lstStyle/>
          <a:p>
            <a:pPr marL="0" lvl="0" indent="0" algn="r" rtl="1">
              <a:spcBef>
                <a:spcPts val="0"/>
              </a:spcBef>
              <a:spcAft>
                <a:spcPts val="0"/>
              </a:spcAft>
              <a:buClr>
                <a:srgbClr val="000000"/>
              </a:buClr>
              <a:buFont typeface="Arial"/>
              <a:buNone/>
            </a:pPr>
            <a:r>
              <a:rPr lang="ar-EG" sz="1800" b="1" dirty="0">
                <a:solidFill>
                  <a:srgbClr val="0B3458"/>
                </a:solidFill>
              </a:rPr>
              <a:t>تعزيز قوة الإنترنت من خلال نطاقات </a:t>
            </a:r>
            <a:r>
              <a:rPr lang="en-US" sz="1800" b="1" dirty="0">
                <a:solidFill>
                  <a:srgbClr val="0B3458"/>
                </a:solidFill>
              </a:rPr>
              <a:t>gTLD</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8" name="Google Shape;658;p18"/>
          <p:cNvSpPr txBox="1">
            <a:spLocks noGrp="1"/>
          </p:cNvSpPr>
          <p:nvPr>
            <p:ph type="title"/>
          </p:nvPr>
        </p:nvSpPr>
        <p:spPr>
          <a:xfrm>
            <a:off x="3338010" y="900113"/>
            <a:ext cx="5374090" cy="461327"/>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تقييم مقدمي طلبات الحصول على الدعم</a:t>
            </a:r>
          </a:p>
        </p:txBody>
      </p:sp>
      <p:sp>
        <p:nvSpPr>
          <p:cNvPr id="659" name="Google Shape;659;p18"/>
          <p:cNvSpPr/>
          <p:nvPr/>
        </p:nvSpPr>
        <p:spPr>
          <a:xfrm>
            <a:off x="431798" y="829965"/>
            <a:ext cx="2609351" cy="558903"/>
          </a:xfrm>
          <a:prstGeom prst="rect">
            <a:avLst/>
          </a:prstGeom>
          <a:solidFill>
            <a:srgbClr val="F1633E"/>
          </a:solidFill>
          <a:ln>
            <a:noFill/>
          </a:ln>
        </p:spPr>
        <p:txBody>
          <a:bodyPr spcFirstLastPara="1" wrap="square" lIns="0" tIns="0" rIns="0" bIns="0" anchor="ctr" anchorCtr="0">
            <a:noAutofit/>
          </a:bodyPr>
          <a:lstStyle/>
          <a:p>
            <a:pPr marL="0" marR="0" lvl="0" indent="0" algn="ctr" rtl="1">
              <a:lnSpc>
                <a:spcPct val="100000"/>
              </a:lnSpc>
              <a:spcBef>
                <a:spcPts val="0"/>
              </a:spcBef>
              <a:spcAft>
                <a:spcPts val="0"/>
              </a:spcAft>
              <a:buClr>
                <a:srgbClr val="000000"/>
              </a:buClr>
              <a:buSzPts val="2000"/>
              <a:buFont typeface="Arial"/>
              <a:buNone/>
            </a:pPr>
            <a:r>
              <a:rPr lang="ar-EG" sz="2000" b="1" i="0" u="none" strike="noStrike" cap="none" dirty="0">
                <a:solidFill>
                  <a:srgbClr val="0B3458"/>
                </a:solidFill>
                <a:latin typeface="Arial"/>
                <a:ea typeface="Arial"/>
                <a:cs typeface="Arial"/>
                <a:sym typeface="Arial"/>
              </a:rPr>
              <a:t>المرحلة الثانية</a:t>
            </a:r>
          </a:p>
        </p:txBody>
      </p:sp>
      <p:sp>
        <p:nvSpPr>
          <p:cNvPr id="660" name="Google Shape;660;p18"/>
          <p:cNvSpPr txBox="1"/>
          <p:nvPr/>
        </p:nvSpPr>
        <p:spPr>
          <a:xfrm>
            <a:off x="431800" y="1566322"/>
            <a:ext cx="8280398" cy="577663"/>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b="1" i="0" u="none" strike="noStrike" cap="none">
                <a:solidFill>
                  <a:srgbClr val="0B3458"/>
                </a:solidFill>
                <a:latin typeface="Arial"/>
                <a:ea typeface="Arial"/>
                <a:cs typeface="Arial"/>
                <a:sym typeface="Arial"/>
              </a:rPr>
              <a:t>التقييمات التي يجريها موفر خدمة خارجي يدير لجنة لمراجعة مقدمي طلبات الدعم:</a:t>
            </a:r>
          </a:p>
        </p:txBody>
      </p:sp>
      <p:grpSp>
        <p:nvGrpSpPr>
          <p:cNvPr id="2" name="Group 1">
            <a:extLst>
              <a:ext uri="{FF2B5EF4-FFF2-40B4-BE49-F238E27FC236}">
                <a16:creationId xmlns:a16="http://schemas.microsoft.com/office/drawing/2014/main" id="{104E23B9-793E-6E59-EB91-3B7EB2BC09A8}"/>
              </a:ext>
            </a:extLst>
          </p:cNvPr>
          <p:cNvGrpSpPr/>
          <p:nvPr/>
        </p:nvGrpSpPr>
        <p:grpSpPr>
          <a:xfrm flipH="1">
            <a:off x="431798" y="2306513"/>
            <a:ext cx="8280400" cy="2981404"/>
            <a:chOff x="431798" y="2306513"/>
            <a:chExt cx="8280400" cy="2981404"/>
          </a:xfrm>
        </p:grpSpPr>
        <p:sp>
          <p:nvSpPr>
            <p:cNvPr id="661" name="Google Shape;661;p18"/>
            <p:cNvSpPr txBox="1"/>
            <p:nvPr/>
          </p:nvSpPr>
          <p:spPr>
            <a:xfrm>
              <a:off x="756000" y="2322573"/>
              <a:ext cx="2411574" cy="2965344"/>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b="1" i="0" u="none" strike="noStrike" cap="none" dirty="0">
                  <a:solidFill>
                    <a:srgbClr val="0B3458"/>
                  </a:solidFill>
                  <a:latin typeface="Arial"/>
                  <a:ea typeface="Arial"/>
                  <a:cs typeface="Arial"/>
                  <a:sym typeface="Arial"/>
                </a:rPr>
                <a:t>العناية الواجبة للمسئولية العامة:</a:t>
              </a:r>
            </a:p>
            <a:p>
              <a:pPr marL="141750" marR="0" lvl="0" indent="-141750" algn="r" rtl="1">
                <a:lnSpc>
                  <a:spcPct val="100000"/>
                </a:lnSpc>
                <a:spcBef>
                  <a:spcPts val="600"/>
                </a:spcBef>
                <a:spcAft>
                  <a:spcPts val="0"/>
                </a:spcAft>
                <a:buClr>
                  <a:srgbClr val="F1633E"/>
                </a:buClr>
                <a:buSzPts val="1600"/>
                <a:buFont typeface="Arial"/>
                <a:buChar char="•"/>
              </a:pPr>
              <a:r>
                <a:rPr lang="ar-EG" sz="1600" b="0" i="0" u="none" strike="noStrike" cap="none" dirty="0">
                  <a:solidFill>
                    <a:srgbClr val="0B3458"/>
                  </a:solidFill>
                  <a:latin typeface="Arial"/>
                  <a:ea typeface="Arial"/>
                  <a:cs typeface="Arial"/>
                  <a:sym typeface="Arial"/>
                </a:rPr>
                <a:t>مقدم الطلب لا يزاول ولا يطرح ولا يعزز أي صناعة/سلسلة تتناقض مع المعايير القانونية المقبولة قبولاً عامًا فيما يخص الأخلاقيات والنظام العام.</a:t>
              </a:r>
            </a:p>
            <a:p>
              <a:pPr marL="141750" marR="0" lvl="0" indent="-141750" algn="r" rtl="1">
                <a:lnSpc>
                  <a:spcPct val="100000"/>
                </a:lnSpc>
                <a:spcBef>
                  <a:spcPts val="600"/>
                </a:spcBef>
                <a:spcAft>
                  <a:spcPts val="600"/>
                </a:spcAft>
                <a:buClr>
                  <a:srgbClr val="F1633E"/>
                </a:buClr>
                <a:buSzPts val="1600"/>
                <a:buFont typeface="Arial"/>
                <a:buChar char="•"/>
              </a:pPr>
              <a:r>
                <a:rPr lang="ar-EG" sz="16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مقدم الطلب غير منتسب للغير</a:t>
              </a:r>
              <a:r>
                <a:rPr lang="ar-EG" sz="1600" dirty="0">
                  <a:solidFill>
                    <a:srgbClr val="0B3458"/>
                  </a:solidFill>
                </a:rPr>
                <a:t>.</a:t>
              </a:r>
            </a:p>
          </p:txBody>
        </p:sp>
        <p:cxnSp>
          <p:nvCxnSpPr>
            <p:cNvPr id="662" name="Google Shape;662;p18"/>
            <p:cNvCxnSpPr/>
            <p:nvPr/>
          </p:nvCxnSpPr>
          <p:spPr>
            <a:xfrm>
              <a:off x="3441281"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663" name="Google Shape;663;p18"/>
            <p:cNvCxnSpPr/>
            <p:nvPr/>
          </p:nvCxnSpPr>
          <p:spPr>
            <a:xfrm>
              <a:off x="6195532"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664" name="Google Shape;664;p18"/>
            <p:cNvSpPr txBox="1"/>
            <p:nvPr/>
          </p:nvSpPr>
          <p:spPr>
            <a:xfrm>
              <a:off x="3750000" y="2306513"/>
              <a:ext cx="2297456" cy="2311324"/>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b="1" i="0" u="none" strike="noStrike" cap="none" dirty="0">
                  <a:solidFill>
                    <a:srgbClr val="0B3458"/>
                  </a:solidFill>
                  <a:latin typeface="Arial"/>
                  <a:ea typeface="Arial"/>
                  <a:cs typeface="Arial"/>
                  <a:sym typeface="Arial"/>
                </a:rPr>
                <a:t>الاحتياج المالي:</a:t>
              </a:r>
            </a:p>
            <a:p>
              <a:pPr marL="177750" marR="0" lvl="0" indent="-177750" algn="r" rtl="1">
                <a:lnSpc>
                  <a:spcPct val="100000"/>
                </a:lnSpc>
                <a:spcBef>
                  <a:spcPts val="600"/>
                </a:spcBef>
                <a:spcAft>
                  <a:spcPts val="600"/>
                </a:spcAft>
                <a:buClr>
                  <a:srgbClr val="F1633E"/>
                </a:buClr>
                <a:buSzPts val="1800"/>
                <a:buFont typeface="Arial"/>
                <a:buChar char="•"/>
              </a:pPr>
              <a:r>
                <a:rPr lang="ar-EG" sz="1800" b="0" i="0" u="none" strike="noStrike" cap="none" dirty="0">
                  <a:solidFill>
                    <a:srgbClr val="0B3458"/>
                  </a:solidFill>
                  <a:latin typeface="Arial"/>
                  <a:ea typeface="Arial"/>
                  <a:cs typeface="Arial"/>
                  <a:sym typeface="Arial"/>
                </a:rPr>
                <a:t>مقدم الطلب لايستطع تحمل تكلفة تقديم طلب لبرنامج نطاقات </a:t>
              </a:r>
              <a:r>
                <a:rPr lang="en-US" sz="1800" b="0" i="0" u="none" strike="noStrike" cap="none" dirty="0">
                  <a:solidFill>
                    <a:srgbClr val="0B3458"/>
                  </a:solidFill>
                  <a:latin typeface="Arial"/>
                  <a:ea typeface="Arial"/>
                  <a:cs typeface="Arial"/>
                  <a:sym typeface="Arial"/>
                </a:rPr>
                <a:t>gTLD</a:t>
              </a:r>
              <a:r>
                <a:rPr lang="ar-EG" sz="1800" b="0" i="0" u="none" strike="noStrike" cap="none" dirty="0">
                  <a:solidFill>
                    <a:srgbClr val="0B3458"/>
                  </a:solidFill>
                  <a:latin typeface="Arial"/>
                  <a:ea typeface="Arial"/>
                  <a:cs typeface="Arial"/>
                  <a:sym typeface="Arial"/>
                </a:rPr>
                <a:t> الجديدة دون مواجهة مصاعب مالية.</a:t>
              </a:r>
            </a:p>
          </p:txBody>
        </p:sp>
        <p:sp>
          <p:nvSpPr>
            <p:cNvPr id="665" name="Google Shape;665;p18"/>
            <p:cNvSpPr txBox="1"/>
            <p:nvPr/>
          </p:nvSpPr>
          <p:spPr>
            <a:xfrm>
              <a:off x="6519246" y="2306513"/>
              <a:ext cx="2192952" cy="2774351"/>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b="1" i="0" u="none" strike="noStrike" cap="none" dirty="0">
                  <a:solidFill>
                    <a:srgbClr val="0B3458"/>
                  </a:solidFill>
                  <a:latin typeface="Arial"/>
                  <a:ea typeface="Arial"/>
                  <a:cs typeface="Arial"/>
                  <a:sym typeface="Arial"/>
                </a:rPr>
                <a:t>الاستمرارية المالية:</a:t>
              </a:r>
            </a:p>
            <a:p>
              <a:pPr marL="177750" marR="0" lvl="0" indent="-177750" algn="r" rtl="1">
                <a:lnSpc>
                  <a:spcPct val="100000"/>
                </a:lnSpc>
                <a:spcBef>
                  <a:spcPts val="600"/>
                </a:spcBef>
                <a:spcAft>
                  <a:spcPts val="600"/>
                </a:spcAft>
                <a:buClr>
                  <a:srgbClr val="F1633E"/>
                </a:buClr>
                <a:buSzPts val="1800"/>
                <a:buFont typeface="Arial"/>
                <a:buChar char="•"/>
              </a:pPr>
              <a:r>
                <a:rPr lang="ar-EG" sz="1800" b="0" i="0" u="none" strike="noStrike" cap="none" dirty="0">
                  <a:solidFill>
                    <a:srgbClr val="0B3458"/>
                  </a:solidFill>
                  <a:latin typeface="Arial"/>
                  <a:ea typeface="Arial"/>
                  <a:cs typeface="Arial"/>
                  <a:sym typeface="Arial"/>
                </a:rPr>
                <a:t>مقدم الطلب يستعرض خطة لتغطية الجزء المخصوم المتبقي من الرسوم الأساسية لطلب نطاق </a:t>
              </a:r>
              <a:r>
                <a:rPr lang="en-US" sz="1800" b="0" i="0" u="none" strike="noStrike" cap="none" dirty="0">
                  <a:solidFill>
                    <a:srgbClr val="0B3458"/>
                  </a:solidFill>
                  <a:latin typeface="Arial"/>
                  <a:ea typeface="Arial"/>
                  <a:cs typeface="Arial"/>
                  <a:sym typeface="Arial"/>
                </a:rPr>
                <a:t>gTLD</a:t>
              </a:r>
              <a:r>
                <a:rPr lang="ar-EG" sz="1800" b="0" i="0" u="none" strike="noStrike" cap="none" dirty="0">
                  <a:solidFill>
                    <a:srgbClr val="0B3458"/>
                  </a:solidFill>
                  <a:latin typeface="Arial"/>
                  <a:ea typeface="Arial"/>
                  <a:cs typeface="Arial"/>
                  <a:sym typeface="Arial"/>
                </a:rPr>
                <a:t> </a:t>
              </a:r>
              <a:r>
                <a:rPr lang="ar-EG"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ويقدم الوديعة المطلوبة</a:t>
              </a:r>
              <a:r>
                <a:rPr lang="ar-EG" sz="1800" b="0" i="0" u="none" strike="noStrike" cap="none" dirty="0">
                  <a:solidFill>
                    <a:srgbClr val="0B3458"/>
                  </a:solidFill>
                  <a:latin typeface="Arial"/>
                  <a:ea typeface="Arial"/>
                  <a:cs typeface="Arial"/>
                  <a:sym typeface="Arial"/>
                </a:rPr>
                <a:t>.</a:t>
              </a:r>
            </a:p>
          </p:txBody>
        </p:sp>
        <p:sp>
          <p:nvSpPr>
            <p:cNvPr id="666" name="Google Shape;666;p18"/>
            <p:cNvSpPr/>
            <p:nvPr/>
          </p:nvSpPr>
          <p:spPr>
            <a:xfrm rot="5400000">
              <a:off x="540000" y="2377364"/>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7" name="Google Shape;667;p18"/>
            <p:cNvSpPr/>
            <p:nvPr/>
          </p:nvSpPr>
          <p:spPr>
            <a:xfrm rot="5400000">
              <a:off x="3549283" y="2367203"/>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8" name="Google Shape;668;p18"/>
            <p:cNvSpPr/>
            <p:nvPr/>
          </p:nvSpPr>
          <p:spPr>
            <a:xfrm rot="5400000">
              <a:off x="6309878" y="2367203"/>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72" name="Google Shape;672;p18"/>
            <p:cNvCxnSpPr/>
            <p:nvPr/>
          </p:nvCxnSpPr>
          <p:spPr>
            <a:xfrm>
              <a:off x="431798" y="2371916"/>
              <a:ext cx="0" cy="2916000"/>
            </a:xfrm>
            <a:prstGeom prst="straightConnector1">
              <a:avLst/>
            </a:prstGeom>
            <a:noFill/>
            <a:ln w="15875" cap="flat" cmpd="sng">
              <a:solidFill>
                <a:srgbClr val="F1633E"/>
              </a:solidFill>
              <a:prstDash val="solid"/>
              <a:round/>
              <a:headEnd type="none" w="sm" len="sm"/>
              <a:tailEnd type="none" w="sm" len="sm"/>
            </a:ln>
          </p:spPr>
        </p:cxnSp>
      </p:grpSp>
      <p:sp>
        <p:nvSpPr>
          <p:cNvPr id="673" name="Google Shape;673;p18"/>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 name="Group 2">
            <a:extLst>
              <a:ext uri="{FF2B5EF4-FFF2-40B4-BE49-F238E27FC236}">
                <a16:creationId xmlns:a16="http://schemas.microsoft.com/office/drawing/2014/main" id="{8F4E0FC3-474E-E49F-0F01-D31D879F4D73}"/>
              </a:ext>
            </a:extLst>
          </p:cNvPr>
          <p:cNvGrpSpPr/>
          <p:nvPr/>
        </p:nvGrpSpPr>
        <p:grpSpPr>
          <a:xfrm flipH="1">
            <a:off x="431800" y="5562901"/>
            <a:ext cx="8280300" cy="972900"/>
            <a:chOff x="431800" y="5562901"/>
            <a:chExt cx="8280300" cy="972900"/>
          </a:xfrm>
        </p:grpSpPr>
        <p:sp>
          <p:nvSpPr>
            <p:cNvPr id="657" name="Google Shape;657;p18"/>
            <p:cNvSpPr/>
            <p:nvPr/>
          </p:nvSpPr>
          <p:spPr>
            <a:xfrm>
              <a:off x="431800" y="5562901"/>
              <a:ext cx="8280300" cy="972900"/>
            </a:xfrm>
            <a:prstGeom prst="rect">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18"/>
            <p:cNvSpPr/>
            <p:nvPr/>
          </p:nvSpPr>
          <p:spPr>
            <a:xfrm rot="5400000">
              <a:off x="1198884"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0" name="Google Shape;670;p18"/>
            <p:cNvSpPr/>
            <p:nvPr/>
          </p:nvSpPr>
          <p:spPr>
            <a:xfrm rot="5400000">
              <a:off x="965801"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1" name="Google Shape;671;p18"/>
            <p:cNvSpPr/>
            <p:nvPr/>
          </p:nvSpPr>
          <p:spPr>
            <a:xfrm rot="5400000">
              <a:off x="744671"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4" name="Google Shape;674;p18"/>
            <p:cNvSpPr txBox="1"/>
            <p:nvPr/>
          </p:nvSpPr>
          <p:spPr>
            <a:xfrm>
              <a:off x="1549625" y="5829503"/>
              <a:ext cx="6909300" cy="3462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ar-EG" sz="1800" b="1" dirty="0">
                  <a:solidFill>
                    <a:schemeClr val="lt1"/>
                  </a:solidFill>
                </a:rPr>
                <a:t>قد يتأهل كيان معتمد يجتاز كلتا المرحلتين للحصول على الدعم.</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9"/>
          <p:cNvSpPr txBox="1">
            <a:spLocks noGrp="1"/>
          </p:cNvSpPr>
          <p:nvPr>
            <p:ph type="title"/>
          </p:nvPr>
        </p:nvSpPr>
        <p:spPr>
          <a:xfrm>
            <a:off x="431798" y="900114"/>
            <a:ext cx="8280123" cy="53208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ماذا يحدث بعد ذلك؟</a:t>
            </a:r>
          </a:p>
        </p:txBody>
      </p:sp>
      <p:grpSp>
        <p:nvGrpSpPr>
          <p:cNvPr id="2" name="Group 1">
            <a:extLst>
              <a:ext uri="{FF2B5EF4-FFF2-40B4-BE49-F238E27FC236}">
                <a16:creationId xmlns:a16="http://schemas.microsoft.com/office/drawing/2014/main" id="{E7B4A12B-A48B-51FA-2CC7-766598A7A875}"/>
              </a:ext>
            </a:extLst>
          </p:cNvPr>
          <p:cNvGrpSpPr/>
          <p:nvPr/>
        </p:nvGrpSpPr>
        <p:grpSpPr>
          <a:xfrm flipH="1">
            <a:off x="431800" y="1733619"/>
            <a:ext cx="8028389" cy="4323519"/>
            <a:chOff x="431800" y="1733619"/>
            <a:chExt cx="8028389" cy="4323519"/>
          </a:xfrm>
        </p:grpSpPr>
        <p:sp>
          <p:nvSpPr>
            <p:cNvPr id="681" name="Google Shape;681;p19"/>
            <p:cNvSpPr/>
            <p:nvPr/>
          </p:nvSpPr>
          <p:spPr>
            <a:xfrm>
              <a:off x="683798" y="1961208"/>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i="0" u="none" strike="noStrike" cap="none">
                  <a:solidFill>
                    <a:srgbClr val="F1633E"/>
                  </a:solidFill>
                  <a:latin typeface="Arial"/>
                  <a:ea typeface="Arial"/>
                  <a:cs typeface="Arial"/>
                  <a:sym typeface="Arial"/>
                </a:rPr>
                <a:t>على جميع مقدمي طلبات الحصول على نطاقات </a:t>
              </a:r>
              <a:r>
                <a:rPr lang="en-US" sz="2000" b="1" i="0" u="none" strike="noStrike" cap="none">
                  <a:solidFill>
                    <a:srgbClr val="F1633E"/>
                  </a:solidFill>
                  <a:latin typeface="Arial"/>
                  <a:ea typeface="Arial"/>
                  <a:cs typeface="Arial"/>
                  <a:sym typeface="Arial"/>
                </a:rPr>
                <a:t>gTLD</a:t>
              </a:r>
              <a:r>
                <a:rPr lang="ar-EG" sz="2000" b="1" i="0" u="none" strike="noStrike" cap="none">
                  <a:solidFill>
                    <a:srgbClr val="F1633E"/>
                  </a:solidFill>
                  <a:latin typeface="Arial"/>
                  <a:ea typeface="Arial"/>
                  <a:cs typeface="Arial"/>
                  <a:sym typeface="Arial"/>
                </a:rPr>
                <a:t> الجديدة </a:t>
              </a:r>
              <a:r>
                <a:rPr lang="ar-EG" sz="2000" b="0" i="0" u="none" strike="noStrike" cap="none">
                  <a:solidFill>
                    <a:schemeClr val="lt1"/>
                  </a:solidFill>
                  <a:latin typeface="Arial"/>
                  <a:ea typeface="Arial"/>
                  <a:cs typeface="Arial"/>
                  <a:sym typeface="Arial"/>
                </a:rPr>
                <a:t>– سواء المدعومين أو غير المدعومين – تقديم طلب معبأ بالبيانات المطلوبة للحصول على نطاق </a:t>
              </a:r>
              <a:r>
                <a:rPr lang="en-US" sz="2000" b="0" i="0" u="none" strike="noStrike" cap="none">
                  <a:solidFill>
                    <a:schemeClr val="lt1"/>
                  </a:solidFill>
                  <a:latin typeface="Arial"/>
                  <a:ea typeface="Arial"/>
                  <a:cs typeface="Arial"/>
                  <a:sym typeface="Arial"/>
                </a:rPr>
                <a:t>gTLD</a:t>
              </a:r>
              <a:r>
                <a:rPr lang="ar-EG" sz="2000" b="0" i="0" u="none" strike="noStrike" cap="none">
                  <a:solidFill>
                    <a:schemeClr val="lt1"/>
                  </a:solidFill>
                  <a:latin typeface="Arial"/>
                  <a:ea typeface="Arial"/>
                  <a:cs typeface="Arial"/>
                  <a:sym typeface="Arial"/>
                </a:rPr>
                <a:t> جديد.</a:t>
              </a:r>
            </a:p>
          </p:txBody>
        </p:sp>
        <p:sp>
          <p:nvSpPr>
            <p:cNvPr id="682" name="Google Shape;682;p19"/>
            <p:cNvSpPr/>
            <p:nvPr/>
          </p:nvSpPr>
          <p:spPr>
            <a:xfrm>
              <a:off x="431800"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a:solidFill>
                    <a:srgbClr val="0B3458"/>
                  </a:solidFill>
                  <a:latin typeface="Arial"/>
                  <a:ea typeface="Arial"/>
                  <a:cs typeface="Arial"/>
                  <a:sym typeface="Arial"/>
                </a:rPr>
                <a:t>1</a:t>
              </a:r>
            </a:p>
          </p:txBody>
        </p:sp>
        <p:sp>
          <p:nvSpPr>
            <p:cNvPr id="683" name="Google Shape;683;p19"/>
            <p:cNvSpPr/>
            <p:nvPr/>
          </p:nvSpPr>
          <p:spPr>
            <a:xfrm>
              <a:off x="683798" y="3488790"/>
              <a:ext cx="7776391" cy="1002824"/>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i="0" u="none" strike="noStrike" cap="none" dirty="0">
                  <a:solidFill>
                    <a:srgbClr val="F1633E"/>
                  </a:solidFill>
                  <a:latin typeface="Arial"/>
                  <a:ea typeface="Arial"/>
                  <a:cs typeface="Arial"/>
                  <a:sym typeface="Arial"/>
                </a:rPr>
                <a:t>تقديم وثائق تؤكد </a:t>
              </a:r>
              <a:r>
                <a:rPr lang="ar-EG" sz="2000" b="0" i="0" u="none" strike="noStrike" cap="none" dirty="0">
                  <a:solidFill>
                    <a:schemeClr val="lt1"/>
                  </a:solidFill>
                  <a:latin typeface="Arial"/>
                  <a:ea typeface="Arial"/>
                  <a:cs typeface="Arial"/>
                  <a:sym typeface="Arial"/>
                </a:rPr>
                <a:t>القدرات الفنية والتشغيلية والمالية اللازمة لتشغيل نطاق </a:t>
              </a:r>
              <a:r>
                <a:rPr lang="en-US" sz="2000" b="0" i="0" u="none" strike="noStrike" cap="none" dirty="0">
                  <a:solidFill>
                    <a:schemeClr val="lt1"/>
                  </a:solidFill>
                  <a:latin typeface="Arial"/>
                  <a:ea typeface="Arial"/>
                  <a:cs typeface="Arial"/>
                  <a:sym typeface="Arial"/>
                </a:rPr>
                <a:t>gTLD</a:t>
              </a:r>
              <a:r>
                <a:rPr lang="ar-EG" sz="2000" b="0" i="0" u="none" strike="noStrike" cap="none" dirty="0">
                  <a:solidFill>
                    <a:schemeClr val="lt1"/>
                  </a:solidFill>
                  <a:latin typeface="Arial"/>
                  <a:ea typeface="Arial"/>
                  <a:cs typeface="Arial"/>
                  <a:sym typeface="Arial"/>
                </a:rPr>
                <a:t>.</a:t>
              </a:r>
            </a:p>
          </p:txBody>
        </p:sp>
        <p:sp>
          <p:nvSpPr>
            <p:cNvPr id="684" name="Google Shape;684;p19"/>
            <p:cNvSpPr/>
            <p:nvPr/>
          </p:nvSpPr>
          <p:spPr>
            <a:xfrm>
              <a:off x="431800"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2</a:t>
              </a:r>
            </a:p>
          </p:txBody>
        </p:sp>
        <p:sp>
          <p:nvSpPr>
            <p:cNvPr id="685" name="Google Shape;685;p19"/>
            <p:cNvSpPr/>
            <p:nvPr/>
          </p:nvSpPr>
          <p:spPr>
            <a:xfrm>
              <a:off x="683798" y="4855602"/>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i="0" u="none" strike="noStrike" cap="none" dirty="0">
                  <a:solidFill>
                    <a:srgbClr val="F1633E"/>
                  </a:solidFill>
                  <a:latin typeface="Arial"/>
                  <a:ea typeface="Arial"/>
                  <a:cs typeface="Arial"/>
                  <a:sym typeface="Arial"/>
                </a:rPr>
                <a:t>هناك أيضاً تدابير </a:t>
              </a:r>
              <a:r>
                <a:rPr lang="ar-EG" sz="2000" b="0" i="0" u="none" strike="noStrike" cap="none" dirty="0">
                  <a:solidFill>
                    <a:schemeClr val="lt1"/>
                  </a:solidFill>
                  <a:latin typeface="Arial"/>
                  <a:ea typeface="Arial"/>
                  <a:cs typeface="Arial"/>
                  <a:sym typeface="Arial"/>
                </a:rPr>
                <a:t>معمول بها لمنع انتهاك البرنامج، وتم توضيحها في دليل برنامج دعم مقدم الطلب</a:t>
              </a:r>
              <a:r>
                <a:rPr lang="ar-EG" sz="2000" b="0" i="0" u="none" strike="noStrike" cap="none" dirty="0">
                  <a:solidFill>
                    <a:srgbClr val="0B3458"/>
                  </a:solidFill>
                  <a:latin typeface="Arial"/>
                  <a:ea typeface="Arial"/>
                  <a:cs typeface="Arial"/>
                  <a:sym typeface="Arial"/>
                </a:rPr>
                <a:t>.</a:t>
              </a:r>
            </a:p>
          </p:txBody>
        </p:sp>
        <p:sp>
          <p:nvSpPr>
            <p:cNvPr id="686" name="Google Shape;686;p19"/>
            <p:cNvSpPr/>
            <p:nvPr/>
          </p:nvSpPr>
          <p:spPr>
            <a:xfrm>
              <a:off x="431800" y="4628013"/>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3</a:t>
              </a:r>
            </a:p>
          </p:txBody>
        </p:sp>
      </p:grpSp>
      <p:sp>
        <p:nvSpPr>
          <p:cNvPr id="687" name="Google Shape;687;p19"/>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21"/>
          <p:cNvSpPr txBox="1">
            <a:spLocks noGrp="1"/>
          </p:cNvSpPr>
          <p:nvPr>
            <p:ph type="title"/>
          </p:nvPr>
        </p:nvSpPr>
        <p:spPr>
          <a:xfrm>
            <a:off x="431799" y="859922"/>
            <a:ext cx="8323358" cy="53208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رحلة مقدم الطلب المدعوم</a:t>
            </a:r>
          </a:p>
        </p:txBody>
      </p:sp>
      <p:grpSp>
        <p:nvGrpSpPr>
          <p:cNvPr id="2" name="Group 1">
            <a:extLst>
              <a:ext uri="{FF2B5EF4-FFF2-40B4-BE49-F238E27FC236}">
                <a16:creationId xmlns:a16="http://schemas.microsoft.com/office/drawing/2014/main" id="{4AC51F57-314B-0CF2-DBAE-F2A97F6B3692}"/>
              </a:ext>
            </a:extLst>
          </p:cNvPr>
          <p:cNvGrpSpPr/>
          <p:nvPr/>
        </p:nvGrpSpPr>
        <p:grpSpPr>
          <a:xfrm flipH="1">
            <a:off x="230808" y="1535891"/>
            <a:ext cx="8524348" cy="4817969"/>
            <a:chOff x="421724" y="1535891"/>
            <a:chExt cx="8524348" cy="4817969"/>
          </a:xfrm>
        </p:grpSpPr>
        <p:sp>
          <p:nvSpPr>
            <p:cNvPr id="694" name="Google Shape;694;p21"/>
            <p:cNvSpPr txBox="1"/>
            <p:nvPr/>
          </p:nvSpPr>
          <p:spPr>
            <a:xfrm>
              <a:off x="450611" y="1721902"/>
              <a:ext cx="993271" cy="215444"/>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400"/>
                <a:buFont typeface="Arial"/>
                <a:buNone/>
              </a:pPr>
              <a:r>
                <a:rPr lang="ar-EG" sz="1400" b="0" i="0" u="none" strike="noStrike" cap="none">
                  <a:solidFill>
                    <a:srgbClr val="7F7F7F"/>
                  </a:solidFill>
                  <a:latin typeface="Arial"/>
                  <a:ea typeface="Arial"/>
                  <a:cs typeface="Arial"/>
                  <a:sym typeface="Arial"/>
                </a:rPr>
                <a:t>المراحل</a:t>
              </a:r>
            </a:p>
          </p:txBody>
        </p:sp>
        <p:sp>
          <p:nvSpPr>
            <p:cNvPr id="695" name="Google Shape;695;p21"/>
            <p:cNvSpPr txBox="1"/>
            <p:nvPr/>
          </p:nvSpPr>
          <p:spPr>
            <a:xfrm>
              <a:off x="421724" y="3123375"/>
              <a:ext cx="1200600" cy="215400"/>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400"/>
                <a:buFont typeface="Arial"/>
                <a:buNone/>
              </a:pPr>
              <a:r>
                <a:rPr lang="ar-EG" sz="1400" b="0" i="0" u="none" strike="noStrike" cap="none">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
                    </a:ext>
                  </a:extLst>
                </a:rPr>
                <a:t>الخبرة</a:t>
              </a:r>
            </a:p>
          </p:txBody>
        </p:sp>
        <p:sp>
          <p:nvSpPr>
            <p:cNvPr id="696" name="Google Shape;696;p21"/>
            <p:cNvSpPr txBox="1"/>
            <p:nvPr/>
          </p:nvSpPr>
          <p:spPr>
            <a:xfrm>
              <a:off x="450611" y="5844103"/>
              <a:ext cx="1123106" cy="215444"/>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400"/>
                <a:buFont typeface="Arial"/>
                <a:buNone/>
              </a:pPr>
              <a:r>
                <a:rPr lang="ar-EG" sz="1400" b="0" i="0" u="none" strike="noStrike" cap="none" dirty="0">
                  <a:solidFill>
                    <a:srgbClr val="7F7F7F"/>
                  </a:solidFill>
                  <a:latin typeface="Arial"/>
                  <a:ea typeface="Arial"/>
                  <a:cs typeface="Arial"/>
                  <a:sym typeface="Arial"/>
                </a:rPr>
                <a:t>الدعم</a:t>
              </a:r>
            </a:p>
          </p:txBody>
        </p:sp>
        <p:sp>
          <p:nvSpPr>
            <p:cNvPr id="697" name="Google Shape;697;p21"/>
            <p:cNvSpPr/>
            <p:nvPr/>
          </p:nvSpPr>
          <p:spPr>
            <a:xfrm>
              <a:off x="1723830" y="5620155"/>
              <a:ext cx="2201405" cy="701040"/>
            </a:xfrm>
            <a:prstGeom prst="rect">
              <a:avLst/>
            </a:prstGeom>
            <a:noFill/>
            <a:ln>
              <a:noFill/>
            </a:ln>
          </p:spPr>
          <p:txBody>
            <a:bodyPr spcFirstLastPara="1" wrap="square" lIns="144000" tIns="0" rIns="0" bIns="0" anchor="ctr" anchorCtr="0">
              <a:noAutofit/>
            </a:bodyPr>
            <a:lstStyle/>
            <a:p>
              <a:pPr marL="0" marR="0" lvl="0" indent="0" algn="r" rtl="1">
                <a:lnSpc>
                  <a:spcPct val="10625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الاتصالات والتوعية والمشاركة</a:t>
              </a:r>
            </a:p>
          </p:txBody>
        </p:sp>
        <p:sp>
          <p:nvSpPr>
            <p:cNvPr id="698" name="Google Shape;698;p21"/>
            <p:cNvSpPr/>
            <p:nvPr/>
          </p:nvSpPr>
          <p:spPr>
            <a:xfrm>
              <a:off x="2252869" y="3256126"/>
              <a:ext cx="1097936" cy="1221885"/>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a:solidFill>
                    <a:schemeClr val="lt1"/>
                  </a:solidFill>
                  <a:latin typeface="Arial"/>
                  <a:ea typeface="Arial"/>
                  <a:cs typeface="Arial"/>
                  <a:sym typeface="Arial"/>
                </a:rPr>
                <a:t>ماذا ينبغي علينا معرفته للتقديم؟</a:t>
              </a:r>
            </a:p>
          </p:txBody>
        </p:sp>
        <p:sp>
          <p:nvSpPr>
            <p:cNvPr id="699" name="Google Shape;699;p21"/>
            <p:cNvSpPr/>
            <p:nvPr/>
          </p:nvSpPr>
          <p:spPr>
            <a:xfrm>
              <a:off x="6561350" y="2301225"/>
              <a:ext cx="15645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dirty="0">
                  <a:solidFill>
                    <a:schemeClr val="lt1"/>
                  </a:solidFill>
                  <a:latin typeface="Arial"/>
                  <a:ea typeface="Arial"/>
                  <a:cs typeface="Arial"/>
                  <a:sym typeface="Arial"/>
                </a:rPr>
                <a:t>من الرائع معرفة أن هناك دعم للسجلات الجديدة!</a:t>
              </a:r>
            </a:p>
          </p:txBody>
        </p:sp>
        <p:cxnSp>
          <p:nvCxnSpPr>
            <p:cNvPr id="700" name="Google Shape;700;p21"/>
            <p:cNvCxnSpPr/>
            <p:nvPr/>
          </p:nvCxnSpPr>
          <p:spPr>
            <a:xfrm rot="10800000" flipH="1">
              <a:off x="1542582" y="4905863"/>
              <a:ext cx="1200582" cy="16735"/>
            </a:xfrm>
            <a:prstGeom prst="straightConnector1">
              <a:avLst/>
            </a:prstGeom>
            <a:noFill/>
            <a:ln w="15875" cap="flat" cmpd="sng">
              <a:solidFill>
                <a:srgbClr val="0B3458"/>
              </a:solidFill>
              <a:prstDash val="solid"/>
              <a:round/>
              <a:headEnd type="none" w="sm" len="sm"/>
              <a:tailEnd type="none" w="sm" len="sm"/>
            </a:ln>
          </p:spPr>
        </p:cxnSp>
        <p:cxnSp>
          <p:nvCxnSpPr>
            <p:cNvPr id="701" name="Google Shape;701;p21"/>
            <p:cNvCxnSpPr>
              <a:stCxn id="702" idx="6"/>
              <a:endCxn id="703" idx="2"/>
            </p:cNvCxnSpPr>
            <p:nvPr/>
          </p:nvCxnSpPr>
          <p:spPr>
            <a:xfrm rot="10800000" flipH="1">
              <a:off x="4063032" y="4296494"/>
              <a:ext cx="2064600" cy="4200"/>
            </a:xfrm>
            <a:prstGeom prst="straightConnector1">
              <a:avLst/>
            </a:prstGeom>
            <a:noFill/>
            <a:ln w="15875" cap="flat" cmpd="sng">
              <a:solidFill>
                <a:srgbClr val="0B3458"/>
              </a:solidFill>
              <a:prstDash val="solid"/>
              <a:round/>
              <a:headEnd type="none" w="sm" len="sm"/>
              <a:tailEnd type="none" w="sm" len="sm"/>
            </a:ln>
          </p:spPr>
        </p:cxnSp>
        <p:cxnSp>
          <p:nvCxnSpPr>
            <p:cNvPr id="704" name="Google Shape;704;p21"/>
            <p:cNvCxnSpPr/>
            <p:nvPr/>
          </p:nvCxnSpPr>
          <p:spPr>
            <a:xfrm rot="10800000" flipH="1">
              <a:off x="6278776" y="3353892"/>
              <a:ext cx="2414927" cy="938622"/>
            </a:xfrm>
            <a:prstGeom prst="straightConnector1">
              <a:avLst/>
            </a:prstGeom>
            <a:noFill/>
            <a:ln w="15875" cap="flat" cmpd="sng">
              <a:solidFill>
                <a:srgbClr val="0B3458"/>
              </a:solidFill>
              <a:prstDash val="solid"/>
              <a:round/>
              <a:headEnd type="none" w="sm" len="sm"/>
              <a:tailEnd type="none" w="sm" len="sm"/>
            </a:ln>
          </p:spPr>
        </p:cxnSp>
        <p:sp>
          <p:nvSpPr>
            <p:cNvPr id="705" name="Google Shape;705;p21"/>
            <p:cNvSpPr/>
            <p:nvPr/>
          </p:nvSpPr>
          <p:spPr>
            <a:xfrm>
              <a:off x="7315558" y="3672007"/>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400" b="1" i="0" u="none" strike="noStrike" cap="none">
                  <a:solidFill>
                    <a:srgbClr val="F1633E"/>
                  </a:solidFill>
                  <a:latin typeface="Arial"/>
                  <a:ea typeface="Arial"/>
                  <a:cs typeface="Arial"/>
                  <a:sym typeface="Arial"/>
                </a:rPr>
                <a:t>5</a:t>
              </a:r>
            </a:p>
          </p:txBody>
        </p:sp>
        <p:sp>
          <p:nvSpPr>
            <p:cNvPr id="706" name="Google Shape;706;p21"/>
            <p:cNvSpPr/>
            <p:nvPr/>
          </p:nvSpPr>
          <p:spPr>
            <a:xfrm>
              <a:off x="1559795" y="1601060"/>
              <a:ext cx="2209800" cy="421321"/>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الوعي</a:t>
              </a:r>
            </a:p>
          </p:txBody>
        </p:sp>
        <p:sp>
          <p:nvSpPr>
            <p:cNvPr id="707" name="Google Shape;707;p21"/>
            <p:cNvSpPr/>
            <p:nvPr/>
          </p:nvSpPr>
          <p:spPr>
            <a:xfrm rot="5400000">
              <a:off x="3906775" y="1735599"/>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8" name="Google Shape;708;p21"/>
            <p:cNvSpPr/>
            <p:nvPr/>
          </p:nvSpPr>
          <p:spPr>
            <a:xfrm>
              <a:off x="4040118" y="1601060"/>
              <a:ext cx="2209800" cy="421321"/>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الفهم</a:t>
              </a:r>
            </a:p>
          </p:txBody>
        </p:sp>
        <p:sp>
          <p:nvSpPr>
            <p:cNvPr id="709" name="Google Shape;709;p21"/>
            <p:cNvSpPr/>
            <p:nvPr/>
          </p:nvSpPr>
          <p:spPr>
            <a:xfrm>
              <a:off x="6520441" y="1601060"/>
              <a:ext cx="2209800" cy="421321"/>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الاعتبار</a:t>
              </a:r>
            </a:p>
          </p:txBody>
        </p:sp>
        <p:sp>
          <p:nvSpPr>
            <p:cNvPr id="710" name="Google Shape;710;p21"/>
            <p:cNvSpPr/>
            <p:nvPr/>
          </p:nvSpPr>
          <p:spPr>
            <a:xfrm rot="5400000">
              <a:off x="6282328" y="1735598"/>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1" name="Google Shape;711;p21"/>
            <p:cNvSpPr/>
            <p:nvPr/>
          </p:nvSpPr>
          <p:spPr>
            <a:xfrm>
              <a:off x="4110570" y="5620155"/>
              <a:ext cx="4596533" cy="701040"/>
            </a:xfrm>
            <a:prstGeom prst="rect">
              <a:avLst/>
            </a:prstGeom>
            <a:noFill/>
            <a:ln>
              <a:noFill/>
            </a:ln>
          </p:spPr>
          <p:txBody>
            <a:bodyPr spcFirstLastPara="1" wrap="square" lIns="288000" tIns="45700" rIns="91425" bIns="45700" anchor="ctr" anchorCtr="0">
              <a:noAutofit/>
            </a:bodyPr>
            <a:lstStyle/>
            <a:p>
              <a:pPr marL="0" marR="0" lvl="0" indent="0" algn="r" rtl="1">
                <a:lnSpc>
                  <a:spcPct val="10625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تنمية القدرات – مستشار مقدم الطلب – الخدمات المجانية</a:t>
              </a:r>
            </a:p>
          </p:txBody>
        </p:sp>
        <p:cxnSp>
          <p:nvCxnSpPr>
            <p:cNvPr id="712" name="Google Shape;712;p21"/>
            <p:cNvCxnSpPr/>
            <p:nvPr/>
          </p:nvCxnSpPr>
          <p:spPr>
            <a:xfrm>
              <a:off x="3920650" y="1542667"/>
              <a:ext cx="0" cy="4807103"/>
            </a:xfrm>
            <a:prstGeom prst="straightConnector1">
              <a:avLst/>
            </a:prstGeom>
            <a:noFill/>
            <a:ln w="15875" cap="flat" cmpd="sng">
              <a:solidFill>
                <a:srgbClr val="F1633E"/>
              </a:solidFill>
              <a:prstDash val="solid"/>
              <a:round/>
              <a:headEnd type="none" w="sm" len="sm"/>
              <a:tailEnd type="none" w="sm" len="sm"/>
            </a:ln>
          </p:spPr>
        </p:cxnSp>
        <p:cxnSp>
          <p:nvCxnSpPr>
            <p:cNvPr id="713" name="Google Shape;713;p21"/>
            <p:cNvCxnSpPr/>
            <p:nvPr/>
          </p:nvCxnSpPr>
          <p:spPr>
            <a:xfrm>
              <a:off x="6289376" y="1539746"/>
              <a:ext cx="0" cy="4108984"/>
            </a:xfrm>
            <a:prstGeom prst="straightConnector1">
              <a:avLst/>
            </a:prstGeom>
            <a:noFill/>
            <a:ln w="15875" cap="flat" cmpd="sng">
              <a:solidFill>
                <a:srgbClr val="F1633E"/>
              </a:solidFill>
              <a:prstDash val="solid"/>
              <a:round/>
              <a:headEnd type="none" w="sm" len="sm"/>
              <a:tailEnd type="none" w="sm" len="sm"/>
            </a:ln>
          </p:spPr>
        </p:cxnSp>
        <p:cxnSp>
          <p:nvCxnSpPr>
            <p:cNvPr id="714" name="Google Shape;714;p21"/>
            <p:cNvCxnSpPr/>
            <p:nvPr/>
          </p:nvCxnSpPr>
          <p:spPr>
            <a:xfrm>
              <a:off x="1576269"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15" name="Google Shape;715;p21"/>
            <p:cNvCxnSpPr/>
            <p:nvPr/>
          </p:nvCxnSpPr>
          <p:spPr>
            <a:xfrm>
              <a:off x="8707103" y="1535891"/>
              <a:ext cx="0" cy="4813879"/>
            </a:xfrm>
            <a:prstGeom prst="straightConnector1">
              <a:avLst/>
            </a:prstGeom>
            <a:noFill/>
            <a:ln w="15875" cap="flat" cmpd="sng">
              <a:solidFill>
                <a:srgbClr val="F1633E"/>
              </a:solidFill>
              <a:prstDash val="solid"/>
              <a:round/>
              <a:headEnd type="none" w="sm" len="sm"/>
              <a:tailEnd type="none" w="sm" len="sm"/>
            </a:ln>
          </p:spPr>
        </p:cxnSp>
        <p:sp>
          <p:nvSpPr>
            <p:cNvPr id="716" name="Google Shape;716;p21"/>
            <p:cNvSpPr/>
            <p:nvPr/>
          </p:nvSpPr>
          <p:spPr>
            <a:xfrm rot="5400000">
              <a:off x="8687428" y="1735599"/>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7" name="Google Shape;717;p21"/>
            <p:cNvSpPr/>
            <p:nvPr/>
          </p:nvSpPr>
          <p:spPr>
            <a:xfrm>
              <a:off x="1428708" y="4771402"/>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400" b="1" i="0" u="none" strike="noStrike" cap="none">
                  <a:solidFill>
                    <a:srgbClr val="F1633E"/>
                  </a:solidFill>
                  <a:latin typeface="Arial"/>
                  <a:ea typeface="Arial"/>
                  <a:cs typeface="Arial"/>
                  <a:sym typeface="Arial"/>
                </a:rPr>
                <a:t>1</a:t>
              </a:r>
            </a:p>
          </p:txBody>
        </p:sp>
        <p:sp>
          <p:nvSpPr>
            <p:cNvPr id="703" name="Google Shape;703;p21"/>
            <p:cNvSpPr/>
            <p:nvPr/>
          </p:nvSpPr>
          <p:spPr>
            <a:xfrm>
              <a:off x="6127580" y="414540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400" b="1" i="0" u="none" strike="noStrike" cap="none">
                  <a:solidFill>
                    <a:srgbClr val="F1633E"/>
                  </a:solidFill>
                  <a:latin typeface="Arial"/>
                  <a:ea typeface="Arial"/>
                  <a:cs typeface="Arial"/>
                  <a:sym typeface="Arial"/>
                </a:rPr>
                <a:t>4</a:t>
              </a:r>
            </a:p>
          </p:txBody>
        </p:sp>
        <p:sp>
          <p:nvSpPr>
            <p:cNvPr id="718" name="Google Shape;718;p21"/>
            <p:cNvSpPr/>
            <p:nvPr/>
          </p:nvSpPr>
          <p:spPr>
            <a:xfrm>
              <a:off x="8553108" y="3196421"/>
              <a:ext cx="302392" cy="302392"/>
            </a:xfrm>
            <a:prstGeom prst="ellipse">
              <a:avLst/>
            </a:prstGeom>
            <a:solidFill>
              <a:srgbClr val="0B3458"/>
            </a:solidFill>
            <a:ln>
              <a:noFill/>
            </a:ln>
          </p:spPr>
          <p:txBody>
            <a:bodyPr spcFirstLastPara="1" wrap="square" lIns="0" tIns="0" rIns="0" bIns="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400" b="1" i="0" u="none" strike="noStrike" cap="none">
                  <a:solidFill>
                    <a:srgbClr val="F1633E"/>
                  </a:solidFill>
                  <a:latin typeface="Arial"/>
                  <a:ea typeface="Arial"/>
                  <a:cs typeface="Arial"/>
                  <a:sym typeface="Arial"/>
                </a:rPr>
                <a:t>6</a:t>
              </a:r>
            </a:p>
          </p:txBody>
        </p:sp>
        <p:cxnSp>
          <p:nvCxnSpPr>
            <p:cNvPr id="719" name="Google Shape;719;p21"/>
            <p:cNvCxnSpPr/>
            <p:nvPr/>
          </p:nvCxnSpPr>
          <p:spPr>
            <a:xfrm rot="10800000" flipH="1">
              <a:off x="2743164" y="4303495"/>
              <a:ext cx="1168672" cy="603393"/>
            </a:xfrm>
            <a:prstGeom prst="straightConnector1">
              <a:avLst/>
            </a:prstGeom>
            <a:noFill/>
            <a:ln w="15875" cap="flat" cmpd="sng">
              <a:solidFill>
                <a:srgbClr val="0B3458"/>
              </a:solidFill>
              <a:prstDash val="solid"/>
              <a:round/>
              <a:headEnd type="none" w="sm" len="sm"/>
              <a:tailEnd type="none" w="sm" len="sm"/>
            </a:ln>
          </p:spPr>
        </p:cxnSp>
        <p:sp>
          <p:nvSpPr>
            <p:cNvPr id="720" name="Google Shape;720;p21"/>
            <p:cNvSpPr/>
            <p:nvPr/>
          </p:nvSpPr>
          <p:spPr>
            <a:xfrm>
              <a:off x="2587384" y="4736159"/>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400" b="1" i="0" u="none" strike="noStrike" cap="none">
                  <a:solidFill>
                    <a:srgbClr val="F1633E"/>
                  </a:solidFill>
                  <a:latin typeface="Arial"/>
                  <a:ea typeface="Arial"/>
                  <a:cs typeface="Arial"/>
                  <a:sym typeface="Arial"/>
                </a:rPr>
                <a:t>2</a:t>
              </a:r>
            </a:p>
          </p:txBody>
        </p:sp>
        <p:sp>
          <p:nvSpPr>
            <p:cNvPr id="721" name="Google Shape;721;p21"/>
            <p:cNvSpPr/>
            <p:nvPr/>
          </p:nvSpPr>
          <p:spPr>
            <a:xfrm>
              <a:off x="778322" y="3467258"/>
              <a:ext cx="1323839" cy="1178686"/>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a:solidFill>
                    <a:schemeClr val="lt1"/>
                  </a:solidFill>
                  <a:latin typeface="Arial"/>
                  <a:ea typeface="Arial"/>
                  <a:cs typeface="Arial"/>
                  <a:sym typeface="Arial"/>
                </a:rPr>
                <a:t>ما صلة نطاق </a:t>
              </a:r>
              <a:r>
                <a:rPr lang="en-US" sz="1600" b="0" i="0" u="none" strike="noStrike" cap="none">
                  <a:solidFill>
                    <a:schemeClr val="lt1"/>
                  </a:solidFill>
                  <a:latin typeface="Arial"/>
                  <a:ea typeface="Arial"/>
                  <a:cs typeface="Arial"/>
                  <a:sym typeface="Arial"/>
                </a:rPr>
                <a:t>gTLD</a:t>
              </a:r>
              <a:r>
                <a:rPr lang="ar-EG" sz="1600" b="0" i="0" u="none" strike="noStrike" cap="none">
                  <a:solidFill>
                    <a:schemeClr val="lt1"/>
                  </a:solidFill>
                  <a:latin typeface="Arial"/>
                  <a:ea typeface="Arial"/>
                  <a:cs typeface="Arial"/>
                  <a:sym typeface="Arial"/>
                </a:rPr>
                <a:t> بعملنا؟</a:t>
              </a:r>
            </a:p>
          </p:txBody>
        </p:sp>
        <p:sp>
          <p:nvSpPr>
            <p:cNvPr id="722" name="Google Shape;722;p21"/>
            <p:cNvSpPr/>
            <p:nvPr/>
          </p:nvSpPr>
          <p:spPr>
            <a:xfrm>
              <a:off x="3494727" y="3034692"/>
              <a:ext cx="1210241" cy="94506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dirty="0">
                  <a:solidFill>
                    <a:schemeClr val="lt1"/>
                  </a:solidFill>
                  <a:latin typeface="Arial"/>
                  <a:ea typeface="Arial"/>
                  <a:cs typeface="Arial"/>
                  <a:sym typeface="Arial"/>
                </a:rPr>
                <a:t>سعيد بأننا </a:t>
              </a:r>
              <a:br>
                <a:rPr lang="en-US" sz="1600" b="0" i="0" u="none" strike="noStrike" cap="none" dirty="0">
                  <a:solidFill>
                    <a:schemeClr val="lt1"/>
                  </a:solidFill>
                  <a:latin typeface="Arial"/>
                  <a:ea typeface="Arial"/>
                  <a:cs typeface="Arial"/>
                  <a:sym typeface="Arial"/>
                </a:rPr>
              </a:br>
              <a:r>
                <a:rPr lang="ar-EG" sz="1600" b="0" i="0" u="none" strike="noStrike" cap="none" dirty="0">
                  <a:solidFill>
                    <a:schemeClr val="lt1"/>
                  </a:solidFill>
                  <a:latin typeface="Arial"/>
                  <a:ea typeface="Arial"/>
                  <a:cs typeface="Arial"/>
                  <a:sym typeface="Arial"/>
                </a:rPr>
                <a:t>تأهلنا للحصول على الدعم!</a:t>
              </a:r>
            </a:p>
          </p:txBody>
        </p:sp>
        <p:sp>
          <p:nvSpPr>
            <p:cNvPr id="723" name="Google Shape;723;p21"/>
            <p:cNvSpPr/>
            <p:nvPr/>
          </p:nvSpPr>
          <p:spPr>
            <a:xfrm>
              <a:off x="3629656" y="4684882"/>
              <a:ext cx="1903183" cy="662499"/>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تقدّم مقدم الطلب وتأهل</a:t>
              </a:r>
            </a:p>
          </p:txBody>
        </p:sp>
        <p:sp>
          <p:nvSpPr>
            <p:cNvPr id="724" name="Google Shape;724;p21"/>
            <p:cNvSpPr/>
            <p:nvPr/>
          </p:nvSpPr>
          <p:spPr>
            <a:xfrm>
              <a:off x="7702193" y="3735522"/>
              <a:ext cx="1243879" cy="819772"/>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تم تقديم طلب نطاق </a:t>
              </a:r>
              <a:r>
                <a:rPr lang="en-US" sz="1600" b="0" i="0" u="none" strike="noStrike" cap="none">
                  <a:solidFill>
                    <a:srgbClr val="0B3458"/>
                  </a:solidFill>
                  <a:latin typeface="Arial"/>
                  <a:ea typeface="Arial"/>
                  <a:cs typeface="Arial"/>
                  <a:sym typeface="Arial"/>
                </a:rPr>
                <a:t>gTLD</a:t>
              </a:r>
            </a:p>
          </p:txBody>
        </p:sp>
        <p:sp>
          <p:nvSpPr>
            <p:cNvPr id="725" name="Google Shape;725;p21"/>
            <p:cNvSpPr/>
            <p:nvPr/>
          </p:nvSpPr>
          <p:spPr>
            <a:xfrm>
              <a:off x="4836121" y="3040660"/>
              <a:ext cx="1564528" cy="938621"/>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dirty="0">
                  <a:solidFill>
                    <a:schemeClr val="lt1"/>
                  </a:solidFill>
                  <a:latin typeface="Arial"/>
                  <a:ea typeface="Arial"/>
                  <a:cs typeface="Arial"/>
                  <a:sym typeface="Arial"/>
                </a:rPr>
                <a:t>كيف ندير </a:t>
              </a:r>
              <a:br>
                <a:rPr lang="en-US" sz="1600" b="0" i="0" u="none" strike="noStrike" cap="none" dirty="0">
                  <a:solidFill>
                    <a:schemeClr val="lt1"/>
                  </a:solidFill>
                  <a:latin typeface="Arial"/>
                  <a:ea typeface="Arial"/>
                  <a:cs typeface="Arial"/>
                  <a:sym typeface="Arial"/>
                </a:rPr>
              </a:br>
              <a:r>
                <a:rPr lang="ar-EG" sz="1600" b="0" i="0" u="none" strike="noStrike" cap="none" dirty="0">
                  <a:solidFill>
                    <a:schemeClr val="lt1"/>
                  </a:solidFill>
                  <a:latin typeface="Arial"/>
                  <a:ea typeface="Arial"/>
                  <a:cs typeface="Arial"/>
                  <a:sym typeface="Arial"/>
                </a:rPr>
                <a:t>تكاليف البدء؟</a:t>
              </a:r>
            </a:p>
          </p:txBody>
        </p:sp>
        <p:sp>
          <p:nvSpPr>
            <p:cNvPr id="726" name="Google Shape;726;p21"/>
            <p:cNvSpPr/>
            <p:nvPr/>
          </p:nvSpPr>
          <p:spPr>
            <a:xfrm rot="5400000">
              <a:off x="3906775" y="586992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7" name="Google Shape;727;p21"/>
            <p:cNvSpPr/>
            <p:nvPr/>
          </p:nvSpPr>
          <p:spPr>
            <a:xfrm rot="5400000">
              <a:off x="8690531" y="5869925"/>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28" name="Google Shape;728;p21"/>
            <p:cNvCxnSpPr/>
            <p:nvPr/>
          </p:nvCxnSpPr>
          <p:spPr>
            <a:xfrm>
              <a:off x="432000" y="1535891"/>
              <a:ext cx="8280000" cy="0"/>
            </a:xfrm>
            <a:prstGeom prst="straightConnector1">
              <a:avLst/>
            </a:prstGeom>
            <a:noFill/>
            <a:ln w="15875" cap="flat" cmpd="sng">
              <a:solidFill>
                <a:srgbClr val="7F7F7F"/>
              </a:solidFill>
              <a:prstDash val="solid"/>
              <a:round/>
              <a:headEnd type="none" w="sm" len="sm"/>
              <a:tailEnd type="none" w="sm" len="sm"/>
            </a:ln>
          </p:spPr>
        </p:cxnSp>
        <p:cxnSp>
          <p:nvCxnSpPr>
            <p:cNvPr id="729" name="Google Shape;729;p21"/>
            <p:cNvCxnSpPr/>
            <p:nvPr/>
          </p:nvCxnSpPr>
          <p:spPr>
            <a:xfrm>
              <a:off x="432000" y="2111417"/>
              <a:ext cx="8280000" cy="0"/>
            </a:xfrm>
            <a:prstGeom prst="straightConnector1">
              <a:avLst/>
            </a:prstGeom>
            <a:noFill/>
            <a:ln w="15875" cap="flat" cmpd="sng">
              <a:solidFill>
                <a:srgbClr val="7F7F7F"/>
              </a:solidFill>
              <a:prstDash val="solid"/>
              <a:round/>
              <a:headEnd type="none" w="sm" len="sm"/>
              <a:tailEnd type="none" w="sm" len="sm"/>
            </a:ln>
          </p:spPr>
        </p:cxnSp>
        <p:cxnSp>
          <p:nvCxnSpPr>
            <p:cNvPr id="730" name="Google Shape;730;p21"/>
            <p:cNvCxnSpPr/>
            <p:nvPr/>
          </p:nvCxnSpPr>
          <p:spPr>
            <a:xfrm>
              <a:off x="432000" y="6353860"/>
              <a:ext cx="8280000" cy="0"/>
            </a:xfrm>
            <a:prstGeom prst="straightConnector1">
              <a:avLst/>
            </a:prstGeom>
            <a:noFill/>
            <a:ln w="15875" cap="flat" cmpd="sng">
              <a:solidFill>
                <a:srgbClr val="7F7F7F"/>
              </a:solidFill>
              <a:prstDash val="solid"/>
              <a:round/>
              <a:headEnd type="none" w="sm" len="sm"/>
              <a:tailEnd type="none" w="sm" len="sm"/>
            </a:ln>
          </p:spPr>
        </p:cxnSp>
        <p:sp>
          <p:nvSpPr>
            <p:cNvPr id="731" name="Google Shape;731;p21"/>
            <p:cNvSpPr/>
            <p:nvPr/>
          </p:nvSpPr>
          <p:spPr>
            <a:xfrm rot="10800000" flipH="1">
              <a:off x="1757605" y="4644042"/>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2" name="Google Shape;732;p21"/>
            <p:cNvSpPr/>
            <p:nvPr/>
          </p:nvSpPr>
          <p:spPr>
            <a:xfrm rot="10800000" flipH="1">
              <a:off x="2818962" y="4474224"/>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3" name="Google Shape;733;p21"/>
            <p:cNvSpPr/>
            <p:nvPr/>
          </p:nvSpPr>
          <p:spPr>
            <a:xfrm rot="10800000" flipH="1">
              <a:off x="4129683" y="3980227"/>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4" name="Google Shape;734;p21"/>
            <p:cNvSpPr/>
            <p:nvPr/>
          </p:nvSpPr>
          <p:spPr>
            <a:xfrm rot="10800000">
              <a:off x="5921592" y="3974478"/>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5" name="Google Shape;735;p21"/>
            <p:cNvSpPr/>
            <p:nvPr/>
          </p:nvSpPr>
          <p:spPr>
            <a:xfrm rot="10800000">
              <a:off x="7202296" y="3497411"/>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6" name="Google Shape;736;p21"/>
            <p:cNvSpPr/>
            <p:nvPr/>
          </p:nvSpPr>
          <p:spPr>
            <a:xfrm>
              <a:off x="4027825" y="4542584"/>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7" name="Google Shape;737;p21"/>
            <p:cNvSpPr/>
            <p:nvPr/>
          </p:nvSpPr>
          <p:spPr>
            <a:xfrm flipH="1">
              <a:off x="8477332" y="3593424"/>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38" name="Google Shape;738;p21"/>
            <p:cNvCxnSpPr/>
            <p:nvPr/>
          </p:nvCxnSpPr>
          <p:spPr>
            <a:xfrm>
              <a:off x="432000" y="5556370"/>
              <a:ext cx="8280000" cy="0"/>
            </a:xfrm>
            <a:prstGeom prst="straightConnector1">
              <a:avLst/>
            </a:prstGeom>
            <a:noFill/>
            <a:ln w="15875" cap="flat" cmpd="sng">
              <a:solidFill>
                <a:srgbClr val="7F7F7F"/>
              </a:solidFill>
              <a:prstDash val="solid"/>
              <a:round/>
              <a:headEnd type="none" w="sm" len="sm"/>
              <a:tailEnd type="none" w="sm" len="sm"/>
            </a:ln>
          </p:spPr>
        </p:cxnSp>
        <p:sp>
          <p:nvSpPr>
            <p:cNvPr id="702" name="Google Shape;702;p21"/>
            <p:cNvSpPr/>
            <p:nvPr/>
          </p:nvSpPr>
          <p:spPr>
            <a:xfrm>
              <a:off x="3760640" y="414949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400" b="1" i="0" u="none" strike="noStrike" cap="none" dirty="0">
                  <a:solidFill>
                    <a:srgbClr val="F1633E"/>
                  </a:solidFill>
                  <a:latin typeface="Arial"/>
                  <a:ea typeface="Arial"/>
                  <a:cs typeface="Arial"/>
                  <a:sym typeface="Arial"/>
                </a:rPr>
                <a:t>3</a:t>
              </a:r>
            </a:p>
          </p:txBody>
        </p:sp>
      </p:grpSp>
      <p:sp>
        <p:nvSpPr>
          <p:cNvPr id="739" name="Google Shape;739;p21"/>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22"/>
          <p:cNvSpPr txBox="1">
            <a:spLocks noGrp="1"/>
          </p:cNvSpPr>
          <p:nvPr>
            <p:ph type="title"/>
          </p:nvPr>
        </p:nvSpPr>
        <p:spPr>
          <a:xfrm>
            <a:off x="431797" y="900114"/>
            <a:ext cx="8273967" cy="53208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رحلة مقدم الطلب المدعوم</a:t>
            </a:r>
          </a:p>
        </p:txBody>
      </p:sp>
      <p:sp>
        <p:nvSpPr>
          <p:cNvPr id="789" name="Google Shape;789;p2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 name="Group 1">
            <a:extLst>
              <a:ext uri="{FF2B5EF4-FFF2-40B4-BE49-F238E27FC236}">
                <a16:creationId xmlns:a16="http://schemas.microsoft.com/office/drawing/2014/main" id="{8FBD0F1D-B066-A2FE-7A85-EB9F8F5DA01B}"/>
              </a:ext>
            </a:extLst>
          </p:cNvPr>
          <p:cNvGrpSpPr/>
          <p:nvPr/>
        </p:nvGrpSpPr>
        <p:grpSpPr>
          <a:xfrm flipH="1">
            <a:off x="421724" y="1535891"/>
            <a:ext cx="8629676" cy="4817969"/>
            <a:chOff x="421724" y="1535891"/>
            <a:chExt cx="8629676" cy="4817969"/>
          </a:xfrm>
        </p:grpSpPr>
        <p:sp>
          <p:nvSpPr>
            <p:cNvPr id="746" name="Google Shape;746;p22"/>
            <p:cNvSpPr/>
            <p:nvPr/>
          </p:nvSpPr>
          <p:spPr>
            <a:xfrm>
              <a:off x="1524232" y="5611786"/>
              <a:ext cx="2372428" cy="701040"/>
            </a:xfrm>
            <a:prstGeom prst="rect">
              <a:avLst/>
            </a:prstGeom>
            <a:noFill/>
            <a:ln>
              <a:noFill/>
            </a:ln>
          </p:spPr>
          <p:txBody>
            <a:bodyPr spcFirstLastPara="1" wrap="square" lIns="10800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تنمية القدرات </a:t>
              </a:r>
              <a:br>
                <a:rPr lang="ar-EG" sz="1600" b="0" i="0" u="none" strike="noStrike" cap="none" dirty="0">
                  <a:solidFill>
                    <a:srgbClr val="0B3458"/>
                  </a:solidFill>
                  <a:latin typeface="Arial"/>
                  <a:ea typeface="Arial"/>
                  <a:cs typeface="Arial"/>
                  <a:sym typeface="Arial"/>
                </a:rPr>
              </a:br>
              <a:r>
                <a:rPr lang="ar-EG" sz="1600" b="0" i="0" u="none" strike="noStrike" cap="none" dirty="0">
                  <a:solidFill>
                    <a:srgbClr val="0B3458"/>
                  </a:solidFill>
                  <a:latin typeface="Arial"/>
                  <a:ea typeface="Arial"/>
                  <a:cs typeface="Arial"/>
                  <a:sym typeface="Arial"/>
                </a:rPr>
                <a:t>مستشار مقدمي الطلبات </a:t>
              </a:r>
              <a:br>
                <a:rPr lang="ar-EG" sz="1600" b="0" i="0" u="none" strike="noStrike" cap="none" dirty="0">
                  <a:solidFill>
                    <a:srgbClr val="0B3458"/>
                  </a:solidFill>
                  <a:latin typeface="Arial"/>
                  <a:ea typeface="Arial"/>
                  <a:cs typeface="Arial"/>
                  <a:sym typeface="Arial"/>
                </a:rPr>
              </a:br>
              <a:r>
                <a:rPr lang="ar-EG" sz="1600" b="0" i="0" u="none" strike="noStrike" cap="none" dirty="0">
                  <a:solidFill>
                    <a:srgbClr val="0B3458"/>
                  </a:solidFill>
                  <a:latin typeface="Arial"/>
                  <a:ea typeface="Arial"/>
                  <a:cs typeface="Arial"/>
                  <a:sym typeface="Arial"/>
                </a:rPr>
                <a:t>تخفيضات الرسوم</a:t>
              </a:r>
            </a:p>
          </p:txBody>
        </p:sp>
        <p:cxnSp>
          <p:nvCxnSpPr>
            <p:cNvPr id="747" name="Google Shape;747;p22"/>
            <p:cNvCxnSpPr/>
            <p:nvPr/>
          </p:nvCxnSpPr>
          <p:spPr>
            <a:xfrm rot="10800000" flipH="1">
              <a:off x="1542582" y="3702209"/>
              <a:ext cx="2147004" cy="393388"/>
            </a:xfrm>
            <a:prstGeom prst="straightConnector1">
              <a:avLst/>
            </a:prstGeom>
            <a:noFill/>
            <a:ln w="15875" cap="flat" cmpd="sng">
              <a:solidFill>
                <a:srgbClr val="0B3458"/>
              </a:solidFill>
              <a:prstDash val="solid"/>
              <a:round/>
              <a:headEnd type="none" w="sm" len="sm"/>
              <a:tailEnd type="none" w="sm" len="sm"/>
            </a:ln>
          </p:spPr>
        </p:cxnSp>
        <p:cxnSp>
          <p:nvCxnSpPr>
            <p:cNvPr id="748" name="Google Shape;748;p22"/>
            <p:cNvCxnSpPr/>
            <p:nvPr/>
          </p:nvCxnSpPr>
          <p:spPr>
            <a:xfrm rot="10800000" flipH="1">
              <a:off x="5452988" y="3093552"/>
              <a:ext cx="824319" cy="353604"/>
            </a:xfrm>
            <a:prstGeom prst="straightConnector1">
              <a:avLst/>
            </a:prstGeom>
            <a:noFill/>
            <a:ln w="15875" cap="flat" cmpd="sng">
              <a:solidFill>
                <a:srgbClr val="0B3458"/>
              </a:solidFill>
              <a:prstDash val="solid"/>
              <a:round/>
              <a:headEnd type="none" w="sm" len="sm"/>
              <a:tailEnd type="none" w="sm" len="sm"/>
            </a:ln>
          </p:spPr>
        </p:cxnSp>
        <p:sp>
          <p:nvSpPr>
            <p:cNvPr id="749" name="Google Shape;749;p22"/>
            <p:cNvSpPr/>
            <p:nvPr/>
          </p:nvSpPr>
          <p:spPr>
            <a:xfrm>
              <a:off x="1559795" y="1619821"/>
              <a:ext cx="2209800" cy="421321"/>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القرار</a:t>
              </a:r>
            </a:p>
          </p:txBody>
        </p:sp>
        <p:sp>
          <p:nvSpPr>
            <p:cNvPr id="750" name="Google Shape;750;p22"/>
            <p:cNvSpPr/>
            <p:nvPr/>
          </p:nvSpPr>
          <p:spPr>
            <a:xfrm rot="5400000">
              <a:off x="3906775" y="1744835"/>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1" name="Google Shape;751;p22"/>
            <p:cNvSpPr/>
            <p:nvPr/>
          </p:nvSpPr>
          <p:spPr>
            <a:xfrm>
              <a:off x="4040118" y="1619821"/>
              <a:ext cx="2209800" cy="421321"/>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التعاقد والتفويض</a:t>
              </a:r>
            </a:p>
          </p:txBody>
        </p:sp>
        <p:sp>
          <p:nvSpPr>
            <p:cNvPr id="752" name="Google Shape;752;p22"/>
            <p:cNvSpPr/>
            <p:nvPr/>
          </p:nvSpPr>
          <p:spPr>
            <a:xfrm>
              <a:off x="6417571" y="1619821"/>
              <a:ext cx="2209800" cy="421321"/>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السجل المستدام</a:t>
              </a:r>
            </a:p>
          </p:txBody>
        </p:sp>
        <p:sp>
          <p:nvSpPr>
            <p:cNvPr id="753" name="Google Shape;753;p22"/>
            <p:cNvSpPr/>
            <p:nvPr/>
          </p:nvSpPr>
          <p:spPr>
            <a:xfrm rot="5400000">
              <a:off x="6282328" y="174483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4" name="Google Shape;754;p22"/>
            <p:cNvSpPr/>
            <p:nvPr/>
          </p:nvSpPr>
          <p:spPr>
            <a:xfrm>
              <a:off x="3925235" y="5611786"/>
              <a:ext cx="2359245" cy="701040"/>
            </a:xfrm>
            <a:prstGeom prst="rect">
              <a:avLst/>
            </a:prstGeom>
            <a:noFill/>
            <a:ln>
              <a:noFill/>
            </a:ln>
          </p:spPr>
          <p:txBody>
            <a:bodyPr spcFirstLastPara="1" wrap="square" lIns="91425" tIns="45700" rIns="91425" bIns="4570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الإشراف</a:t>
              </a:r>
              <a:br>
                <a:rPr lang="ar-EG" sz="1600" b="0" i="0" u="none" strike="noStrike" cap="none" dirty="0">
                  <a:solidFill>
                    <a:srgbClr val="0B3458"/>
                  </a:solidFill>
                  <a:latin typeface="Arial"/>
                  <a:ea typeface="Arial"/>
                  <a:cs typeface="Arial"/>
                  <a:sym typeface="Arial"/>
                </a:rPr>
              </a:br>
              <a:r>
                <a:rPr lang="ar-EG" sz="1600" b="0" i="0" u="none" strike="noStrike" cap="none" dirty="0">
                  <a:solidFill>
                    <a:srgbClr val="0B3458"/>
                  </a:solidFill>
                  <a:latin typeface="Arial"/>
                  <a:ea typeface="Arial"/>
                  <a:cs typeface="Arial"/>
                  <a:sym typeface="Arial"/>
                </a:rPr>
                <a:t>مستشار مقدمي الطلبات</a:t>
              </a:r>
            </a:p>
          </p:txBody>
        </p:sp>
        <p:cxnSp>
          <p:nvCxnSpPr>
            <p:cNvPr id="755" name="Google Shape;755;p22"/>
            <p:cNvCxnSpPr/>
            <p:nvPr/>
          </p:nvCxnSpPr>
          <p:spPr>
            <a:xfrm>
              <a:off x="3920650" y="1542667"/>
              <a:ext cx="0" cy="4807103"/>
            </a:xfrm>
            <a:prstGeom prst="straightConnector1">
              <a:avLst/>
            </a:prstGeom>
            <a:noFill/>
            <a:ln w="15875" cap="flat" cmpd="sng">
              <a:solidFill>
                <a:srgbClr val="F1633E"/>
              </a:solidFill>
              <a:prstDash val="solid"/>
              <a:round/>
              <a:headEnd type="none" w="sm" len="sm"/>
              <a:tailEnd type="none" w="sm" len="sm"/>
            </a:ln>
          </p:spPr>
        </p:cxnSp>
        <p:cxnSp>
          <p:nvCxnSpPr>
            <p:cNvPr id="756" name="Google Shape;756;p22"/>
            <p:cNvCxnSpPr/>
            <p:nvPr/>
          </p:nvCxnSpPr>
          <p:spPr>
            <a:xfrm>
              <a:off x="6289376"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57" name="Google Shape;757;p22"/>
            <p:cNvCxnSpPr/>
            <p:nvPr/>
          </p:nvCxnSpPr>
          <p:spPr>
            <a:xfrm>
              <a:off x="1576269"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58" name="Google Shape;758;p22"/>
            <p:cNvCxnSpPr/>
            <p:nvPr/>
          </p:nvCxnSpPr>
          <p:spPr>
            <a:xfrm>
              <a:off x="8707103" y="1535891"/>
              <a:ext cx="0" cy="4813879"/>
            </a:xfrm>
            <a:prstGeom prst="straightConnector1">
              <a:avLst/>
            </a:prstGeom>
            <a:noFill/>
            <a:ln w="15875" cap="flat" cmpd="sng">
              <a:solidFill>
                <a:srgbClr val="F1633E"/>
              </a:solidFill>
              <a:prstDash val="solid"/>
              <a:round/>
              <a:headEnd type="none" w="sm" len="sm"/>
              <a:tailEnd type="none" w="sm" len="sm"/>
            </a:ln>
          </p:spPr>
        </p:cxnSp>
        <p:sp>
          <p:nvSpPr>
            <p:cNvPr id="759" name="Google Shape;759;p22"/>
            <p:cNvSpPr/>
            <p:nvPr/>
          </p:nvSpPr>
          <p:spPr>
            <a:xfrm>
              <a:off x="1428708" y="3935286"/>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400" b="1" i="0" u="none" strike="noStrike" cap="none">
                  <a:solidFill>
                    <a:srgbClr val="F1633E"/>
                  </a:solidFill>
                  <a:latin typeface="Arial"/>
                  <a:ea typeface="Arial"/>
                  <a:cs typeface="Arial"/>
                  <a:sym typeface="Arial"/>
                </a:rPr>
                <a:t>6</a:t>
              </a:r>
            </a:p>
          </p:txBody>
        </p:sp>
        <p:cxnSp>
          <p:nvCxnSpPr>
            <p:cNvPr id="760" name="Google Shape;760;p22"/>
            <p:cNvCxnSpPr/>
            <p:nvPr/>
          </p:nvCxnSpPr>
          <p:spPr>
            <a:xfrm rot="10800000" flipH="1">
              <a:off x="3560992" y="3416866"/>
              <a:ext cx="1979007" cy="301696"/>
            </a:xfrm>
            <a:prstGeom prst="straightConnector1">
              <a:avLst/>
            </a:prstGeom>
            <a:noFill/>
            <a:ln w="15875" cap="flat" cmpd="sng">
              <a:solidFill>
                <a:srgbClr val="0B3458"/>
              </a:solidFill>
              <a:prstDash val="solid"/>
              <a:round/>
              <a:headEnd type="none" w="sm" len="sm"/>
              <a:tailEnd type="none" w="sm" len="sm"/>
            </a:ln>
          </p:spPr>
        </p:cxnSp>
        <p:sp>
          <p:nvSpPr>
            <p:cNvPr id="761" name="Google Shape;761;p22"/>
            <p:cNvSpPr/>
            <p:nvPr/>
          </p:nvSpPr>
          <p:spPr>
            <a:xfrm>
              <a:off x="3508690" y="3566292"/>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400" b="1" i="0" u="none" strike="noStrike" cap="none">
                  <a:solidFill>
                    <a:srgbClr val="F1633E"/>
                  </a:solidFill>
                  <a:latin typeface="Arial"/>
                  <a:ea typeface="Arial"/>
                  <a:cs typeface="Arial"/>
                  <a:sym typeface="Arial"/>
                </a:rPr>
                <a:t>7</a:t>
              </a:r>
            </a:p>
          </p:txBody>
        </p:sp>
        <p:cxnSp>
          <p:nvCxnSpPr>
            <p:cNvPr id="762" name="Google Shape;762;p22"/>
            <p:cNvCxnSpPr/>
            <p:nvPr/>
          </p:nvCxnSpPr>
          <p:spPr>
            <a:xfrm rot="10800000" flipH="1">
              <a:off x="6276374" y="2424877"/>
              <a:ext cx="2450626" cy="668114"/>
            </a:xfrm>
            <a:prstGeom prst="straightConnector1">
              <a:avLst/>
            </a:prstGeom>
            <a:noFill/>
            <a:ln w="15875" cap="flat" cmpd="sng">
              <a:solidFill>
                <a:srgbClr val="0B3458"/>
              </a:solidFill>
              <a:prstDash val="solid"/>
              <a:round/>
              <a:headEnd type="none" w="sm" len="sm"/>
              <a:tailEnd type="none" w="sm" len="sm"/>
            </a:ln>
          </p:spPr>
        </p:cxnSp>
        <p:sp>
          <p:nvSpPr>
            <p:cNvPr id="763" name="Google Shape;763;p22"/>
            <p:cNvSpPr/>
            <p:nvPr/>
          </p:nvSpPr>
          <p:spPr>
            <a:xfrm>
              <a:off x="6126111" y="2925806"/>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400" b="1" i="0" u="none" strike="noStrike" cap="none">
                  <a:solidFill>
                    <a:srgbClr val="F1633E"/>
                  </a:solidFill>
                  <a:latin typeface="Arial"/>
                  <a:ea typeface="Arial"/>
                  <a:cs typeface="Arial"/>
                  <a:sym typeface="Arial"/>
                </a:rPr>
                <a:t>9</a:t>
              </a:r>
            </a:p>
          </p:txBody>
        </p:sp>
        <p:sp>
          <p:nvSpPr>
            <p:cNvPr id="764" name="Google Shape;764;p22"/>
            <p:cNvSpPr/>
            <p:nvPr/>
          </p:nvSpPr>
          <p:spPr>
            <a:xfrm>
              <a:off x="5381643" y="327278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400" b="1" i="0" u="none" strike="noStrike" cap="none">
                  <a:solidFill>
                    <a:srgbClr val="F1633E"/>
                  </a:solidFill>
                  <a:latin typeface="Arial"/>
                  <a:ea typeface="Arial"/>
                  <a:cs typeface="Arial"/>
                  <a:sym typeface="Arial"/>
                </a:rPr>
                <a:t>8</a:t>
              </a:r>
            </a:p>
          </p:txBody>
        </p:sp>
        <p:sp>
          <p:nvSpPr>
            <p:cNvPr id="765" name="Google Shape;765;p22"/>
            <p:cNvSpPr/>
            <p:nvPr/>
          </p:nvSpPr>
          <p:spPr>
            <a:xfrm>
              <a:off x="1639466" y="2783299"/>
              <a:ext cx="1189205" cy="948875"/>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تم تقديم طلب نطاق </a:t>
              </a:r>
              <a:r>
                <a:rPr lang="en-US" sz="1600" b="0" i="0" u="none" strike="noStrike" cap="none">
                  <a:solidFill>
                    <a:srgbClr val="0B3458"/>
                  </a:solidFill>
                  <a:latin typeface="Arial"/>
                  <a:ea typeface="Arial"/>
                  <a:cs typeface="Arial"/>
                  <a:sym typeface="Arial"/>
                </a:rPr>
                <a:t>gTLD</a:t>
              </a:r>
              <a:r>
                <a:rPr lang="ar-EG" sz="1600" b="0" i="0" u="none" strike="noStrike" cap="none">
                  <a:solidFill>
                    <a:srgbClr val="0B3458"/>
                  </a:solidFill>
                  <a:latin typeface="Arial"/>
                  <a:ea typeface="Arial"/>
                  <a:cs typeface="Arial"/>
                  <a:sym typeface="Arial"/>
                </a:rPr>
                <a:t>!</a:t>
              </a:r>
            </a:p>
          </p:txBody>
        </p:sp>
        <p:sp>
          <p:nvSpPr>
            <p:cNvPr id="766" name="Google Shape;766;p22"/>
            <p:cNvSpPr/>
            <p:nvPr/>
          </p:nvSpPr>
          <p:spPr>
            <a:xfrm rot="10800000" flipH="1">
              <a:off x="1807689" y="3732092"/>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7" name="Google Shape;767;p22"/>
            <p:cNvSpPr/>
            <p:nvPr/>
          </p:nvSpPr>
          <p:spPr>
            <a:xfrm>
              <a:off x="2084319" y="4092760"/>
              <a:ext cx="1586087" cy="1162767"/>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a:solidFill>
                    <a:schemeClr val="lt1"/>
                  </a:solidFill>
                  <a:latin typeface="Arial"/>
                  <a:ea typeface="Arial"/>
                  <a:cs typeface="Arial"/>
                  <a:sym typeface="Arial"/>
                </a:rPr>
                <a:t>كانت عملية تقديم الطلب ميسرة وواضحة.</a:t>
              </a:r>
            </a:p>
          </p:txBody>
        </p:sp>
        <p:sp>
          <p:nvSpPr>
            <p:cNvPr id="768" name="Google Shape;768;p22"/>
            <p:cNvSpPr/>
            <p:nvPr/>
          </p:nvSpPr>
          <p:spPr>
            <a:xfrm flipH="1">
              <a:off x="3310492" y="3950680"/>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9" name="Google Shape;769;p22"/>
            <p:cNvSpPr/>
            <p:nvPr/>
          </p:nvSpPr>
          <p:spPr>
            <a:xfrm>
              <a:off x="4126302" y="3754686"/>
              <a:ext cx="1691648" cy="1380151"/>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a:solidFill>
                    <a:schemeClr val="lt1"/>
                  </a:solidFill>
                  <a:latin typeface="Arial"/>
                  <a:ea typeface="Arial"/>
                  <a:cs typeface="Arial"/>
                  <a:sym typeface="Arial"/>
                </a:rPr>
                <a:t>قدم مستشارو الطلبات وموفرو الخدمات </a:t>
              </a:r>
              <a:br>
                <a:rPr lang="ar-EG" sz="1600" b="0" i="0" u="none" strike="noStrike" cap="none">
                  <a:solidFill>
                    <a:schemeClr val="lt1"/>
                  </a:solidFill>
                  <a:latin typeface="Arial"/>
                  <a:ea typeface="Arial"/>
                  <a:cs typeface="Arial"/>
                  <a:sym typeface="Arial"/>
                </a:rPr>
              </a:br>
              <a:r>
                <a:rPr lang="ar-EG" sz="1600" b="0" i="0" u="none" strike="noStrike" cap="none">
                  <a:solidFill>
                    <a:schemeClr val="lt1"/>
                  </a:solidFill>
                  <a:latin typeface="Arial"/>
                  <a:ea typeface="Arial"/>
                  <a:cs typeface="Arial"/>
                  <a:sym typeface="Arial"/>
                </a:rPr>
                <a:t>المجانية المساعدة لنا في تقديم الطلب.</a:t>
              </a:r>
            </a:p>
          </p:txBody>
        </p:sp>
        <p:sp>
          <p:nvSpPr>
            <p:cNvPr id="770" name="Google Shape;770;p22"/>
            <p:cNvSpPr/>
            <p:nvPr/>
          </p:nvSpPr>
          <p:spPr>
            <a:xfrm flipH="1">
              <a:off x="5246294" y="3602739"/>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1" name="Google Shape;771;p22"/>
            <p:cNvSpPr/>
            <p:nvPr/>
          </p:nvSpPr>
          <p:spPr>
            <a:xfrm>
              <a:off x="6053501" y="3411599"/>
              <a:ext cx="13506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a:solidFill>
                    <a:schemeClr val="lt1"/>
                  </a:solidFill>
                  <a:latin typeface="Arial"/>
                  <a:ea typeface="Arial"/>
                  <a:cs typeface="Arial"/>
                  <a:sym typeface="Arial"/>
                </a:rPr>
                <a:t>لدينا موارد تساعدنا على البدء.</a:t>
              </a:r>
            </a:p>
          </p:txBody>
        </p:sp>
        <p:sp>
          <p:nvSpPr>
            <p:cNvPr id="772" name="Google Shape;772;p22"/>
            <p:cNvSpPr/>
            <p:nvPr/>
          </p:nvSpPr>
          <p:spPr>
            <a:xfrm>
              <a:off x="6365057" y="3270111"/>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3" name="Google Shape;773;p22"/>
            <p:cNvSpPr/>
            <p:nvPr/>
          </p:nvSpPr>
          <p:spPr>
            <a:xfrm>
              <a:off x="7463674" y="2811328"/>
              <a:ext cx="1509900" cy="1911647"/>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a:solidFill>
                    <a:schemeClr val="lt1"/>
                  </a:solidFill>
                  <a:latin typeface="Arial"/>
                  <a:ea typeface="Arial"/>
                  <a:cs typeface="Arial"/>
                  <a:sym typeface="Arial"/>
                </a:rPr>
                <a:t>ممتن للوصول المستمر إلى الموارد وإلى مجتمع </a:t>
              </a:r>
              <a:r>
                <a:rPr lang="en-US" sz="1600" b="0" i="0" u="none" strike="noStrike" cap="none">
                  <a:solidFill>
                    <a:schemeClr val="lt1"/>
                  </a:solidFill>
                  <a:latin typeface="Arial"/>
                  <a:ea typeface="Arial"/>
                  <a:cs typeface="Arial"/>
                  <a:sym typeface="Arial"/>
                </a:rPr>
                <a:t>ICANN</a:t>
              </a:r>
              <a:r>
                <a:rPr lang="ar-EG" sz="1600" b="0" i="0" u="none" strike="noStrike" cap="none">
                  <a:solidFill>
                    <a:schemeClr val="lt1"/>
                  </a:solidFill>
                  <a:latin typeface="Arial"/>
                  <a:ea typeface="Arial"/>
                  <a:cs typeface="Arial"/>
                  <a:sym typeface="Arial"/>
                </a:rPr>
                <a:t>.</a:t>
              </a:r>
            </a:p>
          </p:txBody>
        </p:sp>
        <p:sp>
          <p:nvSpPr>
            <p:cNvPr id="774" name="Google Shape;774;p22"/>
            <p:cNvSpPr/>
            <p:nvPr/>
          </p:nvSpPr>
          <p:spPr>
            <a:xfrm flipH="1">
              <a:off x="8533115" y="2665980"/>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5" name="Google Shape;775;p22"/>
            <p:cNvSpPr/>
            <p:nvPr/>
          </p:nvSpPr>
          <p:spPr>
            <a:xfrm>
              <a:off x="8658100" y="2211650"/>
              <a:ext cx="393300" cy="393300"/>
            </a:xfrm>
            <a:prstGeom prst="ellipse">
              <a:avLst/>
            </a:prstGeom>
            <a:solidFill>
              <a:srgbClr val="0B3458"/>
            </a:solidFill>
            <a:ln>
              <a:noFill/>
            </a:ln>
          </p:spPr>
          <p:txBody>
            <a:bodyPr spcFirstLastPara="1" wrap="square" lIns="0" tIns="0" rIns="18000" bIns="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400" b="1" i="0" u="none" strike="noStrike" cap="none">
                  <a:solidFill>
                    <a:srgbClr val="F1633E"/>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10</a:t>
              </a:r>
            </a:p>
          </p:txBody>
        </p:sp>
        <p:sp>
          <p:nvSpPr>
            <p:cNvPr id="776" name="Google Shape;776;p22"/>
            <p:cNvSpPr/>
            <p:nvPr/>
          </p:nvSpPr>
          <p:spPr>
            <a:xfrm>
              <a:off x="6346522" y="5611786"/>
              <a:ext cx="2359245" cy="701040"/>
            </a:xfrm>
            <a:prstGeom prst="rect">
              <a:avLst/>
            </a:prstGeom>
            <a:noFill/>
            <a:ln>
              <a:noFill/>
            </a:ln>
          </p:spPr>
          <p:txBody>
            <a:bodyPr spcFirstLastPara="1" wrap="square" lIns="91425" tIns="45700" rIns="91425" bIns="4570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تخفيض/إلغاء الرسوم الأساسية </a:t>
              </a:r>
              <a:br>
                <a:rPr lang="ar-EG" sz="1600" b="0" i="0" u="none" strike="noStrike" cap="none" dirty="0">
                  <a:solidFill>
                    <a:srgbClr val="0B3458"/>
                  </a:solidFill>
                  <a:latin typeface="Arial"/>
                  <a:ea typeface="Arial"/>
                  <a:cs typeface="Arial"/>
                  <a:sym typeface="Arial"/>
                </a:rPr>
              </a:br>
              <a:r>
                <a:rPr lang="ar-EG" sz="1600" b="0" i="0" u="none" strike="noStrike" cap="none" dirty="0">
                  <a:solidFill>
                    <a:srgbClr val="0B3458"/>
                  </a:solidFill>
                  <a:latin typeface="Arial"/>
                  <a:ea typeface="Arial"/>
                  <a:cs typeface="Arial"/>
                  <a:sym typeface="Arial"/>
                </a:rPr>
                <a:t>لمشغل السجل الخاصة بالإرشاد</a:t>
              </a:r>
            </a:p>
          </p:txBody>
        </p:sp>
        <p:sp>
          <p:nvSpPr>
            <p:cNvPr id="777" name="Google Shape;777;p22"/>
            <p:cNvSpPr/>
            <p:nvPr/>
          </p:nvSpPr>
          <p:spPr>
            <a:xfrm rot="5400000">
              <a:off x="1564110" y="1744836"/>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8" name="Google Shape;778;p22"/>
            <p:cNvSpPr/>
            <p:nvPr/>
          </p:nvSpPr>
          <p:spPr>
            <a:xfrm rot="5400000">
              <a:off x="1563044" y="5871081"/>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9" name="Google Shape;779;p22"/>
            <p:cNvSpPr/>
            <p:nvPr/>
          </p:nvSpPr>
          <p:spPr>
            <a:xfrm rot="5400000">
              <a:off x="6271734" y="5871083"/>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0" name="Google Shape;780;p22"/>
            <p:cNvSpPr/>
            <p:nvPr/>
          </p:nvSpPr>
          <p:spPr>
            <a:xfrm rot="5400000">
              <a:off x="3914504" y="587108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81" name="Google Shape;781;p22"/>
            <p:cNvCxnSpPr/>
            <p:nvPr/>
          </p:nvCxnSpPr>
          <p:spPr>
            <a:xfrm>
              <a:off x="432000" y="1535891"/>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2" name="Google Shape;782;p22"/>
            <p:cNvCxnSpPr/>
            <p:nvPr/>
          </p:nvCxnSpPr>
          <p:spPr>
            <a:xfrm>
              <a:off x="432000" y="2109972"/>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3" name="Google Shape;783;p22"/>
            <p:cNvCxnSpPr/>
            <p:nvPr/>
          </p:nvCxnSpPr>
          <p:spPr>
            <a:xfrm>
              <a:off x="432000" y="5556370"/>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4" name="Google Shape;784;p22"/>
            <p:cNvCxnSpPr/>
            <p:nvPr/>
          </p:nvCxnSpPr>
          <p:spPr>
            <a:xfrm>
              <a:off x="432000" y="6353860"/>
              <a:ext cx="8280000" cy="0"/>
            </a:xfrm>
            <a:prstGeom prst="straightConnector1">
              <a:avLst/>
            </a:prstGeom>
            <a:noFill/>
            <a:ln w="15875" cap="flat" cmpd="sng">
              <a:solidFill>
                <a:srgbClr val="7F7F7F"/>
              </a:solidFill>
              <a:prstDash val="solid"/>
              <a:round/>
              <a:headEnd type="none" w="sm" len="sm"/>
              <a:tailEnd type="none" w="sm" len="sm"/>
            </a:ln>
          </p:spPr>
        </p:cxnSp>
        <p:sp>
          <p:nvSpPr>
            <p:cNvPr id="785" name="Google Shape;785;p22"/>
            <p:cNvSpPr/>
            <p:nvPr/>
          </p:nvSpPr>
          <p:spPr>
            <a:xfrm>
              <a:off x="6385963" y="2229448"/>
              <a:ext cx="1966467" cy="384769"/>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مستعد للإطلاق!</a:t>
              </a:r>
            </a:p>
          </p:txBody>
        </p:sp>
        <p:sp>
          <p:nvSpPr>
            <p:cNvPr id="786" name="Google Shape;786;p22"/>
            <p:cNvSpPr/>
            <p:nvPr/>
          </p:nvSpPr>
          <p:spPr>
            <a:xfrm rot="5400000">
              <a:off x="8342128" y="2363105"/>
              <a:ext cx="137276" cy="118342"/>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7" name="Google Shape;787;p22"/>
            <p:cNvSpPr txBox="1"/>
            <p:nvPr/>
          </p:nvSpPr>
          <p:spPr>
            <a:xfrm>
              <a:off x="450611" y="1721902"/>
              <a:ext cx="993271" cy="215444"/>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400"/>
                <a:buFont typeface="Arial"/>
                <a:buNone/>
              </a:pPr>
              <a:r>
                <a:rPr lang="ar-EG" sz="1400" b="0" i="0" u="none" strike="noStrike" cap="none">
                  <a:solidFill>
                    <a:srgbClr val="7F7F7F"/>
                  </a:solidFill>
                  <a:latin typeface="Arial"/>
                  <a:ea typeface="Arial"/>
                  <a:cs typeface="Arial"/>
                  <a:sym typeface="Arial"/>
                </a:rPr>
                <a:t> المراحل</a:t>
              </a:r>
            </a:p>
          </p:txBody>
        </p:sp>
        <p:sp>
          <p:nvSpPr>
            <p:cNvPr id="788" name="Google Shape;788;p22"/>
            <p:cNvSpPr txBox="1"/>
            <p:nvPr/>
          </p:nvSpPr>
          <p:spPr>
            <a:xfrm>
              <a:off x="450611" y="5844103"/>
              <a:ext cx="1123106" cy="215444"/>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400"/>
                <a:buFont typeface="Arial"/>
                <a:buNone/>
              </a:pPr>
              <a:r>
                <a:rPr lang="ar-EG" sz="1400" b="0" i="0" u="none" strike="noStrike" cap="none" dirty="0">
                  <a:solidFill>
                    <a:srgbClr val="7F7F7F"/>
                  </a:solidFill>
                  <a:latin typeface="Arial"/>
                  <a:ea typeface="Arial"/>
                  <a:cs typeface="Arial"/>
                  <a:sym typeface="Arial"/>
                </a:rPr>
                <a:t>الدعم</a:t>
              </a:r>
            </a:p>
          </p:txBody>
        </p:sp>
        <p:sp>
          <p:nvSpPr>
            <p:cNvPr id="790" name="Google Shape;790;p22"/>
            <p:cNvSpPr txBox="1"/>
            <p:nvPr/>
          </p:nvSpPr>
          <p:spPr>
            <a:xfrm>
              <a:off x="421724" y="3517300"/>
              <a:ext cx="1215600" cy="215400"/>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400"/>
                <a:buFont typeface="Arial"/>
                <a:buNone/>
              </a:pPr>
              <a:r>
                <a:rPr lang="ar-EG" sz="1400" b="0" i="0" u="none" strike="noStrike" cap="none">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3"/>
                    </a:ext>
                  </a:extLst>
                </a:rPr>
                <a:t>الخبرة</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808" name="Google Shape;808;p23"/>
          <p:cNvSpPr txBox="1">
            <a:spLocks noGrp="1"/>
          </p:cNvSpPr>
          <p:nvPr>
            <p:ph type="title"/>
          </p:nvPr>
        </p:nvSpPr>
        <p:spPr>
          <a:xfrm>
            <a:off x="431798" y="900114"/>
            <a:ext cx="8280202" cy="53208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التواريخ الأساسية</a:t>
            </a:r>
          </a:p>
        </p:txBody>
      </p:sp>
      <p:sp>
        <p:nvSpPr>
          <p:cNvPr id="820" name="Google Shape;820;p23"/>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96" name="Google Shape;796;p23"/>
          <p:cNvCxnSpPr/>
          <p:nvPr/>
        </p:nvCxnSpPr>
        <p:spPr>
          <a:xfrm flipH="1">
            <a:off x="462771" y="2125266"/>
            <a:ext cx="0" cy="704230"/>
          </a:xfrm>
          <a:prstGeom prst="straightConnector1">
            <a:avLst/>
          </a:prstGeom>
          <a:noFill/>
          <a:ln w="38100" cap="rnd" cmpd="sng">
            <a:solidFill>
              <a:srgbClr val="114E84"/>
            </a:solidFill>
            <a:prstDash val="dot"/>
            <a:round/>
            <a:headEnd type="none" w="sm" len="sm"/>
            <a:tailEnd type="none" w="sm" len="sm"/>
          </a:ln>
        </p:spPr>
      </p:cxnSp>
      <p:sp>
        <p:nvSpPr>
          <p:cNvPr id="797" name="Google Shape;797;p23"/>
          <p:cNvSpPr txBox="1"/>
          <p:nvPr/>
        </p:nvSpPr>
        <p:spPr>
          <a:xfrm flipH="1">
            <a:off x="7395586" y="1661320"/>
            <a:ext cx="1316413" cy="462947"/>
          </a:xfrm>
          <a:prstGeom prst="rect">
            <a:avLst/>
          </a:prstGeom>
          <a:noFill/>
          <a:ln>
            <a:noFill/>
          </a:ln>
        </p:spPr>
        <p:txBody>
          <a:bodyPr spcFirstLastPara="1" wrap="square" lIns="0" tIns="0" rIns="0" bIns="0" anchor="t" anchorCtr="0">
            <a:spAutoFit/>
          </a:bodyPr>
          <a:lstStyle/>
          <a:p>
            <a:pPr marL="0" marR="0" lvl="0" indent="0" algn="r" rtl="1">
              <a:lnSpc>
                <a:spcPct val="93750"/>
              </a:lnSpc>
              <a:spcBef>
                <a:spcPts val="0"/>
              </a:spcBef>
              <a:spcAft>
                <a:spcPts val="0"/>
              </a:spcAft>
              <a:buClr>
                <a:srgbClr val="000000"/>
              </a:buClr>
              <a:buSzPts val="1600"/>
              <a:buFont typeface="Arial"/>
              <a:buNone/>
            </a:pPr>
            <a:r>
              <a:rPr lang="ar-EG" sz="1600" b="1" i="0" u="none" strike="noStrike" cap="none" dirty="0">
                <a:solidFill>
                  <a:srgbClr val="7F7F7F"/>
                </a:solidFill>
                <a:latin typeface="Arial"/>
                <a:ea typeface="Arial"/>
                <a:cs typeface="Arial"/>
                <a:sym typeface="Arial"/>
              </a:rPr>
              <a:t>نوفمبر/تشرين الثاني 2024</a:t>
            </a:r>
          </a:p>
        </p:txBody>
      </p:sp>
      <p:sp>
        <p:nvSpPr>
          <p:cNvPr id="798" name="Google Shape;798;p23"/>
          <p:cNvSpPr txBox="1"/>
          <p:nvPr/>
        </p:nvSpPr>
        <p:spPr>
          <a:xfrm flipH="1">
            <a:off x="1740992" y="1661319"/>
            <a:ext cx="1202817" cy="462947"/>
          </a:xfrm>
          <a:prstGeom prst="rect">
            <a:avLst/>
          </a:prstGeom>
          <a:noFill/>
          <a:ln>
            <a:noFill/>
          </a:ln>
        </p:spPr>
        <p:txBody>
          <a:bodyPr spcFirstLastPara="1" wrap="square" lIns="0" tIns="0" rIns="0" bIns="0" anchor="t" anchorCtr="0">
            <a:spAutoFit/>
          </a:bodyPr>
          <a:lstStyle/>
          <a:p>
            <a:pPr marL="0" marR="0" lvl="0" indent="0" algn="r" rtl="1">
              <a:lnSpc>
                <a:spcPct val="93750"/>
              </a:lnSpc>
              <a:spcBef>
                <a:spcPts val="0"/>
              </a:spcBef>
              <a:spcAft>
                <a:spcPts val="0"/>
              </a:spcAft>
              <a:buClr>
                <a:srgbClr val="000000"/>
              </a:buClr>
              <a:buSzPts val="1600"/>
              <a:buFont typeface="Arial"/>
              <a:buNone/>
            </a:pPr>
            <a:r>
              <a:rPr lang="ar-EG" sz="1600" b="1" i="0" u="none" strike="noStrike" cap="none" dirty="0">
                <a:solidFill>
                  <a:srgbClr val="7F7F7F"/>
                </a:solidFill>
                <a:latin typeface="Arial"/>
                <a:ea typeface="Arial"/>
                <a:cs typeface="Arial"/>
                <a:sym typeface="Arial"/>
              </a:rPr>
              <a:t>أبريل/نيسان 2026</a:t>
            </a:r>
          </a:p>
        </p:txBody>
      </p:sp>
      <p:cxnSp>
        <p:nvCxnSpPr>
          <p:cNvPr id="799" name="Google Shape;799;p23"/>
          <p:cNvCxnSpPr/>
          <p:nvPr/>
        </p:nvCxnSpPr>
        <p:spPr>
          <a:xfrm flipH="1">
            <a:off x="8682440" y="2125266"/>
            <a:ext cx="0" cy="704230"/>
          </a:xfrm>
          <a:prstGeom prst="straightConnector1">
            <a:avLst/>
          </a:prstGeom>
          <a:noFill/>
          <a:ln w="38100" cap="rnd" cmpd="sng">
            <a:solidFill>
              <a:srgbClr val="F1633E"/>
            </a:solidFill>
            <a:prstDash val="dot"/>
            <a:round/>
            <a:headEnd type="none" w="sm" len="sm"/>
            <a:tailEnd type="none" w="sm" len="sm"/>
          </a:ln>
        </p:spPr>
      </p:cxnSp>
      <p:cxnSp>
        <p:nvCxnSpPr>
          <p:cNvPr id="800" name="Google Shape;800;p23"/>
          <p:cNvCxnSpPr/>
          <p:nvPr/>
        </p:nvCxnSpPr>
        <p:spPr>
          <a:xfrm flipH="1">
            <a:off x="2924124" y="2125266"/>
            <a:ext cx="0" cy="704230"/>
          </a:xfrm>
          <a:prstGeom prst="straightConnector1">
            <a:avLst/>
          </a:prstGeom>
          <a:noFill/>
          <a:ln w="38100" cap="rnd" cmpd="sng">
            <a:solidFill>
              <a:srgbClr val="114E84"/>
            </a:solidFill>
            <a:prstDash val="dot"/>
            <a:round/>
            <a:headEnd type="none" w="sm" len="sm"/>
            <a:tailEnd type="none" w="sm" len="sm"/>
          </a:ln>
        </p:spPr>
      </p:cxnSp>
      <p:sp>
        <p:nvSpPr>
          <p:cNvPr id="803" name="Google Shape;803;p23"/>
          <p:cNvSpPr txBox="1"/>
          <p:nvPr/>
        </p:nvSpPr>
        <p:spPr>
          <a:xfrm flipH="1">
            <a:off x="431797" y="1661320"/>
            <a:ext cx="894308" cy="462947"/>
          </a:xfrm>
          <a:prstGeom prst="rect">
            <a:avLst/>
          </a:prstGeom>
          <a:noFill/>
          <a:ln>
            <a:noFill/>
          </a:ln>
        </p:spPr>
        <p:txBody>
          <a:bodyPr spcFirstLastPara="1" wrap="square" lIns="0" tIns="0" rIns="0" bIns="0" anchor="t" anchorCtr="0">
            <a:spAutoFit/>
          </a:bodyPr>
          <a:lstStyle/>
          <a:p>
            <a:pPr marL="0" marR="0" lvl="0" indent="0" algn="r" rtl="1">
              <a:lnSpc>
                <a:spcPct val="93750"/>
              </a:lnSpc>
              <a:spcBef>
                <a:spcPts val="0"/>
              </a:spcBef>
              <a:spcAft>
                <a:spcPts val="0"/>
              </a:spcAft>
              <a:buClr>
                <a:srgbClr val="000000"/>
              </a:buClr>
              <a:buSzPts val="1600"/>
              <a:buFont typeface="Arial"/>
              <a:buNone/>
            </a:pPr>
            <a:r>
              <a:rPr lang="ar-EG" sz="1600" b="1" i="0" u="none" strike="noStrike" cap="none" dirty="0">
                <a:solidFill>
                  <a:srgbClr val="7F7F7F"/>
                </a:solidFill>
                <a:latin typeface="Arial"/>
                <a:ea typeface="Arial"/>
                <a:cs typeface="Arial"/>
                <a:sym typeface="Arial"/>
              </a:rPr>
              <a:t>الربع الثالث من 2026</a:t>
            </a:r>
          </a:p>
        </p:txBody>
      </p:sp>
      <p:sp>
        <p:nvSpPr>
          <p:cNvPr id="804" name="Google Shape;804;p23"/>
          <p:cNvSpPr txBox="1"/>
          <p:nvPr/>
        </p:nvSpPr>
        <p:spPr>
          <a:xfrm flipH="1">
            <a:off x="5369158" y="1661311"/>
            <a:ext cx="894308" cy="694421"/>
          </a:xfrm>
          <a:prstGeom prst="rect">
            <a:avLst/>
          </a:prstGeom>
          <a:noFill/>
          <a:ln>
            <a:noFill/>
          </a:ln>
        </p:spPr>
        <p:txBody>
          <a:bodyPr spcFirstLastPara="1" wrap="square" lIns="0" tIns="0" rIns="0" bIns="0" anchor="t" anchorCtr="0">
            <a:spAutoFit/>
          </a:bodyPr>
          <a:lstStyle/>
          <a:p>
            <a:pPr marL="0" marR="0" lvl="0" indent="0" algn="r" rtl="1">
              <a:lnSpc>
                <a:spcPct val="93750"/>
              </a:lnSpc>
              <a:spcBef>
                <a:spcPts val="0"/>
              </a:spcBef>
              <a:spcAft>
                <a:spcPts val="0"/>
              </a:spcAft>
              <a:buClr>
                <a:srgbClr val="000000"/>
              </a:buClr>
              <a:buSzPts val="1600"/>
              <a:buFont typeface="Arial"/>
              <a:buNone/>
            </a:pPr>
            <a:r>
              <a:rPr lang="ar-EG" sz="1600" b="1" i="0" u="none" strike="noStrike" cap="none" dirty="0">
                <a:solidFill>
                  <a:srgbClr val="7F7F7F"/>
                </a:solidFill>
                <a:latin typeface="Arial"/>
                <a:ea typeface="Arial"/>
                <a:cs typeface="Arial"/>
                <a:sym typeface="Arial"/>
              </a:rPr>
              <a:t>ديسمبر/كانون الأول 2025</a:t>
            </a:r>
          </a:p>
        </p:txBody>
      </p:sp>
      <p:cxnSp>
        <p:nvCxnSpPr>
          <p:cNvPr id="805" name="Google Shape;805;p23"/>
          <p:cNvCxnSpPr/>
          <p:nvPr/>
        </p:nvCxnSpPr>
        <p:spPr>
          <a:xfrm flipH="1">
            <a:off x="6294014" y="2146286"/>
            <a:ext cx="0" cy="683210"/>
          </a:xfrm>
          <a:prstGeom prst="straightConnector1">
            <a:avLst/>
          </a:prstGeom>
          <a:noFill/>
          <a:ln w="38100" cap="rnd" cmpd="sng">
            <a:solidFill>
              <a:srgbClr val="7030A0"/>
            </a:solidFill>
            <a:prstDash val="dot"/>
            <a:round/>
            <a:headEnd type="none" w="sm" len="sm"/>
            <a:tailEnd type="none" w="sm" len="sm"/>
          </a:ln>
        </p:spPr>
      </p:cxnSp>
      <p:sp>
        <p:nvSpPr>
          <p:cNvPr id="806" name="Google Shape;806;p23"/>
          <p:cNvSpPr/>
          <p:nvPr/>
        </p:nvSpPr>
        <p:spPr>
          <a:xfrm flipH="1">
            <a:off x="4752200" y="2636273"/>
            <a:ext cx="3960000" cy="2255639"/>
          </a:xfrm>
          <a:prstGeom prst="rect">
            <a:avLst/>
          </a:prstGeom>
          <a:solidFill>
            <a:srgbClr val="F1633E"/>
          </a:solidFill>
          <a:ln>
            <a:noFill/>
          </a:ln>
        </p:spPr>
        <p:txBody>
          <a:bodyPr spcFirstLastPara="1" wrap="square" lIns="360000" tIns="936000" rIns="360000" bIns="457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b="1" i="0" u="none" strike="noStrike" cap="none">
                <a:solidFill>
                  <a:srgbClr val="002A49"/>
                </a:solidFill>
                <a:latin typeface="Arial"/>
                <a:ea typeface="Arial"/>
                <a:cs typeface="Arial"/>
                <a:sym typeface="Arial"/>
              </a:rPr>
              <a:t>تقديم طلبات برنامج</a:t>
            </a:r>
            <a:br>
              <a:rPr lang="ar-EG" sz="1600" b="1" i="0" u="none" strike="noStrike" cap="none">
                <a:solidFill>
                  <a:srgbClr val="002A49"/>
                </a:solidFill>
                <a:latin typeface="Arial"/>
                <a:ea typeface="Arial"/>
                <a:cs typeface="Arial"/>
                <a:sym typeface="Arial"/>
              </a:rPr>
            </a:br>
            <a:r>
              <a:rPr lang="ar-EG" sz="1600" b="1" i="0" u="none" strike="noStrike" cap="none">
                <a:solidFill>
                  <a:srgbClr val="002A49"/>
                </a:solidFill>
                <a:latin typeface="Arial"/>
                <a:ea typeface="Arial"/>
                <a:cs typeface="Arial"/>
                <a:sym typeface="Arial"/>
              </a:rPr>
              <a:t>دعم مقدم الطلب</a:t>
            </a:r>
          </a:p>
        </p:txBody>
      </p:sp>
      <p:sp>
        <p:nvSpPr>
          <p:cNvPr id="807" name="Google Shape;807;p23"/>
          <p:cNvSpPr/>
          <p:nvPr/>
        </p:nvSpPr>
        <p:spPr>
          <a:xfrm flipH="1">
            <a:off x="450080" y="2636274"/>
            <a:ext cx="5857611" cy="1980374"/>
          </a:xfrm>
          <a:prstGeom prst="rect">
            <a:avLst/>
          </a:prstGeom>
          <a:solidFill>
            <a:srgbClr val="7030A0"/>
          </a:solidFill>
          <a:ln>
            <a:noFill/>
          </a:ln>
        </p:spPr>
        <p:txBody>
          <a:bodyPr spcFirstLastPara="1" wrap="square" lIns="360000" tIns="936000" rIns="324000" bIns="457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b="1" i="0" u="none" strike="noStrike" cap="none">
                <a:solidFill>
                  <a:schemeClr val="bg1"/>
                </a:solidFill>
                <a:latin typeface="Arial"/>
                <a:ea typeface="Arial"/>
                <a:cs typeface="Arial"/>
                <a:sym typeface="Arial"/>
              </a:rPr>
              <a:t>دليل مقدم الطلب</a:t>
            </a:r>
          </a:p>
        </p:txBody>
      </p:sp>
      <p:sp>
        <p:nvSpPr>
          <p:cNvPr id="809" name="Google Shape;809;p23"/>
          <p:cNvSpPr/>
          <p:nvPr/>
        </p:nvSpPr>
        <p:spPr>
          <a:xfrm flipH="1">
            <a:off x="441772" y="2636274"/>
            <a:ext cx="2520000" cy="170026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b="1" i="0" u="none" strike="noStrike" cap="none">
                <a:solidFill>
                  <a:schemeClr val="lt1"/>
                </a:solidFill>
                <a:latin typeface="Arial"/>
                <a:ea typeface="Arial"/>
                <a:cs typeface="Arial"/>
                <a:sym typeface="Arial"/>
              </a:rPr>
              <a:t>تقديم طلب </a:t>
            </a:r>
            <a:r>
              <a:rPr lang="en-US" sz="1600" b="1" i="0" u="none" strike="noStrike" cap="none">
                <a:solidFill>
                  <a:schemeClr val="lt1"/>
                </a:solidFill>
                <a:latin typeface="Arial"/>
                <a:ea typeface="Arial"/>
                <a:cs typeface="Arial"/>
                <a:sym typeface="Arial"/>
              </a:rPr>
              <a:t>gTLD</a:t>
            </a:r>
          </a:p>
        </p:txBody>
      </p:sp>
      <p:pic>
        <p:nvPicPr>
          <p:cNvPr id="810" name="Google Shape;810;p23"/>
          <p:cNvPicPr preferRelativeResize="0"/>
          <p:nvPr/>
        </p:nvPicPr>
        <p:blipFill rotWithShape="1">
          <a:blip r:embed="rId4">
            <a:alphaModFix/>
          </a:blip>
          <a:srcRect/>
          <a:stretch/>
        </p:blipFill>
        <p:spPr>
          <a:xfrm>
            <a:off x="7827301" y="2934283"/>
            <a:ext cx="513730" cy="432000"/>
          </a:xfrm>
          <a:prstGeom prst="rect">
            <a:avLst/>
          </a:prstGeom>
          <a:noFill/>
          <a:ln>
            <a:noFill/>
          </a:ln>
        </p:spPr>
      </p:pic>
      <p:pic>
        <p:nvPicPr>
          <p:cNvPr id="811" name="Google Shape;811;p23"/>
          <p:cNvPicPr preferRelativeResize="0"/>
          <p:nvPr/>
        </p:nvPicPr>
        <p:blipFill rotWithShape="1">
          <a:blip r:embed="rId5">
            <a:alphaModFix/>
          </a:blip>
          <a:srcRect/>
          <a:stretch/>
        </p:blipFill>
        <p:spPr>
          <a:xfrm>
            <a:off x="2213985" y="2921683"/>
            <a:ext cx="389466" cy="457200"/>
          </a:xfrm>
          <a:prstGeom prst="rect">
            <a:avLst/>
          </a:prstGeom>
          <a:noFill/>
          <a:ln>
            <a:noFill/>
          </a:ln>
        </p:spPr>
      </p:pic>
      <p:cxnSp>
        <p:nvCxnSpPr>
          <p:cNvPr id="812" name="Google Shape;812;p23"/>
          <p:cNvCxnSpPr/>
          <p:nvPr/>
        </p:nvCxnSpPr>
        <p:spPr>
          <a:xfrm flipH="1">
            <a:off x="0" y="2653103"/>
            <a:ext cx="9144000" cy="0"/>
          </a:xfrm>
          <a:prstGeom prst="straightConnector1">
            <a:avLst/>
          </a:prstGeom>
          <a:noFill/>
          <a:ln w="38100" cap="rnd" cmpd="sng">
            <a:solidFill>
              <a:srgbClr val="002A49"/>
            </a:solidFill>
            <a:prstDash val="dot"/>
            <a:round/>
            <a:headEnd type="none" w="sm" len="sm"/>
            <a:tailEnd type="none" w="sm" len="sm"/>
          </a:ln>
        </p:spPr>
      </p:cxnSp>
      <p:sp>
        <p:nvSpPr>
          <p:cNvPr id="814" name="Google Shape;814;p23"/>
          <p:cNvSpPr txBox="1"/>
          <p:nvPr/>
        </p:nvSpPr>
        <p:spPr>
          <a:xfrm flipH="1">
            <a:off x="6057517" y="5186343"/>
            <a:ext cx="2172984" cy="738664"/>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فترة تقديم الطلبات لبرنامج </a:t>
            </a:r>
            <a:r>
              <a:rPr lang="en-US" sz="1600" b="0" i="0" u="none" strike="noStrike" cap="none" dirty="0">
                <a:solidFill>
                  <a:srgbClr val="0B3458"/>
                </a:solidFill>
                <a:latin typeface="Arial"/>
                <a:ea typeface="Arial"/>
                <a:cs typeface="Arial"/>
                <a:sym typeface="Arial"/>
              </a:rPr>
              <a:t>ASP</a:t>
            </a:r>
            <a:r>
              <a:rPr lang="ar-EG" sz="1600" b="0" i="0" u="none" strike="noStrike" cap="none" dirty="0">
                <a:solidFill>
                  <a:srgbClr val="0B3458"/>
                </a:solidFill>
                <a:latin typeface="Arial"/>
                <a:ea typeface="Arial"/>
                <a:cs typeface="Arial"/>
                <a:sym typeface="Arial"/>
              </a:rPr>
              <a:t> </a:t>
            </a:r>
            <a:br>
              <a:rPr lang="ar-EG" sz="1600" b="0" i="0" u="none" strike="noStrike" cap="none" dirty="0">
                <a:solidFill>
                  <a:srgbClr val="0B3458"/>
                </a:solidFill>
                <a:latin typeface="Arial"/>
                <a:ea typeface="Arial"/>
                <a:cs typeface="Arial"/>
                <a:sym typeface="Arial"/>
              </a:rPr>
            </a:br>
            <a:r>
              <a:rPr lang="ar-EG" sz="1600" b="1" i="0" u="none" strike="noStrike" cap="none" dirty="0">
                <a:solidFill>
                  <a:srgbClr val="0B3458"/>
                </a:solidFill>
                <a:latin typeface="Arial"/>
                <a:ea typeface="Arial"/>
                <a:cs typeface="Arial"/>
                <a:sym typeface="Arial"/>
              </a:rPr>
              <a:t>(19 نوفمبر 2024 - 19 نوفمبر 2025)</a:t>
            </a:r>
          </a:p>
        </p:txBody>
      </p:sp>
      <p:cxnSp>
        <p:nvCxnSpPr>
          <p:cNvPr id="815" name="Google Shape;815;p23"/>
          <p:cNvCxnSpPr/>
          <p:nvPr/>
        </p:nvCxnSpPr>
        <p:spPr>
          <a:xfrm flipH="1">
            <a:off x="8341031" y="4616648"/>
            <a:ext cx="0" cy="1506152"/>
          </a:xfrm>
          <a:prstGeom prst="straightConnector1">
            <a:avLst/>
          </a:prstGeom>
          <a:noFill/>
          <a:ln w="15875" cap="flat" cmpd="sng">
            <a:solidFill>
              <a:srgbClr val="F1633E"/>
            </a:solidFill>
            <a:prstDash val="solid"/>
            <a:round/>
            <a:headEnd type="none" w="sm" len="sm"/>
            <a:tailEnd type="none" w="sm" len="sm"/>
          </a:ln>
        </p:spPr>
      </p:cxnSp>
      <p:sp>
        <p:nvSpPr>
          <p:cNvPr id="816" name="Google Shape;816;p23"/>
          <p:cNvSpPr txBox="1"/>
          <p:nvPr/>
        </p:nvSpPr>
        <p:spPr>
          <a:xfrm flipH="1">
            <a:off x="3305061" y="5186343"/>
            <a:ext cx="2485997" cy="1107996"/>
          </a:xfrm>
          <a:prstGeom prst="rect">
            <a:avLst/>
          </a:prstGeom>
          <a:noFill/>
          <a:ln>
            <a:noFill/>
          </a:ln>
        </p:spPr>
        <p:txBody>
          <a:bodyPr spcFirstLastPara="1" wrap="square" lIns="0" tIns="0" rIns="0" bIns="0" anchor="t" anchorCtr="0">
            <a:spAutoFit/>
          </a:bodyPr>
          <a:lstStyle/>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إن دليل مقدم الطلب هو مصدر مهم للبرنامج ويُتوقع أن يكون متوفراً في شهر </a:t>
            </a:r>
            <a:r>
              <a:rPr lang="ar-SA" sz="1800" b="1" dirty="0">
                <a:effectLst/>
                <a:latin typeface="Calibri" panose="020F0502020204030204" pitchFamily="34" charset="0"/>
                <a:ea typeface="Calibri" panose="020F0502020204030204" pitchFamily="34" charset="0"/>
                <a:cs typeface="Arial" panose="020B0604020202020204" pitchFamily="34" charset="0"/>
              </a:rPr>
              <a:t>ديسمبر</a:t>
            </a:r>
            <a:r>
              <a:rPr lang="en-US" sz="1800" b="1" dirty="0">
                <a:effectLst/>
                <a:latin typeface="Arial" panose="020B0604020202020204" pitchFamily="34" charset="0"/>
                <a:ea typeface="Calibri" panose="020F0502020204030204" pitchFamily="34" charset="0"/>
                <a:cs typeface="Arial" panose="020B0604020202020204" pitchFamily="34" charset="0"/>
              </a:rPr>
              <a:t>/</a:t>
            </a:r>
            <a:r>
              <a:rPr lang="ar-SA" sz="1800" b="1" dirty="0">
                <a:effectLst/>
                <a:latin typeface="Calibri" panose="020F0502020204030204" pitchFamily="34" charset="0"/>
                <a:ea typeface="Calibri" panose="020F0502020204030204" pitchFamily="34" charset="0"/>
                <a:cs typeface="Arial" panose="020B0604020202020204" pitchFamily="34" charset="0"/>
              </a:rPr>
              <a:t>كانون الأول </a:t>
            </a:r>
            <a:r>
              <a:rPr lang="en-US" sz="1800" b="1" dirty="0">
                <a:effectLst/>
                <a:latin typeface="Arial" panose="020B0604020202020204" pitchFamily="34" charset="0"/>
                <a:ea typeface="Calibri" panose="020F0502020204030204" pitchFamily="34" charset="0"/>
                <a:cs typeface="Arial" panose="020B0604020202020204" pitchFamily="34" charset="0"/>
              </a:rPr>
              <a:t>2025</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en-TR" sz="18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17" name="Google Shape;817;p23"/>
          <p:cNvCxnSpPr/>
          <p:nvPr/>
        </p:nvCxnSpPr>
        <p:spPr>
          <a:xfrm flipH="1">
            <a:off x="5917320" y="4286143"/>
            <a:ext cx="0" cy="1836657"/>
          </a:xfrm>
          <a:prstGeom prst="straightConnector1">
            <a:avLst/>
          </a:prstGeom>
          <a:noFill/>
          <a:ln w="15875" cap="flat" cmpd="sng">
            <a:solidFill>
              <a:srgbClr val="7030A0"/>
            </a:solidFill>
            <a:prstDash val="solid"/>
            <a:round/>
            <a:headEnd type="none" w="sm" len="sm"/>
            <a:tailEnd type="none" w="sm" len="sm"/>
          </a:ln>
        </p:spPr>
      </p:cxnSp>
      <p:sp>
        <p:nvSpPr>
          <p:cNvPr id="818" name="Google Shape;818;p23"/>
          <p:cNvSpPr txBox="1"/>
          <p:nvPr/>
        </p:nvSpPr>
        <p:spPr>
          <a:xfrm flipH="1">
            <a:off x="406222" y="5186343"/>
            <a:ext cx="2046725" cy="984885"/>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من المتوقع فتح فترة تقديم الطلبات لنطاقات </a:t>
            </a:r>
            <a:r>
              <a:rPr lang="en-US" sz="1600" b="0" i="0" u="none" strike="noStrike" cap="none" dirty="0">
                <a:solidFill>
                  <a:srgbClr val="0B3458"/>
                </a:solidFill>
                <a:latin typeface="Arial"/>
                <a:ea typeface="Arial"/>
                <a:cs typeface="Arial"/>
                <a:sym typeface="Arial"/>
              </a:rPr>
              <a:t>gTLD</a:t>
            </a:r>
            <a:r>
              <a:rPr lang="ar-EG" sz="1600" b="0" i="0" u="none" strike="noStrike" cap="none" dirty="0">
                <a:solidFill>
                  <a:srgbClr val="0B3458"/>
                </a:solidFill>
                <a:latin typeface="Arial"/>
                <a:ea typeface="Arial"/>
                <a:cs typeface="Arial"/>
                <a:sym typeface="Arial"/>
              </a:rPr>
              <a:t> الجديدة في </a:t>
            </a:r>
            <a:r>
              <a:rPr lang="ar-EG" sz="1600" b="1" i="0" u="none" strike="noStrike" cap="none" dirty="0">
                <a:solidFill>
                  <a:srgbClr val="0B3458"/>
                </a:solidFill>
                <a:latin typeface="Arial"/>
                <a:ea typeface="Arial"/>
                <a:cs typeface="Arial"/>
                <a:sym typeface="Arial"/>
              </a:rPr>
              <a:t>أبريل/نيسان 2026</a:t>
            </a:r>
          </a:p>
        </p:txBody>
      </p:sp>
      <p:cxnSp>
        <p:nvCxnSpPr>
          <p:cNvPr id="819" name="Google Shape;819;p23"/>
          <p:cNvCxnSpPr/>
          <p:nvPr/>
        </p:nvCxnSpPr>
        <p:spPr>
          <a:xfrm flipH="1">
            <a:off x="2579209" y="4286143"/>
            <a:ext cx="0" cy="1836657"/>
          </a:xfrm>
          <a:prstGeom prst="straightConnector1">
            <a:avLst/>
          </a:prstGeom>
          <a:noFill/>
          <a:ln w="15875" cap="flat" cmpd="sng">
            <a:solidFill>
              <a:srgbClr val="114E84"/>
            </a:solidFill>
            <a:prstDash val="solid"/>
            <a:round/>
            <a:headEnd type="none" w="sm" len="sm"/>
            <a:tailEnd type="none" w="sm" len="sm"/>
          </a:ln>
        </p:spPr>
      </p:cxnSp>
      <p:pic>
        <p:nvPicPr>
          <p:cNvPr id="2" name="Google Shape;790;p23">
            <a:extLst>
              <a:ext uri="{FF2B5EF4-FFF2-40B4-BE49-F238E27FC236}">
                <a16:creationId xmlns:a16="http://schemas.microsoft.com/office/drawing/2014/main" id="{EACEBA54-AB64-9F39-DAF8-221104584FD0}"/>
              </a:ext>
            </a:extLst>
          </p:cNvPr>
          <p:cNvPicPr preferRelativeResize="0"/>
          <p:nvPr/>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Lst>
          </a:blip>
          <a:srcRect/>
          <a:stretch/>
        </p:blipFill>
        <p:spPr>
          <a:xfrm>
            <a:off x="5461969" y="2946883"/>
            <a:ext cx="455351" cy="432000"/>
          </a:xfrm>
          <a:prstGeom prst="rect">
            <a:avLst/>
          </a:prstGeom>
        </p:spPr>
      </p:pic>
      <p:sp>
        <p:nvSpPr>
          <p:cNvPr id="3" name="TextBox 2">
            <a:extLst>
              <a:ext uri="{FF2B5EF4-FFF2-40B4-BE49-F238E27FC236}">
                <a16:creationId xmlns:a16="http://schemas.microsoft.com/office/drawing/2014/main" id="{6955BA1B-FCC0-A63C-3926-84A5B0EB16CD}"/>
              </a:ext>
            </a:extLst>
          </p:cNvPr>
          <p:cNvSpPr txBox="1"/>
          <p:nvPr/>
        </p:nvSpPr>
        <p:spPr>
          <a:xfrm>
            <a:off x="5158821" y="6384718"/>
            <a:ext cx="3182210" cy="307777"/>
          </a:xfrm>
          <a:prstGeom prst="rect">
            <a:avLst/>
          </a:prstGeom>
          <a:noFill/>
        </p:spPr>
        <p:txBody>
          <a:bodyPr wrap="square" rtlCol="0">
            <a:spAutoFit/>
          </a:bodyPr>
          <a:lstStyle/>
          <a:p>
            <a:r>
              <a:rPr lang="ar-EG" dirty="0">
                <a:solidFill>
                  <a:srgbClr val="0B3458"/>
                </a:solidFill>
              </a:rPr>
              <a:t>التواريخ أعلاه خاضعة للتغيير</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41"/>
          <p:cNvSpPr txBox="1">
            <a:spLocks noGrp="1"/>
          </p:cNvSpPr>
          <p:nvPr>
            <p:ph type="body" idx="1"/>
          </p:nvPr>
        </p:nvSpPr>
        <p:spPr>
          <a:xfrm>
            <a:off x="4373406" y="1736256"/>
            <a:ext cx="1180913" cy="896775"/>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02A49"/>
              </a:buClr>
              <a:buSzPts val="5400"/>
              <a:buNone/>
            </a:pPr>
            <a:r>
              <a:rPr lang="ar-EG"/>
              <a:t>06</a:t>
            </a:r>
          </a:p>
        </p:txBody>
      </p:sp>
      <p:sp>
        <p:nvSpPr>
          <p:cNvPr id="826" name="Google Shape;826;p41"/>
          <p:cNvSpPr txBox="1">
            <a:spLocks noGrp="1"/>
          </p:cNvSpPr>
          <p:nvPr>
            <p:ph type="title"/>
          </p:nvPr>
        </p:nvSpPr>
        <p:spPr>
          <a:xfrm>
            <a:off x="562707" y="2785561"/>
            <a:ext cx="4991611" cy="553998"/>
          </a:xfrm>
          <a:prstGeom prst="rect">
            <a:avLst/>
          </a:prstGeom>
          <a:noFill/>
          <a:ln>
            <a:noFill/>
          </a:ln>
        </p:spPr>
        <p:txBody>
          <a:bodyPr spcFirstLastPara="1" wrap="square" lIns="0" tIns="0" rIns="0" bIns="0" anchor="t" anchorCtr="0">
            <a:spAutoFit/>
          </a:bodyPr>
          <a:lstStyle/>
          <a:p>
            <a:pPr marL="0" lvl="0" indent="0" algn="r" rtl="1">
              <a:lnSpc>
                <a:spcPct val="100000"/>
              </a:lnSpc>
              <a:spcBef>
                <a:spcPts val="0"/>
              </a:spcBef>
              <a:spcAft>
                <a:spcPts val="0"/>
              </a:spcAft>
              <a:buClr>
                <a:srgbClr val="002A49"/>
              </a:buClr>
              <a:buSzPts val="3600"/>
              <a:buFont typeface="Arial"/>
              <a:buNone/>
            </a:pPr>
            <a:r>
              <a:rPr lang="ar-EG" dirty="0"/>
              <a:t>الفعاليات والموارد</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42"/>
          <p:cNvSpPr txBox="1">
            <a:spLocks noGrp="1"/>
          </p:cNvSpPr>
          <p:nvPr>
            <p:ph type="title"/>
          </p:nvPr>
        </p:nvSpPr>
        <p:spPr>
          <a:xfrm flipH="1">
            <a:off x="3780624" y="1364198"/>
            <a:ext cx="4966465" cy="554115"/>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الفعاليات المقبلة</a:t>
            </a:r>
          </a:p>
        </p:txBody>
      </p:sp>
      <p:sp>
        <p:nvSpPr>
          <p:cNvPr id="832" name="Google Shape;832;p42"/>
          <p:cNvSpPr txBox="1"/>
          <p:nvPr/>
        </p:nvSpPr>
        <p:spPr>
          <a:xfrm flipH="1">
            <a:off x="1469529" y="2118049"/>
            <a:ext cx="7277560" cy="830997"/>
          </a:xfrm>
          <a:prstGeom prst="rect">
            <a:avLst/>
          </a:prstGeom>
          <a:noFill/>
          <a:ln>
            <a:noFill/>
          </a:ln>
        </p:spPr>
        <p:txBody>
          <a:bodyPr spcFirstLastPara="1" wrap="square" lIns="0" tIns="0" rIns="0" bIns="0" anchor="t" anchorCtr="0">
            <a:spAutoFit/>
          </a:bodyPr>
          <a:lstStyle/>
          <a:p>
            <a:pPr marL="0" marR="0" lvl="0" indent="0" algn="r" rtl="1">
              <a:lnSpc>
                <a:spcPct val="150000"/>
              </a:lnSpc>
              <a:spcBef>
                <a:spcPts val="0"/>
              </a:spcBef>
              <a:spcAft>
                <a:spcPts val="0"/>
              </a:spcAft>
              <a:buClr>
                <a:srgbClr val="000000"/>
              </a:buClr>
              <a:buSzPts val="1800"/>
              <a:buFont typeface="Arial"/>
              <a:buNone/>
            </a:pPr>
            <a:r>
              <a:rPr lang="ar-EG" sz="1800" b="0" i="0" u="none" strike="noStrike" cap="none" dirty="0">
                <a:solidFill>
                  <a:schemeClr val="accent2"/>
                </a:solidFill>
                <a:latin typeface="Arial"/>
                <a:ea typeface="Arial"/>
                <a:cs typeface="Arial"/>
                <a:sym typeface="Arial"/>
              </a:rPr>
              <a:t>ابق على اطلاع على آخر المستجدات بشأن جميع فعاليات الجولة القادمة في </a:t>
            </a:r>
            <a:r>
              <a:rPr lang="en-US" sz="1800" b="0" i="0" u="none" strike="noStrike" cap="none" dirty="0">
                <a:solidFill>
                  <a:schemeClr val="accent2"/>
                </a:solidFill>
                <a:latin typeface="Arial"/>
                <a:ea typeface="Arial"/>
                <a:cs typeface="Arial"/>
                <a:sym typeface="Arial"/>
              </a:rPr>
              <a:t>ICANN</a:t>
            </a:r>
            <a:r>
              <a:rPr lang="ar-EG" sz="1800" b="0" i="0" u="none" strike="noStrike" cap="none" dirty="0">
                <a:solidFill>
                  <a:schemeClr val="accent2"/>
                </a:solidFill>
                <a:latin typeface="Arial"/>
                <a:ea typeface="Arial"/>
                <a:cs typeface="Arial"/>
                <a:sym typeface="Arial"/>
              </a:rPr>
              <a:t> من خلال</a:t>
            </a:r>
          </a:p>
          <a:p>
            <a:pPr marL="0" marR="0" lvl="0" indent="0" algn="r" rtl="1">
              <a:lnSpc>
                <a:spcPct val="150000"/>
              </a:lnSpc>
              <a:spcBef>
                <a:spcPts val="0"/>
              </a:spcBef>
              <a:spcAft>
                <a:spcPts val="0"/>
              </a:spcAft>
              <a:buClr>
                <a:srgbClr val="000000"/>
              </a:buClr>
              <a:buSzPts val="1800"/>
              <a:buFont typeface="Arial"/>
              <a:buNone/>
            </a:pPr>
            <a:r>
              <a:rPr lang="ar-EG" sz="1800" b="0" i="0" u="sng" strike="noStrike" cap="none" dirty="0">
                <a:solidFill>
                  <a:schemeClr val="hlink"/>
                </a:solidFill>
                <a:latin typeface="Arial"/>
                <a:ea typeface="Arial"/>
                <a:cs typeface="Arial"/>
                <a:sym typeface="Arial"/>
                <a:hlinkClick r:id="rId4"/>
              </a:rPr>
              <a:t>تقويم إدارة المشاركة في </a:t>
            </a:r>
            <a:r>
              <a:rPr lang="en-US" sz="1800" b="0" i="0" u="sng" strike="noStrike" cap="none" dirty="0">
                <a:solidFill>
                  <a:schemeClr val="hlink"/>
                </a:solidFill>
                <a:latin typeface="Arial"/>
                <a:ea typeface="Arial"/>
                <a:cs typeface="Arial"/>
                <a:sym typeface="Arial"/>
                <a:hlinkClick r:id="rId4"/>
              </a:rPr>
              <a:t>ICANN</a:t>
            </a:r>
            <a:r>
              <a:rPr lang="ar-SA" sz="1800" dirty="0"/>
              <a:t>.</a:t>
            </a:r>
            <a:endParaRPr lang="en-US" sz="1800" b="0" i="0" u="none" strike="noStrike" cap="none" dirty="0">
              <a:solidFill>
                <a:srgbClr val="000000"/>
              </a:solidFill>
              <a:latin typeface="Arial"/>
              <a:ea typeface="Arial"/>
              <a:cs typeface="Arial"/>
              <a:sym typeface="Arial"/>
            </a:endParaRPr>
          </a:p>
        </p:txBody>
      </p:sp>
      <p:sp>
        <p:nvSpPr>
          <p:cNvPr id="833" name="Google Shape;833;p4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30"/>
          <p:cNvSpPr txBox="1">
            <a:spLocks noGrp="1"/>
          </p:cNvSpPr>
          <p:nvPr>
            <p:ph type="title"/>
          </p:nvPr>
        </p:nvSpPr>
        <p:spPr>
          <a:xfrm>
            <a:off x="549267" y="1021298"/>
            <a:ext cx="4966465" cy="554115"/>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ابقوا على اطلاع.</a:t>
            </a:r>
          </a:p>
        </p:txBody>
      </p:sp>
      <p:sp>
        <p:nvSpPr>
          <p:cNvPr id="839" name="Google Shape;839;p30"/>
          <p:cNvSpPr txBox="1"/>
          <p:nvPr/>
        </p:nvSpPr>
        <p:spPr>
          <a:xfrm>
            <a:off x="1688122" y="1775149"/>
            <a:ext cx="3827610" cy="2215991"/>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انضم إلى </a:t>
            </a:r>
            <a:r>
              <a:rPr lang="ar-EG" sz="1800" b="1" i="0" u="none" strike="noStrike" cap="none" dirty="0">
                <a:solidFill>
                  <a:srgbClr val="0B3458"/>
                </a:solidFill>
                <a:latin typeface="Arial"/>
                <a:ea typeface="Arial"/>
                <a:cs typeface="Arial"/>
                <a:sym typeface="Arial"/>
              </a:rPr>
              <a:t>القائمة البريدية</a:t>
            </a:r>
            <a:r>
              <a:rPr lang="ar-EG" sz="1800" i="0" u="none" strike="noStrike" cap="none" dirty="0">
                <a:solidFill>
                  <a:srgbClr val="0B3458"/>
                </a:solidFill>
              </a:rPr>
              <a:t>:</a:t>
            </a:r>
            <a:r>
              <a:rPr lang="ar-EG" sz="1800" b="0" i="0" u="sng" strike="noStrike" cap="none" dirty="0">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n-US" sz="1800" b="0" i="0" u="sng" strike="noStrike" cap="none" dirty="0">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nextroundinfo@icann.org</a:t>
            </a:r>
          </a:p>
          <a:p>
            <a:pPr marL="0" marR="0" lvl="0" indent="0" algn="l" rtl="0">
              <a:lnSpc>
                <a:spcPct val="100000"/>
              </a:lnSpc>
              <a:spcBef>
                <a:spcPts val="0"/>
              </a:spcBef>
              <a:spcAft>
                <a:spcPts val="0"/>
              </a:spcAft>
              <a:buClr>
                <a:srgbClr val="000000"/>
              </a:buClr>
              <a:buSzPts val="1800"/>
              <a:buFont typeface="Arial"/>
              <a:buNone/>
            </a:pPr>
            <a:endParaRPr sz="1800" dirty="0">
              <a:solidFill>
                <a:srgbClr val="0B3458"/>
              </a:solidFill>
            </a:endParaRPr>
          </a:p>
          <a:p>
            <a:pPr marL="0" marR="0" lvl="0" indent="0" algn="r" rtl="1">
              <a:lnSpc>
                <a:spcPct val="100000"/>
              </a:lnSpc>
              <a:spcBef>
                <a:spcPts val="0"/>
              </a:spcBef>
              <a:spcAft>
                <a:spcPts val="0"/>
              </a:spcAft>
              <a:buClr>
                <a:srgbClr val="000000"/>
              </a:buClr>
              <a:buSzPts val="1800"/>
              <a:buFont typeface="Arial"/>
              <a:buNone/>
            </a:pPr>
            <a:r>
              <a:rPr lang="ar-EG" sz="1800" b="1" dirty="0">
                <a:solidFill>
                  <a:srgbClr val="0B3458"/>
                </a:solidFill>
              </a:rPr>
              <a:t>استفسارات عامة</a:t>
            </a:r>
            <a:r>
              <a:rPr lang="ar-EG" sz="1800" dirty="0">
                <a:solidFill>
                  <a:srgbClr val="0B3458"/>
                </a:solidFill>
              </a:rPr>
              <a:t>:</a:t>
            </a:r>
            <a:r>
              <a:rPr lang="en-US" sz="1800" dirty="0">
                <a:solidFill>
                  <a:srgbClr val="0B3458"/>
                </a:solidFill>
              </a:rPr>
              <a:t>  </a:t>
            </a:r>
            <a:r>
              <a:rPr lang="en-US" sz="1800" u="sng" dirty="0">
                <a:solidFill>
                  <a:schemeClr val="hlink"/>
                </a:solidFill>
                <a:hlinkClick r:id="rId5"/>
              </a:rPr>
              <a:t>globalsupport@icann.org</a:t>
            </a:r>
          </a:p>
          <a:p>
            <a:pPr marL="0" marR="0" lvl="0" indent="0" algn="l" rtl="0">
              <a:lnSpc>
                <a:spcPct val="100000"/>
              </a:lnSpc>
              <a:spcBef>
                <a:spcPts val="0"/>
              </a:spcBef>
              <a:spcAft>
                <a:spcPts val="0"/>
              </a:spcAft>
              <a:buClr>
                <a:srgbClr val="000000"/>
              </a:buClr>
              <a:buSzPts val="1800"/>
              <a:buFont typeface="Arial"/>
              <a:buNone/>
            </a:pPr>
            <a:endParaRPr sz="1800" dirty="0">
              <a:solidFill>
                <a:srgbClr val="0B3458"/>
              </a:solidFill>
            </a:endParaRPr>
          </a:p>
          <a:p>
            <a:pPr marL="0" marR="0" lvl="0" indent="0" algn="r" rtl="1">
              <a:lnSpc>
                <a:spcPct val="100000"/>
              </a:lnSpc>
              <a:spcBef>
                <a:spcPts val="0"/>
              </a:spcBef>
              <a:spcAft>
                <a:spcPts val="0"/>
              </a:spcAft>
              <a:buClr>
                <a:srgbClr val="000000"/>
              </a:buClr>
              <a:buSzPts val="1800"/>
              <a:buFont typeface="Arial"/>
              <a:buNone/>
            </a:pPr>
            <a:r>
              <a:rPr lang="ar-EG" sz="1800" b="1" i="0" u="none" strike="noStrike" cap="none" dirty="0">
                <a:solidFill>
                  <a:srgbClr val="0B3458"/>
                </a:solidFill>
                <a:latin typeface="Arial"/>
                <a:ea typeface="Arial"/>
                <a:cs typeface="Arial"/>
                <a:sym typeface="Arial"/>
              </a:rPr>
              <a:t>المستجدات والأخبار</a:t>
            </a:r>
            <a:r>
              <a:rPr lang="ar-EG" sz="1800" dirty="0">
                <a:solidFill>
                  <a:srgbClr val="0B3458"/>
                </a:solidFill>
              </a:rPr>
              <a:t>:</a:t>
            </a:r>
            <a:r>
              <a:rPr lang="ar-EG" sz="1800" b="0" i="0" u="sng" strike="noStrike" cap="none" dirty="0">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 </a:t>
            </a:r>
            <a:r>
              <a:rPr lang="en-US" sz="1800" b="0" i="0" u="sng" strike="noStrike" cap="none" dirty="0">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https://newgtldprogram.icann.org</a:t>
            </a:r>
          </a:p>
        </p:txBody>
      </p:sp>
      <p:grpSp>
        <p:nvGrpSpPr>
          <p:cNvPr id="840" name="Google Shape;840;p30"/>
          <p:cNvGrpSpPr/>
          <p:nvPr/>
        </p:nvGrpSpPr>
        <p:grpSpPr>
          <a:xfrm>
            <a:off x="6018961" y="1021298"/>
            <a:ext cx="2142246" cy="4663628"/>
            <a:chOff x="1295017" y="1021298"/>
            <a:chExt cx="2142246" cy="4663628"/>
          </a:xfrm>
        </p:grpSpPr>
        <p:sp>
          <p:nvSpPr>
            <p:cNvPr id="841" name="Google Shape;841;p30"/>
            <p:cNvSpPr/>
            <p:nvPr/>
          </p:nvSpPr>
          <p:spPr>
            <a:xfrm>
              <a:off x="1327175" y="1071446"/>
              <a:ext cx="2068169" cy="4559810"/>
            </a:xfrm>
            <a:prstGeom prst="roundRect">
              <a:avLst>
                <a:gd name="adj" fmla="val 10262"/>
              </a:avLst>
            </a:prstGeom>
            <a:blipFill rotWithShape="1">
              <a:blip r:embed="rId7">
                <a:alphaModFix/>
              </a:blip>
              <a:stretch>
                <a:fillRect/>
              </a:stretch>
            </a:blipFill>
            <a:ln>
              <a:noFill/>
            </a:ln>
            <a:effectLst>
              <a:outerShdw blurRad="254000" dist="63500" dir="2700000" algn="tl"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2" name="Google Shape;842;p30"/>
            <p:cNvPicPr preferRelativeResize="0"/>
            <p:nvPr/>
          </p:nvPicPr>
          <p:blipFill rotWithShape="1">
            <a:blip r:embed="rId8">
              <a:alphaModFix/>
            </a:blip>
            <a:srcRect/>
            <a:stretch/>
          </p:blipFill>
          <p:spPr>
            <a:xfrm>
              <a:off x="1295017" y="1021298"/>
              <a:ext cx="2142246" cy="4663628"/>
            </a:xfrm>
            <a:prstGeom prst="rect">
              <a:avLst/>
            </a:prstGeom>
            <a:noFill/>
            <a:ln>
              <a:noFill/>
            </a:ln>
          </p:spPr>
        </p:pic>
      </p:grpSp>
      <p:sp>
        <p:nvSpPr>
          <p:cNvPr id="843" name="Google Shape;843;p3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848" name="Google Shape;848;p31"/>
          <p:cNvGrpSpPr/>
          <p:nvPr/>
        </p:nvGrpSpPr>
        <p:grpSpPr>
          <a:xfrm>
            <a:off x="6017754" y="1061490"/>
            <a:ext cx="2142246" cy="4663628"/>
            <a:chOff x="1295017" y="1021298"/>
            <a:chExt cx="2142246" cy="4663628"/>
          </a:xfrm>
        </p:grpSpPr>
        <p:sp>
          <p:nvSpPr>
            <p:cNvPr id="849" name="Google Shape;849;p31"/>
            <p:cNvSpPr/>
            <p:nvPr/>
          </p:nvSpPr>
          <p:spPr>
            <a:xfrm>
              <a:off x="1335488" y="1079759"/>
              <a:ext cx="2068169" cy="4559810"/>
            </a:xfrm>
            <a:prstGeom prst="roundRect">
              <a:avLst>
                <a:gd name="adj" fmla="val 10262"/>
              </a:avLst>
            </a:prstGeom>
            <a:blipFill rotWithShape="1">
              <a:blip r:embed="rId4">
                <a:alphaModFix/>
              </a:blip>
              <a:stretch>
                <a:fillRect/>
              </a:stretch>
            </a:blipFill>
            <a:ln>
              <a:noFill/>
            </a:ln>
            <a:effectLst>
              <a:outerShdw blurRad="254000" dist="63500" dir="2700000" algn="tl" rotWithShape="0">
                <a:srgbClr val="000000">
                  <a:alpha val="29411"/>
                </a:srgbClr>
              </a:outerShdw>
            </a:effectLst>
          </p:spPr>
          <p:txBody>
            <a:bodyPr spcFirstLastPara="1" wrap="square" lIns="0"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50" name="Google Shape;850;p31"/>
            <p:cNvPicPr preferRelativeResize="0"/>
            <p:nvPr/>
          </p:nvPicPr>
          <p:blipFill rotWithShape="1">
            <a:blip r:embed="rId5">
              <a:alphaModFix/>
            </a:blip>
            <a:srcRect/>
            <a:stretch/>
          </p:blipFill>
          <p:spPr>
            <a:xfrm>
              <a:off x="1295017" y="1021298"/>
              <a:ext cx="2142246" cy="4663628"/>
            </a:xfrm>
            <a:prstGeom prst="rect">
              <a:avLst/>
            </a:prstGeom>
            <a:noFill/>
            <a:ln>
              <a:noFill/>
            </a:ln>
          </p:spPr>
        </p:pic>
      </p:grpSp>
      <p:sp>
        <p:nvSpPr>
          <p:cNvPr id="851" name="Google Shape;851;p31"/>
          <p:cNvSpPr txBox="1">
            <a:spLocks noGrp="1"/>
          </p:cNvSpPr>
          <p:nvPr>
            <p:ph type="title"/>
          </p:nvPr>
        </p:nvSpPr>
        <p:spPr>
          <a:xfrm>
            <a:off x="720103" y="1061490"/>
            <a:ext cx="4660136" cy="950721"/>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موارد مفيدة لمقدمي طلبات الدعم</a:t>
            </a:r>
          </a:p>
        </p:txBody>
      </p:sp>
      <p:sp>
        <p:nvSpPr>
          <p:cNvPr id="852" name="Google Shape;852;p31"/>
          <p:cNvSpPr txBox="1"/>
          <p:nvPr/>
        </p:nvSpPr>
        <p:spPr>
          <a:xfrm>
            <a:off x="1336239" y="2244998"/>
            <a:ext cx="4044000" cy="2526846"/>
          </a:xfrm>
          <a:prstGeom prst="rect">
            <a:avLst/>
          </a:prstGeom>
          <a:noFill/>
          <a:ln>
            <a:noFill/>
          </a:ln>
        </p:spPr>
        <p:txBody>
          <a:bodyPr spcFirstLastPara="1" wrap="square" lIns="0" tIns="0" rIns="0" bIns="0" anchor="t" anchorCtr="0">
            <a:spAutoFit/>
          </a:bodyPr>
          <a:lstStyle/>
          <a:p>
            <a:pPr marL="285750" marR="0" lvl="0" indent="-285750" algn="r" rtl="1">
              <a:lnSpc>
                <a:spcPct val="115000"/>
              </a:lnSpc>
              <a:spcBef>
                <a:spcPts val="0"/>
              </a:spcBef>
              <a:spcAft>
                <a:spcPts val="0"/>
              </a:spcAft>
              <a:buClr>
                <a:srgbClr val="F1633E"/>
              </a:buClr>
              <a:buSzPts val="1440"/>
              <a:buFont typeface="Arial" panose="020B0604020202020204" pitchFamily="34" charset="0"/>
              <a:buChar char="◄"/>
            </a:pPr>
            <a:r>
              <a:rPr lang="ar-EG" sz="1800" b="0" i="0" u="sng" strike="noStrike" cap="none" dirty="0">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الموقع الإلكتروني لبرنامج دعم مقدم الطلب</a:t>
            </a:r>
          </a:p>
          <a:p>
            <a:pPr marL="285750" marR="0" lvl="0" indent="-285750" algn="r" rtl="1">
              <a:lnSpc>
                <a:spcPct val="115000"/>
              </a:lnSpc>
              <a:spcBef>
                <a:spcPts val="1200"/>
              </a:spcBef>
              <a:spcAft>
                <a:spcPts val="0"/>
              </a:spcAft>
              <a:buClr>
                <a:srgbClr val="F1633E"/>
              </a:buClr>
              <a:buSzPts val="1440"/>
              <a:buFont typeface="Arial" panose="020B0604020202020204" pitchFamily="34" charset="0"/>
              <a:buChar char="◄"/>
            </a:pPr>
            <a:r>
              <a:rPr lang="ar-EG" sz="1800" b="0" i="0" u="sng" strike="noStrike" cap="none" dirty="0">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دليل برنامج دعم مقدم الطلب</a:t>
            </a:r>
          </a:p>
          <a:p>
            <a:pPr marL="285750" marR="0" lvl="0" indent="-285750" algn="r" rtl="1">
              <a:lnSpc>
                <a:spcPct val="115000"/>
              </a:lnSpc>
              <a:spcBef>
                <a:spcPts val="1200"/>
              </a:spcBef>
              <a:spcAft>
                <a:spcPts val="0"/>
              </a:spcAft>
              <a:buClr>
                <a:srgbClr val="F1633E"/>
              </a:buClr>
              <a:buSzPts val="1440"/>
              <a:buFont typeface="Arial" panose="020B0604020202020204" pitchFamily="34" charset="0"/>
              <a:buChar char="◄"/>
            </a:pPr>
            <a:r>
              <a:rPr lang="ar-EG" sz="1800" b="0" i="0" u="sng" strike="noStrike" cap="none" dirty="0">
                <a:solidFill>
                  <a:schemeClr val="dk2"/>
                </a:solidFill>
                <a:latin typeface="Arial"/>
                <a:ea typeface="Arial"/>
                <a:cs typeface="Arial"/>
                <a:sym typeface="Arial"/>
                <a:hlinkClick r:id="rId8">
                  <a:extLst>
                    <a:ext uri="{A12FA001-AC4F-418D-AE19-62706E023703}">
                      <ahyp:hlinkClr xmlns:ahyp="http://schemas.microsoft.com/office/drawing/2018/hyperlinkcolor" val="tx"/>
                    </a:ext>
                  </a:extLst>
                </a:hlinkClick>
              </a:rPr>
              <a:t>الصفحة الموسوعية للمسار الفرعي لفريق </a:t>
            </a:r>
            <a:r>
              <a:rPr lang="en-US" sz="1800" b="0" i="0" u="sng" strike="noStrike" cap="none" dirty="0">
                <a:solidFill>
                  <a:schemeClr val="dk2"/>
                </a:solidFill>
                <a:latin typeface="Arial"/>
                <a:ea typeface="Arial"/>
                <a:cs typeface="Arial"/>
                <a:sym typeface="Arial"/>
                <a:hlinkClick r:id="rId8">
                  <a:extLst>
                    <a:ext uri="{A12FA001-AC4F-418D-AE19-62706E023703}">
                      <ahyp:hlinkClr xmlns:ahyp="http://schemas.microsoft.com/office/drawing/2018/hyperlinkcolor" val="tx"/>
                    </a:ext>
                  </a:extLst>
                </a:hlinkClick>
              </a:rPr>
              <a:t>IRT</a:t>
            </a:r>
            <a:r>
              <a:rPr lang="ar-EG" sz="1800" b="0" i="0" u="sng" strike="noStrike" cap="none" dirty="0">
                <a:solidFill>
                  <a:schemeClr val="dk2"/>
                </a:solidFill>
                <a:latin typeface="Arial"/>
                <a:ea typeface="Arial"/>
                <a:cs typeface="Arial"/>
                <a:sym typeface="Arial"/>
                <a:hlinkClick r:id="rId8">
                  <a:extLst>
                    <a:ext uri="{A12FA001-AC4F-418D-AE19-62706E023703}">
                      <ahyp:hlinkClr xmlns:ahyp="http://schemas.microsoft.com/office/drawing/2018/hyperlinkcolor" val="tx"/>
                    </a:ext>
                  </a:extLst>
                </a:hlinkClick>
              </a:rPr>
              <a:t> ببرنامج دعم مقدم الطلب</a:t>
            </a:r>
          </a:p>
          <a:p>
            <a:pPr marL="285750" marR="0" lvl="0" indent="-285750" algn="r" rtl="1">
              <a:lnSpc>
                <a:spcPct val="115000"/>
              </a:lnSpc>
              <a:spcBef>
                <a:spcPts val="1200"/>
              </a:spcBef>
              <a:spcAft>
                <a:spcPts val="0"/>
              </a:spcAft>
              <a:buClr>
                <a:srgbClr val="F1633E"/>
              </a:buClr>
              <a:buSzPts val="1440"/>
              <a:buFont typeface="Arial" panose="020B0604020202020204" pitchFamily="34" charset="0"/>
              <a:buChar char="◄"/>
            </a:pPr>
            <a:r>
              <a:rPr lang="ar-EG" sz="1800" b="0" i="0" u="sng" strike="noStrike" cap="none" dirty="0">
                <a:solidFill>
                  <a:schemeClr val="dk2"/>
                </a:solidFill>
                <a:latin typeface="Arial"/>
                <a:ea typeface="Arial"/>
                <a:cs typeface="Arial"/>
                <a:sym typeface="Arial"/>
                <a:hlinkClick r:id="rId9">
                  <a:extLst>
                    <a:ext uri="{A12FA001-AC4F-418D-AE19-62706E023703}">
                      <ahyp:hlinkClr xmlns:ahyp="http://schemas.microsoft.com/office/drawing/2018/hyperlinkcolor" val="tx"/>
                    </a:ext>
                  </a:extLst>
                </a:hlinkClick>
              </a:rPr>
              <a:t>معلومات أساسية حول برنامج دعم مقدم الطلب</a:t>
            </a:r>
          </a:p>
          <a:p>
            <a:pPr marL="285750" marR="0" lvl="0" indent="-285750" algn="r" rtl="1">
              <a:lnSpc>
                <a:spcPct val="115000"/>
              </a:lnSpc>
              <a:spcBef>
                <a:spcPts val="1200"/>
              </a:spcBef>
              <a:spcAft>
                <a:spcPts val="0"/>
              </a:spcAft>
              <a:buClr>
                <a:srgbClr val="F1633E"/>
              </a:buClr>
              <a:buSzPts val="1440"/>
              <a:buFont typeface="Arial" panose="020B0604020202020204" pitchFamily="34" charset="0"/>
              <a:buChar char="◄"/>
            </a:pPr>
            <a:r>
              <a:rPr lang="ar-EG" sz="1800" u="sng" dirty="0">
                <a:solidFill>
                  <a:schemeClr val="dk2"/>
                </a:solidFill>
              </a:rPr>
              <a:t>حالات استخدام </a:t>
            </a:r>
            <a:r>
              <a:rPr lang="ar-EG" sz="1800" b="0" i="0" u="sng" strike="noStrike" cap="none" dirty="0">
                <a:solidFill>
                  <a:schemeClr val="dk2"/>
                </a:solidFill>
                <a:latin typeface="Arial"/>
                <a:ea typeface="Arial"/>
                <a:cs typeface="Arial"/>
                <a:sym typeface="Arial"/>
                <a:hlinkClick r:id="rId10">
                  <a:extLst>
                    <a:ext uri="{A12FA001-AC4F-418D-AE19-62706E023703}">
                      <ahyp:hlinkClr xmlns:ahyp="http://schemas.microsoft.com/office/drawing/2018/hyperlinkcolor" val="tx"/>
                    </a:ext>
                  </a:extLst>
                </a:hlinkClick>
              </a:rPr>
              <a:t>لنطاقات </a:t>
            </a:r>
            <a:r>
              <a:rPr lang="en-US" sz="1800" b="0" i="0" u="sng" strike="noStrike" cap="none" dirty="0">
                <a:solidFill>
                  <a:schemeClr val="dk2"/>
                </a:solidFill>
                <a:latin typeface="Arial"/>
                <a:ea typeface="Arial"/>
                <a:cs typeface="Arial"/>
                <a:sym typeface="Arial"/>
                <a:hlinkClick r:id="rId10">
                  <a:extLst>
                    <a:ext uri="{A12FA001-AC4F-418D-AE19-62706E023703}">
                      <ahyp:hlinkClr xmlns:ahyp="http://schemas.microsoft.com/office/drawing/2018/hyperlinkcolor" val="tx"/>
                    </a:ext>
                  </a:extLst>
                </a:hlinkClick>
              </a:rPr>
              <a:t>gTLD</a:t>
            </a:r>
          </a:p>
        </p:txBody>
      </p:sp>
      <p:sp>
        <p:nvSpPr>
          <p:cNvPr id="853" name="Google Shape;853;p31"/>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400"/>
              <a:buFont typeface="Arial"/>
              <a:buNone/>
            </a:pPr>
            <a:r>
              <a:rPr lang="ar-EG" sz="1400" b="0" i="0" u="none" strike="noStrike" cap="none" dirty="0">
                <a:solidFill>
                  <a:srgbClr val="0B3458"/>
                </a:solidFill>
                <a:latin typeface="Arial"/>
                <a:ea typeface="Arial"/>
                <a:cs typeface="Arial"/>
                <a:sym typeface="Arial"/>
              </a:rPr>
              <a:t>التوعية والمشاركة</a:t>
            </a:r>
          </a:p>
        </p:txBody>
      </p:sp>
      <p:sp>
        <p:nvSpPr>
          <p:cNvPr id="854" name="Google Shape;854;p31"/>
          <p:cNvSpPr txBox="1"/>
          <p:nvPr/>
        </p:nvSpPr>
        <p:spPr>
          <a:xfrm>
            <a:off x="1336239" y="4737762"/>
            <a:ext cx="4044000" cy="472437"/>
          </a:xfrm>
          <a:prstGeom prst="rect">
            <a:avLst/>
          </a:prstGeom>
          <a:noFill/>
          <a:ln>
            <a:noFill/>
          </a:ln>
        </p:spPr>
        <p:txBody>
          <a:bodyPr spcFirstLastPara="1" wrap="square" lIns="0" tIns="0" rIns="0" bIns="0" anchor="t" anchorCtr="0">
            <a:spAutoFit/>
          </a:bodyPr>
          <a:lstStyle/>
          <a:p>
            <a:pPr marL="285750" marR="0" lvl="0" indent="-285750" algn="r" rtl="1">
              <a:lnSpc>
                <a:spcPct val="115000"/>
              </a:lnSpc>
              <a:spcBef>
                <a:spcPts val="1200"/>
              </a:spcBef>
              <a:spcAft>
                <a:spcPts val="0"/>
              </a:spcAft>
              <a:buClr>
                <a:srgbClr val="F1633E"/>
              </a:buClr>
              <a:buSzPts val="1440"/>
              <a:buFont typeface="Arial" panose="020B0604020202020204" pitchFamily="34" charset="0"/>
              <a:buChar char="◄"/>
            </a:pPr>
            <a:r>
              <a:rPr lang="ar-EG" sz="1800" u="sng" dirty="0">
                <a:solidFill>
                  <a:schemeClr val="hlink"/>
                </a:solidFill>
                <a:hlinkClick r:id="rId11"/>
              </a:rPr>
              <a:t>دورات منصة </a:t>
            </a:r>
            <a:r>
              <a:rPr lang="en-US" sz="1800" u="sng" dirty="0">
                <a:solidFill>
                  <a:schemeClr val="hlink"/>
                </a:solidFill>
                <a:hlinkClick r:id="rId11"/>
              </a:rPr>
              <a:t>ICANN Learn</a:t>
            </a:r>
            <a:r>
              <a:rPr lang="ar-EG" sz="1800" u="sng" dirty="0">
                <a:solidFill>
                  <a:schemeClr val="hlink"/>
                </a:solidFill>
                <a:hlinkClick r:id="rId11"/>
              </a:rPr>
              <a:t> التعليمية</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32"/>
          <p:cNvSpPr/>
          <p:nvPr/>
        </p:nvSpPr>
        <p:spPr>
          <a:xfrm flipH="1">
            <a:off x="1809496" y="2175595"/>
            <a:ext cx="4059458" cy="3244418"/>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7030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860" name="Google Shape;860;p32"/>
          <p:cNvSpPr/>
          <p:nvPr/>
        </p:nvSpPr>
        <p:spPr>
          <a:xfrm>
            <a:off x="2239350" y="1625594"/>
            <a:ext cx="4665300" cy="372862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1" name="Google Shape;861;p32"/>
          <p:cNvSpPr txBox="1"/>
          <p:nvPr/>
        </p:nvSpPr>
        <p:spPr>
          <a:xfrm>
            <a:off x="2869523" y="1872959"/>
            <a:ext cx="3561423" cy="2628708"/>
          </a:xfrm>
          <a:prstGeom prst="rect">
            <a:avLst/>
          </a:prstGeom>
          <a:noFill/>
          <a:ln>
            <a:noFill/>
          </a:ln>
        </p:spPr>
        <p:txBody>
          <a:bodyPr spcFirstLastPara="1" wrap="square" lIns="0" tIns="0" rIns="0" bIns="0" anchor="t" anchorCtr="0">
            <a:noAutofit/>
          </a:bodyPr>
          <a:lstStyle/>
          <a:p>
            <a:pPr marL="0" marR="0" lvl="0" indent="0" algn="ctr" rtl="1">
              <a:lnSpc>
                <a:spcPct val="100000"/>
              </a:lnSpc>
              <a:spcBef>
                <a:spcPts val="0"/>
              </a:spcBef>
              <a:spcAft>
                <a:spcPts val="0"/>
              </a:spcAft>
              <a:buClr>
                <a:schemeClr val="lt1"/>
              </a:buClr>
              <a:buSzPts val="8000"/>
              <a:buFont typeface="Arial"/>
              <a:buNone/>
            </a:pPr>
            <a:r>
              <a:rPr lang="ar-EG" sz="8000" b="1" i="0" u="none" strike="noStrike" cap="none" dirty="0">
                <a:solidFill>
                  <a:schemeClr val="lt1"/>
                </a:solidFill>
                <a:latin typeface="Arial"/>
                <a:ea typeface="Arial"/>
                <a:cs typeface="Arial"/>
                <a:sym typeface="Arial"/>
              </a:rPr>
              <a:t>الأسئلة والأجوبة</a:t>
            </a:r>
          </a:p>
        </p:txBody>
      </p:sp>
      <p:sp>
        <p:nvSpPr>
          <p:cNvPr id="862" name="Google Shape;862;p3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body" idx="1"/>
          </p:nvPr>
        </p:nvSpPr>
        <p:spPr>
          <a:xfrm>
            <a:off x="4494028" y="1736256"/>
            <a:ext cx="1180913" cy="896775"/>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02A49"/>
              </a:buClr>
              <a:buSzPts val="5400"/>
              <a:buNone/>
            </a:pPr>
            <a:r>
              <a:rPr lang="ar-EG" dirty="0"/>
              <a:t>01</a:t>
            </a:r>
          </a:p>
        </p:txBody>
      </p:sp>
      <p:sp>
        <p:nvSpPr>
          <p:cNvPr id="93" name="Google Shape;93;p3"/>
          <p:cNvSpPr txBox="1">
            <a:spLocks noGrp="1"/>
          </p:cNvSpPr>
          <p:nvPr>
            <p:ph type="title"/>
          </p:nvPr>
        </p:nvSpPr>
        <p:spPr>
          <a:xfrm>
            <a:off x="693335" y="2785561"/>
            <a:ext cx="4981605" cy="1107996"/>
          </a:xfrm>
          <a:prstGeom prst="rect">
            <a:avLst/>
          </a:prstGeom>
          <a:noFill/>
          <a:ln>
            <a:noFill/>
          </a:ln>
        </p:spPr>
        <p:txBody>
          <a:bodyPr spcFirstLastPara="1" wrap="square" lIns="0" tIns="0" rIns="0" bIns="0" anchor="t" anchorCtr="0">
            <a:spAutoFit/>
          </a:bodyPr>
          <a:lstStyle/>
          <a:p>
            <a:pPr marL="0" lvl="0" indent="0" algn="r" rtl="1">
              <a:lnSpc>
                <a:spcPct val="100000"/>
              </a:lnSpc>
              <a:spcBef>
                <a:spcPts val="0"/>
              </a:spcBef>
              <a:spcAft>
                <a:spcPts val="0"/>
              </a:spcAft>
              <a:buClr>
                <a:srgbClr val="002A49"/>
              </a:buClr>
              <a:buSzPts val="3600"/>
              <a:buFont typeface="Arial"/>
              <a:buNone/>
            </a:pPr>
            <a:r>
              <a:rPr lang="ar-EG" dirty="0"/>
              <a:t>نظرة عامة على برنامج نطاقات </a:t>
            </a:r>
            <a:r>
              <a:rPr lang="en-US" dirty="0"/>
              <a:t>gTLD</a:t>
            </a:r>
            <a:r>
              <a:rPr lang="ar-EG" dirty="0"/>
              <a:t> الجديدة: الجولة القادمة</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33"/>
          <p:cNvSpPr txBox="1">
            <a:spLocks noGrp="1"/>
          </p:cNvSpPr>
          <p:nvPr>
            <p:ph type="body" idx="1"/>
          </p:nvPr>
        </p:nvSpPr>
        <p:spPr>
          <a:xfrm>
            <a:off x="811303" y="1369616"/>
            <a:ext cx="5528125" cy="492443"/>
          </a:xfrm>
          <a:prstGeom prst="rect">
            <a:avLst/>
          </a:prstGeom>
          <a:noFill/>
          <a:ln>
            <a:noFill/>
          </a:ln>
        </p:spPr>
        <p:txBody>
          <a:bodyPr spcFirstLastPara="1" wrap="square" lIns="0" tIns="0" rIns="0" bIns="0" anchor="t" anchorCtr="0">
            <a:spAutoFit/>
          </a:bodyPr>
          <a:lstStyle/>
          <a:p>
            <a:pPr marL="0" lvl="0" indent="0" algn="r" rtl="1">
              <a:lnSpc>
                <a:spcPct val="100000"/>
              </a:lnSpc>
              <a:spcBef>
                <a:spcPts val="0"/>
              </a:spcBef>
              <a:spcAft>
                <a:spcPts val="0"/>
              </a:spcAft>
              <a:buClr>
                <a:schemeClr val="lt1"/>
              </a:buClr>
              <a:buSzPts val="3200"/>
              <a:buNone/>
            </a:pPr>
            <a:r>
              <a:rPr lang="ar-EG" sz="3200"/>
              <a:t>شكرًا لكم!</a:t>
            </a:r>
          </a:p>
        </p:txBody>
      </p:sp>
      <p:sp>
        <p:nvSpPr>
          <p:cNvPr id="844" name="Google Shape;844;p33"/>
          <p:cNvSpPr txBox="1"/>
          <p:nvPr/>
        </p:nvSpPr>
        <p:spPr>
          <a:xfrm>
            <a:off x="912202" y="2164386"/>
            <a:ext cx="5427226" cy="276999"/>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800"/>
              <a:buFont typeface="Arial"/>
              <a:buNone/>
            </a:pPr>
            <a:r>
              <a:rPr lang="ar-EG" sz="1800" b="0" i="0" u="none" strike="noStrike" cap="none" dirty="0">
                <a:solidFill>
                  <a:srgbClr val="FFFFFF"/>
                </a:solidFill>
                <a:latin typeface="Arial"/>
                <a:ea typeface="Arial"/>
                <a:cs typeface="Arial"/>
                <a:sym typeface="Arial"/>
              </a:rPr>
              <a:t>تفضّل بزيارتنا على الموقع </a:t>
            </a:r>
            <a:r>
              <a:rPr lang="en-US" sz="1800" b="0" i="0" u="sng" strike="noStrike" cap="none" dirty="0">
                <a:solidFill>
                  <a:schemeClr val="accent5"/>
                </a:solidFill>
                <a:latin typeface="Arial"/>
                <a:ea typeface="Arial"/>
                <a:cs typeface="Arial"/>
                <a:sym typeface="Arial"/>
                <a:hlinkClick r:id="rId4">
                  <a:extLst>
                    <a:ext uri="{A12FA001-AC4F-418D-AE19-62706E023703}">
                      <ahyp:hlinkClr xmlns:ahyp="http://schemas.microsoft.com/office/drawing/2018/hyperlinkcolor" val="tx"/>
                    </a:ext>
                  </a:extLst>
                </a:hlinkClick>
              </a:rPr>
              <a:t>https://newgtldprogram.icann.org</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cxnSp>
        <p:nvCxnSpPr>
          <p:cNvPr id="99" name="Google Shape;99;p4"/>
          <p:cNvCxnSpPr/>
          <p:nvPr/>
        </p:nvCxnSpPr>
        <p:spPr>
          <a:xfrm>
            <a:off x="4599000" y="5416973"/>
            <a:ext cx="0" cy="1441027"/>
          </a:xfrm>
          <a:prstGeom prst="straightConnector1">
            <a:avLst/>
          </a:prstGeom>
          <a:noFill/>
          <a:ln w="31750" cap="flat" cmpd="sng">
            <a:solidFill>
              <a:srgbClr val="002A49"/>
            </a:solidFill>
            <a:prstDash val="solid"/>
            <a:round/>
            <a:headEnd type="none" w="sm" len="sm"/>
            <a:tailEnd type="none" w="sm" len="sm"/>
          </a:ln>
        </p:spPr>
      </p:cxnSp>
      <p:sp>
        <p:nvSpPr>
          <p:cNvPr id="100" name="Google Shape;100;p4"/>
          <p:cNvSpPr txBox="1">
            <a:spLocks noGrp="1"/>
          </p:cNvSpPr>
          <p:nvPr>
            <p:ph type="title"/>
          </p:nvPr>
        </p:nvSpPr>
        <p:spPr>
          <a:xfrm>
            <a:off x="4562624" y="900001"/>
            <a:ext cx="4167000" cy="575777"/>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برنامج نطاقات </a:t>
            </a:r>
            <a:r>
              <a:rPr lang="en-US" dirty="0"/>
              <a:t>gTLD</a:t>
            </a:r>
            <a:r>
              <a:rPr lang="ar-EG" dirty="0"/>
              <a:t> الجديدة</a:t>
            </a:r>
          </a:p>
        </p:txBody>
      </p:sp>
      <p:sp>
        <p:nvSpPr>
          <p:cNvPr id="101" name="Google Shape;101;p4"/>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
          <p:cNvSpPr txBox="1"/>
          <p:nvPr/>
        </p:nvSpPr>
        <p:spPr>
          <a:xfrm>
            <a:off x="5092675" y="1689187"/>
            <a:ext cx="3636949" cy="1231106"/>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dirty="0">
                <a:solidFill>
                  <a:srgbClr val="0B3458"/>
                </a:solidFill>
                <a:latin typeface="Arial"/>
                <a:ea typeface="Arial"/>
                <a:cs typeface="Arial"/>
                <a:sym typeface="Arial"/>
              </a:rPr>
              <a:t>إن </a:t>
            </a:r>
            <a:r>
              <a:rPr lang="ar-EG" sz="2000" b="1" i="0" u="none" strike="noStrike" cap="none" dirty="0">
                <a:solidFill>
                  <a:srgbClr val="F1633E"/>
                </a:solidFill>
                <a:latin typeface="Arial"/>
                <a:ea typeface="Arial"/>
                <a:cs typeface="Arial"/>
                <a:sym typeface="Arial"/>
              </a:rPr>
              <a:t>برنامج نطاقات المستوى الأعلى العامة (</a:t>
            </a:r>
            <a:r>
              <a:rPr lang="en-US" sz="2000" b="1" i="0" u="none" strike="noStrike" cap="none" dirty="0">
                <a:solidFill>
                  <a:srgbClr val="F1633E"/>
                </a:solidFill>
                <a:latin typeface="Arial"/>
                <a:ea typeface="Arial"/>
                <a:cs typeface="Arial"/>
                <a:sym typeface="Arial"/>
              </a:rPr>
              <a:t>gTLD</a:t>
            </a:r>
            <a:r>
              <a:rPr lang="ar-EG" sz="2000" b="1" i="0" u="none" strike="noStrike" cap="none" dirty="0">
                <a:solidFill>
                  <a:srgbClr val="F1633E"/>
                </a:solidFill>
                <a:latin typeface="Arial"/>
                <a:ea typeface="Arial"/>
                <a:cs typeface="Arial"/>
                <a:sym typeface="Arial"/>
              </a:rPr>
              <a:t>) الجديدة </a:t>
            </a:r>
            <a:r>
              <a:rPr lang="ar-EG" sz="2000" b="0" i="0" u="none" strike="noStrike" cap="none" dirty="0">
                <a:solidFill>
                  <a:srgbClr val="0B3458"/>
                </a:solidFill>
                <a:latin typeface="Arial"/>
                <a:ea typeface="Arial"/>
                <a:cs typeface="Arial"/>
                <a:sym typeface="Arial"/>
              </a:rPr>
              <a:t>عبارة عن مبادرة بقيادة المجتمع لتمكين التوسع المستمر في نظام أسماء النطاقات.</a:t>
            </a:r>
          </a:p>
        </p:txBody>
      </p:sp>
      <p:sp>
        <p:nvSpPr>
          <p:cNvPr id="103" name="Google Shape;103;p4"/>
          <p:cNvSpPr txBox="1"/>
          <p:nvPr/>
        </p:nvSpPr>
        <p:spPr>
          <a:xfrm>
            <a:off x="414376" y="1689187"/>
            <a:ext cx="3898200" cy="1539300"/>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ar-EG" sz="2000" dirty="0">
                <a:solidFill>
                  <a:srgbClr val="0B3458"/>
                </a:solidFill>
              </a:rPr>
              <a:t>وبدايةً منذ عام 2026، </a:t>
            </a:r>
            <a:r>
              <a:rPr lang="ar-EG"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يمكن لشركات الأعمال والمجتمعات والحكومات وغيرها من المؤسسات تقديم طلب للحصول على نطاقات </a:t>
            </a:r>
            <a:r>
              <a:rPr lang="en-US"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gTLD</a:t>
            </a:r>
            <a:r>
              <a:rPr lang="ar-EG"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جديدة تكون مصممة للوفاء باحتياجاتهم.</a:t>
            </a:r>
          </a:p>
        </p:txBody>
      </p:sp>
      <p:pic>
        <p:nvPicPr>
          <p:cNvPr id="104" name="Google Shape;104;p4"/>
          <p:cNvPicPr preferRelativeResize="0"/>
          <p:nvPr/>
        </p:nvPicPr>
        <p:blipFill rotWithShape="1">
          <a:blip r:embed="rId4">
            <a:alphaModFix/>
          </a:blip>
          <a:srcRect t="1" b="78038"/>
          <a:stretch/>
        </p:blipFill>
        <p:spPr>
          <a:xfrm>
            <a:off x="1266940" y="5410145"/>
            <a:ext cx="6610120" cy="1447855"/>
          </a:xfrm>
          <a:prstGeom prst="rect">
            <a:avLst/>
          </a:prstGeom>
          <a:noFill/>
          <a:ln>
            <a:noFill/>
          </a:ln>
        </p:spPr>
      </p:pic>
      <p:grpSp>
        <p:nvGrpSpPr>
          <p:cNvPr id="105" name="Google Shape;105;p4"/>
          <p:cNvGrpSpPr/>
          <p:nvPr/>
        </p:nvGrpSpPr>
        <p:grpSpPr>
          <a:xfrm>
            <a:off x="3160757" y="4380910"/>
            <a:ext cx="2876486" cy="1742080"/>
            <a:chOff x="2907167" y="3879633"/>
            <a:chExt cx="1236082" cy="748604"/>
          </a:xfrm>
        </p:grpSpPr>
        <p:sp>
          <p:nvSpPr>
            <p:cNvPr id="106" name="Google Shape;106;p4"/>
            <p:cNvSpPr/>
            <p:nvPr/>
          </p:nvSpPr>
          <p:spPr>
            <a:xfrm>
              <a:off x="2997232" y="3879633"/>
              <a:ext cx="1060227" cy="724614"/>
            </a:xfrm>
            <a:custGeom>
              <a:avLst/>
              <a:gdLst/>
              <a:ahLst/>
              <a:cxnLst/>
              <a:rect l="l" t="t" r="r" b="b"/>
              <a:pathLst>
                <a:path w="1060227" h="724614" extrusionOk="0">
                  <a:moveTo>
                    <a:pt x="1060228" y="703004"/>
                  </a:moveTo>
                  <a:cubicBezTo>
                    <a:pt x="1060228" y="714936"/>
                    <a:pt x="1050565" y="724615"/>
                    <a:pt x="1038654" y="724615"/>
                  </a:cubicBezTo>
                  <a:lnTo>
                    <a:pt x="21574" y="724615"/>
                  </a:lnTo>
                  <a:cubicBezTo>
                    <a:pt x="9662" y="724615"/>
                    <a:pt x="0" y="714936"/>
                    <a:pt x="0" y="703004"/>
                  </a:cubicBezTo>
                  <a:lnTo>
                    <a:pt x="0" y="21643"/>
                  </a:lnTo>
                  <a:cubicBezTo>
                    <a:pt x="0" y="9679"/>
                    <a:pt x="9662" y="0"/>
                    <a:pt x="21574" y="0"/>
                  </a:cubicBezTo>
                  <a:lnTo>
                    <a:pt x="1038622" y="0"/>
                  </a:lnTo>
                  <a:cubicBezTo>
                    <a:pt x="1050534" y="0"/>
                    <a:pt x="1060196" y="9679"/>
                    <a:pt x="1060196" y="21643"/>
                  </a:cubicBezTo>
                  <a:lnTo>
                    <a:pt x="1060196" y="703004"/>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7" name="Google Shape;107;p4"/>
            <p:cNvSpPr/>
            <p:nvPr/>
          </p:nvSpPr>
          <p:spPr>
            <a:xfrm>
              <a:off x="3024318" y="3910795"/>
              <a:ext cx="1006086" cy="662289"/>
            </a:xfrm>
            <a:custGeom>
              <a:avLst/>
              <a:gdLst/>
              <a:ahLst/>
              <a:cxnLst/>
              <a:rect l="l" t="t" r="r" b="b"/>
              <a:pathLst>
                <a:path w="1006086" h="662289" extrusionOk="0">
                  <a:moveTo>
                    <a:pt x="993193" y="0"/>
                  </a:moveTo>
                  <a:cubicBezTo>
                    <a:pt x="1000314" y="0"/>
                    <a:pt x="1006087" y="5783"/>
                    <a:pt x="1006087" y="12916"/>
                  </a:cubicBezTo>
                  <a:lnTo>
                    <a:pt x="1006087" y="649373"/>
                  </a:lnTo>
                  <a:cubicBezTo>
                    <a:pt x="1006087" y="656507"/>
                    <a:pt x="1000314" y="662289"/>
                    <a:pt x="993193" y="662289"/>
                  </a:cubicBezTo>
                  <a:lnTo>
                    <a:pt x="12894" y="662289"/>
                  </a:lnTo>
                  <a:cubicBezTo>
                    <a:pt x="5773" y="662289"/>
                    <a:pt x="0" y="656507"/>
                    <a:pt x="0" y="649373"/>
                  </a:cubicBezTo>
                  <a:lnTo>
                    <a:pt x="0" y="12916"/>
                  </a:lnTo>
                  <a:cubicBezTo>
                    <a:pt x="0" y="5783"/>
                    <a:pt x="5773" y="0"/>
                    <a:pt x="1289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8" name="Google Shape;108;p4"/>
            <p:cNvSpPr/>
            <p:nvPr/>
          </p:nvSpPr>
          <p:spPr>
            <a:xfrm>
              <a:off x="2907167" y="4602311"/>
              <a:ext cx="1236082" cy="25926"/>
            </a:xfrm>
            <a:custGeom>
              <a:avLst/>
              <a:gdLst/>
              <a:ahLst/>
              <a:cxnLst/>
              <a:rect l="l" t="t" r="r" b="b"/>
              <a:pathLst>
                <a:path w="1236082" h="25926" extrusionOk="0">
                  <a:moveTo>
                    <a:pt x="41691" y="25927"/>
                  </a:moveTo>
                  <a:lnTo>
                    <a:pt x="1194392" y="25927"/>
                  </a:lnTo>
                  <a:cubicBezTo>
                    <a:pt x="1217391" y="25927"/>
                    <a:pt x="1236082" y="14312"/>
                    <a:pt x="1236082" y="0"/>
                  </a:cubicBezTo>
                  <a:lnTo>
                    <a:pt x="0" y="0"/>
                  </a:lnTo>
                  <a:cubicBezTo>
                    <a:pt x="0" y="14312"/>
                    <a:pt x="18628" y="25927"/>
                    <a:pt x="41691" y="25927"/>
                  </a:cubicBezTo>
                  <a:close/>
                </a:path>
              </a:pathLst>
            </a:custGeom>
            <a:solidFill>
              <a:srgbClr val="FA5B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09" name="Google Shape;109;p4"/>
          <p:cNvSpPr txBox="1"/>
          <p:nvPr/>
        </p:nvSpPr>
        <p:spPr>
          <a:xfrm>
            <a:off x="3502300" y="4787275"/>
            <a:ext cx="2221500" cy="9234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ar-EG" sz="1800" b="1">
                <a:solidFill>
                  <a:srgbClr val="0B3458"/>
                </a:solidFill>
              </a:rPr>
              <a:t>وقد </a:t>
            </a:r>
            <a:r>
              <a:rPr lang="ar-EG" sz="1800" b="1"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نما عدد نطاقات </a:t>
            </a:r>
            <a:r>
              <a:rPr lang="en-US" sz="1800" b="1"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gTLD</a:t>
            </a:r>
            <a:r>
              <a:rPr lang="ar-EG" sz="1800" b="1"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إلى ما يزيد عن </a:t>
            </a:r>
            <a:r>
              <a:rPr lang="ar-EG" sz="1800" b="1"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1200 نطاق</a:t>
            </a:r>
          </a:p>
        </p:txBody>
      </p:sp>
      <p:cxnSp>
        <p:nvCxnSpPr>
          <p:cNvPr id="110" name="Google Shape;110;p4"/>
          <p:cNvCxnSpPr/>
          <p:nvPr/>
        </p:nvCxnSpPr>
        <p:spPr>
          <a:xfrm>
            <a:off x="4829625" y="1689187"/>
            <a:ext cx="0" cy="1584000"/>
          </a:xfrm>
          <a:prstGeom prst="straightConnector1">
            <a:avLst/>
          </a:prstGeom>
          <a:noFill/>
          <a:ln w="15875" cap="flat" cmpd="sng">
            <a:solidFill>
              <a:srgbClr val="F1633E"/>
            </a:solidFill>
            <a:prstDash val="solid"/>
            <a:round/>
            <a:headEnd type="none" w="sm" len="sm"/>
            <a:tailEnd type="none" w="sm" len="sm"/>
          </a:ln>
        </p:spPr>
      </p:cxnSp>
      <p:sp>
        <p:nvSpPr>
          <p:cNvPr id="112" name="Google Shape;112;p4"/>
          <p:cNvSpPr/>
          <p:nvPr/>
        </p:nvSpPr>
        <p:spPr>
          <a:xfrm>
            <a:off x="1427477" y="4469015"/>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en-US" sz="1600" b="1" i="0" u="none" strike="noStrike" cap="none" dirty="0">
                <a:solidFill>
                  <a:srgbClr val="0B3458"/>
                </a:solidFill>
                <a:latin typeface="Arial"/>
                <a:ea typeface="Arial"/>
                <a:cs typeface="Arial"/>
                <a:sym typeface="Arial"/>
              </a:rPr>
              <a:t>.baby</a:t>
            </a:r>
          </a:p>
        </p:txBody>
      </p:sp>
      <p:sp>
        <p:nvSpPr>
          <p:cNvPr id="113" name="Google Shape;113;p4"/>
          <p:cNvSpPr/>
          <p:nvPr/>
        </p:nvSpPr>
        <p:spPr>
          <a:xfrm>
            <a:off x="1559571" y="5496392"/>
            <a:ext cx="1246200" cy="1246200"/>
          </a:xfrm>
          <a:prstGeom prst="ellipse">
            <a:avLst/>
          </a:prstGeom>
          <a:solidFill>
            <a:srgbClr val="114E84"/>
          </a:solidFill>
          <a:ln>
            <a:noFill/>
          </a:ln>
        </p:spPr>
        <p:txBody>
          <a:bodyPr spcFirstLastPara="1" wrap="square" lIns="0" tIns="0" rIns="0" bIns="0" anchor="ctr" anchorCtr="0">
            <a:noAutofit/>
          </a:bodyPr>
          <a:lstStyle/>
          <a:p>
            <a:pPr marL="0" marR="0" lvl="0" indent="0" algn="ctr" rtl="1">
              <a:lnSpc>
                <a:spcPct val="100000"/>
              </a:lnSpc>
              <a:spcBef>
                <a:spcPts val="0"/>
              </a:spcBef>
              <a:spcAft>
                <a:spcPts val="0"/>
              </a:spcAft>
              <a:buClr>
                <a:srgbClr val="000000"/>
              </a:buClr>
              <a:buSzPts val="2000"/>
              <a:buFont typeface="Arial"/>
              <a:buNone/>
            </a:pPr>
            <a:r>
              <a:rPr lang="en-US" sz="2000" b="1" i="0" u="none" strike="noStrike" cap="none" dirty="0">
                <a:solidFill>
                  <a:schemeClr val="lt1"/>
                </a:solidFill>
                <a:latin typeface="Helvetica Neue"/>
                <a:ea typeface="Helvetica Neue"/>
                <a:cs typeface="Helvetica Neue"/>
                <a:sym typeface="Helvetica Neue"/>
              </a:rPr>
              <a:t>.</a:t>
            </a:r>
            <a:r>
              <a:rPr lang="en-US" sz="2000" b="1" i="0" u="none" strike="noStrike" cap="none" dirty="0" err="1">
                <a:solidFill>
                  <a:schemeClr val="lt1"/>
                </a:solidFill>
                <a:latin typeface="Helvetica Neue"/>
                <a:ea typeface="Helvetica Neue"/>
                <a:cs typeface="Helvetica Neue"/>
                <a:sym typeface="Helvetica Neue"/>
              </a:rPr>
              <a:t>みんな</a:t>
            </a:r>
            <a:endParaRPr lang="en-US" sz="2000" b="1" i="0" u="none" strike="noStrike" cap="none" dirty="0">
              <a:solidFill>
                <a:schemeClr val="lt1"/>
              </a:solidFill>
              <a:latin typeface="Helvetica Neue"/>
              <a:ea typeface="Helvetica Neue"/>
              <a:cs typeface="Helvetica Neue"/>
              <a:sym typeface="Helvetica Neue"/>
            </a:endParaRPr>
          </a:p>
        </p:txBody>
      </p:sp>
      <p:sp>
        <p:nvSpPr>
          <p:cNvPr id="114" name="Google Shape;114;p4"/>
          <p:cNvSpPr/>
          <p:nvPr/>
        </p:nvSpPr>
        <p:spPr>
          <a:xfrm>
            <a:off x="351763" y="3629561"/>
            <a:ext cx="1075702" cy="1075702"/>
          </a:xfrm>
          <a:prstGeom prst="ellipse">
            <a:avLst/>
          </a:prstGeom>
          <a:solidFill>
            <a:srgbClr val="0B3458"/>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i="0" u="none" strike="noStrike" cap="none" dirty="0">
                <a:solidFill>
                  <a:schemeClr val="lt1"/>
                </a:solidFill>
                <a:latin typeface="Arial"/>
                <a:ea typeface="Arial"/>
                <a:cs typeface="Arial"/>
                <a:sym typeface="Arial"/>
              </a:rPr>
              <a:t>.</a:t>
            </a:r>
            <a:r>
              <a:rPr lang="en-US" sz="1800" b="1" i="0" u="none" strike="noStrike" cap="none" dirty="0" err="1">
                <a:solidFill>
                  <a:schemeClr val="lt1"/>
                </a:solidFill>
                <a:latin typeface="Arial"/>
                <a:ea typeface="Arial"/>
                <a:cs typeface="Arial"/>
                <a:sym typeface="Arial"/>
              </a:rPr>
              <a:t>futbol</a:t>
            </a:r>
            <a:endParaRPr lang="en-US" sz="1800" b="1" i="0" u="none" strike="noStrike" cap="none" dirty="0">
              <a:solidFill>
                <a:schemeClr val="lt1"/>
              </a:solidFill>
              <a:latin typeface="Arial"/>
              <a:ea typeface="Arial"/>
              <a:cs typeface="Arial"/>
              <a:sym typeface="Arial"/>
            </a:endParaRPr>
          </a:p>
        </p:txBody>
      </p:sp>
      <p:sp>
        <p:nvSpPr>
          <p:cNvPr id="115" name="Google Shape;115;p4"/>
          <p:cNvSpPr/>
          <p:nvPr/>
        </p:nvSpPr>
        <p:spPr>
          <a:xfrm>
            <a:off x="5491002" y="3737150"/>
            <a:ext cx="971880" cy="971880"/>
          </a:xfrm>
          <a:prstGeom prst="ellipse">
            <a:avLst/>
          </a:prstGeom>
          <a:solidFill>
            <a:srgbClr val="0B3458"/>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i="0" u="none" strike="noStrike" cap="none" dirty="0" err="1">
                <a:solidFill>
                  <a:schemeClr val="lt1"/>
                </a:solidFill>
                <a:latin typeface="Arial"/>
                <a:ea typeface="Arial"/>
                <a:cs typeface="Arial"/>
                <a:sym typeface="Arial"/>
              </a:rPr>
              <a:t>paris</a:t>
            </a:r>
            <a:r>
              <a:rPr lang="ar-SA" sz="1800" b="1" dirty="0">
                <a:solidFill>
                  <a:schemeClr val="lt1"/>
                </a:solidFill>
              </a:rPr>
              <a:t>.</a:t>
            </a:r>
            <a:endParaRPr lang="en-US" sz="1800" b="1" i="0" u="none" strike="noStrike" cap="none" dirty="0">
              <a:solidFill>
                <a:schemeClr val="lt1"/>
              </a:solidFill>
              <a:latin typeface="Arial"/>
              <a:ea typeface="Arial"/>
              <a:cs typeface="Arial"/>
              <a:sym typeface="Arial"/>
            </a:endParaRPr>
          </a:p>
        </p:txBody>
      </p:sp>
      <p:sp>
        <p:nvSpPr>
          <p:cNvPr id="116" name="Google Shape;116;p4"/>
          <p:cNvSpPr/>
          <p:nvPr/>
        </p:nvSpPr>
        <p:spPr>
          <a:xfrm>
            <a:off x="2696134" y="4640830"/>
            <a:ext cx="806158" cy="806158"/>
          </a:xfrm>
          <a:prstGeom prst="ellipse">
            <a:avLst/>
          </a:prstGeom>
          <a:solidFill>
            <a:srgbClr val="F1633E"/>
          </a:solid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公益.</a:t>
            </a:r>
          </a:p>
        </p:txBody>
      </p:sp>
      <p:sp>
        <p:nvSpPr>
          <p:cNvPr id="117" name="Google Shape;117;p4"/>
          <p:cNvSpPr/>
          <p:nvPr/>
        </p:nvSpPr>
        <p:spPr>
          <a:xfrm>
            <a:off x="3672802" y="3512023"/>
            <a:ext cx="1072525" cy="1072525"/>
          </a:xfrm>
          <a:prstGeom prst="ellipse">
            <a:avLst/>
          </a:prstGeom>
          <a:solidFill>
            <a:schemeClr val="dk2"/>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i="0" u="none" strike="noStrike" cap="none" dirty="0">
                <a:solidFill>
                  <a:schemeClr val="lt1"/>
                </a:solidFill>
                <a:latin typeface="Arial"/>
                <a:ea typeface="Arial"/>
                <a:cs typeface="Arial"/>
                <a:sym typeface="Arial"/>
              </a:rPr>
              <a:t>dance</a:t>
            </a:r>
            <a:r>
              <a:rPr lang="ar-SA" sz="1800" b="1" i="0" u="none" strike="noStrike" cap="none" dirty="0">
                <a:solidFill>
                  <a:schemeClr val="lt1"/>
                </a:solidFill>
                <a:latin typeface="Arial"/>
                <a:ea typeface="Arial"/>
                <a:cs typeface="Arial"/>
                <a:sym typeface="Arial"/>
              </a:rPr>
              <a:t>.</a:t>
            </a:r>
            <a:endParaRPr lang="en-US" sz="1800" b="1" i="0" u="none" strike="noStrike" cap="none" dirty="0">
              <a:solidFill>
                <a:schemeClr val="lt1"/>
              </a:solidFill>
              <a:latin typeface="Arial"/>
              <a:ea typeface="Arial"/>
              <a:cs typeface="Arial"/>
              <a:sym typeface="Arial"/>
            </a:endParaRPr>
          </a:p>
        </p:txBody>
      </p:sp>
      <p:sp>
        <p:nvSpPr>
          <p:cNvPr id="119" name="Google Shape;119;p4"/>
          <p:cNvSpPr/>
          <p:nvPr/>
        </p:nvSpPr>
        <p:spPr>
          <a:xfrm>
            <a:off x="7788575" y="3548925"/>
            <a:ext cx="1072500" cy="1072500"/>
          </a:xfrm>
          <a:prstGeom prst="ellipse">
            <a:avLst/>
          </a:prstGeom>
          <a:solidFill>
            <a:srgbClr val="0B3458"/>
          </a:solid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en-US" sz="1600" b="1" i="0" u="none" strike="noStrike" cap="none" dirty="0">
                <a:solidFill>
                  <a:schemeClr val="lt1"/>
                </a:solidFill>
                <a:latin typeface="Arial"/>
                <a:ea typeface="Arial"/>
                <a:cs typeface="Arial"/>
                <a:sym typeface="Arial"/>
              </a:rPr>
              <a:t>charity</a:t>
            </a:r>
            <a:r>
              <a:rPr lang="ar-SA" sz="1600" b="1" i="0" u="none" strike="noStrike" cap="none" dirty="0">
                <a:solidFill>
                  <a:schemeClr val="lt1"/>
                </a:solidFill>
                <a:latin typeface="Arial"/>
                <a:ea typeface="Arial"/>
                <a:cs typeface="Arial"/>
                <a:sym typeface="Arial"/>
              </a:rPr>
              <a:t>.</a:t>
            </a:r>
            <a:endParaRPr lang="en-US" sz="1600" b="1" i="0" u="none" strike="noStrike" cap="none" dirty="0">
              <a:solidFill>
                <a:schemeClr val="lt1"/>
              </a:solidFill>
              <a:latin typeface="Arial"/>
              <a:ea typeface="Arial"/>
              <a:cs typeface="Arial"/>
              <a:sym typeface="Arial"/>
            </a:endParaRPr>
          </a:p>
        </p:txBody>
      </p:sp>
      <p:sp>
        <p:nvSpPr>
          <p:cNvPr id="120" name="Google Shape;120;p4"/>
          <p:cNvSpPr/>
          <p:nvPr/>
        </p:nvSpPr>
        <p:spPr>
          <a:xfrm>
            <a:off x="373701" y="5123764"/>
            <a:ext cx="933900" cy="933900"/>
          </a:xfrm>
          <a:prstGeom prst="ellipse">
            <a:avLst/>
          </a:prstGeom>
          <a:solidFill>
            <a:srgbClr val="F1633E"/>
          </a:solid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en-US" sz="1600" b="1" dirty="0">
                <a:solidFill>
                  <a:srgbClr val="0B3458"/>
                </a:solidFill>
              </a:rPr>
              <a:t>.fast</a:t>
            </a:r>
          </a:p>
        </p:txBody>
      </p:sp>
      <p:sp>
        <p:nvSpPr>
          <p:cNvPr id="121" name="Google Shape;121;p4"/>
          <p:cNvSpPr/>
          <p:nvPr/>
        </p:nvSpPr>
        <p:spPr>
          <a:xfrm>
            <a:off x="6253800" y="5213725"/>
            <a:ext cx="1072500" cy="1072500"/>
          </a:xfrm>
          <a:prstGeom prst="ellipse">
            <a:avLst/>
          </a:prstGeom>
          <a:solidFill>
            <a:schemeClr val="dk2"/>
          </a:solid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en-US" sz="1600" b="1" i="0" u="none" strike="noStrike" cap="none" dirty="0">
                <a:solidFill>
                  <a:schemeClr val="lt1"/>
                </a:solidFill>
                <a:latin typeface="Arial"/>
                <a:ea typeface="Arial"/>
                <a:cs typeface="Arial"/>
                <a:sym typeface="Arial"/>
              </a:rPr>
              <a:t>.</a:t>
            </a:r>
            <a:r>
              <a:rPr lang="en-US" sz="1600" b="1" i="0" u="none" strike="noStrike" cap="none" dirty="0" err="1">
                <a:solidFill>
                  <a:schemeClr val="lt1"/>
                </a:solidFill>
                <a:latin typeface="Arial"/>
                <a:ea typeface="Arial"/>
                <a:cs typeface="Arial"/>
                <a:sym typeface="Arial"/>
              </a:rPr>
              <a:t>alibaba</a:t>
            </a:r>
            <a:endParaRPr lang="en-US" sz="1600" b="1" i="0" u="none" strike="noStrike" cap="none" dirty="0">
              <a:solidFill>
                <a:schemeClr val="lt1"/>
              </a:solidFill>
              <a:latin typeface="Arial"/>
              <a:ea typeface="Arial"/>
              <a:cs typeface="Arial"/>
              <a:sym typeface="Arial"/>
            </a:endParaRPr>
          </a:p>
        </p:txBody>
      </p:sp>
      <p:sp>
        <p:nvSpPr>
          <p:cNvPr id="122" name="Google Shape;122;p4"/>
          <p:cNvSpPr/>
          <p:nvPr/>
        </p:nvSpPr>
        <p:spPr>
          <a:xfrm>
            <a:off x="3672800" y="6132975"/>
            <a:ext cx="745800" cy="745800"/>
          </a:xfrm>
          <a:prstGeom prst="ellipse">
            <a:avLst/>
          </a:prstGeom>
          <a:solidFill>
            <a:srgbClr val="F1633E"/>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700" b="1"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.com</a:t>
            </a:r>
            <a:endParaRPr lang="en-US" sz="1700" b="1" i="0" u="none" strike="noStrike" cap="none" dirty="0">
              <a:solidFill>
                <a:srgbClr val="0B3458"/>
              </a:solidFill>
              <a:latin typeface="Arial"/>
              <a:ea typeface="Arial"/>
              <a:cs typeface="Arial"/>
              <a:sym typeface="Arial"/>
            </a:endParaRPr>
          </a:p>
        </p:txBody>
      </p:sp>
      <p:sp>
        <p:nvSpPr>
          <p:cNvPr id="123" name="Google Shape;123;p4"/>
          <p:cNvSpPr/>
          <p:nvPr/>
        </p:nvSpPr>
        <p:spPr>
          <a:xfrm>
            <a:off x="6781581" y="4365527"/>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en-US" sz="1600" b="1" i="0" u="none" strike="noStrike" cap="none" dirty="0">
                <a:solidFill>
                  <a:srgbClr val="0B3458"/>
                </a:solidFill>
                <a:latin typeface="Arial"/>
                <a:ea typeface="Arial"/>
                <a:cs typeface="Arial"/>
                <a:sym typeface="Arial"/>
              </a:rPr>
              <a:t>host</a:t>
            </a:r>
            <a:r>
              <a:rPr lang="ar-SA" sz="1600" b="1" i="0" u="none" strike="noStrike" cap="none" dirty="0">
                <a:solidFill>
                  <a:srgbClr val="0B3458"/>
                </a:solidFill>
                <a:latin typeface="Arial"/>
                <a:ea typeface="Arial"/>
                <a:cs typeface="Arial"/>
                <a:sym typeface="Arial"/>
              </a:rPr>
              <a:t>.</a:t>
            </a:r>
            <a:endParaRPr lang="en-US" sz="1600" b="1" i="0" u="none" strike="noStrike" cap="none" dirty="0">
              <a:solidFill>
                <a:srgbClr val="0B3458"/>
              </a:solidFill>
              <a:latin typeface="Arial"/>
              <a:ea typeface="Arial"/>
              <a:cs typeface="Arial"/>
              <a:sym typeface="Arial"/>
            </a:endParaRPr>
          </a:p>
        </p:txBody>
      </p:sp>
      <p:sp>
        <p:nvSpPr>
          <p:cNvPr id="124" name="Google Shape;124;p4"/>
          <p:cNvSpPr/>
          <p:nvPr/>
        </p:nvSpPr>
        <p:spPr>
          <a:xfrm>
            <a:off x="7668775" y="5175951"/>
            <a:ext cx="950700" cy="950700"/>
          </a:xfrm>
          <a:prstGeom prst="ellipse">
            <a:avLst/>
          </a:prstGeom>
          <a:solidFill>
            <a:srgbClr val="F1633E"/>
          </a:solid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en-US" sz="1600" b="1" dirty="0">
                <a:solidFill>
                  <a:srgbClr val="0B3458"/>
                </a:solidFill>
              </a:rPr>
              <a:t>c</a:t>
            </a:r>
            <a:r>
              <a:rPr lang="en-US" sz="1600" b="1" i="0" u="none" strike="noStrike" cap="none" dirty="0">
                <a:solidFill>
                  <a:srgbClr val="0B3458"/>
                </a:solidFill>
                <a:latin typeface="Arial"/>
                <a:ea typeface="Arial"/>
                <a:cs typeface="Arial"/>
                <a:sym typeface="Arial"/>
              </a:rPr>
              <a:t>hase</a:t>
            </a:r>
            <a:r>
              <a:rPr lang="ar-SA" sz="1600" b="1" i="0" u="none" strike="noStrike" cap="none" dirty="0">
                <a:solidFill>
                  <a:srgbClr val="0B3458"/>
                </a:solidFill>
                <a:latin typeface="Arial"/>
                <a:ea typeface="Arial"/>
                <a:cs typeface="Arial"/>
                <a:sym typeface="Arial"/>
              </a:rPr>
              <a:t>.</a:t>
            </a:r>
            <a:endParaRPr lang="en-US" sz="1600" b="1" i="0" u="none" strike="noStrike" cap="none" dirty="0">
              <a:solidFill>
                <a:srgbClr val="0B3458"/>
              </a:solidFill>
              <a:latin typeface="Arial"/>
              <a:ea typeface="Arial"/>
              <a:cs typeface="Arial"/>
              <a:sym typeface="Arial"/>
            </a:endParaRPr>
          </a:p>
        </p:txBody>
      </p:sp>
      <p:sp>
        <p:nvSpPr>
          <p:cNvPr id="2" name="Google Shape;111;p4">
            <a:extLst>
              <a:ext uri="{FF2B5EF4-FFF2-40B4-BE49-F238E27FC236}">
                <a16:creationId xmlns:a16="http://schemas.microsoft.com/office/drawing/2014/main" id="{555CC2CD-C856-5191-40AB-563EF1DACC15}"/>
              </a:ext>
            </a:extLst>
          </p:cNvPr>
          <p:cNvSpPr/>
          <p:nvPr/>
        </p:nvSpPr>
        <p:spPr>
          <a:xfrm>
            <a:off x="2173140" y="3471825"/>
            <a:ext cx="1134998" cy="1134998"/>
          </a:xfrm>
          <a:prstGeom prst="ellipse">
            <a:avLst/>
          </a:prstGeom>
          <a:solidFill>
            <a:srgbClr val="7030A0"/>
          </a:solid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en-US" sz="1500" b="1" i="0" u="none" strike="noStrike" cap="none" dirty="0">
                <a:solidFill>
                  <a:schemeClr val="bg1"/>
                </a:solidFill>
                <a:latin typeface="Arial" panose="020B0604020202020204" pitchFamily="34" charset="0"/>
                <a:ea typeface="Helvetica Neue"/>
                <a:cs typeface="Arial" panose="020B0604020202020204" pitchFamily="34" charset="0"/>
                <a:sym typeface="Helvetica Neue"/>
              </a:rPr>
              <a:t>.</a:t>
            </a:r>
            <a:r>
              <a:rPr lang="az-Cyrl-AZ" sz="1500" b="1" i="0" u="none" strike="noStrike" cap="none" dirty="0">
                <a:solidFill>
                  <a:schemeClr val="bg1"/>
                </a:solidFill>
                <a:latin typeface="Arial" panose="020B0604020202020204" pitchFamily="34" charset="0"/>
                <a:ea typeface="Helvetica Neue"/>
                <a:cs typeface="Arial" panose="020B0604020202020204" pitchFamily="34" charset="0"/>
                <a:sym typeface="Helvetica Neue"/>
              </a:rPr>
              <a:t>О</a:t>
            </a:r>
            <a:r>
              <a:rPr lang="en-US" sz="1500" b="1" i="0" u="none" strike="noStrike" cap="none" dirty="0" err="1">
                <a:solidFill>
                  <a:schemeClr val="bg1"/>
                </a:solidFill>
                <a:latin typeface="Arial" panose="020B0604020202020204" pitchFamily="34" charset="0"/>
                <a:ea typeface="Helvetica Neue"/>
                <a:cs typeface="Arial" panose="020B0604020202020204" pitchFamily="34" charset="0"/>
                <a:sym typeface="Helvetica Neue"/>
              </a:rPr>
              <a:t>нлайн</a:t>
            </a:r>
            <a:endParaRPr lang="en-US" sz="1500" b="1" i="0" u="none" strike="noStrike" cap="none" dirty="0">
              <a:solidFill>
                <a:schemeClr val="bg1"/>
              </a:solidFill>
              <a:latin typeface="Arial" panose="020B0604020202020204" pitchFamily="34" charset="0"/>
              <a:ea typeface="Helvetica Neue"/>
              <a:cs typeface="Arial" panose="020B0604020202020204" pitchFamily="34" charset="0"/>
              <a:sym typeface="Helvetica Neue"/>
            </a:endParaRPr>
          </a:p>
        </p:txBody>
      </p:sp>
      <p:sp>
        <p:nvSpPr>
          <p:cNvPr id="3" name="Google Shape;118;p4">
            <a:extLst>
              <a:ext uri="{FF2B5EF4-FFF2-40B4-BE49-F238E27FC236}">
                <a16:creationId xmlns:a16="http://schemas.microsoft.com/office/drawing/2014/main" id="{0D74C43D-8D2B-A612-8999-45AB24D83774}"/>
              </a:ext>
            </a:extLst>
          </p:cNvPr>
          <p:cNvSpPr/>
          <p:nvPr/>
        </p:nvSpPr>
        <p:spPr>
          <a:xfrm>
            <a:off x="4773586" y="6132675"/>
            <a:ext cx="745800" cy="746100"/>
          </a:xfrm>
          <a:prstGeom prst="ellipse">
            <a:avLst/>
          </a:prstGeom>
          <a:solidFill>
            <a:srgbClr val="7030A0"/>
          </a:solidFill>
          <a:ln>
            <a:noFill/>
          </a:ln>
        </p:spPr>
        <p:txBody>
          <a:bodyPr spcFirstLastPara="1" wrap="square" lIns="0" tIns="0" rIns="0" bIns="0" anchor="ctr" anchorCtr="0">
            <a:noAutofit/>
          </a:bodyPr>
          <a:lstStyle/>
          <a:p>
            <a:pPr marL="0" marR="0" lvl="0" indent="0" algn="ctr" rtl="1">
              <a:lnSpc>
                <a:spcPct val="104999"/>
              </a:lnSpc>
              <a:spcBef>
                <a:spcPts val="0"/>
              </a:spcBef>
              <a:spcAft>
                <a:spcPts val="0"/>
              </a:spcAft>
              <a:buClr>
                <a:srgbClr val="000000"/>
              </a:buClr>
              <a:buSzPts val="2000"/>
              <a:buFont typeface="Arial"/>
              <a:buNone/>
            </a:pPr>
            <a:r>
              <a:rPr lang="en-US" sz="1750" b="1" i="0" u="none" strike="noStrike" cap="none" dirty="0">
                <a:solidFill>
                  <a:schemeClr val="bg1"/>
                </a:solidFill>
                <a:latin typeface="Arial"/>
                <a:ea typeface="Arial"/>
                <a:cs typeface="Arial"/>
                <a:sym typeface="Arial"/>
              </a:rPr>
              <a:t>.org</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2" name="Picture 1">
            <a:extLst>
              <a:ext uri="{FF2B5EF4-FFF2-40B4-BE49-F238E27FC236}">
                <a16:creationId xmlns:a16="http://schemas.microsoft.com/office/drawing/2014/main" id="{1796F09E-CBEB-9F09-CC86-5FDA8C6F8893}"/>
              </a:ext>
            </a:extLst>
          </p:cNvPr>
          <p:cNvPicPr>
            <a:picLocks noChangeAspect="1"/>
          </p:cNvPicPr>
          <p:nvPr/>
        </p:nvPicPr>
        <p:blipFill>
          <a:blip r:embed="rId4"/>
          <a:stretch>
            <a:fillRect/>
          </a:stretch>
        </p:blipFill>
        <p:spPr>
          <a:xfrm>
            <a:off x="971103" y="1475778"/>
            <a:ext cx="2282158" cy="4846321"/>
          </a:xfrm>
          <a:prstGeom prst="rect">
            <a:avLst/>
          </a:prstGeom>
        </p:spPr>
      </p:pic>
      <p:sp>
        <p:nvSpPr>
          <p:cNvPr id="130" name="Google Shape;130;p5"/>
          <p:cNvSpPr txBox="1">
            <a:spLocks noGrp="1"/>
          </p:cNvSpPr>
          <p:nvPr>
            <p:ph type="title"/>
          </p:nvPr>
        </p:nvSpPr>
        <p:spPr>
          <a:xfrm>
            <a:off x="4545000" y="900001"/>
            <a:ext cx="4167000" cy="575777"/>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ما المقصود بنطاق </a:t>
            </a:r>
            <a:r>
              <a:rPr lang="en-US" dirty="0"/>
              <a:t>gTLD</a:t>
            </a:r>
            <a:r>
              <a:rPr lang="ar-EG" dirty="0"/>
              <a:t>؟</a:t>
            </a:r>
          </a:p>
        </p:txBody>
      </p:sp>
      <p:sp>
        <p:nvSpPr>
          <p:cNvPr id="131" name="Google Shape;131;p5"/>
          <p:cNvSpPr txBox="1"/>
          <p:nvPr/>
        </p:nvSpPr>
        <p:spPr>
          <a:xfrm>
            <a:off x="4441371" y="1689187"/>
            <a:ext cx="4270630" cy="2333972"/>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dirty="0">
                <a:solidFill>
                  <a:srgbClr val="0B3458"/>
                </a:solidFill>
                <a:latin typeface="Arial"/>
                <a:ea typeface="Arial"/>
                <a:cs typeface="Arial"/>
                <a:sym typeface="Arial"/>
              </a:rPr>
              <a:t>تمثل نطاقات المستوى الأعلى الجزء الأخير من أسماء النطاقات، والذي يظهر بعد النقطة. على سبيل المثال، في اسم النطاق </a:t>
            </a:r>
            <a:r>
              <a:rPr lang="en-US" sz="2000" b="1" i="0" u="none" strike="noStrike" cap="none" dirty="0" err="1">
                <a:solidFill>
                  <a:srgbClr val="F1633E"/>
                </a:solidFill>
                <a:latin typeface="Arial"/>
                <a:ea typeface="Arial"/>
                <a:cs typeface="Arial"/>
                <a:sym typeface="Arial"/>
              </a:rPr>
              <a:t>icann.org</a:t>
            </a:r>
            <a:r>
              <a:rPr lang="ar-EG" sz="2000" b="0" i="0" u="none" strike="noStrike" cap="none" dirty="0">
                <a:solidFill>
                  <a:srgbClr val="0B3458"/>
                </a:solidFill>
                <a:latin typeface="Arial"/>
                <a:ea typeface="Arial"/>
                <a:cs typeface="Arial"/>
                <a:sym typeface="Arial"/>
              </a:rPr>
              <a:t>، فإن الحروف '</a:t>
            </a:r>
            <a:r>
              <a:rPr lang="en-US" sz="2000" b="0" i="0" u="none" strike="noStrike" cap="none" dirty="0">
                <a:solidFill>
                  <a:srgbClr val="0B3458"/>
                </a:solidFill>
                <a:latin typeface="Arial"/>
                <a:ea typeface="Arial"/>
                <a:cs typeface="Arial"/>
                <a:sym typeface="Arial"/>
              </a:rPr>
              <a:t>org</a:t>
            </a:r>
            <a:r>
              <a:rPr lang="ar-EG" sz="2000" b="0" i="0" u="none" strike="noStrike" cap="none" dirty="0">
                <a:solidFill>
                  <a:srgbClr val="0B3458"/>
                </a:solidFill>
                <a:latin typeface="Arial"/>
                <a:ea typeface="Arial"/>
                <a:cs typeface="Arial"/>
                <a:sym typeface="Arial"/>
              </a:rPr>
              <a:t>' هي التي تُعرِّف نطاق المستوى الأعلى </a:t>
            </a:r>
            <a:r>
              <a:rPr lang="en-US" sz="2000" b="0" i="0" u="none" strike="noStrike" cap="none" dirty="0">
                <a:solidFill>
                  <a:srgbClr val="0B3458"/>
                </a:solidFill>
                <a:latin typeface="Arial"/>
                <a:ea typeface="Arial"/>
                <a:cs typeface="Arial"/>
                <a:sym typeface="Arial"/>
              </a:rPr>
              <a:t>TLD</a:t>
            </a:r>
            <a:r>
              <a:rPr lang="ar-EG" sz="2000" b="0" i="0" u="none" strike="noStrike" cap="none" dirty="0">
                <a:solidFill>
                  <a:srgbClr val="0B3458"/>
                </a:solidFill>
                <a:latin typeface="Arial"/>
                <a:ea typeface="Arial"/>
                <a:cs typeface="Arial"/>
                <a:sym typeface="Arial"/>
              </a:rPr>
              <a:t>.</a:t>
            </a:r>
          </a:p>
          <a:p>
            <a:pPr marL="0" marR="0" lvl="0" indent="0" algn="r" rtl="1">
              <a:lnSpc>
                <a:spcPct val="100000"/>
              </a:lnSpc>
              <a:spcBef>
                <a:spcPts val="1350"/>
              </a:spcBef>
              <a:spcAft>
                <a:spcPts val="0"/>
              </a:spcAft>
              <a:buClr>
                <a:srgbClr val="000000"/>
              </a:buClr>
              <a:buSzPts val="2000"/>
              <a:buFont typeface="Arial"/>
              <a:buNone/>
            </a:pPr>
            <a:r>
              <a:rPr lang="ar-EG" sz="2000" b="0" i="0" u="none" strike="noStrike" cap="none" dirty="0">
                <a:solidFill>
                  <a:srgbClr val="0B3458"/>
                </a:solidFill>
                <a:latin typeface="Arial"/>
                <a:ea typeface="Arial"/>
                <a:cs typeface="Arial"/>
                <a:sym typeface="Arial"/>
              </a:rPr>
              <a:t>ومن خلال برنامج نطاقات </a:t>
            </a:r>
            <a:r>
              <a:rPr lang="en-US" sz="2000" b="0" i="0" u="none" strike="noStrike" cap="none" dirty="0">
                <a:solidFill>
                  <a:srgbClr val="0B3458"/>
                </a:solidFill>
                <a:latin typeface="Arial"/>
                <a:ea typeface="Arial"/>
                <a:cs typeface="Arial"/>
                <a:sym typeface="Arial"/>
              </a:rPr>
              <a:t>gTLD</a:t>
            </a:r>
            <a:r>
              <a:rPr lang="ar-EG" sz="2000" b="0" i="0" u="none" strike="noStrike" cap="none" dirty="0">
                <a:solidFill>
                  <a:srgbClr val="0B3458"/>
                </a:solidFill>
                <a:latin typeface="Arial"/>
                <a:ea typeface="Arial"/>
                <a:cs typeface="Arial"/>
                <a:sym typeface="Arial"/>
              </a:rPr>
              <a:t> الجديدة لعام 2012، تمت إضافة أكثر من 1200 اسم فريد جديد مثل </a:t>
            </a:r>
            <a:r>
              <a:rPr lang="en-US" sz="2000" b="1" i="0" u="none" strike="noStrike" cap="none" dirty="0">
                <a:solidFill>
                  <a:srgbClr val="0B3458"/>
                </a:solidFill>
                <a:latin typeface="Arial"/>
                <a:ea typeface="Arial"/>
                <a:cs typeface="Arial"/>
                <a:sym typeface="Arial"/>
              </a:rPr>
              <a:t>trade</a:t>
            </a:r>
            <a:r>
              <a:rPr lang="ar-SA" sz="2000" b="1" i="0" u="none" strike="noStrike" cap="none" dirty="0">
                <a:solidFill>
                  <a:srgbClr val="0B3458"/>
                </a:solidFill>
                <a:latin typeface="Arial"/>
                <a:ea typeface="Arial"/>
                <a:cs typeface="Arial"/>
                <a:sym typeface="Arial"/>
              </a:rPr>
              <a:t>. </a:t>
            </a:r>
            <a:r>
              <a:rPr lang="ar-EG" sz="2000" b="0" i="0" u="none" strike="noStrike" cap="none" dirty="0">
                <a:solidFill>
                  <a:srgbClr val="0B3458"/>
                </a:solidFill>
                <a:latin typeface="Arial"/>
                <a:ea typeface="Arial"/>
                <a:cs typeface="Arial"/>
                <a:sym typeface="Arial"/>
              </a:rPr>
              <a:t>ونطاق </a:t>
            </a:r>
            <a:r>
              <a:rPr lang="en-US" sz="2000" b="1" i="0" u="none" strike="noStrike" cap="none" dirty="0" err="1">
                <a:solidFill>
                  <a:srgbClr val="0B3458"/>
                </a:solidFill>
                <a:latin typeface="Arial"/>
                <a:ea typeface="Arial"/>
                <a:cs typeface="Arial"/>
                <a:sym typeface="Arial"/>
              </a:rPr>
              <a:t>vegas</a:t>
            </a:r>
            <a:r>
              <a:rPr lang="ar-SA" sz="2000" b="1" dirty="0">
                <a:solidFill>
                  <a:srgbClr val="0B3458"/>
                </a:solidFill>
              </a:rPr>
              <a:t>.</a:t>
            </a:r>
            <a:r>
              <a:rPr lang="en-US" sz="2000" b="0" i="0" u="none" strike="noStrike" cap="none" dirty="0">
                <a:solidFill>
                  <a:srgbClr val="0B3458"/>
                </a:solidFill>
                <a:latin typeface="Arial"/>
                <a:ea typeface="Arial"/>
                <a:cs typeface="Arial"/>
                <a:sym typeface="Arial"/>
              </a:rPr>
              <a:t> </a:t>
            </a:r>
            <a:r>
              <a:rPr lang="ar-EG" sz="2000" b="0" i="0" u="none" strike="noStrike" cap="none" dirty="0">
                <a:solidFill>
                  <a:srgbClr val="0B3458"/>
                </a:solidFill>
                <a:latin typeface="Arial"/>
                <a:ea typeface="Arial"/>
                <a:cs typeface="Arial"/>
                <a:sym typeface="Arial"/>
              </a:rPr>
              <a:t>إلى الإنترنت.</a:t>
            </a:r>
          </a:p>
        </p:txBody>
      </p:sp>
      <p:sp>
        <p:nvSpPr>
          <p:cNvPr id="137" name="Google Shape;137;p5"/>
          <p:cNvSpPr/>
          <p:nvPr/>
        </p:nvSpPr>
        <p:spPr>
          <a:xfrm>
            <a:off x="1422811" y="4580665"/>
            <a:ext cx="2918157" cy="785239"/>
          </a:xfrm>
          <a:prstGeom prst="roundRect">
            <a:avLst>
              <a:gd name="adj" fmla="val 50000"/>
            </a:avLst>
          </a:prstGeom>
          <a:solidFill>
            <a:srgbClr val="F1633E"/>
          </a:solidFill>
          <a:ln>
            <a:noFill/>
          </a:ln>
        </p:spPr>
        <p:txBody>
          <a:bodyPr spcFirstLastPara="1" wrap="square" lIns="0" tIns="0" rIns="0" bIns="0" anchor="ctr" anchorCtr="0">
            <a:noAutofit/>
          </a:bodyPr>
          <a:lstStyle/>
          <a:p>
            <a:pPr marL="0" marR="0" lvl="0" indent="0" algn="ctr" rtl="1">
              <a:lnSpc>
                <a:spcPct val="102777"/>
              </a:lnSpc>
              <a:spcBef>
                <a:spcPts val="0"/>
              </a:spcBef>
              <a:spcAft>
                <a:spcPts val="0"/>
              </a:spcAft>
              <a:buClr>
                <a:srgbClr val="000000"/>
              </a:buClr>
              <a:buSzPts val="3600"/>
              <a:buFont typeface="Arial"/>
              <a:buNone/>
            </a:pPr>
            <a:r>
              <a:rPr lang="en-US" sz="3600" b="0" i="0" u="none" strike="noStrike" cap="none" dirty="0">
                <a:solidFill>
                  <a:srgbClr val="0B3458"/>
                </a:solidFill>
                <a:latin typeface="Arial"/>
                <a:ea typeface="Arial"/>
                <a:cs typeface="Arial"/>
                <a:sym typeface="Arial"/>
              </a:rPr>
              <a:t>icann.</a:t>
            </a:r>
            <a:r>
              <a:rPr lang="en-US" sz="3600" b="1" i="0" u="none" strike="noStrike" cap="none" dirty="0">
                <a:solidFill>
                  <a:srgbClr val="0B3458"/>
                </a:solidFill>
                <a:latin typeface="Arial"/>
                <a:ea typeface="Arial"/>
                <a:cs typeface="Arial"/>
                <a:sym typeface="Arial"/>
              </a:rPr>
              <a:t>org</a:t>
            </a:r>
          </a:p>
        </p:txBody>
      </p:sp>
      <p:sp>
        <p:nvSpPr>
          <p:cNvPr id="138" name="Google Shape;138;p5"/>
          <p:cNvSpPr/>
          <p:nvPr/>
        </p:nvSpPr>
        <p:spPr>
          <a:xfrm rot="-7644920">
            <a:off x="3400956" y="5348012"/>
            <a:ext cx="698721" cy="395463"/>
          </a:xfrm>
          <a:prstGeom prst="rightArrow">
            <a:avLst>
              <a:gd name="adj1" fmla="val 50000"/>
              <a:gd name="adj2" fmla="val 98656"/>
            </a:avLst>
          </a:prstGeom>
          <a:solidFill>
            <a:schemeClr val="lt1"/>
          </a:solidFill>
          <a:ln w="1270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2" name="Google Shape;142;p5"/>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 name="Group 6">
            <a:extLst>
              <a:ext uri="{FF2B5EF4-FFF2-40B4-BE49-F238E27FC236}">
                <a16:creationId xmlns:a16="http://schemas.microsoft.com/office/drawing/2014/main" id="{550BEB2B-5849-6048-32E4-D43513BC8122}"/>
              </a:ext>
            </a:extLst>
          </p:cNvPr>
          <p:cNvGrpSpPr/>
          <p:nvPr/>
        </p:nvGrpSpPr>
        <p:grpSpPr>
          <a:xfrm>
            <a:off x="1032818" y="2060575"/>
            <a:ext cx="2076449" cy="1238250"/>
            <a:chOff x="5403850" y="2060575"/>
            <a:chExt cx="2076449" cy="1238250"/>
          </a:xfrm>
        </p:grpSpPr>
        <p:sp>
          <p:nvSpPr>
            <p:cNvPr id="6" name="Rectangle 5">
              <a:extLst>
                <a:ext uri="{FF2B5EF4-FFF2-40B4-BE49-F238E27FC236}">
                  <a16:creationId xmlns:a16="http://schemas.microsoft.com/office/drawing/2014/main" id="{2C97F303-7442-9660-EF63-68161A13CC65}"/>
                </a:ext>
              </a:extLst>
            </p:cNvPr>
            <p:cNvSpPr/>
            <p:nvPr/>
          </p:nvSpPr>
          <p:spPr>
            <a:xfrm>
              <a:off x="5403850" y="2060575"/>
              <a:ext cx="2076449" cy="1238250"/>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C1D858-FD4E-2F2B-8C26-5E41829D4A64}"/>
                </a:ext>
              </a:extLst>
            </p:cNvPr>
            <p:cNvSpPr txBox="1"/>
            <p:nvPr/>
          </p:nvSpPr>
          <p:spPr>
            <a:xfrm>
              <a:off x="5426074" y="2146300"/>
              <a:ext cx="1945109" cy="507831"/>
            </a:xfrm>
            <a:prstGeom prst="rect">
              <a:avLst/>
            </a:prstGeom>
            <a:noFill/>
          </p:spPr>
          <p:txBody>
            <a:bodyPr wrap="square" rtlCol="0">
              <a:spAutoFit/>
            </a:bodyPr>
            <a:lstStyle/>
            <a:p>
              <a:r>
                <a:rPr lang="ar-EG" sz="900" b="1">
                  <a:solidFill>
                    <a:schemeClr val="bg1"/>
                  </a:solidFill>
                </a:rPr>
                <a:t>مهمة </a:t>
              </a:r>
              <a:r>
                <a:rPr lang="en-US" sz="900" b="1">
                  <a:solidFill>
                    <a:schemeClr val="bg1"/>
                  </a:solidFill>
                </a:rPr>
                <a:t>ICANN</a:t>
              </a:r>
              <a:r>
                <a:rPr lang="ar-EG" sz="900" b="1">
                  <a:solidFill>
                    <a:schemeClr val="bg1"/>
                  </a:solidFill>
                </a:rPr>
                <a:t> هي ضمان شبكة إنترنت عالمية مستقلة وآمنة وواحدة.</a:t>
              </a:r>
            </a:p>
          </p:txBody>
        </p:sp>
        <p:sp>
          <p:nvSpPr>
            <p:cNvPr id="4" name="TextBox 3">
              <a:extLst>
                <a:ext uri="{FF2B5EF4-FFF2-40B4-BE49-F238E27FC236}">
                  <a16:creationId xmlns:a16="http://schemas.microsoft.com/office/drawing/2014/main" id="{DB4BAE45-E87F-25CD-48A7-B5709B25BF8F}"/>
                </a:ext>
              </a:extLst>
            </p:cNvPr>
            <p:cNvSpPr txBox="1"/>
            <p:nvPr/>
          </p:nvSpPr>
          <p:spPr>
            <a:xfrm>
              <a:off x="5426075" y="2597150"/>
              <a:ext cx="2001092" cy="400110"/>
            </a:xfrm>
            <a:prstGeom prst="rect">
              <a:avLst/>
            </a:prstGeom>
            <a:noFill/>
          </p:spPr>
          <p:txBody>
            <a:bodyPr wrap="square" rtlCol="0">
              <a:spAutoFit/>
            </a:bodyPr>
            <a:lstStyle/>
            <a:p>
              <a:r>
                <a:rPr lang="ar-EG" sz="500">
                  <a:solidFill>
                    <a:schemeClr val="bg1"/>
                  </a:solidFill>
                </a:rPr>
                <a:t>فللتواصل مع شخص آخر عبر الإنترنت، ينبغي عليك أن تكتب عنوانًا – اسمًا أو رقمًا – في جهاز الكمبيوتر أو أي جهاز آخر. ويجب أن يكون هذا العنوان فريدًا من نوعه لكي يتسنى لأجهزة الكمبيوتر أن تجد بعضها بعضًا.</a:t>
              </a:r>
            </a:p>
          </p:txBody>
        </p:sp>
        <p:sp>
          <p:nvSpPr>
            <p:cNvPr id="5" name="Rectangle 4">
              <a:extLst>
                <a:ext uri="{FF2B5EF4-FFF2-40B4-BE49-F238E27FC236}">
                  <a16:creationId xmlns:a16="http://schemas.microsoft.com/office/drawing/2014/main" id="{D059EB6F-E57D-F63E-95A5-99D4D7915E32}"/>
                </a:ext>
              </a:extLst>
            </p:cNvPr>
            <p:cNvSpPr/>
            <p:nvPr/>
          </p:nvSpPr>
          <p:spPr>
            <a:xfrm>
              <a:off x="5505450" y="3044825"/>
              <a:ext cx="466725" cy="149225"/>
            </a:xfrm>
            <a:prstGeom prst="rect">
              <a:avLst/>
            </a:prstGeom>
            <a:solidFill>
              <a:srgbClr val="00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400"/>
                <a:t> اعرف المزيد</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p:nvPr/>
        </p:nvSpPr>
        <p:spPr>
          <a:xfrm>
            <a:off x="431799" y="2213208"/>
            <a:ext cx="8280400" cy="1298602"/>
          </a:xfrm>
          <a:prstGeom prst="rect">
            <a:avLst/>
          </a:prstGeom>
          <a:solidFill>
            <a:schemeClr val="lt1"/>
          </a:solidFill>
          <a:ln>
            <a:noFill/>
          </a:ln>
        </p:spPr>
        <p:txBody>
          <a:bodyPr spcFirstLastPara="1" wrap="square" lIns="288000" tIns="216000" rIns="720000" bIns="270000" anchor="t" anchorCtr="0">
            <a:noAutofit/>
          </a:bodyPr>
          <a:lstStyle/>
          <a:p>
            <a:pPr marL="0" marR="0" lvl="0" indent="0" algn="r" rtl="1">
              <a:lnSpc>
                <a:spcPct val="100000"/>
              </a:lnSpc>
              <a:spcBef>
                <a:spcPts val="0"/>
              </a:spcBef>
              <a:spcAft>
                <a:spcPts val="0"/>
              </a:spcAft>
              <a:buClr>
                <a:srgbClr val="000000"/>
              </a:buClr>
              <a:buSzPts val="2200"/>
              <a:buFont typeface="Arial"/>
              <a:buNone/>
            </a:pPr>
            <a:r>
              <a:rPr lang="ar-EG" sz="2200" b="1" dirty="0"/>
              <a:t>أهداف برنامج نطاقات </a:t>
            </a:r>
            <a:r>
              <a:rPr lang="en-US" sz="2200" b="1" dirty="0"/>
              <a:t>gTLD</a:t>
            </a:r>
            <a:r>
              <a:rPr lang="ar-EG" sz="2200" b="1" dirty="0"/>
              <a:t> الجديدة: الجولة القادمة</a:t>
            </a:r>
          </a:p>
        </p:txBody>
      </p:sp>
      <p:sp>
        <p:nvSpPr>
          <p:cNvPr id="149" name="Google Shape;149;p7"/>
          <p:cNvSpPr txBox="1">
            <a:spLocks noGrp="1"/>
          </p:cNvSpPr>
          <p:nvPr>
            <p:ph type="title"/>
          </p:nvPr>
        </p:nvSpPr>
        <p:spPr>
          <a:xfrm>
            <a:off x="5739792" y="900112"/>
            <a:ext cx="2972407" cy="879743"/>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جولة قادمة ناجحة</a:t>
            </a:r>
          </a:p>
        </p:txBody>
      </p:sp>
      <p:sp>
        <p:nvSpPr>
          <p:cNvPr id="150" name="Google Shape;150;p7"/>
          <p:cNvSpPr txBox="1"/>
          <p:nvPr/>
        </p:nvSpPr>
        <p:spPr>
          <a:xfrm>
            <a:off x="984736" y="938598"/>
            <a:ext cx="4448031" cy="831300"/>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800"/>
              <a:buFont typeface="Arial"/>
              <a:buNone/>
            </a:pPr>
            <a:r>
              <a:rPr lang="ar-EG" sz="1800" b="1" dirty="0">
                <a:solidFill>
                  <a:srgbClr val="0B3458"/>
                </a:solidFill>
              </a:rPr>
              <a:t>دعم وتعزيز التنوع.</a:t>
            </a:r>
          </a:p>
          <a:p>
            <a:pPr marL="0" marR="0" lvl="0" indent="0" algn="r" rtl="1">
              <a:lnSpc>
                <a:spcPct val="100000"/>
              </a:lnSpc>
              <a:spcBef>
                <a:spcPts val="0"/>
              </a:spcBef>
              <a:spcAft>
                <a:spcPts val="0"/>
              </a:spcAft>
              <a:buClr>
                <a:srgbClr val="000000"/>
              </a:buClr>
              <a:buSzPts val="1800"/>
              <a:buFont typeface="Arial"/>
              <a:buNone/>
            </a:pPr>
            <a:r>
              <a:rPr lang="ar-EG" sz="1800" b="1" dirty="0">
                <a:solidFill>
                  <a:srgbClr val="0B3458"/>
                </a:solidFill>
              </a:rPr>
              <a:t>	التشجيع على المنافسة.</a:t>
            </a:r>
          </a:p>
          <a:p>
            <a:pPr marL="0" marR="0" lvl="0" indent="0" algn="r" rtl="1">
              <a:lnSpc>
                <a:spcPct val="100000"/>
              </a:lnSpc>
              <a:spcBef>
                <a:spcPts val="0"/>
              </a:spcBef>
              <a:spcAft>
                <a:spcPts val="0"/>
              </a:spcAft>
              <a:buClr>
                <a:srgbClr val="000000"/>
              </a:buClr>
              <a:buSzPts val="1800"/>
              <a:buFont typeface="Arial"/>
              <a:buNone/>
            </a:pPr>
            <a:r>
              <a:rPr lang="ar-EG" sz="1800" b="1" dirty="0">
                <a:solidFill>
                  <a:srgbClr val="0B3458"/>
                </a:solidFill>
              </a:rPr>
              <a:t>		تعزيز الاستفادة من نظام </a:t>
            </a:r>
            <a:r>
              <a:rPr lang="en-US" sz="1800" b="1" dirty="0">
                <a:solidFill>
                  <a:srgbClr val="0B3458"/>
                </a:solidFill>
              </a:rPr>
              <a:t>DNS</a:t>
            </a:r>
            <a:r>
              <a:rPr lang="ar-EG" sz="1800" b="1" dirty="0">
                <a:solidFill>
                  <a:srgbClr val="0B3458"/>
                </a:solidFill>
              </a:rPr>
              <a:t>.</a:t>
            </a:r>
          </a:p>
        </p:txBody>
      </p:sp>
      <p:cxnSp>
        <p:nvCxnSpPr>
          <p:cNvPr id="151" name="Google Shape;151;p7"/>
          <p:cNvCxnSpPr/>
          <p:nvPr/>
        </p:nvCxnSpPr>
        <p:spPr>
          <a:xfrm>
            <a:off x="5847990" y="900113"/>
            <a:ext cx="0" cy="879742"/>
          </a:xfrm>
          <a:prstGeom prst="straightConnector1">
            <a:avLst/>
          </a:prstGeom>
          <a:noFill/>
          <a:ln w="15875" cap="flat" cmpd="sng">
            <a:solidFill>
              <a:srgbClr val="6D99B3"/>
            </a:solidFill>
            <a:prstDash val="solid"/>
            <a:round/>
            <a:headEnd type="none" w="sm" len="sm"/>
            <a:tailEnd type="none" w="sm" len="sm"/>
          </a:ln>
        </p:spPr>
      </p:cxnSp>
      <p:sp>
        <p:nvSpPr>
          <p:cNvPr id="152" name="Google Shape;152;p7"/>
          <p:cNvSpPr/>
          <p:nvPr/>
        </p:nvSpPr>
        <p:spPr>
          <a:xfrm>
            <a:off x="431799" y="3023200"/>
            <a:ext cx="4032000" cy="2908800"/>
          </a:xfrm>
          <a:prstGeom prst="rect">
            <a:avLst/>
          </a:prstGeom>
          <a:solidFill>
            <a:srgbClr val="0B3458"/>
          </a:solidFill>
          <a:ln>
            <a:noFill/>
          </a:ln>
        </p:spPr>
        <p:txBody>
          <a:bodyPr spcFirstLastPara="1" wrap="square" lIns="288000" tIns="360000" rIns="503975" bIns="288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حصة أعلى من الطلبات المقدمة من كيانات خارج أمريكا الشمالية وأوروبا أكثر مما تم تلقيه</a:t>
            </a:r>
            <a:r>
              <a:rPr lang="ar-EG" sz="2000" b="0" i="0" u="none" strike="noStrike" cap="none">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a:t>
            </a:r>
            <a:r>
              <a:rPr lang="ar-EG" sz="2000" b="0" i="0" u="none" strike="noStrike" cap="none">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في جولة </a:t>
            </a:r>
            <a:r>
              <a:rPr lang="ar-EG" sz="2000" b="0" i="0" u="none" strike="noStrike" cap="none">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2012.</a:t>
            </a:r>
          </a:p>
        </p:txBody>
      </p:sp>
      <p:sp>
        <p:nvSpPr>
          <p:cNvPr id="153" name="Google Shape;153;p7"/>
          <p:cNvSpPr/>
          <p:nvPr/>
        </p:nvSpPr>
        <p:spPr>
          <a:xfrm>
            <a:off x="4698341" y="3023200"/>
            <a:ext cx="4032000" cy="2908800"/>
          </a:xfrm>
          <a:prstGeom prst="rect">
            <a:avLst/>
          </a:prstGeom>
          <a:solidFill>
            <a:srgbClr val="0B3458"/>
          </a:solidFill>
          <a:ln>
            <a:noFill/>
          </a:ln>
        </p:spPr>
        <p:txBody>
          <a:bodyPr spcFirstLastPara="1" wrap="square" lIns="288000" tIns="360000" rIns="288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 </a:t>
            </a:r>
            <a:r>
              <a:rPr lang="ar-EG" sz="2000" b="0" i="0" u="none" strike="noStrike" cap="none">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الطلبات التي تشتمل على مجتمعات وأصوات جديدة، مجموعة متنوعة من اللغات ونصوص الكتابة، والتنوع الجغرافي والعرقي، ورواد الأعمال والشركات الصغيرة، والمنظمات غير الربحية</a:t>
            </a:r>
            <a:r>
              <a:rPr lang="ar-EG" sz="2000" b="0" i="0" u="none" strike="noStrike" cap="none">
                <a:solidFill>
                  <a:schemeClr val="lt1"/>
                </a:solidFill>
                <a:latin typeface="Arial"/>
                <a:ea typeface="Arial"/>
                <a:cs typeface="Arial"/>
                <a:sym typeface="Arial"/>
              </a:rPr>
              <a:t>.</a:t>
            </a:r>
          </a:p>
        </p:txBody>
      </p:sp>
      <p:sp>
        <p:nvSpPr>
          <p:cNvPr id="154" name="Google Shape;154;p7"/>
          <p:cNvSpPr/>
          <p:nvPr/>
        </p:nvSpPr>
        <p:spPr>
          <a:xfrm>
            <a:off x="8406457" y="287516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1</a:t>
            </a:r>
          </a:p>
        </p:txBody>
      </p:sp>
      <p:sp>
        <p:nvSpPr>
          <p:cNvPr id="155" name="Google Shape;155;p7"/>
          <p:cNvSpPr/>
          <p:nvPr/>
        </p:nvSpPr>
        <p:spPr>
          <a:xfrm>
            <a:off x="4154801" y="283910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2</a:t>
            </a:r>
          </a:p>
        </p:txBody>
      </p:sp>
      <p:sp>
        <p:nvSpPr>
          <p:cNvPr id="156" name="Google Shape;156;p7"/>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7" name="Google Shape;157;p7"/>
          <p:cNvCxnSpPr/>
          <p:nvPr/>
        </p:nvCxnSpPr>
        <p:spPr>
          <a:xfrm>
            <a:off x="422005" y="2135883"/>
            <a:ext cx="8280300" cy="0"/>
          </a:xfrm>
          <a:prstGeom prst="straightConnector1">
            <a:avLst/>
          </a:prstGeom>
          <a:noFill/>
          <a:ln w="15875" cap="flat" cmpd="sng">
            <a:solidFill>
              <a:srgbClr val="F1633E"/>
            </a:solidFill>
            <a:prstDash val="solid"/>
            <a:round/>
            <a:headEnd type="none" w="sm" len="sm"/>
            <a:tailEnd type="none" w="sm" len="sm"/>
          </a:ln>
        </p:spPr>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a:spLocks noGrp="1"/>
          </p:cNvSpPr>
          <p:nvPr>
            <p:ph type="body" idx="1"/>
          </p:nvPr>
        </p:nvSpPr>
        <p:spPr>
          <a:xfrm>
            <a:off x="4541855" y="1736256"/>
            <a:ext cx="1042409" cy="896775"/>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02A49"/>
              </a:buClr>
              <a:buSzPts val="5400"/>
              <a:buNone/>
            </a:pPr>
            <a:r>
              <a:rPr lang="ar-EG" dirty="0"/>
              <a:t> 02</a:t>
            </a:r>
          </a:p>
        </p:txBody>
      </p:sp>
      <p:sp>
        <p:nvSpPr>
          <p:cNvPr id="163" name="Google Shape;163;p6"/>
          <p:cNvSpPr txBox="1">
            <a:spLocks noGrp="1"/>
          </p:cNvSpPr>
          <p:nvPr>
            <p:ph type="title"/>
          </p:nvPr>
        </p:nvSpPr>
        <p:spPr>
          <a:xfrm>
            <a:off x="431800" y="2786075"/>
            <a:ext cx="4931400" cy="1662300"/>
          </a:xfrm>
          <a:prstGeom prst="rect">
            <a:avLst/>
          </a:prstGeom>
          <a:noFill/>
          <a:ln>
            <a:noFill/>
          </a:ln>
        </p:spPr>
        <p:txBody>
          <a:bodyPr spcFirstLastPara="1" wrap="square" lIns="0" tIns="0" rIns="0" bIns="0" anchor="t" anchorCtr="0">
            <a:spAutoFit/>
          </a:bodyPr>
          <a:lstStyle/>
          <a:p>
            <a:pPr marL="0" lvl="0" indent="0" algn="r" rtl="1">
              <a:lnSpc>
                <a:spcPct val="100000"/>
              </a:lnSpc>
              <a:spcBef>
                <a:spcPts val="0"/>
              </a:spcBef>
              <a:spcAft>
                <a:spcPts val="0"/>
              </a:spcAft>
              <a:buClr>
                <a:srgbClr val="002A49"/>
              </a:buClr>
              <a:buSzPts val="3600"/>
              <a:buFont typeface="Arial"/>
              <a:buNone/>
            </a:pPr>
            <a:r>
              <a:rPr lang="ar-EG"/>
              <a:t>تعزيز قوة الإنترنت من خلال نطاقات </a:t>
            </a:r>
            <a:r>
              <a:rPr lang="en-US"/>
              <a:t>gTLD</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431800" y="900112"/>
            <a:ext cx="8285480" cy="510047"/>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أسماء نطاقات جديدة، استخدامات جديدة</a:t>
            </a:r>
          </a:p>
        </p:txBody>
      </p:sp>
      <p:sp>
        <p:nvSpPr>
          <p:cNvPr id="170" name="Google Shape;170;p9"/>
          <p:cNvSpPr/>
          <p:nvPr/>
        </p:nvSpPr>
        <p:spPr>
          <a:xfrm>
            <a:off x="4980925" y="4285829"/>
            <a:ext cx="1800000" cy="2087998"/>
          </a:xfrm>
          <a:prstGeom prst="rect">
            <a:avLst/>
          </a:prstGeom>
          <a:solidFill>
            <a:schemeClr val="lt1"/>
          </a:solidFill>
          <a:ln>
            <a:noFill/>
          </a:ln>
        </p:spPr>
        <p:txBody>
          <a:bodyPr spcFirstLastPara="1" wrap="square" lIns="182880" tIns="144000" rIns="292608" bIns="1800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تدير وتؤمّن وجودك على الإنترنت</a:t>
            </a:r>
            <a:r>
              <a:rPr lang="ar-EG" sz="16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a:t>
            </a:r>
          </a:p>
        </p:txBody>
      </p:sp>
      <p:sp>
        <p:nvSpPr>
          <p:cNvPr id="171" name="Google Shape;171;p9"/>
          <p:cNvSpPr/>
          <p:nvPr/>
        </p:nvSpPr>
        <p:spPr>
          <a:xfrm>
            <a:off x="6913753" y="2008989"/>
            <a:ext cx="1800000" cy="2088000"/>
          </a:xfrm>
          <a:prstGeom prst="rect">
            <a:avLst/>
          </a:prstGeom>
          <a:solidFill>
            <a:schemeClr val="lt1"/>
          </a:solidFill>
          <a:ln>
            <a:noFill/>
          </a:ln>
        </p:spPr>
        <p:txBody>
          <a:bodyPr spcFirstLastPara="1" wrap="square" lIns="182880" tIns="144000" rIns="292608" bIns="1800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dirty="0">
                <a:solidFill>
                  <a:srgbClr val="0B3458"/>
                </a:solidFill>
              </a:rPr>
              <a:t>تخدم مجتمعات</a:t>
            </a:r>
          </a:p>
          <a:p>
            <a:pPr marL="0" marR="0" lvl="0" indent="0" algn="r" rtl="1">
              <a:lnSpc>
                <a:spcPct val="100000"/>
              </a:lnSpc>
              <a:spcBef>
                <a:spcPts val="0"/>
              </a:spcBef>
              <a:spcAft>
                <a:spcPts val="0"/>
              </a:spcAft>
              <a:buClr>
                <a:srgbClr val="000000"/>
              </a:buClr>
              <a:buSzPts val="1600"/>
              <a:buFont typeface="Arial"/>
              <a:buNone/>
            </a:pPr>
            <a:r>
              <a:rPr lang="ar-EG" sz="1600" dirty="0">
                <a:solidFill>
                  <a:srgbClr val="0B3458"/>
                </a:solidFill>
              </a:rPr>
              <a:t>ثقافية وجغرافية</a:t>
            </a:r>
          </a:p>
          <a:p>
            <a:pPr marL="0" marR="0" lvl="0" indent="0" algn="r" rtl="1">
              <a:lnSpc>
                <a:spcPct val="100000"/>
              </a:lnSpc>
              <a:spcBef>
                <a:spcPts val="0"/>
              </a:spcBef>
              <a:spcAft>
                <a:spcPts val="0"/>
              </a:spcAft>
              <a:buClr>
                <a:srgbClr val="000000"/>
              </a:buClr>
              <a:buSzPts val="1600"/>
              <a:buFont typeface="Arial"/>
              <a:buNone/>
            </a:pPr>
            <a:r>
              <a:rPr lang="ar-EG" sz="1600" dirty="0">
                <a:solidFill>
                  <a:srgbClr val="0B3458"/>
                </a:solidFill>
              </a:rPr>
              <a:t>ولغوية ومتخصصة.</a:t>
            </a:r>
          </a:p>
        </p:txBody>
      </p:sp>
      <p:sp>
        <p:nvSpPr>
          <p:cNvPr id="172" name="Google Shape;172;p9"/>
          <p:cNvSpPr/>
          <p:nvPr/>
        </p:nvSpPr>
        <p:spPr>
          <a:xfrm>
            <a:off x="6913553" y="4285829"/>
            <a:ext cx="1800000" cy="2088000"/>
          </a:xfrm>
          <a:prstGeom prst="rect">
            <a:avLst/>
          </a:prstGeom>
          <a:solidFill>
            <a:schemeClr val="lt1"/>
          </a:solidFill>
          <a:ln>
            <a:noFill/>
          </a:ln>
        </p:spPr>
        <p:txBody>
          <a:bodyPr spcFirstLastPara="1" wrap="square" lIns="182880" tIns="144000" rIns="292608" bIns="1800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تبني الثقة في </a:t>
            </a:r>
            <a:br>
              <a:rPr lang="en-US" sz="16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br>
            <a:r>
              <a:rPr lang="ar-EG" sz="16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العلامة التجارية والوعي بها.</a:t>
            </a:r>
          </a:p>
        </p:txBody>
      </p:sp>
      <p:sp>
        <p:nvSpPr>
          <p:cNvPr id="173" name="Google Shape;173;p9"/>
          <p:cNvSpPr/>
          <p:nvPr/>
        </p:nvSpPr>
        <p:spPr>
          <a:xfrm>
            <a:off x="4980925" y="2008989"/>
            <a:ext cx="1800000" cy="2088000"/>
          </a:xfrm>
          <a:prstGeom prst="rect">
            <a:avLst/>
          </a:prstGeom>
          <a:solidFill>
            <a:schemeClr val="lt1"/>
          </a:solidFill>
          <a:ln>
            <a:noFill/>
          </a:ln>
        </p:spPr>
        <p:txBody>
          <a:bodyPr spcFirstLastPara="1" wrap="square" lIns="182880" tIns="144000" rIns="292608" bIns="1800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توفر الفرصة </a:t>
            </a:r>
            <a:r>
              <a:rPr lang="ar-EG" sz="1600" dirty="0">
                <a:solidFill>
                  <a:srgbClr val="0B3458"/>
                </a:solidFill>
              </a:rPr>
              <a:t>للمجتمعات والمؤسسات </a:t>
            </a:r>
            <a:r>
              <a:rPr lang="ar-EG" sz="1600" b="0" i="0" u="none" strike="noStrike" cap="none" dirty="0">
                <a:solidFill>
                  <a:srgbClr val="0B3458"/>
                </a:solidFill>
                <a:latin typeface="Arial"/>
                <a:ea typeface="Arial"/>
                <a:cs typeface="Arial"/>
                <a:sym typeface="Arial"/>
              </a:rPr>
              <a:t>لإنشاء الصفحة الخاصة بهم على الإنترنت.</a:t>
            </a:r>
          </a:p>
        </p:txBody>
      </p:sp>
      <p:grpSp>
        <p:nvGrpSpPr>
          <p:cNvPr id="3" name="Group 2">
            <a:extLst>
              <a:ext uri="{FF2B5EF4-FFF2-40B4-BE49-F238E27FC236}">
                <a16:creationId xmlns:a16="http://schemas.microsoft.com/office/drawing/2014/main" id="{2A76349A-17F9-2007-B1EA-50229EA0895B}"/>
              </a:ext>
            </a:extLst>
          </p:cNvPr>
          <p:cNvGrpSpPr/>
          <p:nvPr/>
        </p:nvGrpSpPr>
        <p:grpSpPr>
          <a:xfrm>
            <a:off x="899666" y="4778506"/>
            <a:ext cx="1887442" cy="401939"/>
            <a:chOff x="2013735" y="4615946"/>
            <a:chExt cx="1887442" cy="401939"/>
          </a:xfrm>
        </p:grpSpPr>
        <p:sp>
          <p:nvSpPr>
            <p:cNvPr id="174" name="Google Shape;174;p9"/>
            <p:cNvSpPr/>
            <p:nvPr/>
          </p:nvSpPr>
          <p:spPr>
            <a:xfrm>
              <a:off x="2013735" y="4618524"/>
              <a:ext cx="870559" cy="399361"/>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en-US" sz="1800" b="1" i="0" u="none" strike="noStrike" cap="none" dirty="0" err="1">
                  <a:solidFill>
                    <a:srgbClr val="0B3458"/>
                  </a:solidFill>
                  <a:latin typeface="Arial"/>
                  <a:ea typeface="Arial"/>
                  <a:cs typeface="Arial"/>
                  <a:sym typeface="Arial"/>
                </a:rPr>
                <a:t>网址</a:t>
              </a:r>
              <a:r>
                <a:rPr lang="ar-SA" sz="1800" b="1" dirty="0">
                  <a:solidFill>
                    <a:srgbClr val="0B3458"/>
                  </a:solidFill>
                </a:rPr>
                <a:t>.</a:t>
              </a:r>
              <a:endParaRPr lang="en-US" sz="1800" b="1" i="0" u="none" strike="noStrike" cap="none" dirty="0">
                <a:solidFill>
                  <a:srgbClr val="0B3458"/>
                </a:solidFill>
                <a:latin typeface="Arial"/>
                <a:ea typeface="Arial"/>
                <a:cs typeface="Arial"/>
                <a:sym typeface="Arial"/>
              </a:endParaRPr>
            </a:p>
          </p:txBody>
        </p:sp>
        <p:sp>
          <p:nvSpPr>
            <p:cNvPr id="175" name="Google Shape;175;p9"/>
            <p:cNvSpPr/>
            <p:nvPr/>
          </p:nvSpPr>
          <p:spPr>
            <a:xfrm>
              <a:off x="3030577" y="4615946"/>
              <a:ext cx="8706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800"/>
                <a:buFont typeface="Arial"/>
                <a:buNone/>
              </a:pPr>
              <a:r>
                <a:rPr lang="en-US" sz="1800" b="1" i="0" u="none" strike="noStrike" cap="none" dirty="0">
                  <a:solidFill>
                    <a:srgbClr val="0B3458"/>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a:t>
              </a:r>
              <a:r>
                <a:rPr lang="ar-EG" sz="1800" b="1" i="0" u="none" strike="noStrike" cap="none" dirty="0">
                  <a:solidFill>
                    <a:srgbClr val="0B3458"/>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شبكة</a:t>
              </a:r>
              <a:endParaRPr lang="ar-EG" sz="1800" b="1" i="0" u="none" strike="noStrike" cap="none" dirty="0">
                <a:solidFill>
                  <a:srgbClr val="0B3458"/>
                </a:solidFill>
                <a:latin typeface="Arial"/>
                <a:ea typeface="Arial"/>
                <a:cs typeface="Arial"/>
                <a:sym typeface="Arial"/>
              </a:endParaRPr>
            </a:p>
          </p:txBody>
        </p:sp>
      </p:grpSp>
      <p:sp>
        <p:nvSpPr>
          <p:cNvPr id="176" name="Google Shape;176;p9"/>
          <p:cNvSpPr txBox="1"/>
          <p:nvPr/>
        </p:nvSpPr>
        <p:spPr>
          <a:xfrm>
            <a:off x="3116250" y="4864982"/>
            <a:ext cx="2140471" cy="246221"/>
          </a:xfrm>
          <a:prstGeom prst="rect">
            <a:avLst/>
          </a:prstGeom>
          <a:noFill/>
          <a:ln>
            <a:noFill/>
          </a:ln>
        </p:spPr>
        <p:txBody>
          <a:bodyPr spcFirstLastPara="1" wrap="square" lIns="0" tIns="0" rIns="0" bIns="0" anchor="t" anchorCtr="0">
            <a:spAutoFit/>
          </a:bodyPr>
          <a:lstStyle/>
          <a:p>
            <a:pPr marL="0" marR="0" lvl="0" indent="0" algn="l" rtl="1">
              <a:lnSpc>
                <a:spcPct val="10000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قائمة على النص:</a:t>
            </a:r>
          </a:p>
        </p:txBody>
      </p:sp>
      <p:sp>
        <p:nvSpPr>
          <p:cNvPr id="177" name="Google Shape;177;p9"/>
          <p:cNvSpPr txBox="1"/>
          <p:nvPr/>
        </p:nvSpPr>
        <p:spPr>
          <a:xfrm>
            <a:off x="3116250" y="4295814"/>
            <a:ext cx="2140472" cy="246221"/>
          </a:xfrm>
          <a:prstGeom prst="rect">
            <a:avLst/>
          </a:prstGeom>
          <a:noFill/>
          <a:ln>
            <a:noFill/>
          </a:ln>
        </p:spPr>
        <p:txBody>
          <a:bodyPr spcFirstLastPara="1" wrap="square" lIns="0" tIns="0" rIns="0" bIns="0" anchor="t" anchorCtr="0">
            <a:spAutoFit/>
          </a:bodyPr>
          <a:lstStyle/>
          <a:p>
            <a:pPr marL="0" marR="0" lvl="0" indent="0" algn="l" rtl="1">
              <a:lnSpc>
                <a:spcPct val="10000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قائمة على الموقع:</a:t>
            </a:r>
          </a:p>
        </p:txBody>
      </p:sp>
      <p:grpSp>
        <p:nvGrpSpPr>
          <p:cNvPr id="4" name="Group 3">
            <a:extLst>
              <a:ext uri="{FF2B5EF4-FFF2-40B4-BE49-F238E27FC236}">
                <a16:creationId xmlns:a16="http://schemas.microsoft.com/office/drawing/2014/main" id="{40FC2231-F363-E0C8-7A59-E062D7BA559C}"/>
              </a:ext>
            </a:extLst>
          </p:cNvPr>
          <p:cNvGrpSpPr/>
          <p:nvPr/>
        </p:nvGrpSpPr>
        <p:grpSpPr>
          <a:xfrm>
            <a:off x="878456" y="4214585"/>
            <a:ext cx="1908652" cy="399302"/>
            <a:chOff x="2013725" y="4052025"/>
            <a:chExt cx="1908652" cy="399302"/>
          </a:xfrm>
        </p:grpSpPr>
        <p:sp>
          <p:nvSpPr>
            <p:cNvPr id="178" name="Google Shape;178;p9"/>
            <p:cNvSpPr/>
            <p:nvPr/>
          </p:nvSpPr>
          <p:spPr>
            <a:xfrm>
              <a:off x="3201777" y="4052027"/>
              <a:ext cx="7206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i="0" u="none" strike="noStrike" cap="none" dirty="0" err="1">
                  <a:solidFill>
                    <a:schemeClr val="lt1"/>
                  </a:solidFill>
                  <a:latin typeface="Arial"/>
                  <a:ea typeface="Arial"/>
                  <a:cs typeface="Arial"/>
                  <a:sym typeface="Arial"/>
                </a:rPr>
                <a:t>nyc</a:t>
              </a:r>
              <a:r>
                <a:rPr lang="ar-SA" sz="1800" b="1" dirty="0">
                  <a:solidFill>
                    <a:schemeClr val="lt1"/>
                  </a:solidFill>
                </a:rPr>
                <a:t>.</a:t>
              </a:r>
              <a:endParaRPr lang="en-US" sz="1800" b="1" i="0" u="none" strike="noStrike" cap="none" dirty="0">
                <a:solidFill>
                  <a:schemeClr val="lt1"/>
                </a:solidFill>
                <a:latin typeface="Arial"/>
                <a:ea typeface="Arial"/>
                <a:cs typeface="Arial"/>
                <a:sym typeface="Arial"/>
              </a:endParaRPr>
            </a:p>
          </p:txBody>
        </p:sp>
        <p:sp>
          <p:nvSpPr>
            <p:cNvPr id="179" name="Google Shape;179;p9"/>
            <p:cNvSpPr/>
            <p:nvPr/>
          </p:nvSpPr>
          <p:spPr>
            <a:xfrm>
              <a:off x="2013725" y="4052025"/>
              <a:ext cx="1071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i="0" u="none" strike="noStrike" cap="none" dirty="0" err="1">
                  <a:solidFill>
                    <a:schemeClr val="lt1"/>
                  </a:solidFill>
                  <a:latin typeface="Arial"/>
                  <a:ea typeface="Arial"/>
                  <a:cs typeface="Arial"/>
                  <a:sym typeface="Arial"/>
                </a:rPr>
                <a:t>durban</a:t>
              </a:r>
              <a:r>
                <a:rPr lang="ar-SA" sz="1800" b="1" i="0" u="none" strike="noStrike" cap="none" dirty="0">
                  <a:solidFill>
                    <a:schemeClr val="lt1"/>
                  </a:solidFill>
                  <a:latin typeface="Arial"/>
                  <a:ea typeface="Arial"/>
                  <a:cs typeface="Arial"/>
                  <a:sym typeface="Arial"/>
                </a:rPr>
                <a:t>.</a:t>
              </a:r>
              <a:endParaRPr lang="en-US" sz="1800" b="1" i="0" u="none" strike="noStrike" cap="none" dirty="0">
                <a:solidFill>
                  <a:schemeClr val="lt1"/>
                </a:solidFill>
                <a:latin typeface="Arial"/>
                <a:ea typeface="Arial"/>
                <a:cs typeface="Arial"/>
                <a:sym typeface="Arial"/>
              </a:endParaRPr>
            </a:p>
          </p:txBody>
        </p:sp>
      </p:grpSp>
      <p:sp>
        <p:nvSpPr>
          <p:cNvPr id="180" name="Google Shape;180;p9"/>
          <p:cNvSpPr txBox="1"/>
          <p:nvPr/>
        </p:nvSpPr>
        <p:spPr>
          <a:xfrm>
            <a:off x="3116250" y="5988318"/>
            <a:ext cx="2145107" cy="246221"/>
          </a:xfrm>
          <a:prstGeom prst="rect">
            <a:avLst/>
          </a:prstGeom>
          <a:noFill/>
          <a:ln>
            <a:noFill/>
          </a:ln>
        </p:spPr>
        <p:txBody>
          <a:bodyPr spcFirstLastPara="1" wrap="square" lIns="0" tIns="0" rIns="0" bIns="0" anchor="t" anchorCtr="0">
            <a:spAutoFit/>
          </a:bodyPr>
          <a:lstStyle/>
          <a:p>
            <a:pPr marL="0" marR="0" lvl="0" indent="0" algn="l" rtl="1">
              <a:lnSpc>
                <a:spcPct val="10000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الهوية عبر الإنترنت:</a:t>
            </a:r>
          </a:p>
        </p:txBody>
      </p:sp>
      <p:sp>
        <p:nvSpPr>
          <p:cNvPr id="181" name="Google Shape;181;p9"/>
          <p:cNvSpPr/>
          <p:nvPr/>
        </p:nvSpPr>
        <p:spPr>
          <a:xfrm>
            <a:off x="1916549" y="5914078"/>
            <a:ext cx="87055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i="0" u="none" strike="noStrike" cap="none" dirty="0">
                <a:solidFill>
                  <a:schemeClr val="lt1"/>
                </a:solidFill>
                <a:latin typeface="Arial"/>
                <a:ea typeface="Arial"/>
                <a:cs typeface="Arial"/>
                <a:sym typeface="Arial"/>
              </a:rPr>
              <a:t>blog</a:t>
            </a:r>
            <a:r>
              <a:rPr lang="ar-SA" sz="1800" b="1" i="0" u="none" strike="noStrike" cap="none" dirty="0">
                <a:solidFill>
                  <a:schemeClr val="lt1"/>
                </a:solidFill>
                <a:latin typeface="Arial"/>
                <a:ea typeface="Arial"/>
                <a:cs typeface="Arial"/>
                <a:sym typeface="Arial"/>
              </a:rPr>
              <a:t>.</a:t>
            </a:r>
            <a:endParaRPr lang="en-US" sz="1800" b="1" i="0" u="none" strike="noStrike" cap="none" dirty="0">
              <a:solidFill>
                <a:schemeClr val="lt1"/>
              </a:solidFill>
              <a:latin typeface="Arial"/>
              <a:ea typeface="Arial"/>
              <a:cs typeface="Arial"/>
              <a:sym typeface="Arial"/>
            </a:endParaRPr>
          </a:p>
        </p:txBody>
      </p:sp>
      <p:sp>
        <p:nvSpPr>
          <p:cNvPr id="182" name="Google Shape;182;p9"/>
          <p:cNvSpPr txBox="1"/>
          <p:nvPr/>
        </p:nvSpPr>
        <p:spPr>
          <a:xfrm>
            <a:off x="3116250" y="3475285"/>
            <a:ext cx="2149993" cy="246221"/>
          </a:xfrm>
          <a:prstGeom prst="rect">
            <a:avLst/>
          </a:prstGeom>
          <a:noFill/>
          <a:ln>
            <a:noFill/>
          </a:ln>
        </p:spPr>
        <p:txBody>
          <a:bodyPr spcFirstLastPara="1" wrap="square" lIns="0" tIns="0" rIns="0" bIns="0" anchor="t" anchorCtr="0">
            <a:spAutoFit/>
          </a:bodyPr>
          <a:lstStyle/>
          <a:p>
            <a:pPr marL="0" marR="0" lvl="0" indent="0" algn="l" rtl="1">
              <a:lnSpc>
                <a:spcPct val="10000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الأدوات الإبداعية:</a:t>
            </a:r>
          </a:p>
        </p:txBody>
      </p:sp>
      <p:sp>
        <p:nvSpPr>
          <p:cNvPr id="183" name="Google Shape;183;p9"/>
          <p:cNvSpPr/>
          <p:nvPr/>
        </p:nvSpPr>
        <p:spPr>
          <a:xfrm>
            <a:off x="1137319" y="3163785"/>
            <a:ext cx="164978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i="0" u="none" strike="noStrike" cap="none" dirty="0" err="1">
                <a:solidFill>
                  <a:schemeClr val="lt1"/>
                </a:solidFill>
                <a:latin typeface="Arial"/>
                <a:ea typeface="Arial"/>
                <a:cs typeface="Arial"/>
                <a:sym typeface="Arial"/>
              </a:rPr>
              <a:t>playlist.new</a:t>
            </a:r>
            <a:endParaRPr lang="en-US" sz="1800" b="1" i="0" u="none" strike="noStrike" cap="none" dirty="0">
              <a:solidFill>
                <a:schemeClr val="lt1"/>
              </a:solidFill>
              <a:latin typeface="Arial"/>
              <a:ea typeface="Arial"/>
              <a:cs typeface="Arial"/>
              <a:sym typeface="Arial"/>
            </a:endParaRPr>
          </a:p>
        </p:txBody>
      </p:sp>
      <p:sp>
        <p:nvSpPr>
          <p:cNvPr id="184" name="Google Shape;184;p9"/>
          <p:cNvSpPr/>
          <p:nvPr/>
        </p:nvSpPr>
        <p:spPr>
          <a:xfrm>
            <a:off x="1446816" y="3648090"/>
            <a:ext cx="1340292"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doc.new</a:t>
            </a:r>
          </a:p>
        </p:txBody>
      </p:sp>
      <p:sp>
        <p:nvSpPr>
          <p:cNvPr id="185" name="Google Shape;185;p9"/>
          <p:cNvSpPr txBox="1"/>
          <p:nvPr/>
        </p:nvSpPr>
        <p:spPr>
          <a:xfrm>
            <a:off x="3116250" y="5431302"/>
            <a:ext cx="2145107" cy="246221"/>
          </a:xfrm>
          <a:prstGeom prst="rect">
            <a:avLst/>
          </a:prstGeom>
          <a:noFill/>
          <a:ln>
            <a:noFill/>
          </a:ln>
        </p:spPr>
        <p:txBody>
          <a:bodyPr spcFirstLastPara="1" wrap="square" lIns="0" tIns="0" rIns="0" bIns="0" anchor="t" anchorCtr="0">
            <a:spAutoFit/>
          </a:bodyPr>
          <a:lstStyle/>
          <a:p>
            <a:pPr marL="0" marR="0" lvl="0" indent="0" algn="l" rtl="1">
              <a:lnSpc>
                <a:spcPct val="10000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العلامات التجارية:</a:t>
            </a:r>
          </a:p>
        </p:txBody>
      </p:sp>
      <p:sp>
        <p:nvSpPr>
          <p:cNvPr id="186" name="Google Shape;186;p9"/>
          <p:cNvSpPr txBox="1"/>
          <p:nvPr/>
        </p:nvSpPr>
        <p:spPr>
          <a:xfrm>
            <a:off x="3116250" y="2425067"/>
            <a:ext cx="2142914" cy="246221"/>
          </a:xfrm>
          <a:prstGeom prst="rect">
            <a:avLst/>
          </a:prstGeom>
          <a:noFill/>
          <a:ln>
            <a:noFill/>
          </a:ln>
        </p:spPr>
        <p:txBody>
          <a:bodyPr spcFirstLastPara="1" wrap="square" lIns="0" tIns="0" rIns="0" bIns="0" anchor="t" anchorCtr="0">
            <a:spAutoFit/>
          </a:bodyPr>
          <a:lstStyle/>
          <a:p>
            <a:pPr marL="0" marR="0" lvl="0" indent="0" algn="l"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مقتصرة على الصناعة:</a:t>
            </a:r>
          </a:p>
        </p:txBody>
      </p:sp>
      <p:sp>
        <p:nvSpPr>
          <p:cNvPr id="187" name="Google Shape;187;p9"/>
          <p:cNvSpPr/>
          <p:nvPr/>
        </p:nvSpPr>
        <p:spPr>
          <a:xfrm>
            <a:off x="926370" y="2112983"/>
            <a:ext cx="1860738" cy="399361"/>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dirty="0">
                <a:solidFill>
                  <a:schemeClr val="bg1"/>
                </a:solidFill>
              </a:rPr>
              <a:t>p</a:t>
            </a:r>
            <a:r>
              <a:rPr lang="en-US" sz="1800" b="1" i="0" u="none" strike="noStrike" cap="none" dirty="0">
                <a:solidFill>
                  <a:schemeClr val="bg1"/>
                </a:solidFill>
                <a:latin typeface="Arial"/>
                <a:ea typeface="Arial"/>
                <a:cs typeface="Arial"/>
                <a:sym typeface="Arial"/>
              </a:rPr>
              <a:t>hotography</a:t>
            </a:r>
            <a:r>
              <a:rPr lang="ar-SA" sz="1800" b="1" i="0" u="none" strike="noStrike" cap="none" dirty="0">
                <a:solidFill>
                  <a:schemeClr val="bg1"/>
                </a:solidFill>
                <a:latin typeface="Arial"/>
                <a:ea typeface="Arial"/>
                <a:cs typeface="Arial"/>
                <a:sym typeface="Arial"/>
              </a:rPr>
              <a:t>.</a:t>
            </a:r>
            <a:endParaRPr lang="en-US" sz="1800" b="1" i="0" u="none" strike="noStrike" cap="none" dirty="0">
              <a:solidFill>
                <a:schemeClr val="bg1"/>
              </a:solidFill>
              <a:latin typeface="Arial"/>
              <a:ea typeface="Arial"/>
              <a:cs typeface="Arial"/>
              <a:sym typeface="Arial"/>
            </a:endParaRPr>
          </a:p>
        </p:txBody>
      </p:sp>
      <p:grpSp>
        <p:nvGrpSpPr>
          <p:cNvPr id="5" name="Group 4">
            <a:extLst>
              <a:ext uri="{FF2B5EF4-FFF2-40B4-BE49-F238E27FC236}">
                <a16:creationId xmlns:a16="http://schemas.microsoft.com/office/drawing/2014/main" id="{CAD23CFB-86EE-66AF-9533-FC64161DC25E}"/>
              </a:ext>
            </a:extLst>
          </p:cNvPr>
          <p:cNvGrpSpPr/>
          <p:nvPr/>
        </p:nvGrpSpPr>
        <p:grpSpPr>
          <a:xfrm>
            <a:off x="686945" y="2595739"/>
            <a:ext cx="2100163" cy="400846"/>
            <a:chOff x="2013726" y="2433179"/>
            <a:chExt cx="2100163" cy="400846"/>
          </a:xfrm>
        </p:grpSpPr>
        <p:sp>
          <p:nvSpPr>
            <p:cNvPr id="188" name="Google Shape;188;p9"/>
            <p:cNvSpPr/>
            <p:nvPr/>
          </p:nvSpPr>
          <p:spPr>
            <a:xfrm>
              <a:off x="2013726" y="2434725"/>
              <a:ext cx="10713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dirty="0">
                  <a:solidFill>
                    <a:schemeClr val="bg1"/>
                  </a:solidFill>
                </a:rPr>
                <a:t>.</a:t>
              </a:r>
              <a:r>
                <a:rPr lang="en-US" sz="1800" b="1" i="0" u="none" strike="noStrike" cap="none" dirty="0">
                  <a:solidFill>
                    <a:schemeClr val="bg1"/>
                  </a:solidFill>
                  <a:latin typeface="Arial"/>
                  <a:ea typeface="Arial"/>
                  <a:cs typeface="Arial"/>
                  <a:sym typeface="Arial"/>
                </a:rPr>
                <a:t>rugby</a:t>
              </a:r>
            </a:p>
          </p:txBody>
        </p:sp>
        <p:sp>
          <p:nvSpPr>
            <p:cNvPr id="189" name="Google Shape;189;p9"/>
            <p:cNvSpPr/>
            <p:nvPr/>
          </p:nvSpPr>
          <p:spPr>
            <a:xfrm>
              <a:off x="3208489" y="2433179"/>
              <a:ext cx="9054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i="0" u="none" strike="noStrike" cap="none" dirty="0">
                  <a:solidFill>
                    <a:schemeClr val="bg1"/>
                  </a:solidFill>
                  <a:latin typeface="Arial"/>
                  <a:ea typeface="Arial"/>
                  <a:cs typeface="Arial"/>
                  <a:sym typeface="Arial"/>
                </a:rPr>
                <a:t>bank</a:t>
              </a:r>
              <a:r>
                <a:rPr lang="ar-SA" sz="1800" b="1" i="0" u="none" strike="noStrike" cap="none" dirty="0">
                  <a:solidFill>
                    <a:schemeClr val="bg1"/>
                  </a:solidFill>
                  <a:latin typeface="Arial"/>
                  <a:ea typeface="Arial"/>
                  <a:cs typeface="Arial"/>
                  <a:sym typeface="Arial"/>
                </a:rPr>
                <a:t>.</a:t>
              </a:r>
              <a:endParaRPr lang="en-US" sz="1800" b="1" i="0" u="none" strike="noStrike" cap="none" dirty="0">
                <a:solidFill>
                  <a:schemeClr val="bg1"/>
                </a:solidFill>
                <a:latin typeface="Arial"/>
                <a:ea typeface="Arial"/>
                <a:cs typeface="Arial"/>
                <a:sym typeface="Arial"/>
              </a:endParaRPr>
            </a:p>
          </p:txBody>
        </p:sp>
      </p:grpSp>
      <p:grpSp>
        <p:nvGrpSpPr>
          <p:cNvPr id="2" name="Group 1">
            <a:extLst>
              <a:ext uri="{FF2B5EF4-FFF2-40B4-BE49-F238E27FC236}">
                <a16:creationId xmlns:a16="http://schemas.microsoft.com/office/drawing/2014/main" id="{F7E138F9-952E-FA13-99AA-3CEB9C353409}"/>
              </a:ext>
            </a:extLst>
          </p:cNvPr>
          <p:cNvGrpSpPr/>
          <p:nvPr/>
        </p:nvGrpSpPr>
        <p:grpSpPr>
          <a:xfrm>
            <a:off x="657210" y="5342415"/>
            <a:ext cx="2129898" cy="404527"/>
            <a:chOff x="2013735" y="5179855"/>
            <a:chExt cx="2129898" cy="404527"/>
          </a:xfrm>
        </p:grpSpPr>
        <p:sp>
          <p:nvSpPr>
            <p:cNvPr id="190" name="Google Shape;190;p9"/>
            <p:cNvSpPr/>
            <p:nvPr/>
          </p:nvSpPr>
          <p:spPr>
            <a:xfrm>
              <a:off x="3179537" y="5179855"/>
              <a:ext cx="964096"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i="0" u="none" strike="noStrike" cap="none" dirty="0">
                  <a:solidFill>
                    <a:schemeClr val="lt1"/>
                  </a:solidFill>
                  <a:latin typeface="Arial"/>
                  <a:ea typeface="Arial"/>
                  <a:cs typeface="Arial"/>
                  <a:sym typeface="Arial"/>
                </a:rPr>
                <a:t>apple</a:t>
              </a:r>
              <a:r>
                <a:rPr lang="ar-SA" sz="1800" b="1" i="0" u="none" strike="noStrike" cap="none" dirty="0">
                  <a:solidFill>
                    <a:schemeClr val="lt1"/>
                  </a:solidFill>
                  <a:latin typeface="Arial"/>
                  <a:ea typeface="Arial"/>
                  <a:cs typeface="Arial"/>
                  <a:sym typeface="Arial"/>
                </a:rPr>
                <a:t>.</a:t>
              </a:r>
              <a:endParaRPr lang="en-US" sz="1800" b="1" i="0" u="none" strike="noStrike" cap="none" dirty="0">
                <a:solidFill>
                  <a:schemeClr val="lt1"/>
                </a:solidFill>
                <a:latin typeface="Arial"/>
                <a:ea typeface="Arial"/>
                <a:cs typeface="Arial"/>
                <a:sym typeface="Arial"/>
              </a:endParaRPr>
            </a:p>
          </p:txBody>
        </p:sp>
        <p:sp>
          <p:nvSpPr>
            <p:cNvPr id="191" name="Google Shape;191;p9"/>
            <p:cNvSpPr/>
            <p:nvPr/>
          </p:nvSpPr>
          <p:spPr>
            <a:xfrm>
              <a:off x="2013735" y="5185021"/>
              <a:ext cx="1071393"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i="0" u="none" strike="noStrike" cap="none" dirty="0">
                  <a:solidFill>
                    <a:schemeClr val="lt1"/>
                  </a:solidFill>
                  <a:latin typeface="Arial"/>
                  <a:ea typeface="Arial"/>
                  <a:cs typeface="Arial"/>
                  <a:sym typeface="Arial"/>
                </a:rPr>
                <a:t>google</a:t>
              </a:r>
              <a:r>
                <a:rPr lang="ar-SA" sz="1800" b="1" i="0" u="none" strike="noStrike" cap="none" dirty="0">
                  <a:solidFill>
                    <a:schemeClr val="lt1"/>
                  </a:solidFill>
                  <a:latin typeface="Arial"/>
                  <a:ea typeface="Arial"/>
                  <a:cs typeface="Arial"/>
                  <a:sym typeface="Arial"/>
                </a:rPr>
                <a:t>.</a:t>
              </a:r>
              <a:endParaRPr lang="en-US" sz="1800" b="1" i="0" u="none" strike="noStrike" cap="none" dirty="0">
                <a:solidFill>
                  <a:schemeClr val="lt1"/>
                </a:solidFill>
                <a:latin typeface="Arial"/>
                <a:ea typeface="Arial"/>
                <a:cs typeface="Arial"/>
                <a:sym typeface="Arial"/>
              </a:endParaRPr>
            </a:p>
          </p:txBody>
        </p:sp>
      </p:grpSp>
      <p:sp>
        <p:nvSpPr>
          <p:cNvPr id="192" name="Google Shape;192;p9"/>
          <p:cNvSpPr/>
          <p:nvPr/>
        </p:nvSpPr>
        <p:spPr>
          <a:xfrm rot="16200000" flipH="1">
            <a:off x="8514446" y="220025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3" name="Google Shape;193;p9"/>
          <p:cNvSpPr/>
          <p:nvPr/>
        </p:nvSpPr>
        <p:spPr>
          <a:xfrm rot="16200000" flipH="1">
            <a:off x="6586894" y="220025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4" name="Google Shape;194;p9"/>
          <p:cNvSpPr/>
          <p:nvPr/>
        </p:nvSpPr>
        <p:spPr>
          <a:xfrm rot="16200000" flipH="1">
            <a:off x="8514446" y="447709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5" name="Google Shape;195;p9"/>
          <p:cNvSpPr/>
          <p:nvPr/>
        </p:nvSpPr>
        <p:spPr>
          <a:xfrm rot="16200000" flipH="1">
            <a:off x="6586894" y="447709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6" name="Google Shape;196;p9"/>
          <p:cNvSpPr txBox="1"/>
          <p:nvPr/>
        </p:nvSpPr>
        <p:spPr>
          <a:xfrm>
            <a:off x="1665067" y="1574768"/>
            <a:ext cx="1122041" cy="246221"/>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أمثلة على ذلك:</a:t>
            </a:r>
          </a:p>
        </p:txBody>
      </p:sp>
      <p:sp>
        <p:nvSpPr>
          <p:cNvPr id="197" name="Google Shape;197;p9"/>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98" name="Google Shape;198;p9"/>
          <p:cNvCxnSpPr/>
          <p:nvPr/>
        </p:nvCxnSpPr>
        <p:spPr>
          <a:xfrm>
            <a:off x="8711873" y="200898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99" name="Google Shape;199;p9"/>
          <p:cNvCxnSpPr/>
          <p:nvPr/>
        </p:nvCxnSpPr>
        <p:spPr>
          <a:xfrm>
            <a:off x="6789628" y="2008989"/>
            <a:ext cx="0" cy="2088000"/>
          </a:xfrm>
          <a:prstGeom prst="straightConnector1">
            <a:avLst/>
          </a:prstGeom>
          <a:noFill/>
          <a:ln w="15875" cap="flat" cmpd="sng">
            <a:solidFill>
              <a:srgbClr val="F1633E"/>
            </a:solidFill>
            <a:prstDash val="solid"/>
            <a:round/>
            <a:headEnd type="none" w="sm" len="sm"/>
            <a:tailEnd type="none" w="sm" len="sm"/>
          </a:ln>
        </p:spPr>
      </p:cxnSp>
      <p:cxnSp>
        <p:nvCxnSpPr>
          <p:cNvPr id="200" name="Google Shape;200;p9"/>
          <p:cNvCxnSpPr/>
          <p:nvPr/>
        </p:nvCxnSpPr>
        <p:spPr>
          <a:xfrm>
            <a:off x="8711873" y="4279159"/>
            <a:ext cx="0" cy="2088000"/>
          </a:xfrm>
          <a:prstGeom prst="straightConnector1">
            <a:avLst/>
          </a:prstGeom>
          <a:noFill/>
          <a:ln w="15875" cap="flat" cmpd="sng">
            <a:solidFill>
              <a:srgbClr val="F1633E"/>
            </a:solidFill>
            <a:prstDash val="solid"/>
            <a:round/>
            <a:headEnd type="none" w="sm" len="sm"/>
            <a:tailEnd type="none" w="sm" len="sm"/>
          </a:ln>
        </p:spPr>
      </p:cxnSp>
      <p:cxnSp>
        <p:nvCxnSpPr>
          <p:cNvPr id="201" name="Google Shape;201;p9"/>
          <p:cNvCxnSpPr/>
          <p:nvPr/>
        </p:nvCxnSpPr>
        <p:spPr>
          <a:xfrm>
            <a:off x="6789628" y="4279159"/>
            <a:ext cx="0" cy="2088000"/>
          </a:xfrm>
          <a:prstGeom prst="straightConnector1">
            <a:avLst/>
          </a:prstGeom>
          <a:noFill/>
          <a:ln w="15875" cap="flat" cmpd="sng">
            <a:solidFill>
              <a:srgbClr val="F1633E"/>
            </a:solidFill>
            <a:prstDash val="solid"/>
            <a:round/>
            <a:headEnd type="none" w="sm" len="sm"/>
            <a:tailEnd type="none" w="sm" len="sm"/>
          </a:ln>
        </p:spPr>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txBox="1">
            <a:spLocks noGrp="1"/>
          </p:cNvSpPr>
          <p:nvPr>
            <p:ph type="title"/>
          </p:nvPr>
        </p:nvSpPr>
        <p:spPr>
          <a:xfrm>
            <a:off x="5106627" y="900112"/>
            <a:ext cx="3578336" cy="879743"/>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فرص نطاقات </a:t>
            </a:r>
            <a:r>
              <a:rPr lang="en-US" dirty="0"/>
              <a:t>gTLD</a:t>
            </a:r>
          </a:p>
        </p:txBody>
      </p:sp>
      <p:sp>
        <p:nvSpPr>
          <p:cNvPr id="208" name="Google Shape;208;p8"/>
          <p:cNvSpPr txBox="1"/>
          <p:nvPr/>
        </p:nvSpPr>
        <p:spPr>
          <a:xfrm>
            <a:off x="959204" y="1013537"/>
            <a:ext cx="3578400" cy="277200"/>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800"/>
              <a:buFont typeface="Arial"/>
              <a:buNone/>
            </a:pPr>
            <a:r>
              <a:rPr lang="ar-EG" sz="1800" b="1" dirty="0">
                <a:solidFill>
                  <a:srgbClr val="0B3458"/>
                </a:solidFill>
              </a:rPr>
              <a:t>التواصل مع مجموعات جديدة وخدمتها:</a:t>
            </a:r>
          </a:p>
        </p:txBody>
      </p:sp>
      <p:cxnSp>
        <p:nvCxnSpPr>
          <p:cNvPr id="209" name="Google Shape;209;p8"/>
          <p:cNvCxnSpPr/>
          <p:nvPr/>
        </p:nvCxnSpPr>
        <p:spPr>
          <a:xfrm>
            <a:off x="5126912" y="900113"/>
            <a:ext cx="0" cy="504000"/>
          </a:xfrm>
          <a:prstGeom prst="straightConnector1">
            <a:avLst/>
          </a:prstGeom>
          <a:noFill/>
          <a:ln w="15875" cap="flat" cmpd="sng">
            <a:solidFill>
              <a:srgbClr val="6D99B3"/>
            </a:solidFill>
            <a:prstDash val="solid"/>
            <a:round/>
            <a:headEnd type="none" w="sm" len="sm"/>
            <a:tailEnd type="none" w="sm" len="sm"/>
          </a:ln>
        </p:spPr>
      </p:cxnSp>
      <p:sp>
        <p:nvSpPr>
          <p:cNvPr id="210" name="Google Shape;210;p8"/>
          <p:cNvSpPr/>
          <p:nvPr/>
        </p:nvSpPr>
        <p:spPr>
          <a:xfrm flipH="1">
            <a:off x="6900861" y="2082759"/>
            <a:ext cx="108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1" name="Google Shape;211;p8"/>
          <p:cNvSpPr txBox="1"/>
          <p:nvPr/>
        </p:nvSpPr>
        <p:spPr>
          <a:xfrm flipH="1">
            <a:off x="6613589" y="3309052"/>
            <a:ext cx="1655100" cy="554100"/>
          </a:xfrm>
          <a:prstGeom prst="rect">
            <a:avLst/>
          </a:prstGeom>
          <a:noFill/>
          <a:ln>
            <a:noFill/>
          </a:ln>
        </p:spPr>
        <p:txBody>
          <a:bodyPr spcFirstLastPara="1" wrap="square" lIns="0" tIns="0" rIns="0" bIns="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الشركات والعلامات التجارية</a:t>
            </a:r>
          </a:p>
        </p:txBody>
      </p:sp>
      <p:sp>
        <p:nvSpPr>
          <p:cNvPr id="212" name="Google Shape;212;p8"/>
          <p:cNvSpPr txBox="1"/>
          <p:nvPr/>
        </p:nvSpPr>
        <p:spPr>
          <a:xfrm flipH="1">
            <a:off x="3455198" y="3272809"/>
            <a:ext cx="1926300" cy="554100"/>
          </a:xfrm>
          <a:prstGeom prst="rect">
            <a:avLst/>
          </a:prstGeom>
          <a:noFill/>
          <a:ln>
            <a:noFill/>
          </a:ln>
        </p:spPr>
        <p:txBody>
          <a:bodyPr spcFirstLastPara="1" wrap="square" lIns="0" tIns="0" rIns="0" bIns="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a:solidFill>
                  <a:srgbClr val="0B3458"/>
                </a:solidFill>
                <a:latin typeface="Arial"/>
                <a:ea typeface="Arial"/>
                <a:cs typeface="Arial"/>
                <a:sym typeface="Arial"/>
              </a:rPr>
              <a:t>المجتمعات والثقافات</a:t>
            </a:r>
          </a:p>
        </p:txBody>
      </p:sp>
      <p:sp>
        <p:nvSpPr>
          <p:cNvPr id="213" name="Google Shape;213;p8"/>
          <p:cNvSpPr txBox="1"/>
          <p:nvPr/>
        </p:nvSpPr>
        <p:spPr>
          <a:xfrm flipH="1">
            <a:off x="362865" y="3272800"/>
            <a:ext cx="2159400" cy="831300"/>
          </a:xfrm>
          <a:prstGeom prst="rect">
            <a:avLst/>
          </a:prstGeom>
          <a:noFill/>
          <a:ln>
            <a:noFill/>
          </a:ln>
        </p:spPr>
        <p:txBody>
          <a:bodyPr spcFirstLastPara="1" wrap="square" lIns="0" tIns="0" rIns="0" bIns="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المناطق الجغرافية</a:t>
            </a:r>
          </a:p>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(على سبيل المثال؛ </a:t>
            </a:r>
            <a:br>
              <a:rPr lang="en-US" sz="1800" b="0" i="0" u="none" strike="noStrike" cap="none" dirty="0">
                <a:solidFill>
                  <a:srgbClr val="0B3458"/>
                </a:solidFill>
                <a:latin typeface="Arial"/>
                <a:ea typeface="Arial"/>
                <a:cs typeface="Arial"/>
                <a:sym typeface="Arial"/>
              </a:rPr>
            </a:br>
            <a:r>
              <a:rPr lang="ar-EG" sz="1800" b="0" i="0" u="none" strike="noStrike" cap="none" dirty="0">
                <a:solidFill>
                  <a:srgbClr val="0B3458"/>
                </a:solidFill>
                <a:latin typeface="Arial"/>
                <a:ea typeface="Arial"/>
                <a:cs typeface="Arial"/>
                <a:sym typeface="Arial"/>
              </a:rPr>
              <a:t>المدن والأقاليم)</a:t>
            </a:r>
          </a:p>
        </p:txBody>
      </p:sp>
      <p:sp>
        <p:nvSpPr>
          <p:cNvPr id="214" name="Google Shape;214;p8"/>
          <p:cNvSpPr txBox="1"/>
          <p:nvPr/>
        </p:nvSpPr>
        <p:spPr>
          <a:xfrm flipH="1">
            <a:off x="6113225" y="5531612"/>
            <a:ext cx="2655000" cy="554100"/>
          </a:xfrm>
          <a:prstGeom prst="rect">
            <a:avLst/>
          </a:prstGeom>
          <a:noFill/>
          <a:ln>
            <a:noFill/>
          </a:ln>
        </p:spPr>
        <p:txBody>
          <a:bodyPr spcFirstLastPara="1" wrap="square" lIns="0" tIns="0" rIns="0" bIns="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الحكومات – المحلية والوطنية – والمنظمات الدولية الحكومية</a:t>
            </a:r>
          </a:p>
        </p:txBody>
      </p:sp>
      <p:sp>
        <p:nvSpPr>
          <p:cNvPr id="215" name="Google Shape;215;p8"/>
          <p:cNvSpPr txBox="1"/>
          <p:nvPr/>
        </p:nvSpPr>
        <p:spPr>
          <a:xfrm flipH="1">
            <a:off x="781405" y="5529538"/>
            <a:ext cx="1396800" cy="831300"/>
          </a:xfrm>
          <a:prstGeom prst="rect">
            <a:avLst/>
          </a:prstGeom>
          <a:noFill/>
          <a:ln>
            <a:noFill/>
          </a:ln>
        </p:spPr>
        <p:txBody>
          <a:bodyPr spcFirstLastPara="1" wrap="square" lIns="0" tIns="0" rIns="0" bIns="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a:solidFill>
                  <a:srgbClr val="0B3458"/>
                </a:solidFill>
                <a:latin typeface="Arial"/>
                <a:ea typeface="Arial"/>
                <a:cs typeface="Arial"/>
                <a:sym typeface="Arial"/>
              </a:rPr>
              <a:t>مستخدمي النصوص المتنوعة</a:t>
            </a:r>
          </a:p>
        </p:txBody>
      </p:sp>
      <p:sp>
        <p:nvSpPr>
          <p:cNvPr id="216" name="Google Shape;216;p8"/>
          <p:cNvSpPr txBox="1"/>
          <p:nvPr/>
        </p:nvSpPr>
        <p:spPr>
          <a:xfrm flipH="1">
            <a:off x="3666613" y="5531612"/>
            <a:ext cx="1484700" cy="831300"/>
          </a:xfrm>
          <a:prstGeom prst="rect">
            <a:avLst/>
          </a:prstGeom>
          <a:noFill/>
          <a:ln>
            <a:noFill/>
          </a:ln>
        </p:spPr>
        <p:txBody>
          <a:bodyPr spcFirstLastPara="1" wrap="square" lIns="0" tIns="0" rIns="0" bIns="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a:solidFill>
                  <a:srgbClr val="0B3458"/>
                </a:solidFill>
                <a:latin typeface="Arial"/>
                <a:ea typeface="Arial"/>
                <a:cs typeface="Arial"/>
                <a:sym typeface="Arial"/>
              </a:rPr>
              <a:t>العملاء أو الأعضاء المستهدفين</a:t>
            </a:r>
          </a:p>
        </p:txBody>
      </p:sp>
      <p:sp>
        <p:nvSpPr>
          <p:cNvPr id="217" name="Google Shape;217;p8"/>
          <p:cNvSpPr/>
          <p:nvPr/>
        </p:nvSpPr>
        <p:spPr>
          <a:xfrm flipH="1">
            <a:off x="3873433" y="2077833"/>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8" name="Google Shape;218;p8"/>
          <p:cNvSpPr/>
          <p:nvPr/>
        </p:nvSpPr>
        <p:spPr>
          <a:xfrm flipH="1">
            <a:off x="952419" y="2078140"/>
            <a:ext cx="1089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9" name="Google Shape;219;p8"/>
          <p:cNvSpPr/>
          <p:nvPr/>
        </p:nvSpPr>
        <p:spPr>
          <a:xfrm flipH="1">
            <a:off x="6895795" y="4339507"/>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20" name="Google Shape;220;p8"/>
          <p:cNvSpPr/>
          <p:nvPr/>
        </p:nvSpPr>
        <p:spPr>
          <a:xfrm flipH="1">
            <a:off x="931184" y="4339505"/>
            <a:ext cx="10857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21" name="Google Shape;221;p8"/>
          <p:cNvSpPr/>
          <p:nvPr/>
        </p:nvSpPr>
        <p:spPr>
          <a:xfrm flipH="1">
            <a:off x="3868223" y="4343653"/>
            <a:ext cx="10815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222" name="Google Shape;222;p8"/>
          <p:cNvGrpSpPr/>
          <p:nvPr/>
        </p:nvGrpSpPr>
        <p:grpSpPr>
          <a:xfrm flipH="1">
            <a:off x="4155675" y="4619951"/>
            <a:ext cx="506785" cy="528848"/>
            <a:chOff x="5791593" y="1926808"/>
            <a:chExt cx="599604" cy="625708"/>
          </a:xfrm>
        </p:grpSpPr>
        <p:sp>
          <p:nvSpPr>
            <p:cNvPr id="223" name="Google Shape;223;p8"/>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8"/>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8"/>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8"/>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8"/>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8"/>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8"/>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8"/>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8"/>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2" name="Google Shape;232;p8"/>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3" name="Google Shape;233;p8"/>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8"/>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8"/>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6" name="Google Shape;236;p8"/>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7" name="Google Shape;237;p8"/>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8" name="Google Shape;238;p8"/>
          <p:cNvGrpSpPr/>
          <p:nvPr/>
        </p:nvGrpSpPr>
        <p:grpSpPr>
          <a:xfrm flipH="1">
            <a:off x="1212489" y="2348782"/>
            <a:ext cx="563630" cy="563513"/>
            <a:chOff x="3500745" y="1936798"/>
            <a:chExt cx="625838" cy="625708"/>
          </a:xfrm>
        </p:grpSpPr>
        <p:sp>
          <p:nvSpPr>
            <p:cNvPr id="239" name="Google Shape;239;p8"/>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0" name="Google Shape;240;p8"/>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8"/>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8"/>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8"/>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8"/>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8"/>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6" name="Google Shape;246;p8"/>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7" name="Google Shape;247;p8"/>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8" name="Google Shape;248;p8"/>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9" name="Google Shape;249;p8"/>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0" name="Google Shape;250;p8"/>
          <p:cNvGrpSpPr/>
          <p:nvPr/>
        </p:nvGrpSpPr>
        <p:grpSpPr>
          <a:xfrm>
            <a:off x="7168524" y="2360905"/>
            <a:ext cx="535712" cy="511208"/>
            <a:chOff x="4240905" y="5424892"/>
            <a:chExt cx="627518" cy="598814"/>
          </a:xfrm>
        </p:grpSpPr>
        <p:sp>
          <p:nvSpPr>
            <p:cNvPr id="251" name="Google Shape;251;p8"/>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2" name="Google Shape;252;p8"/>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3" name="Google Shape;253;p8"/>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4" name="Google Shape;254;p8"/>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8"/>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6" name="Google Shape;256;p8"/>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7" name="Google Shape;257;p8"/>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8"/>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 name="Google Shape;259;p8"/>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0" name="Google Shape;260;p8"/>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8"/>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2" name="Google Shape;262;p8"/>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 name="Google Shape;263;p8"/>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8"/>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8"/>
          <p:cNvGrpSpPr/>
          <p:nvPr/>
        </p:nvGrpSpPr>
        <p:grpSpPr>
          <a:xfrm>
            <a:off x="1232594" y="4633456"/>
            <a:ext cx="490884" cy="473577"/>
            <a:chOff x="4328387" y="4620861"/>
            <a:chExt cx="490884" cy="473577"/>
          </a:xfrm>
        </p:grpSpPr>
        <p:grpSp>
          <p:nvGrpSpPr>
            <p:cNvPr id="266" name="Google Shape;266;p8"/>
            <p:cNvGrpSpPr/>
            <p:nvPr/>
          </p:nvGrpSpPr>
          <p:grpSpPr>
            <a:xfrm>
              <a:off x="4328387" y="4796248"/>
              <a:ext cx="296360" cy="298190"/>
              <a:chOff x="4328387" y="4796248"/>
              <a:chExt cx="296360" cy="298190"/>
            </a:xfrm>
          </p:grpSpPr>
          <p:sp>
            <p:nvSpPr>
              <p:cNvPr id="267" name="Google Shape;267;p8"/>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68" name="Google Shape;268;p8"/>
              <p:cNvGrpSpPr/>
              <p:nvPr/>
            </p:nvGrpSpPr>
            <p:grpSpPr>
              <a:xfrm>
                <a:off x="4433553" y="4892677"/>
                <a:ext cx="87693" cy="105248"/>
                <a:chOff x="4433553" y="4892677"/>
                <a:chExt cx="87693" cy="105248"/>
              </a:xfrm>
            </p:grpSpPr>
            <p:sp>
              <p:nvSpPr>
                <p:cNvPr id="269" name="Google Shape;269;p8"/>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 name="Google Shape;270;p8"/>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271" name="Google Shape;271;p8"/>
            <p:cNvGrpSpPr/>
            <p:nvPr/>
          </p:nvGrpSpPr>
          <p:grpSpPr>
            <a:xfrm>
              <a:off x="4503608" y="4620861"/>
              <a:ext cx="315663" cy="315663"/>
              <a:chOff x="4503608" y="4620861"/>
              <a:chExt cx="315663" cy="315663"/>
            </a:xfrm>
          </p:grpSpPr>
          <p:sp>
            <p:nvSpPr>
              <p:cNvPr id="272" name="Google Shape;272;p8"/>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73" name="Google Shape;273;p8"/>
              <p:cNvGrpSpPr/>
              <p:nvPr/>
            </p:nvGrpSpPr>
            <p:grpSpPr>
              <a:xfrm>
                <a:off x="4608856" y="4699818"/>
                <a:ext cx="105248" cy="131540"/>
                <a:chOff x="4608856" y="4699818"/>
                <a:chExt cx="105248" cy="131540"/>
              </a:xfrm>
            </p:grpSpPr>
            <p:sp>
              <p:nvSpPr>
                <p:cNvPr id="274" name="Google Shape;274;p8"/>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8"/>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8"/>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8"/>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grpSp>
        <p:nvGrpSpPr>
          <p:cNvPr id="278" name="Google Shape;278;p8"/>
          <p:cNvGrpSpPr/>
          <p:nvPr/>
        </p:nvGrpSpPr>
        <p:grpSpPr>
          <a:xfrm flipH="1">
            <a:off x="4153005" y="2316832"/>
            <a:ext cx="554154" cy="612158"/>
            <a:chOff x="5399755" y="2316832"/>
            <a:chExt cx="554154" cy="612158"/>
          </a:xfrm>
        </p:grpSpPr>
        <p:sp>
          <p:nvSpPr>
            <p:cNvPr id="279" name="Google Shape;279;p8"/>
            <p:cNvSpPr/>
            <p:nvPr/>
          </p:nvSpPr>
          <p:spPr>
            <a:xfrm rot="-244200">
              <a:off x="5539149" y="2490569"/>
              <a:ext cx="276011" cy="276484"/>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8"/>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8"/>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8"/>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8"/>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8"/>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8"/>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8"/>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8"/>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8"/>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8"/>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8"/>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8"/>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8"/>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8"/>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8"/>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95" name="Google Shape;295;p8"/>
          <p:cNvGrpSpPr/>
          <p:nvPr/>
        </p:nvGrpSpPr>
        <p:grpSpPr>
          <a:xfrm flipH="1">
            <a:off x="7186191" y="4629506"/>
            <a:ext cx="511778" cy="511777"/>
            <a:chOff x="2195121" y="4629506"/>
            <a:chExt cx="511778" cy="511777"/>
          </a:xfrm>
        </p:grpSpPr>
        <p:grpSp>
          <p:nvGrpSpPr>
            <p:cNvPr id="296" name="Google Shape;296;p8"/>
            <p:cNvGrpSpPr/>
            <p:nvPr/>
          </p:nvGrpSpPr>
          <p:grpSpPr>
            <a:xfrm>
              <a:off x="2195121" y="5075275"/>
              <a:ext cx="511777" cy="66008"/>
              <a:chOff x="2195121" y="5075275"/>
              <a:chExt cx="511777" cy="66008"/>
            </a:xfrm>
          </p:grpSpPr>
          <p:sp>
            <p:nvSpPr>
              <p:cNvPr id="297" name="Google Shape;297;p8"/>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8"/>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8"/>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00" name="Google Shape;300;p8"/>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01" name="Google Shape;301;p8"/>
            <p:cNvGrpSpPr/>
            <p:nvPr/>
          </p:nvGrpSpPr>
          <p:grpSpPr>
            <a:xfrm>
              <a:off x="2244650" y="4811147"/>
              <a:ext cx="412718" cy="264128"/>
              <a:chOff x="2244650" y="4811147"/>
              <a:chExt cx="412718" cy="264128"/>
            </a:xfrm>
          </p:grpSpPr>
          <p:grpSp>
            <p:nvGrpSpPr>
              <p:cNvPr id="302" name="Google Shape;302;p8"/>
              <p:cNvGrpSpPr/>
              <p:nvPr/>
            </p:nvGrpSpPr>
            <p:grpSpPr>
              <a:xfrm>
                <a:off x="2244650" y="4811147"/>
                <a:ext cx="98965" cy="264128"/>
                <a:chOff x="2244650" y="4811147"/>
                <a:chExt cx="98965" cy="264128"/>
              </a:xfrm>
            </p:grpSpPr>
            <p:sp>
              <p:nvSpPr>
                <p:cNvPr id="303" name="Google Shape;303;p8"/>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8"/>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8"/>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8"/>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07" name="Google Shape;307;p8"/>
              <p:cNvGrpSpPr/>
              <p:nvPr/>
            </p:nvGrpSpPr>
            <p:grpSpPr>
              <a:xfrm>
                <a:off x="2558309" y="4811147"/>
                <a:ext cx="99059" cy="264128"/>
                <a:chOff x="2558309" y="4811147"/>
                <a:chExt cx="99059" cy="264128"/>
              </a:xfrm>
            </p:grpSpPr>
            <p:sp>
              <p:nvSpPr>
                <p:cNvPr id="308" name="Google Shape;308;p8"/>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8"/>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8"/>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8"/>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12" name="Google Shape;312;p8"/>
            <p:cNvGrpSpPr/>
            <p:nvPr/>
          </p:nvGrpSpPr>
          <p:grpSpPr>
            <a:xfrm>
              <a:off x="2195121" y="4629506"/>
              <a:ext cx="511778" cy="181641"/>
              <a:chOff x="2195121" y="4629506"/>
              <a:chExt cx="511778" cy="181641"/>
            </a:xfrm>
          </p:grpSpPr>
          <p:sp>
            <p:nvSpPr>
              <p:cNvPr id="313" name="Google Shape;313;p8"/>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8"/>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315" name="Google Shape;315;p8"/>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3933</Words>
  <Application>Microsoft Macintosh PowerPoint</Application>
  <PresentationFormat>On-screen Show (4:3)</PresentationFormat>
  <Paragraphs>389</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Helvetica Neue</vt:lpstr>
      <vt:lpstr>Calibri</vt:lpstr>
      <vt:lpstr>NTR</vt:lpstr>
      <vt:lpstr>ICANN PPT_Arial_16x9_June 2017_potx</vt:lpstr>
      <vt:lpstr>إنترنت أكثر شمولاً: برنامج دعم مقدم الطلب على نطاقات gTLD الجديدة</vt:lpstr>
      <vt:lpstr>جدول الأعمال</vt:lpstr>
      <vt:lpstr>نظرة عامة على برنامج نطاقات gTLD الجديدة: الجولة القادمة</vt:lpstr>
      <vt:lpstr>برنامج نطاقات gTLD الجديدة</vt:lpstr>
      <vt:lpstr>ما المقصود بنطاق gTLD؟</vt:lpstr>
      <vt:lpstr>جولة قادمة ناجحة</vt:lpstr>
      <vt:lpstr>تعزيز قوة الإنترنت من خلال نطاقات gTLD</vt:lpstr>
      <vt:lpstr>أسماء نطاقات جديدة، استخدامات جديدة</vt:lpstr>
      <vt:lpstr>فرص نطاقات gTLD</vt:lpstr>
      <vt:lpstr>مزايا تشغيل نطاق gTLD</vt:lpstr>
      <vt:lpstr>كيف تصبح مشغل سجل</vt:lpstr>
      <vt:lpstr>كيف تصبح مشغل سجل</vt:lpstr>
      <vt:lpstr>الاعتبارات المالية والفنية</vt:lpstr>
      <vt:lpstr>مسئوليات مُشغلي السجلات   </vt:lpstr>
      <vt:lpstr>المساعدة لمقدمي طلبات نطاقات gTLD الجديدة</vt:lpstr>
      <vt:lpstr>معايير دعم مقدم الطلب</vt:lpstr>
      <vt:lpstr>برنامج دعم مقدم الطلب</vt:lpstr>
      <vt:lpstr>محفظة دعم مقدم الطلب</vt:lpstr>
      <vt:lpstr>تقييم مقدمي طلبات الحصول على الدعم</vt:lpstr>
      <vt:lpstr>تقييم مقدمي طلبات الحصول على الدعم</vt:lpstr>
      <vt:lpstr>ماذا يحدث بعد ذلك؟</vt:lpstr>
      <vt:lpstr>رحلة مقدم الطلب المدعوم</vt:lpstr>
      <vt:lpstr>رحلة مقدم الطلب المدعوم</vt:lpstr>
      <vt:lpstr>التواريخ الأساسية</vt:lpstr>
      <vt:lpstr>الفعاليات والموارد</vt:lpstr>
      <vt:lpstr>الفعاليات المقبلة</vt:lpstr>
      <vt:lpstr>ابقوا على اطلاع.</vt:lpstr>
      <vt:lpstr>موارد مفيدة لمقدمي طلبات الدعم</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إنترنت أكثر شمولاً: برنامج دعم مقدم الطلب على نطاقات gTLD الجديدة</dc:title>
  <dc:creator>Nikki Davis</dc:creator>
  <cp:lastModifiedBy>Jane Sexton</cp:lastModifiedBy>
  <cp:revision>28</cp:revision>
  <dcterms:created xsi:type="dcterms:W3CDTF">2023-12-01T11:42:21Z</dcterms:created>
  <dcterms:modified xsi:type="dcterms:W3CDTF">2024-09-05T15:09:26Z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41DF1CD0-8478-4004-A915-2B4D3D05404B</vt:lpwstr>
  </property>
  <property fmtid="{D5CDD505-2E9C-101B-9397-08002B2CF9AE}" pid="3" name="ArticulatePath">
    <vt:lpwstr>ASP 101 Deck for LS_10aug24_updated_ar-reviewed (2)</vt:lpwstr>
  </property>
</Properties>
</file>