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2"/>
  </p:notesMasterIdLst>
  <p:sldIdLst>
    <p:sldId id="292" r:id="rId2"/>
    <p:sldId id="257" r:id="rId3"/>
    <p:sldId id="258" r:id="rId4"/>
    <p:sldId id="259" r:id="rId5"/>
    <p:sldId id="293" r:id="rId6"/>
    <p:sldId id="261" r:id="rId7"/>
    <p:sldId id="262" r:id="rId8"/>
    <p:sldId id="263" r:id="rId9"/>
    <p:sldId id="264" r:id="rId10"/>
    <p:sldId id="265" r:id="rId11"/>
    <p:sldId id="266" r:id="rId12"/>
    <p:sldId id="267" r:id="rId13"/>
    <p:sldId id="294"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embeddedFontLst>
    <p:embeddedFont>
      <p:font typeface="Helvetica Neue" panose="02000503000000020004" pitchFamily="2" charset="0"/>
      <p:regular r:id="rId33"/>
      <p:bold r:id="rId34"/>
      <p:italic r:id="rId35"/>
      <p:boldItalic r:id="rId36"/>
    </p:embeddedFont>
    <p:embeddedFont>
      <p:font typeface="NTR"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9pPr>
  </p:defaultTextStyle>
  <p:extLst>
    <p:ext uri="{EFAFB233-063F-42B5-8137-9DF3F51BA10A}">
      <p15:sldGuideLst xmlns:p15="http://schemas.microsoft.com/office/powerpoint/2012/main">
        <p15:guide id="1" orient="horz" pos="686">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hHV1VEOgxzowt2Y7wPyjDbJx7ym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2DFE"/>
    <a:srgbClr val="0B34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p:restoredTop sz="80000"/>
  </p:normalViewPr>
  <p:slideViewPr>
    <p:cSldViewPr snapToGrid="0">
      <p:cViewPr varScale="1">
        <p:scale>
          <a:sx n="101" d="100"/>
          <a:sy n="101" d="100"/>
        </p:scale>
        <p:origin x="2456" y="192"/>
      </p:cViewPr>
      <p:guideLst>
        <p:guide orient="horz" pos="686"/>
        <p:guide pos="2880"/>
      </p:guideLst>
    </p:cSldViewPr>
  </p:slideViewPr>
  <p:notesTextViewPr>
    <p:cViewPr>
      <p:scale>
        <a:sx n="140" d="100"/>
        <a:sy n="140" d="100"/>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9.xml"/><Relationship Id="rId5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SimSun"/>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SimSun"/>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SimSun"/>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SimSun"/>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SimSun"/>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SimSun"/>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SimSun"/>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SimSun"/>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SimSun"/>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SimSun"/>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SimSun"/>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SimSun"/>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SimSun"/>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SimSun"/>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newgtldprogram.icann.org/en/application-rounds/round2/asp/handboo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newgtldprogram.icann.org/e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ewgtlds.icann.org/en/program-status/statistic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dirty="0"/>
          </a:p>
        </p:txBody>
      </p:sp>
      <p:sp>
        <p:nvSpPr>
          <p:cNvPr id="58" name="Google Shape;5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zh-CN" sz="1150" dirty="0">
                <a:solidFill>
                  <a:srgbClr val="1D1C1D"/>
                </a:solidFill>
                <a:latin typeface="Arial"/>
                <a:ea typeface="SimSun"/>
                <a:cs typeface="Arial"/>
                <a:sym typeface="Arial"/>
              </a:rPr>
              <a:t>除了拥有一个独特的“标签”或名称外，gTLD 还能带来许多潜在的好处：</a:t>
            </a:r>
          </a:p>
          <a:p>
            <a:pPr marL="0" lvl="0" indent="0" algn="l" rtl="0">
              <a:lnSpc>
                <a:spcPct val="115000"/>
              </a:lnSpc>
              <a:spcBef>
                <a:spcPts val="0"/>
              </a:spcBef>
              <a:spcAft>
                <a:spcPts val="0"/>
              </a:spcAft>
              <a:buClr>
                <a:schemeClr val="dk1"/>
              </a:buClr>
              <a:buSzPts val="1100"/>
              <a:buFont typeface="Arial"/>
              <a:buNone/>
            </a:pPr>
            <a:endParaRPr sz="1150" dirty="0">
              <a:solidFill>
                <a:srgbClr val="1D1C1D"/>
              </a:solidFill>
              <a:latin typeface="Arial"/>
              <a:ea typeface="Arial"/>
              <a:cs typeface="Arial"/>
              <a:sym typeface="Arial"/>
            </a:endParaRPr>
          </a:p>
          <a:p>
            <a:pPr marL="457200" lvl="0" indent="-301625" algn="l" rtl="0">
              <a:lnSpc>
                <a:spcPct val="115000"/>
              </a:lnSpc>
              <a:spcBef>
                <a:spcPts val="0"/>
              </a:spcBef>
              <a:spcAft>
                <a:spcPts val="0"/>
              </a:spcAft>
              <a:buClr>
                <a:srgbClr val="1D1C1D"/>
              </a:buClr>
              <a:buSzPts val="1150"/>
              <a:buFont typeface="Arial"/>
              <a:buAutoNum type="arabicPeriod"/>
            </a:pPr>
            <a:r>
              <a:rPr lang="zh-CN" sz="1150" dirty="0">
                <a:solidFill>
                  <a:srgbClr val="1D1C1D"/>
                </a:solidFill>
                <a:latin typeface="Arial"/>
                <a:ea typeface="SimSun"/>
                <a:cs typeface="Arial"/>
                <a:sym typeface="Arial"/>
              </a:rPr>
              <a:t>增强安全性：一家注册管理运行机构 (RO) 能够实施针对该域名量身定制的安全措施，从而降低网络威胁（如网络钓鱼攻击）风险。</a:t>
            </a:r>
          </a:p>
          <a:p>
            <a:pPr marL="457200" lvl="0" indent="-301625" algn="l" rtl="0">
              <a:lnSpc>
                <a:spcPct val="115000"/>
              </a:lnSpc>
              <a:spcBef>
                <a:spcPts val="0"/>
              </a:spcBef>
              <a:spcAft>
                <a:spcPts val="0"/>
              </a:spcAft>
              <a:buClr>
                <a:srgbClr val="1D1C1D"/>
              </a:buClr>
              <a:buSzPts val="1150"/>
              <a:buFont typeface="Arial"/>
              <a:buAutoNum type="arabicPeriod"/>
            </a:pPr>
            <a:r>
              <a:rPr lang="zh-CN" sz="1150" dirty="0">
                <a:solidFill>
                  <a:srgbClr val="1D1C1D"/>
                </a:solidFill>
                <a:latin typeface="Arial"/>
                <a:ea typeface="SimSun"/>
                <a:cs typeface="Arial"/>
                <a:sym typeface="Arial"/>
              </a:rPr>
              <a:t>货币化机遇RO 可以出售 gTLD 下的域名，从而获得潜在收入。</a:t>
            </a:r>
          </a:p>
          <a:p>
            <a:pPr marL="457200" lvl="0" indent="-301625" algn="l" rtl="0">
              <a:lnSpc>
                <a:spcPct val="115000"/>
              </a:lnSpc>
              <a:spcBef>
                <a:spcPts val="0"/>
              </a:spcBef>
              <a:spcAft>
                <a:spcPts val="0"/>
              </a:spcAft>
              <a:buClr>
                <a:srgbClr val="1D1C1D"/>
              </a:buClr>
              <a:buSzPts val="1150"/>
              <a:buFont typeface="Arial"/>
              <a:buAutoNum type="arabicPeriod"/>
            </a:pPr>
            <a:r>
              <a:rPr lang="zh-CN" sz="1150" dirty="0">
                <a:solidFill>
                  <a:srgbClr val="1D1C1D"/>
                </a:solidFill>
                <a:latin typeface="Arial"/>
                <a:ea typeface="SimSun"/>
                <a:cs typeface="Arial"/>
                <a:sym typeface="Arial"/>
              </a:rPr>
              <a:t>提高可信度：  gTLD 可以提高品牌在用户心目中的信誉度和可信度。</a:t>
            </a:r>
          </a:p>
          <a:p>
            <a:pPr marL="457200" lvl="0" indent="-301625" algn="l" rtl="0">
              <a:lnSpc>
                <a:spcPct val="115000"/>
              </a:lnSpc>
              <a:spcBef>
                <a:spcPts val="0"/>
              </a:spcBef>
              <a:spcAft>
                <a:spcPts val="0"/>
              </a:spcAft>
              <a:buClr>
                <a:srgbClr val="1D1C1D"/>
              </a:buClr>
              <a:buSzPts val="1150"/>
              <a:buFont typeface="Arial"/>
              <a:buAutoNum type="arabicPeriod"/>
            </a:pPr>
            <a:r>
              <a:rPr lang="zh-CN" sz="1150" dirty="0">
                <a:solidFill>
                  <a:srgbClr val="1D1C1D"/>
                </a:solidFill>
                <a:latin typeface="Arial"/>
                <a:ea typeface="SimSun"/>
                <a:cs typeface="Arial"/>
                <a:sym typeface="Arial"/>
              </a:rPr>
              <a:t>品牌控制：gTLD 可让您对自己的品牌拥有更多的线上控制权。</a:t>
            </a:r>
          </a:p>
          <a:p>
            <a:pPr marL="457200" lvl="0" indent="-301625" algn="l" rtl="0">
              <a:lnSpc>
                <a:spcPct val="115000"/>
              </a:lnSpc>
              <a:spcBef>
                <a:spcPts val="0"/>
              </a:spcBef>
              <a:spcAft>
                <a:spcPts val="0"/>
              </a:spcAft>
              <a:buClr>
                <a:srgbClr val="1D1C1D"/>
              </a:buClr>
              <a:buSzPts val="1150"/>
              <a:buFont typeface="Arial"/>
              <a:buAutoNum type="arabicPeriod"/>
            </a:pPr>
            <a:r>
              <a:rPr lang="zh-CN" sz="1150" dirty="0">
                <a:solidFill>
                  <a:srgbClr val="1D1C1D"/>
                </a:solidFill>
                <a:latin typeface="Arial"/>
                <a:ea typeface="SimSun"/>
                <a:cs typeface="Arial"/>
                <a:sym typeface="Arial"/>
              </a:rPr>
              <a:t>灵活性和创造性：作为 RO，您可以创建与您的特定利基或行业更相关、更有创意的域名。</a:t>
            </a:r>
          </a:p>
          <a:p>
            <a:pPr marL="457200" lvl="0" indent="-301625" algn="l" rtl="0">
              <a:lnSpc>
                <a:spcPct val="115000"/>
              </a:lnSpc>
              <a:spcBef>
                <a:spcPts val="0"/>
              </a:spcBef>
              <a:spcAft>
                <a:spcPts val="0"/>
              </a:spcAft>
              <a:buClr>
                <a:srgbClr val="1D1C1D"/>
              </a:buClr>
              <a:buSzPts val="1150"/>
              <a:buFont typeface="Arial"/>
              <a:buAutoNum type="arabicPeriod"/>
            </a:pPr>
            <a:r>
              <a:rPr lang="zh-CN" sz="1150" dirty="0">
                <a:solidFill>
                  <a:srgbClr val="1D1C1D"/>
                </a:solidFill>
                <a:latin typeface="Arial"/>
                <a:ea typeface="SimSun"/>
                <a:cs typeface="Arial"/>
                <a:sym typeface="Arial"/>
              </a:rPr>
              <a:t>政策管控：虽然</a:t>
            </a:r>
            <a:r>
              <a:rPr lang="zh-CN" sz="1150" dirty="0">
                <a:solidFill>
                  <a:srgbClr val="1D1C1D"/>
                </a:solidFill>
                <a:latin typeface="Arial"/>
                <a:ea typeface="SimSun"/>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有些规则是依据 ICANN 共识性政策制定的，</a:t>
            </a:r>
            <a:r>
              <a:rPr lang="zh-CN" sz="1150" dirty="0">
                <a:solidFill>
                  <a:srgbClr val="1D1C1D"/>
                </a:solidFill>
                <a:latin typeface="Arial"/>
                <a:ea typeface="SimSun"/>
                <a:cs typeface="Arial"/>
                <a:sym typeface="Arial"/>
              </a:rPr>
              <a:t>但 RO 通常拥有制定 gTLD 注册政策的自主权，包括谁可以在您的 gTLD 下注册域名以及出于何种目的进行注册。</a:t>
            </a:r>
          </a:p>
          <a:p>
            <a:pPr marL="457200" lvl="0" indent="-301625" algn="l" rtl="0">
              <a:lnSpc>
                <a:spcPct val="115000"/>
              </a:lnSpc>
              <a:spcBef>
                <a:spcPts val="0"/>
              </a:spcBef>
              <a:spcAft>
                <a:spcPts val="0"/>
              </a:spcAft>
              <a:buClr>
                <a:srgbClr val="1D1C1D"/>
              </a:buClr>
              <a:buSzPts val="1150"/>
              <a:buFont typeface="Arial"/>
              <a:buAutoNum type="arabicPeriod"/>
            </a:pPr>
            <a:r>
              <a:rPr lang="zh-CN" sz="1150" dirty="0">
                <a:solidFill>
                  <a:srgbClr val="1D1C1D"/>
                </a:solidFill>
                <a:latin typeface="Arial"/>
                <a:ea typeface="SimSun"/>
                <a:cs typeface="Arial"/>
                <a:sym typeface="Arial"/>
              </a:rPr>
              <a:t>本地化：拥有自己的 gTLD 将支持针对特定地区或语言注册本地化域名，从而提高您的全球影响力和相关性。</a:t>
            </a:r>
          </a:p>
        </p:txBody>
      </p:sp>
      <p:sp>
        <p:nvSpPr>
          <p:cNvPr id="319" name="Google Shape;319;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1400"/>
              <a:buNone/>
            </a:pPr>
            <a:r>
              <a:rPr lang="zh-CN"/>
              <a:t>申请运营注册管理机构业务的流程要比注册域名复杂得多，任何个人或组织都可以申请，但不应该轻易申请。申请新通用顶级域实质上表示要申请运营互联网注册管理机构。让我们来谈谈这意味着什么。</a:t>
            </a:r>
          </a:p>
          <a:p>
            <a:pPr marL="0" lvl="0" indent="0" algn="l" rtl="0">
              <a:lnSpc>
                <a:spcPct val="100000"/>
              </a:lnSpc>
              <a:spcBef>
                <a:spcPts val="1200"/>
              </a:spcBef>
              <a:spcAft>
                <a:spcPts val="1200"/>
              </a:spcAft>
              <a:buSzPts val="1400"/>
              <a:buNone/>
            </a:pPr>
            <a:endParaRPr sz="1100"/>
          </a:p>
        </p:txBody>
      </p:sp>
      <p:sp>
        <p:nvSpPr>
          <p:cNvPr id="422" name="Google Shape;42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zh-CN"/>
              <a:t>作为申请人，您的组织请求运营一个代表互联网基础设施一部分的注册管理机构。 </a:t>
            </a:r>
          </a:p>
          <a:p>
            <a:pPr marL="0" lvl="0" indent="0" algn="l" rtl="0">
              <a:lnSpc>
                <a:spcPct val="100000"/>
              </a:lnSpc>
              <a:spcBef>
                <a:spcPts val="0"/>
              </a:spcBef>
              <a:spcAft>
                <a:spcPts val="0"/>
              </a:spcAft>
              <a:buSzPts val="1400"/>
              <a:buNone/>
            </a:pPr>
            <a:endParaRPr/>
          </a:p>
          <a:p>
            <a:pPr marL="0" lvl="0" indent="0" algn="l" rtl="0">
              <a:lnSpc>
                <a:spcPct val="115000"/>
              </a:lnSpc>
              <a:spcBef>
                <a:spcPts val="0"/>
              </a:spcBef>
              <a:spcAft>
                <a:spcPts val="0"/>
              </a:spcAft>
              <a:buClr>
                <a:schemeClr val="dk1"/>
              </a:buClr>
              <a:buSzPts val="1100"/>
              <a:buFont typeface="Arial"/>
              <a:buNone/>
            </a:pPr>
            <a:r>
              <a:rPr lang="zh-CN" sz="1100">
                <a:latin typeface="Arial"/>
                <a:ea typeface="SimSun"/>
                <a:cs typeface="Arial"/>
                <a:sym typeface="Arial"/>
              </a:rPr>
              <a:t>一家注册管理机构是一个包含在特定 TLD 下所有已注册域名的数据库。注册管理运行机构 (registry operators, RO) 负责维护所有这些域名的主列表或注册。RO 与注册服务机构签订合同，使其能够出售 gTLD。RO 也负责添加、删除或修改域名，并根据注册服务机构的要求进行其他更改。 </a:t>
            </a: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zh-CN"/>
              <a:t>RO 决定哪些组织可以注册使用您的域名，而哪些组织不可以。 </a:t>
            </a:r>
          </a:p>
          <a:p>
            <a:pPr marL="0" lvl="0" indent="0" algn="l" rtl="0">
              <a:lnSpc>
                <a:spcPct val="100000"/>
              </a:lnSpc>
              <a:spcBef>
                <a:spcPts val="0"/>
              </a:spcBef>
              <a:spcAft>
                <a:spcPts val="0"/>
              </a:spcAft>
              <a:buSzPts val="1400"/>
              <a:buNone/>
            </a:pPr>
            <a:r>
              <a:rPr lang="zh-CN"/>
              <a:t>他们还决定：  gTLD 的用途是什么？是像 .bank 或 .edu 这样的封闭社群，还是开放社群？ </a:t>
            </a:r>
          </a:p>
          <a:p>
            <a:pPr marL="0" lvl="0" indent="0" algn="l" rtl="0">
              <a:lnSpc>
                <a:spcPct val="100000"/>
              </a:lnSpc>
              <a:spcBef>
                <a:spcPts val="0"/>
              </a:spcBef>
              <a:spcAft>
                <a:spcPts val="0"/>
              </a:spcAft>
              <a:buSzPts val="1400"/>
              <a:buNone/>
            </a:pPr>
            <a:r>
              <a:rPr lang="zh-CN"/>
              <a:t>是否只能以特定方式使用，比如 .new？还是在一个特定的地理区域内使用？</a:t>
            </a:r>
          </a:p>
        </p:txBody>
      </p:sp>
      <p:sp>
        <p:nvSpPr>
          <p:cNvPr id="429" name="Google Shape;429;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zh-CN" altLang="en-US" dirty="0"/>
              <a:t>申请运营一家注册管理机构业务的过程要比注册域名复杂得多。任何个人或组织都可以注册一个域名，但想要迈入运营领域则需要慎之又慎。 </a:t>
            </a:r>
          </a:p>
          <a:p>
            <a:pPr marL="0" lvl="0" indent="0" algn="l" rtl="0">
              <a:spcBef>
                <a:spcPts val="0"/>
              </a:spcBef>
              <a:spcAft>
                <a:spcPts val="0"/>
              </a:spcAft>
              <a:buNone/>
            </a:pPr>
            <a:endParaRPr lang="zh-CN" altLang="en-US" dirty="0"/>
          </a:p>
          <a:p>
            <a:pPr marL="0" lvl="0" indent="0" algn="l" rtl="0">
              <a:spcBef>
                <a:spcPts val="0"/>
              </a:spcBef>
              <a:spcAft>
                <a:spcPts val="0"/>
              </a:spcAft>
              <a:buNone/>
            </a:pPr>
            <a:r>
              <a:rPr lang="zh-CN" altLang="en-US" dirty="0"/>
              <a:t>所有新 </a:t>
            </a:r>
            <a:r>
              <a:rPr lang="en-US" altLang="zh-CN" dirty="0"/>
              <a:t>gTLD </a:t>
            </a:r>
            <a:r>
              <a:rPr lang="zh-CN" altLang="en-US" dirty="0"/>
              <a:t>申请人必须能够证明具有运营注册管理机构所需的运营、技术和财务能力。  其中一些运营和技术能力，如后端服务，可以外包给称为注册管理机构服务提供商的第三方。</a:t>
            </a:r>
          </a:p>
          <a:p>
            <a:pPr marL="0" lvl="0" indent="0" algn="l" rtl="0">
              <a:spcBef>
                <a:spcPts val="0"/>
              </a:spcBef>
              <a:spcAft>
                <a:spcPts val="0"/>
              </a:spcAft>
              <a:buNone/>
            </a:pPr>
            <a:endParaRPr lang="zh-CN" altLang="en-US" dirty="0"/>
          </a:p>
          <a:p>
            <a:pPr marL="0" lvl="0" indent="0" algn="l" rtl="0">
              <a:spcBef>
                <a:spcPts val="0"/>
              </a:spcBef>
              <a:spcAft>
                <a:spcPts val="0"/>
              </a:spcAft>
              <a:buNone/>
            </a:pPr>
            <a:r>
              <a:rPr lang="zh-CN" altLang="en-US" dirty="0"/>
              <a:t>但是，申请新 </a:t>
            </a:r>
            <a:r>
              <a:rPr lang="en-US" altLang="zh-CN" dirty="0"/>
              <a:t>gTLD </a:t>
            </a:r>
            <a:r>
              <a:rPr lang="zh-CN" altLang="en-US" dirty="0"/>
              <a:t>需要财务和技术资源，包括人员和设备，许多组织可能无力承担。  </a:t>
            </a:r>
          </a:p>
          <a:p>
            <a:pPr marL="0" lvl="0" indent="0" algn="l" rtl="0">
              <a:spcBef>
                <a:spcPts val="0"/>
              </a:spcBef>
              <a:spcAft>
                <a:spcPts val="0"/>
              </a:spcAft>
              <a:buNone/>
            </a:pPr>
            <a:endParaRPr lang="zh-CN" altLang="en-US" dirty="0"/>
          </a:p>
          <a:p>
            <a:pPr marL="0" lvl="0" indent="0" algn="l" rtl="0">
              <a:spcBef>
                <a:spcPts val="0"/>
              </a:spcBef>
              <a:spcAft>
                <a:spcPts val="0"/>
              </a:spcAft>
              <a:buNone/>
            </a:pPr>
            <a:r>
              <a:rPr lang="zh-CN" altLang="en-US" dirty="0"/>
              <a:t>评估费预计将为 </a:t>
            </a:r>
            <a:r>
              <a:rPr lang="en-US" altLang="zh-CN" dirty="0"/>
              <a:t>227,000 </a:t>
            </a:r>
            <a:r>
              <a:rPr lang="zh-CN" altLang="en-US" dirty="0"/>
              <a:t>美元。如需更多信息，请参阅下一轮项目专属网站上的费用常见问题与解答一文。 </a:t>
            </a:r>
          </a:p>
          <a:p>
            <a:pPr marL="0" lvl="0" indent="0" algn="l" rtl="0">
              <a:spcBef>
                <a:spcPts val="0"/>
              </a:spcBef>
              <a:spcAft>
                <a:spcPts val="0"/>
              </a:spcAft>
              <a:buClr>
                <a:schemeClr val="dk1"/>
              </a:buClr>
              <a:buSzPts val="1100"/>
              <a:buFont typeface="Arial"/>
              <a:buNone/>
            </a:pPr>
            <a:endParaRPr lang="zh-CN" altLang="en-US" dirty="0">
              <a:latin typeface="Arial"/>
              <a:ea typeface="Arial"/>
              <a:cs typeface="Arial"/>
              <a:sym typeface="Arial"/>
            </a:endParaRPr>
          </a:p>
          <a:p>
            <a:pPr marL="0" lvl="0" indent="0" algn="l" rtl="0">
              <a:spcBef>
                <a:spcPts val="0"/>
              </a:spcBef>
              <a:spcAft>
                <a:spcPts val="0"/>
              </a:spcAft>
              <a:buNone/>
            </a:pPr>
            <a:endParaRPr lang="zh-CN" altLang="en-US"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f0b3186ba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g2f0b3186ba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zh-CN">
                <a:latin typeface="Arial"/>
                <a:ea typeface="SimSun"/>
                <a:cs typeface="Arial"/>
                <a:sym typeface="Arial"/>
              </a:rPr>
              <a:t>运营一家注册管理机构涉及技术、财务和监管等多个方面。 </a:t>
            </a: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zh-CN">
                <a:latin typeface="Arial"/>
                <a:ea typeface="SimSun"/>
                <a:cs typeface="Arial"/>
                <a:sym typeface="Arial"/>
              </a:rPr>
              <a:t>注册管理运行机构在互联网生态系统中所发挥的关键作用是维护在每个顶级域中注册的所有域名组成的主数据库，并生成“区文件”，该区域文件允许在计算机和世界各地的 TLD 之间路由互联网流量。</a:t>
            </a: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zh-CN">
                <a:latin typeface="Arial"/>
                <a:ea typeface="SimSun"/>
                <a:cs typeface="Arial"/>
                <a:sym typeface="Arial"/>
              </a:rPr>
              <a:t>注册管理运行机构负责维护每个顶级域的注册管理机构。注册管理机构的职责包括：接受注册请求；维护必要的域名注册数据组成的数据库；提供域名服务器以在互联网上发布区文件数据</a:t>
            </a:r>
            <a:r>
              <a:rPr lang="zh-CN" i="1">
                <a:latin typeface="Arial"/>
                <a:ea typeface="SimSun"/>
                <a:cs typeface="Arial"/>
                <a:sym typeface="Arial"/>
              </a:rPr>
              <a:t>（例如</a:t>
            </a:r>
            <a:r>
              <a:rPr lang="zh-CN">
                <a:latin typeface="Arial"/>
                <a:ea typeface="SimSun"/>
                <a:cs typeface="Arial"/>
                <a:sym typeface="Arial"/>
              </a:rPr>
              <a:t>，有关域名所在地的信息）。</a:t>
            </a:r>
          </a:p>
          <a:p>
            <a:pPr marL="0" lvl="0" indent="0" algn="l" rtl="0">
              <a:lnSpc>
                <a:spcPct val="100000"/>
              </a:lnSpc>
              <a:spcBef>
                <a:spcPts val="0"/>
              </a:spcBef>
              <a:spcAft>
                <a:spcPts val="0"/>
              </a:spcAft>
              <a:buClr>
                <a:schemeClr val="dk1"/>
              </a:buClr>
              <a:buSzPts val="1100"/>
              <a:buFont typeface="Arial"/>
              <a:buNone/>
            </a:pPr>
            <a:endParaRPr>
              <a:solidFill>
                <a:srgbClr val="333333"/>
              </a:solidFill>
              <a:highlight>
                <a:srgbClr val="FFFFFF"/>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zh-CN">
                <a:latin typeface="Arial"/>
                <a:ea typeface="SimSun"/>
                <a:cs typeface="Arial"/>
                <a:sym typeface="Arial"/>
              </a:rPr>
              <a:t>一些注册管理运行机构可能会选择将部分技术要求外包给第三方，即注册管理机构服务提供商。 </a:t>
            </a: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zh-CN">
                <a:latin typeface="Arial"/>
                <a:ea typeface="SimSun"/>
                <a:cs typeface="Arial"/>
                <a:sym typeface="Arial"/>
              </a:rPr>
              <a:t>如果您想进一步了解如何成为注册管理运行机构，我们建议您参加 ICANN 学习中心课程，该课程可在 icann.org 上获取。</a:t>
            </a:r>
          </a:p>
          <a:p>
            <a:pPr marL="0" lvl="0" indent="0" algn="l" rtl="0">
              <a:lnSpc>
                <a:spcPct val="100000"/>
              </a:lnSpc>
              <a:spcBef>
                <a:spcPts val="0"/>
              </a:spcBef>
              <a:spcAft>
                <a:spcPts val="0"/>
              </a:spcAft>
              <a:buClr>
                <a:schemeClr val="dk1"/>
              </a:buClr>
              <a:buSzPts val="1100"/>
              <a:buFont typeface="Arial"/>
              <a:buNone/>
            </a:pPr>
            <a:endParaRPr>
              <a:solidFill>
                <a:srgbClr val="333333"/>
              </a:solidFill>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474" name="Google Shape;474;g2f0b3186bae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zh-CN"/>
              <a:t>申请人支持计划 (Applicant Support Program, ASP) 使有兴趣运行 gTLD 但需要获得财务或培训资源帮助的实体能够更容易申请新通用顶级域。  </a:t>
            </a:r>
          </a:p>
        </p:txBody>
      </p:sp>
      <p:sp>
        <p:nvSpPr>
          <p:cNvPr id="504" name="Google Shape;50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zh-CN"/>
              <a:t>申请资格评估标准</a:t>
            </a:r>
            <a:r>
              <a:rPr lang="zh-C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包括：</a:t>
            </a:r>
            <a:r>
              <a:rPr lang="zh-C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 </a:t>
            </a:r>
          </a:p>
          <a:p>
            <a:pPr marL="914400" lvl="1" indent="-304800" algn="l" rtl="0">
              <a:lnSpc>
                <a:spcPct val="100000"/>
              </a:lnSpc>
              <a:spcBef>
                <a:spcPts val="0"/>
              </a:spcBef>
              <a:spcAft>
                <a:spcPts val="0"/>
              </a:spcAft>
              <a:buClr>
                <a:schemeClr val="dk1"/>
              </a:buClr>
              <a:buSzPts val="1200"/>
              <a:buFont typeface="Calibri"/>
              <a:buChar char="○"/>
            </a:pPr>
            <a:r>
              <a:rPr lang="zh-CN"/>
              <a:t>企业尽职调查</a:t>
            </a:r>
          </a:p>
          <a:p>
            <a:pPr marL="914400" lvl="1" indent="-304800" algn="l" rtl="0">
              <a:lnSpc>
                <a:spcPct val="100000"/>
              </a:lnSpc>
              <a:spcBef>
                <a:spcPts val="0"/>
              </a:spcBef>
              <a:spcAft>
                <a:spcPts val="0"/>
              </a:spcAft>
              <a:buClr>
                <a:schemeClr val="dk1"/>
              </a:buClr>
              <a:buSzPts val="1200"/>
              <a:buFont typeface="Calibri"/>
              <a:buChar char="○"/>
            </a:pPr>
            <a:r>
              <a:rPr lang="zh-CN"/>
              <a:t>公共责任尽职调查</a:t>
            </a:r>
          </a:p>
          <a:p>
            <a:pPr marL="914400" lvl="1" indent="-304800" algn="l" rtl="0">
              <a:lnSpc>
                <a:spcPct val="100000"/>
              </a:lnSpc>
              <a:spcBef>
                <a:spcPts val="0"/>
              </a:spcBef>
              <a:spcAft>
                <a:spcPts val="0"/>
              </a:spcAft>
              <a:buClr>
                <a:schemeClr val="dk1"/>
              </a:buClr>
              <a:buSzPts val="1200"/>
              <a:buFont typeface="Calibri"/>
              <a:buChar char="○"/>
            </a:pPr>
            <a:r>
              <a:rPr lang="zh-CN"/>
              <a:t>资金需求 </a:t>
            </a:r>
          </a:p>
          <a:p>
            <a:pPr marL="914400" lvl="1" indent="-304800" algn="l" rtl="0">
              <a:lnSpc>
                <a:spcPct val="100000"/>
              </a:lnSpc>
              <a:spcBef>
                <a:spcPts val="0"/>
              </a:spcBef>
              <a:spcAft>
                <a:spcPts val="0"/>
              </a:spcAft>
              <a:buClr>
                <a:schemeClr val="dk1"/>
              </a:buClr>
              <a:buSzPts val="1200"/>
              <a:buFont typeface="Calibri"/>
              <a:buChar char="○"/>
            </a:pPr>
            <a:r>
              <a:rPr lang="zh-CN"/>
              <a:t>财务可行性</a:t>
            </a:r>
          </a:p>
          <a:p>
            <a:pPr marL="914400" lvl="1" indent="-304800" algn="l" rtl="0">
              <a:lnSpc>
                <a:spcPct val="100000"/>
              </a:lnSpc>
              <a:spcBef>
                <a:spcPts val="0"/>
              </a:spcBef>
              <a:spcAft>
                <a:spcPts val="0"/>
              </a:spcAft>
              <a:buClr>
                <a:schemeClr val="dk1"/>
              </a:buClr>
              <a:buSzPts val="1200"/>
              <a:buFont typeface="Calibri"/>
              <a:buChar char="○"/>
            </a:pPr>
            <a:r>
              <a:rPr lang="zh-CN"/>
              <a:t>合格实体身份</a:t>
            </a:r>
          </a:p>
          <a:p>
            <a:pPr marL="0" lvl="0" indent="0" algn="l" rtl="0">
              <a:lnSpc>
                <a:spcPct val="100000"/>
              </a:lnSpc>
              <a:spcBef>
                <a:spcPts val="0"/>
              </a:spcBef>
              <a:spcAft>
                <a:spcPts val="0"/>
              </a:spcAft>
              <a:buClr>
                <a:schemeClr val="dk1"/>
              </a:buClr>
              <a:buSzPts val="1200"/>
              <a:buFont typeface="Calibri"/>
              <a:buNone/>
            </a:pPr>
            <a:endParaRPr>
              <a:highlight>
                <a:srgbClr val="FFFF00"/>
              </a:highlight>
            </a:endParaRPr>
          </a:p>
          <a:p>
            <a:pPr marL="0" lvl="0" indent="0" algn="l" rtl="0">
              <a:spcBef>
                <a:spcPts val="0"/>
              </a:spcBef>
              <a:spcAft>
                <a:spcPts val="0"/>
              </a:spcAft>
              <a:buClr>
                <a:schemeClr val="dk1"/>
              </a:buClr>
              <a:buSzPts val="1400"/>
              <a:buFont typeface="Arial"/>
              <a:buNone/>
            </a:pPr>
            <a:r>
              <a:rPr lang="zh-CN"/>
              <a:t>有关 ASP 申请流程的完整指南，请参见</a:t>
            </a:r>
            <a:r>
              <a:rPr lang="zh-CN" u="sng">
                <a:solidFill>
                  <a:srgbClr val="1155CC"/>
                </a:solidFill>
                <a:hlinkClick r:id="rId3">
                  <a:extLst>
                    <a:ext uri="{A12FA001-AC4F-418D-AE19-62706E023703}">
                      <ahyp:hlinkClr xmlns:ahyp="http://schemas.microsoft.com/office/drawing/2018/hyperlinkcolor" val="tx"/>
                    </a:ext>
                  </a:extLst>
                </a:hlinkClick>
              </a:rPr>
              <a:t>《ASP 手册》</a:t>
            </a:r>
            <a:r>
              <a:rPr lang="zh-CN"/>
              <a:t>，我们将在几分钟后对此作详细介绍。</a:t>
            </a:r>
          </a:p>
        </p:txBody>
      </p:sp>
      <p:sp>
        <p:nvSpPr>
          <p:cNvPr id="511" name="Google Shape;511;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zh-CN"/>
              <a:t>如需申请“申请人支持计划”，申请人必须是以下实体之一： </a:t>
            </a:r>
          </a:p>
          <a:p>
            <a:pPr marL="457200" lvl="0" indent="-317500" algn="l" rtl="0">
              <a:lnSpc>
                <a:spcPct val="100000"/>
              </a:lnSpc>
              <a:spcBef>
                <a:spcPts val="0"/>
              </a:spcBef>
              <a:spcAft>
                <a:spcPts val="0"/>
              </a:spcAft>
              <a:buSzPts val="1400"/>
              <a:buChar char="●"/>
            </a:pPr>
            <a:r>
              <a:rPr lang="zh-C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非营利、非政府或慈善组织；</a:t>
            </a:r>
            <a:r>
              <a:rPr lang="zh-C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 </a:t>
            </a:r>
          </a:p>
          <a:p>
            <a:pPr marL="457200" lvl="0" indent="-317500" algn="l" rtl="0">
              <a:lnSpc>
                <a:spcPct val="100000"/>
              </a:lnSpc>
              <a:spcBef>
                <a:spcPts val="0"/>
              </a:spcBef>
              <a:spcAft>
                <a:spcPts val="0"/>
              </a:spcAft>
              <a:buSzPts val="1400"/>
              <a:buChar char="●"/>
            </a:pPr>
            <a:r>
              <a:rPr lang="zh-C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国际政府间组织；</a:t>
            </a:r>
            <a:r>
              <a:rPr lang="zh-C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 </a:t>
            </a:r>
          </a:p>
          <a:p>
            <a:pPr marL="457200" lvl="0" indent="-317500" algn="l" rtl="0">
              <a:lnSpc>
                <a:spcPct val="100000"/>
              </a:lnSpc>
              <a:spcBef>
                <a:spcPts val="0"/>
              </a:spcBef>
              <a:spcAft>
                <a:spcPts val="0"/>
              </a:spcAft>
              <a:buSzPts val="1400"/>
              <a:buChar char="●"/>
            </a:pPr>
            <a:r>
              <a:rPr lang="zh-C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rPr>
              <a:t>原住民</a:t>
            </a:r>
            <a:r>
              <a:rPr lang="zh-C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rPr>
              <a:t>或</a:t>
            </a:r>
            <a:r>
              <a:rPr lang="zh-C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rPr>
              <a:t>部落</a:t>
            </a:r>
            <a:r>
              <a:rPr lang="zh-C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
                  </a:ext>
                </a:extLst>
              </a:rPr>
              <a:t>人民组织；</a:t>
            </a:r>
            <a:r>
              <a:rPr lang="zh-C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
                  </a:ext>
                </a:extLst>
              </a:rPr>
              <a:t> </a:t>
            </a:r>
          </a:p>
          <a:p>
            <a:pPr marL="457200" lvl="0" indent="-317500" algn="l" rtl="0">
              <a:lnSpc>
                <a:spcPct val="100000"/>
              </a:lnSpc>
              <a:spcBef>
                <a:spcPts val="0"/>
              </a:spcBef>
              <a:spcAft>
                <a:spcPts val="0"/>
              </a:spcAft>
              <a:buSzPts val="1400"/>
              <a:buChar char="●"/>
            </a:pPr>
            <a:r>
              <a:rPr lang="zh-C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作为社会企业运营的小型企业或位于</a:t>
            </a:r>
            <a:r>
              <a:rPr lang="zh-C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欠发达</a:t>
            </a:r>
            <a:r>
              <a:rPr lang="zh-C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经济体内的小型企业。</a:t>
            </a:r>
            <a:r>
              <a:rPr lang="zh-C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 </a:t>
            </a: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zh-CN"/>
              <a:t>申请人需要证明自己属于名单上的实体类型之一，并提供相应的文件。</a:t>
            </a:r>
          </a:p>
          <a:p>
            <a:pPr marL="0" lvl="0" indent="0" algn="l" rtl="0">
              <a:lnSpc>
                <a:spcPct val="100000"/>
              </a:lnSpc>
              <a:spcBef>
                <a:spcPts val="0"/>
              </a:spcBef>
              <a:spcAft>
                <a:spcPts val="0"/>
              </a:spcAft>
              <a:buClr>
                <a:schemeClr val="dk1"/>
              </a:buClr>
              <a:buSzPts val="1200"/>
              <a:buFont typeface="Calibri"/>
              <a:buNone/>
            </a:pPr>
            <a:endParaRPr/>
          </a:p>
        </p:txBody>
      </p:sp>
      <p:sp>
        <p:nvSpPr>
          <p:cNvPr id="534" name="Google Shape;534;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zh-CN" dirty="0"/>
              <a:t>对于有资格获得支持的申请人，该计划提供一系列财务上和非财务上的援助，以帮助申请人申请 gTLD。</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zh-CN" dirty="0"/>
              <a:t>财务援助包括根据可用资金和有资格获得支持的申请人数量提供费用减额（减额幅度在 75% 到 85% 之间）。 </a:t>
            </a:r>
          </a:p>
          <a:p>
            <a:pPr marL="914400" lvl="1" indent="-304800" algn="l" rtl="0">
              <a:lnSpc>
                <a:spcPct val="100000"/>
              </a:lnSpc>
              <a:spcBef>
                <a:spcPts val="0"/>
              </a:spcBef>
              <a:spcAft>
                <a:spcPts val="0"/>
              </a:spcAft>
              <a:buClr>
                <a:schemeClr val="dk1"/>
              </a:buClr>
              <a:buSzPts val="1200"/>
              <a:buFont typeface="Calibri"/>
              <a:buChar char="○"/>
            </a:pPr>
            <a:r>
              <a:rPr lang="zh-CN" dirty="0"/>
              <a:t>75% 是对受支持申请人的最低费用减额；85% 是对受支持申请人的最高费用减额。 </a:t>
            </a:r>
          </a:p>
          <a:p>
            <a:pPr marL="914400" lvl="1" indent="-304800" algn="l" rtl="0">
              <a:lnSpc>
                <a:spcPct val="100000"/>
              </a:lnSpc>
              <a:spcBef>
                <a:spcPts val="0"/>
              </a:spcBef>
              <a:spcAft>
                <a:spcPts val="0"/>
              </a:spcAft>
              <a:buClr>
                <a:schemeClr val="dk1"/>
              </a:buClr>
              <a:buSzPts val="1200"/>
              <a:buFont typeface="Calibri"/>
              <a:buChar char="○"/>
            </a:pPr>
            <a:r>
              <a:rPr lang="zh-CN" dirty="0"/>
              <a:t>值得注意的是，每个受支持申请人只能获得一次 gTLD 申请的费用减额。</a:t>
            </a:r>
          </a:p>
          <a:p>
            <a:pPr marL="914400" lvl="1" indent="-304800" algn="l" rtl="0">
              <a:lnSpc>
                <a:spcPct val="100000"/>
              </a:lnSpc>
              <a:spcBef>
                <a:spcPts val="0"/>
              </a:spcBef>
              <a:spcAft>
                <a:spcPts val="0"/>
              </a:spcAft>
              <a:buSzPts val="1200"/>
              <a:buFont typeface="Calibri"/>
              <a:buChar char="○"/>
            </a:pPr>
            <a:r>
              <a:rPr lang="zh-CN" dirty="0">
                <a:solidFill>
                  <a:srgbClr val="000000"/>
                </a:solidFill>
              </a:rPr>
              <a:t>参与新通用顶级域项目字符争用集解决方案的合格 ASP 申请人还有资格获得竞标积分。</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zh-CN" dirty="0"/>
              <a:t>非财务援助包括提供培训资料和资源；提供申请人顾问服务，就您的申请提供支持；以及志愿专业服务。</a:t>
            </a:r>
          </a:p>
        </p:txBody>
      </p:sp>
      <p:sp>
        <p:nvSpPr>
          <p:cNvPr id="599" name="Google Shape;599;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zh-CN"/>
              <a:t>ASP 评估将分两个阶段进行。 </a:t>
            </a:r>
          </a:p>
          <a:p>
            <a:pPr marL="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Clr>
                <a:schemeClr val="dk1"/>
              </a:buClr>
              <a:buSzPts val="1200"/>
              <a:buFont typeface="Arial"/>
              <a:buNone/>
            </a:pPr>
            <a:r>
              <a:rPr lang="zh-CN"/>
              <a:t>在第 1 阶段，ICANN 将进行一般企业尽职调查。这需要确认申请人是否符合法律规定，是否已提交所有必要文件，是否符合条件参与新通用顶级域项目，此外还要进行背景筛查。 </a:t>
            </a:r>
          </a:p>
          <a:p>
            <a:pPr marL="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Clr>
                <a:schemeClr val="dk1"/>
              </a:buClr>
              <a:buSzPts val="1200"/>
              <a:buFont typeface="Arial"/>
              <a:buNone/>
            </a:pPr>
            <a:r>
              <a:rPr lang="zh-CN"/>
              <a:t>未通过第 1 阶段评估的申请人不能进入第 2 阶段。</a:t>
            </a:r>
          </a:p>
        </p:txBody>
      </p:sp>
      <p:sp>
        <p:nvSpPr>
          <p:cNvPr id="632" name="Google Shape;63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zh-CN"/>
              <a:t>大家好，我是 —--  欢迎参加今天的网络研讨会，我们举办本次网络研讨会是为了鼓励大家参与下一轮新通用顶级域项目。 </a:t>
            </a: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zh-CN" sz="1100">
                <a:latin typeface="Arial"/>
                <a:ea typeface="SimSun"/>
                <a:cs typeface="Arial"/>
                <a:sym typeface="Arial"/>
              </a:rPr>
              <a:t>本着造福全世界的宗旨，互联网名称与数字地址分配机构 (Internet Corporation for Assigned Names and Numbers, ICANN) 管理着互联网域名系统 (Domain Name System, DNS)。它负责协调世界各地的互联网唯一标识符系统，包括域名和 IP 地址。 </a:t>
            </a: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zh-CN"/>
              <a:t>ICANN 的全球利益相关方合作团队代表 ICANN 组织主导着世界各地区的外展工作。这项工作的内容包括沟通和能力建设。</a:t>
            </a: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zh-CN"/>
              <a:t>这是我们今天的议程。</a:t>
            </a:r>
          </a:p>
        </p:txBody>
      </p:sp>
      <p:sp>
        <p:nvSpPr>
          <p:cNvPr id="72" name="Google Shape;7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zh-CN" dirty="0"/>
              <a:t>评估流程的第二部分将由申请人支持审核小组进行。评估专家组成员将开展公平、独立、高效、一致且可靠的评估流程，以对申请人进行评估。 </a:t>
            </a:r>
          </a:p>
          <a:p>
            <a:pPr marL="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Clr>
                <a:schemeClr val="dk1"/>
              </a:buClr>
              <a:buSzPts val="1200"/>
              <a:buFont typeface="Arial"/>
              <a:buNone/>
            </a:pPr>
            <a:r>
              <a:rPr lang="zh-CN" dirty="0"/>
              <a:t>专家组将审查评估标准的其余方面：公共责任，要求在交易、生成或推广行业/字符串方面，申请人没有违背与道德和公共秩序相关的公认法律规范。申请人不得与现有 gTLD 注册管理运行机构和/或参与下一轮次且不满足 ASP 条件的其他潜在 gTLD 申请人存在附属关系。 </a:t>
            </a:r>
          </a:p>
          <a:p>
            <a:pPr marL="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Clr>
                <a:schemeClr val="dk1"/>
              </a:buClr>
              <a:buSzPts val="1200"/>
              <a:buFont typeface="Arial"/>
              <a:buNone/>
            </a:pPr>
            <a:r>
              <a:rPr lang="zh-CN" dirty="0"/>
              <a:t>其他要求包括资金需求、财务可行性以及确认申请人是前面讨论过的符合条件的实体之一。</a:t>
            </a:r>
          </a:p>
          <a:p>
            <a:pPr marL="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Clr>
                <a:schemeClr val="dk1"/>
              </a:buClr>
              <a:buSzPts val="1200"/>
              <a:buFont typeface="Arial"/>
              <a:buNone/>
            </a:pPr>
            <a:endParaRPr dirty="0"/>
          </a:p>
        </p:txBody>
      </p:sp>
      <p:sp>
        <p:nvSpPr>
          <p:cNvPr id="655" name="Google Shape;655;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zh-CN" dirty="0"/>
              <a:t>值得注意的是，所有有意申请新通用顶级域的申请人都必须提交新通用顶级域项目申请。新通用顶级域项目将于 2026 年初开始提交申请。如果申请人不符合 ASP 的支持条件，仍然能够提交 gTLD 申请，只是需要全额支付费用。申请人需要满足 gTLD 项目评估的要求，才能成功申请 gTLD。有关新通用顶级域项目的更多信息，请访问网站： </a:t>
            </a:r>
            <a:r>
              <a:rPr lang="zh-CN" u="sng" dirty="0">
                <a:solidFill>
                  <a:schemeClr val="hlink"/>
                </a:solidFill>
                <a:hlinkClick r:id="rId3"/>
              </a:rPr>
              <a:t>https://newgtldprogram.icann.org</a:t>
            </a:r>
            <a:r>
              <a:rPr lang="en-US" altLang="zh-CN" u="sng" dirty="0">
                <a:solidFill>
                  <a:schemeClr val="hlink"/>
                </a:solidFill>
                <a:hlinkClick r:id="rId3"/>
              </a:rPr>
              <a:t>/zh</a:t>
            </a:r>
            <a:endParaRPr lang="zh-CN" dirty="0"/>
          </a:p>
        </p:txBody>
      </p:sp>
      <p:sp>
        <p:nvSpPr>
          <p:cNvPr id="678" name="Google Shape;678;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0" name="Google Shape;690;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zh-CN"/>
              <a:t>顶部栏显示了人们在做出重要决定（如申请 gTLD）时所经历的各个</a:t>
            </a:r>
            <a:r>
              <a:rPr lang="zh-CN" b="1"/>
              <a:t>阶段</a:t>
            </a:r>
            <a:r>
              <a:rPr lang="zh-CN"/>
              <a:t>。底部栏显示 ICANN 在每个阶段提供的</a:t>
            </a:r>
            <a:r>
              <a:rPr lang="zh-CN" b="1"/>
              <a:t>支持</a:t>
            </a:r>
            <a:r>
              <a:rPr lang="zh-CN"/>
              <a:t>。在中间栏中，我们举例说明了受支持申请人在这些阶段中获得这些类型</a:t>
            </a:r>
            <a:r>
              <a:rPr lang="zh-C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0"/>
                  </a:ext>
                </a:extLst>
              </a:rPr>
              <a:t>支持</a:t>
            </a:r>
            <a:r>
              <a:rPr lang="zh-CN"/>
              <a:t>的</a:t>
            </a:r>
            <a:r>
              <a:rPr lang="zh-CN" b="1"/>
              <a:t>经历</a:t>
            </a:r>
            <a:r>
              <a:rPr lang="zh-CN"/>
              <a:t>。 </a:t>
            </a: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zh-CN"/>
              <a:t>因此，我们在这里看到的是一位申请人正在利用能力建设支持、向申请人顾问提问或使用所提供的志愿专业服务。下一张幻灯片将继续展示这一历程。</a:t>
            </a:r>
          </a:p>
        </p:txBody>
      </p:sp>
      <p:sp>
        <p:nvSpPr>
          <p:cNvPr id="691" name="Google Shape;691;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2" name="Google Shape;742;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zh-CN"/>
              <a:t>本幻灯片显示了申请流程的延续，即申请人做出申请</a:t>
            </a:r>
            <a:r>
              <a:rPr lang="zh-CN" b="1"/>
              <a:t>决策</a:t>
            </a:r>
            <a:r>
              <a:rPr lang="zh-CN"/>
              <a:t>（顶部栏）以及在 gTLD 申请流程期间和之后可获得的支持（底部栏）。该图显示了申请人的签约和 gTLD 授权历程，以及申请人成为注册管理运行机构后可长期获得的支持。 </a:t>
            </a: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p:txBody>
      </p:sp>
      <p:sp>
        <p:nvSpPr>
          <p:cNvPr id="743" name="Google Shape;743;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3" name="Google Shape;793;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zh-CN" sz="1800">
                <a:effectLst/>
                <a:latin typeface="Calibri" panose="020F0502020204030204" pitchFamily="34" charset="0"/>
                <a:ea typeface="Times New Roman" panose="02020603050405020304" pitchFamily="18" charset="0"/>
                <a:cs typeface="Times New Roman" panose="02020603050405020304" pitchFamily="18" charset="0"/>
              </a:rPr>
              <a:t>最</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后，您可能需要关注一些重要日期。申请人支持计划预计将于今年</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11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月</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19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日开始接受申请。新</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gTLD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项目的《申请人指导手册》预计将于</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2025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年</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12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月公布。新</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gTLD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项目预计将于</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2026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年</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4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月开放接收申请。 </a:t>
            </a:r>
            <a:endParaRPr lang="en-T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zh-CN" dirty="0">
              <a:latin typeface="Arial"/>
              <a:ea typeface="SimSun"/>
              <a:cs typeface="Arial"/>
              <a:sym typeface="Arial"/>
            </a:endParaRPr>
          </a:p>
        </p:txBody>
      </p:sp>
      <p:sp>
        <p:nvSpPr>
          <p:cNvPr id="794" name="Google Shape;794;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3" name="Google Shape;82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zh-CN"/>
              <a:t>演讲者可根据需要在此幻灯片中添加相关活动。 </a:t>
            </a:r>
          </a:p>
        </p:txBody>
      </p:sp>
      <p:sp>
        <p:nvSpPr>
          <p:cNvPr id="829" name="Google Shape;829;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6" name="Google Shape;83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6" name="Google Shape;846;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7" name="Google Shape;857;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zh-CN"/>
              <a:t>首先谈一下今天来到这里的原因，告诉大家一些有趣且振奋人心的新机遇，这些机遇即将随着名为“下一轮新通用顶级域项目”的启动而出现。 </a:t>
            </a:r>
          </a:p>
        </p:txBody>
      </p:sp>
      <p:sp>
        <p:nvSpPr>
          <p:cNvPr id="90" name="Google Shape;9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1" name="Google Shape;841;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zh-CN"/>
              <a:t>互联网最初只有少数几个 gTLD。您最熟悉的可能是 .com、.org 或 .net。  </a:t>
            </a: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zh-CN"/>
              <a:t>随着互联网的发展，gTLD 的数量也在增加。ICANN 于 2012 年启动了新通用顶级域项目，鼓励域名行业的创新、竞争和消费者选择。  截至 2021 年 3 月底，gTLD 数量已超过 </a:t>
            </a:r>
            <a:r>
              <a:rPr lang="zh-CN" u="sng">
                <a:solidFill>
                  <a:srgbClr val="1155CC"/>
                </a:solidFill>
                <a:hlinkClick r:id="rId3">
                  <a:extLst>
                    <a:ext uri="{A12FA001-AC4F-418D-AE19-62706E023703}">
                      <ahyp:hlinkClr xmlns:ahyp="http://schemas.microsoft.com/office/drawing/2018/hyperlinkcolor" val="tx"/>
                    </a:ext>
                  </a:extLst>
                </a:hlinkClick>
              </a:rPr>
              <a:t>1,200 个</a:t>
            </a:r>
            <a:r>
              <a:rPr lang="zh-CN"/>
              <a:t>。</a:t>
            </a:r>
          </a:p>
        </p:txBody>
      </p:sp>
      <p:sp>
        <p:nvSpPr>
          <p:cNvPr id="97" name="Google Shape;9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zh-CN" dirty="0"/>
              <a:t>顶级域是互联网地址中圆点后面的部分。新通用顶级域 (gTLD) 可以代表品牌、社群和地理区域，以及采用多种文字且长度超过三个字符的域名。在某些文字中，顶级域出现在圆点的左侧，如阿拉伯语。 </a:t>
            </a:r>
          </a:p>
          <a:p>
            <a:pPr marL="0" lvl="0" indent="0" algn="l" rtl="0">
              <a:lnSpc>
                <a:spcPct val="115000"/>
              </a:lnSpc>
              <a:spcBef>
                <a:spcPts val="0"/>
              </a:spcBef>
              <a:spcAft>
                <a:spcPts val="0"/>
              </a:spcAft>
              <a:buSzPts val="1400"/>
              <a:buNone/>
            </a:pPr>
            <a:endParaRPr dirty="0"/>
          </a:p>
          <a:p>
            <a:pPr marL="0" lvl="0" indent="0" algn="l" rtl="0">
              <a:lnSpc>
                <a:spcPct val="115000"/>
              </a:lnSpc>
              <a:spcBef>
                <a:spcPts val="0"/>
              </a:spcBef>
              <a:spcAft>
                <a:spcPts val="0"/>
              </a:spcAft>
              <a:buClr>
                <a:schemeClr val="dk1"/>
              </a:buClr>
              <a:buSzPts val="1100"/>
              <a:buFont typeface="Arial"/>
              <a:buNone/>
            </a:pPr>
            <a:r>
              <a:rPr lang="zh-CN" dirty="0"/>
              <a:t>注意：所有双字符 TLD 无一例外都是国家和地区名称，表示网站所在的国家和地区、主权国家或属地。</a:t>
            </a:r>
          </a:p>
          <a:p>
            <a:pPr marL="0" lvl="0" indent="0" algn="l" rtl="0">
              <a:lnSpc>
                <a:spcPct val="100000"/>
              </a:lnSpc>
              <a:spcBef>
                <a:spcPts val="0"/>
              </a:spcBef>
              <a:spcAft>
                <a:spcPts val="0"/>
              </a:spcAft>
              <a:buSzPts val="1400"/>
              <a:buNone/>
            </a:pPr>
            <a:endParaRPr dirty="0"/>
          </a:p>
          <a:p>
            <a:pPr marL="0" lvl="0" indent="0" algn="l" rtl="0">
              <a:lnSpc>
                <a:spcPct val="115000"/>
              </a:lnSpc>
              <a:spcBef>
                <a:spcPts val="0"/>
              </a:spcBef>
              <a:spcAft>
                <a:spcPts val="0"/>
              </a:spcAft>
              <a:buClr>
                <a:schemeClr val="dk1"/>
              </a:buClr>
              <a:buSzPts val="1100"/>
              <a:buFont typeface="Arial"/>
              <a:buNone/>
            </a:pPr>
            <a:r>
              <a:rPr lang="zh-CN" dirty="0"/>
              <a:t>随着互联网的发展，通用顶级域的数量也在增加，以反映数十亿互联网用户的多面性。ICANN 已进行了三轮新通用顶级域申请，分别在 2000 年、2004 年和 2012 年。 </a:t>
            </a:r>
          </a:p>
        </p:txBody>
      </p:sp>
      <p:sp>
        <p:nvSpPr>
          <p:cNvPr id="128" name="Google Shape;12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zh-CN" dirty="0"/>
              <a:t>我们将如何确定我们的成功？社群所确定的我们下一轮的总体目标是促进多样性、鼓励竞争和提高 DNS 的实用性。这实际上意味着让 DNS 对受众而言更有用且更多样化。 </a:t>
            </a: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r>
              <a:rPr lang="zh-CN" dirty="0"/>
              <a:t>我们如何知道是否已经实现了这一目标？我们希望看到来自新社群、新文化和新组织的申请。我们希望来自目前在 ICANN 代表性不足的地区的申请比例更高。 </a:t>
            </a: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r>
              <a:rPr lang="zh-CN" dirty="0"/>
              <a:t>我们的目标是最大限度地提高这些群体申请通用顶级域的可能性。实现这个目标的方法之一，就是在整个流程中为这些潜在申请人提供支持。</a:t>
            </a: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endParaRPr dirty="0"/>
          </a:p>
        </p:txBody>
      </p:sp>
      <p:sp>
        <p:nvSpPr>
          <p:cNvPr id="146" name="Google Shape;146;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zh-CN" dirty="0"/>
              <a:t> ICANN 正在准备开启另一轮新通用顶级域申请。但是，“申请新通用顶级域”究竟是什么意思？一个组织为什么要申请新通用顶级域，甚至为什么要运营新通用顶级域？</a:t>
            </a:r>
          </a:p>
        </p:txBody>
      </p:sp>
      <p:sp>
        <p:nvSpPr>
          <p:cNvPr id="160" name="Google Shape;16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r>
              <a:rPr lang="zh-CN" dirty="0"/>
              <a:t>新通用顶级域旨在为消费者提供更多选择，并且能够以许多创新方式使用。例如，一些品牌正在将 TLD 作内部使用，让他们的员工和技术团队能够建立安全网络空间。</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zh-CN" b="1" dirty="0"/>
              <a:t>.bank</a:t>
            </a:r>
            <a:r>
              <a:rPr lang="zh-CN" dirty="0"/>
              <a:t> 仅为金融行业提供服务，并提供安全、可靠、易于识别的网上地址，从而增强人们对网上银行系统的信任。</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zh-CN" b="1" dirty="0"/>
              <a:t>.nyc</a:t>
            </a:r>
            <a:r>
              <a:rPr lang="zh-CN" dirty="0"/>
              <a:t> 的创建是为了展示体现纽约城市活力的观点、人员和企业的多样性。</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zh-CN" dirty="0"/>
              <a:t>另一方面，</a:t>
            </a:r>
            <a:r>
              <a:rPr lang="zh-CN" b="1" dirty="0"/>
              <a:t>.new</a:t>
            </a:r>
            <a:r>
              <a:rPr lang="zh-CN" dirty="0"/>
              <a:t> 只能用来创建一个新任务，比如打开一个新的 Google Doc 或一个新的 Spotify 播放列表。</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zh-CN" dirty="0"/>
              <a:t>gTLD 可以代表文化、品牌、地理区域、社群、特殊利益等（例如 .community、.london、.sport）。</a:t>
            </a:r>
          </a:p>
          <a:p>
            <a:pPr marL="0" lvl="0" indent="0" algn="l" rtl="0">
              <a:lnSpc>
                <a:spcPct val="100000"/>
              </a:lnSpc>
              <a:spcBef>
                <a:spcPts val="0"/>
              </a:spcBef>
              <a:spcAft>
                <a:spcPts val="0"/>
              </a:spcAft>
              <a:buSzPts val="1400"/>
              <a:buNone/>
            </a:pPr>
            <a:endParaRPr dirty="0"/>
          </a:p>
        </p:txBody>
      </p:sp>
      <p:sp>
        <p:nvSpPr>
          <p:cNvPr id="167" name="Google Shape;167;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zh-CN">
                <a:solidFill>
                  <a:srgbClr val="0B181B"/>
                </a:solidFill>
              </a:rPr>
              <a:t>对于企业来说，gTLD 是一个品牌塑造的机会。这种机会几乎没有限制，可以让单个企业、商业组织或整个行业在互联网上为自己贴上独一无二的标签。 </a:t>
            </a:r>
          </a:p>
          <a:p>
            <a:pPr marL="0" lvl="0" indent="0" algn="l" rtl="0">
              <a:lnSpc>
                <a:spcPct val="100000"/>
              </a:lnSpc>
              <a:spcBef>
                <a:spcPts val="0"/>
              </a:spcBef>
              <a:spcAft>
                <a:spcPts val="0"/>
              </a:spcAft>
              <a:buSzPts val="1400"/>
              <a:buNone/>
            </a:pPr>
            <a:endParaRPr>
              <a:solidFill>
                <a:srgbClr val="0B181B"/>
              </a:solidFill>
            </a:endParaRPr>
          </a:p>
          <a:p>
            <a:pPr marL="0" lvl="0" indent="0" algn="l" rtl="0">
              <a:lnSpc>
                <a:spcPct val="100000"/>
              </a:lnSpc>
              <a:spcBef>
                <a:spcPts val="0"/>
              </a:spcBef>
              <a:spcAft>
                <a:spcPts val="0"/>
              </a:spcAft>
              <a:buSzPts val="1400"/>
              <a:buNone/>
            </a:pPr>
            <a:r>
              <a:rPr lang="zh-CN">
                <a:solidFill>
                  <a:srgbClr val="0B181B"/>
                </a:solidFill>
              </a:rPr>
              <a:t>新通用顶级域将使人员、企业和社群受益，从原住民、宗教或语言社群，到希望用当地文字向客户和选民表达意见的公司和政府，再到散布在世界各地的具有共同爱好或具有某种共性的社群。这些群体和实体都有机会通过新通用顶级域反映其社群、价值观以及地理或文化利基。</a:t>
            </a:r>
          </a:p>
        </p:txBody>
      </p:sp>
      <p:sp>
        <p:nvSpPr>
          <p:cNvPr id="205" name="Google Shape;20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bg>
      <p:bgPr>
        <a:solidFill>
          <a:srgbClr val="002A49"/>
        </a:solidFill>
        <a:effectLst/>
      </p:bgPr>
    </p:bg>
    <p:spTree>
      <p:nvGrpSpPr>
        <p:cNvPr id="1" name="Shape 11"/>
        <p:cNvGrpSpPr/>
        <p:nvPr/>
      </p:nvGrpSpPr>
      <p:grpSpPr>
        <a:xfrm>
          <a:off x="0" y="0"/>
          <a:ext cx="0" cy="0"/>
          <a:chOff x="0" y="0"/>
          <a:chExt cx="0" cy="0"/>
        </a:xfrm>
      </p:grpSpPr>
      <p:sp>
        <p:nvSpPr>
          <p:cNvPr id="12" name="Google Shape;12;p35"/>
          <p:cNvSpPr txBox="1">
            <a:spLocks noGrp="1"/>
          </p:cNvSpPr>
          <p:nvPr>
            <p:ph type="title"/>
          </p:nvPr>
        </p:nvSpPr>
        <p:spPr>
          <a:xfrm>
            <a:off x="540000" y="2049472"/>
            <a:ext cx="4254465" cy="2058256"/>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lt1"/>
              </a:buClr>
              <a:buSzPts val="4800"/>
              <a:buFont typeface="Arial"/>
              <a:buNone/>
              <a:defRPr sz="4800" b="1" i="0" u="none" strike="noStrike" cap="none">
                <a:solidFill>
                  <a:schemeClr val="lt1"/>
                </a:solidFill>
                <a:latin typeface="Arial"/>
                <a:ea typeface="SimSun"/>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9pPr>
          </a:lstStyle>
          <a:p>
            <a:endParaRPr/>
          </a:p>
        </p:txBody>
      </p:sp>
      <p:sp>
        <p:nvSpPr>
          <p:cNvPr id="13" name="Google Shape;13;p35"/>
          <p:cNvSpPr txBox="1">
            <a:spLocks noGrp="1"/>
          </p:cNvSpPr>
          <p:nvPr>
            <p:ph type="body" idx="1"/>
          </p:nvPr>
        </p:nvSpPr>
        <p:spPr>
          <a:xfrm>
            <a:off x="540000" y="4344247"/>
            <a:ext cx="4262308" cy="716808"/>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chemeClr val="lt1"/>
              </a:buClr>
              <a:buSzPts val="1500"/>
              <a:buFont typeface="Arial"/>
              <a:buNone/>
              <a:defRPr sz="1500" b="1" i="0" u="none" strike="noStrike" cap="none">
                <a:solidFill>
                  <a:schemeClr val="lt1"/>
                </a:solidFill>
                <a:latin typeface="Arial"/>
                <a:ea typeface="SimSun"/>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SimSun"/>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SimSun"/>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9pPr>
          </a:lstStyle>
          <a:p>
            <a:endParaRPr/>
          </a:p>
        </p:txBody>
      </p:sp>
      <p:pic>
        <p:nvPicPr>
          <p:cNvPr id="14" name="Google Shape;14;p35"/>
          <p:cNvPicPr preferRelativeResize="0"/>
          <p:nvPr/>
        </p:nvPicPr>
        <p:blipFill rotWithShape="1">
          <a:blip r:embed="rId2">
            <a:alphaModFix/>
          </a:blip>
          <a:srcRect/>
          <a:stretch/>
        </p:blipFill>
        <p:spPr>
          <a:xfrm>
            <a:off x="540000" y="5375868"/>
            <a:ext cx="1186518" cy="943970"/>
          </a:xfrm>
          <a:prstGeom prst="rect">
            <a:avLst/>
          </a:prstGeom>
          <a:noFill/>
          <a:ln>
            <a:noFill/>
          </a:ln>
        </p:spPr>
      </p:pic>
      <p:pic>
        <p:nvPicPr>
          <p:cNvPr id="15" name="Google Shape;15;p35"/>
          <p:cNvPicPr preferRelativeResize="0"/>
          <p:nvPr/>
        </p:nvPicPr>
        <p:blipFill rotWithShape="1">
          <a:blip r:embed="rId3">
            <a:alphaModFix/>
          </a:blip>
          <a:srcRect/>
          <a:stretch/>
        </p:blipFill>
        <p:spPr>
          <a:xfrm>
            <a:off x="540000" y="611558"/>
            <a:ext cx="6054632" cy="19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16"/>
        <p:cNvGrpSpPr/>
        <p:nvPr/>
      </p:nvGrpSpPr>
      <p:grpSpPr>
        <a:xfrm>
          <a:off x="0" y="0"/>
          <a:ext cx="0" cy="0"/>
          <a:chOff x="0" y="0"/>
          <a:chExt cx="0" cy="0"/>
        </a:xfrm>
      </p:grpSpPr>
      <p:sp>
        <p:nvSpPr>
          <p:cNvPr id="17" name="Google Shape;17;p36"/>
          <p:cNvSpPr txBox="1">
            <a:spLocks noGrp="1"/>
          </p:cNvSpPr>
          <p:nvPr>
            <p:ph type="title"/>
          </p:nvPr>
        </p:nvSpPr>
        <p:spPr>
          <a:xfrm>
            <a:off x="431999" y="900001"/>
            <a:ext cx="5979817" cy="575777"/>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9pPr>
          </a:lstStyle>
          <a:p>
            <a:endParaRPr/>
          </a:p>
        </p:txBody>
      </p:sp>
      <p:sp>
        <p:nvSpPr>
          <p:cNvPr id="18" name="Google Shape;18;p36"/>
          <p:cNvSpPr/>
          <p:nvPr/>
        </p:nvSpPr>
        <p:spPr>
          <a:xfrm rot="8100000">
            <a:off x="1919628" y="6077048"/>
            <a:ext cx="5304746" cy="5304748"/>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SimSun"/>
              <a:cs typeface="Arial"/>
              <a:sym typeface="Arial"/>
            </a:endParaRPr>
          </a:p>
        </p:txBody>
      </p:sp>
      <p:sp>
        <p:nvSpPr>
          <p:cNvPr id="19" name="Google Shape;19;p36"/>
          <p:cNvSpPr/>
          <p:nvPr/>
        </p:nvSpPr>
        <p:spPr>
          <a:xfrm>
            <a:off x="8424001"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slide">
  <p:cSld name="Divider slide">
    <p:bg>
      <p:bgPr>
        <a:solidFill>
          <a:srgbClr val="F1633E"/>
        </a:solidFill>
        <a:effectLst/>
      </p:bgPr>
    </p:bg>
    <p:spTree>
      <p:nvGrpSpPr>
        <p:cNvPr id="1" name="Shape 20"/>
        <p:cNvGrpSpPr/>
        <p:nvPr/>
      </p:nvGrpSpPr>
      <p:grpSpPr>
        <a:xfrm>
          <a:off x="0" y="0"/>
          <a:ext cx="0" cy="0"/>
          <a:chOff x="0" y="0"/>
          <a:chExt cx="0" cy="0"/>
        </a:xfrm>
      </p:grpSpPr>
      <p:sp>
        <p:nvSpPr>
          <p:cNvPr id="21" name="Google Shape;21;p37"/>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2A49"/>
              </a:buClr>
              <a:buSzPts val="5400"/>
              <a:buFont typeface="Arial"/>
              <a:buNone/>
              <a:defRPr sz="5400" b="0" i="0" u="none" strike="noStrike" cap="none">
                <a:solidFill>
                  <a:srgbClr val="002A49"/>
                </a:solidFill>
                <a:latin typeface="Arial"/>
                <a:ea typeface="SimSun"/>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SimSun"/>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SimSun"/>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9pPr>
          </a:lstStyle>
          <a:p>
            <a:endParaRPr/>
          </a:p>
        </p:txBody>
      </p:sp>
      <p:sp>
        <p:nvSpPr>
          <p:cNvPr id="22" name="Google Shape;22;p37"/>
          <p:cNvSpPr txBox="1">
            <a:spLocks noGrp="1"/>
          </p:cNvSpPr>
          <p:nvPr>
            <p:ph type="title"/>
          </p:nvPr>
        </p:nvSpPr>
        <p:spPr>
          <a:xfrm>
            <a:off x="432000" y="2785561"/>
            <a:ext cx="5825744" cy="553998"/>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2A49"/>
              </a:buClr>
              <a:buSzPts val="3600"/>
              <a:buFont typeface="Arial"/>
              <a:buNone/>
              <a:defRPr sz="3600" b="1" i="0" u="none" strike="noStrike" cap="none">
                <a:solidFill>
                  <a:srgbClr val="002A49"/>
                </a:solidFill>
                <a:latin typeface="Arial"/>
                <a:ea typeface="SimSun"/>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9pPr>
          </a:lstStyle>
          <a:p>
            <a:endParaRPr/>
          </a:p>
        </p:txBody>
      </p:sp>
      <p:pic>
        <p:nvPicPr>
          <p:cNvPr id="23" name="Google Shape;23;p37"/>
          <p:cNvPicPr preferRelativeResize="0"/>
          <p:nvPr/>
        </p:nvPicPr>
        <p:blipFill rotWithShape="1">
          <a:blip r:embed="rId2">
            <a:alphaModFix/>
          </a:blip>
          <a:srcRect r="24078"/>
          <a:stretch/>
        </p:blipFill>
        <p:spPr>
          <a:xfrm>
            <a:off x="5513560" y="-3637"/>
            <a:ext cx="3630440" cy="686751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Regular slide">
  <p:cSld name="Regular slide">
    <p:bg>
      <p:bgPr>
        <a:solidFill>
          <a:srgbClr val="F1EFEA"/>
        </a:solidFill>
        <a:effectLst/>
      </p:bgPr>
    </p:bg>
    <p:spTree>
      <p:nvGrpSpPr>
        <p:cNvPr id="1" name="Shape 24"/>
        <p:cNvGrpSpPr/>
        <p:nvPr/>
      </p:nvGrpSpPr>
      <p:grpSpPr>
        <a:xfrm>
          <a:off x="0" y="0"/>
          <a:ext cx="0" cy="0"/>
          <a:chOff x="0" y="0"/>
          <a:chExt cx="0" cy="0"/>
        </a:xfrm>
      </p:grpSpPr>
      <p:sp>
        <p:nvSpPr>
          <p:cNvPr id="25" name="Google Shape;25;p38"/>
          <p:cNvSpPr txBox="1">
            <a:spLocks noGrp="1"/>
          </p:cNvSpPr>
          <p:nvPr>
            <p:ph type="title"/>
          </p:nvPr>
        </p:nvSpPr>
        <p:spPr>
          <a:xfrm>
            <a:off x="432000" y="900001"/>
            <a:ext cx="5362872" cy="575777"/>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9pPr>
          </a:lstStyle>
          <a:p>
            <a:endParaRPr/>
          </a:p>
        </p:txBody>
      </p:sp>
      <p:sp>
        <p:nvSpPr>
          <p:cNvPr id="26" name="Google Shape;26;p38"/>
          <p:cNvSpPr/>
          <p:nvPr/>
        </p:nvSpPr>
        <p:spPr>
          <a:xfrm>
            <a:off x="8424001"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lide">
  <p:cSld name="Blank slide">
    <p:bg>
      <p:bgPr>
        <a:solidFill>
          <a:srgbClr val="F1EFEA"/>
        </a:solidFill>
        <a:effectLst/>
      </p:bgPr>
    </p:bg>
    <p:spTree>
      <p:nvGrpSpPr>
        <p:cNvPr id="1" name="Shape 54"/>
        <p:cNvGrpSpPr/>
        <p:nvPr/>
      </p:nvGrpSpPr>
      <p:grpSpPr>
        <a:xfrm>
          <a:off x="0" y="0"/>
          <a:ext cx="0" cy="0"/>
          <a:chOff x="0" y="0"/>
          <a:chExt cx="0" cy="0"/>
        </a:xfrm>
      </p:grpSpPr>
      <p:sp>
        <p:nvSpPr>
          <p:cNvPr id="55" name="Google Shape;55;p40"/>
          <p:cNvSpPr txBox="1">
            <a:spLocks noGrp="1"/>
          </p:cNvSpPr>
          <p:nvPr>
            <p:ph type="title"/>
          </p:nvPr>
        </p:nvSpPr>
        <p:spPr>
          <a:xfrm>
            <a:off x="432000" y="900000"/>
            <a:ext cx="5406940" cy="576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Engage with ICANN">
  <p:cSld name="Engage with ICANN">
    <p:bg>
      <p:bgPr>
        <a:solidFill>
          <a:srgbClr val="002A49"/>
        </a:solidFill>
        <a:effectLst/>
      </p:bgPr>
    </p:bg>
    <p:spTree>
      <p:nvGrpSpPr>
        <p:cNvPr id="1" name="Shape 27"/>
        <p:cNvGrpSpPr/>
        <p:nvPr/>
      </p:nvGrpSpPr>
      <p:grpSpPr>
        <a:xfrm>
          <a:off x="0" y="0"/>
          <a:ext cx="0" cy="0"/>
          <a:chOff x="0" y="0"/>
          <a:chExt cx="0" cy="0"/>
        </a:xfrm>
      </p:grpSpPr>
      <p:cxnSp>
        <p:nvCxnSpPr>
          <p:cNvPr id="28" name="Google Shape;28;p39"/>
          <p:cNvCxnSpPr/>
          <p:nvPr/>
        </p:nvCxnSpPr>
        <p:spPr>
          <a:xfrm>
            <a:off x="3779384" y="3198304"/>
            <a:ext cx="2693" cy="3659703"/>
          </a:xfrm>
          <a:prstGeom prst="straightConnector1">
            <a:avLst/>
          </a:prstGeom>
          <a:noFill/>
          <a:ln w="15875" cap="flat" cmpd="sng">
            <a:solidFill>
              <a:schemeClr val="accent5"/>
            </a:solidFill>
            <a:prstDash val="solid"/>
            <a:round/>
            <a:headEnd type="none" w="sm" len="sm"/>
            <a:tailEnd type="none" w="sm" len="sm"/>
          </a:ln>
        </p:spPr>
      </p:cxnSp>
      <p:cxnSp>
        <p:nvCxnSpPr>
          <p:cNvPr id="29" name="Google Shape;29;p39"/>
          <p:cNvCxnSpPr/>
          <p:nvPr/>
        </p:nvCxnSpPr>
        <p:spPr>
          <a:xfrm>
            <a:off x="756229" y="3198304"/>
            <a:ext cx="0" cy="3659703"/>
          </a:xfrm>
          <a:prstGeom prst="straightConnector1">
            <a:avLst/>
          </a:prstGeom>
          <a:noFill/>
          <a:ln w="15875" cap="flat" cmpd="sng">
            <a:solidFill>
              <a:schemeClr val="accent5"/>
            </a:solidFill>
            <a:prstDash val="solid"/>
            <a:round/>
            <a:headEnd type="none" w="sm" len="sm"/>
            <a:tailEnd type="none" w="sm" len="sm"/>
          </a:ln>
        </p:spPr>
      </p:cxnSp>
      <p:sp>
        <p:nvSpPr>
          <p:cNvPr id="30" name="Google Shape;30;p39"/>
          <p:cNvSpPr txBox="1"/>
          <p:nvPr/>
        </p:nvSpPr>
        <p:spPr>
          <a:xfrm>
            <a:off x="4112015" y="3141058"/>
            <a:ext cx="2669453" cy="1772793"/>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flickr.com</a:t>
            </a: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a:t>
            </a:r>
            <a:endParaRPr sz="1600" b="0" i="0" u="none" strike="noStrike" cap="none" dirty="0">
              <a:solidFill>
                <a:schemeClr val="accent5"/>
              </a:solidFill>
              <a:latin typeface="Arial"/>
              <a:ea typeface="SimSun"/>
              <a:cs typeface="Arial"/>
              <a:sym typeface="Arial"/>
            </a:endParaRPr>
          </a:p>
          <a:p>
            <a:pPr marL="0" marR="0" lvl="0" indent="0" algn="l" rtl="0">
              <a:lnSpc>
                <a:spcPct val="115000"/>
              </a:lnSpc>
              <a:spcBef>
                <a:spcPts val="360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linkedin.com</a:t>
            </a:r>
            <a:r>
              <a:rPr lang="en-US" sz="1600" b="0" i="0" u="none" strike="noStrike" cap="none" dirty="0">
                <a:solidFill>
                  <a:schemeClr val="accent5"/>
                </a:solidFill>
                <a:latin typeface="Arial"/>
                <a:ea typeface="Arial"/>
                <a:cs typeface="Arial"/>
                <a:sym typeface="Arial"/>
              </a:rPr>
              <a:t>/company/</a:t>
            </a:r>
            <a:r>
              <a:rPr lang="en-US" sz="1600" b="0" i="0" u="none" strike="noStrike" cap="none" dirty="0" err="1">
                <a:solidFill>
                  <a:schemeClr val="accent5"/>
                </a:solidFill>
                <a:latin typeface="Arial"/>
                <a:ea typeface="Arial"/>
                <a:cs typeface="Arial"/>
                <a:sym typeface="Arial"/>
              </a:rPr>
              <a:t>icann</a:t>
            </a:r>
            <a:endParaRPr sz="1600" b="0" i="0" u="none" strike="noStrike" cap="none" dirty="0">
              <a:solidFill>
                <a:schemeClr val="accent5"/>
              </a:solidFill>
              <a:latin typeface="Arial"/>
              <a:ea typeface="SimSun"/>
              <a:cs typeface="Arial"/>
              <a:sym typeface="Arial"/>
            </a:endParaRPr>
          </a:p>
          <a:p>
            <a:pPr marL="0" marR="0" lvl="0" indent="0" algn="l" rtl="0">
              <a:lnSpc>
                <a:spcPct val="115000"/>
              </a:lnSpc>
              <a:spcBef>
                <a:spcPts val="360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instagram.com</a:t>
            </a: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icannorg</a:t>
            </a:r>
            <a:endParaRPr sz="1600" b="0" i="0" u="none" strike="noStrike" cap="none" dirty="0">
              <a:solidFill>
                <a:schemeClr val="accent5"/>
              </a:solidFill>
              <a:latin typeface="Arial"/>
              <a:ea typeface="SimSun"/>
              <a:cs typeface="Arial"/>
              <a:sym typeface="Arial"/>
            </a:endParaRPr>
          </a:p>
        </p:txBody>
      </p:sp>
      <p:sp>
        <p:nvSpPr>
          <p:cNvPr id="31" name="Google Shape;31;p39"/>
          <p:cNvSpPr/>
          <p:nvPr/>
        </p:nvSpPr>
        <p:spPr>
          <a:xfrm>
            <a:off x="3566362" y="3064681"/>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SimSun"/>
              <a:cs typeface="Arial"/>
              <a:sym typeface="Arial"/>
            </a:endParaRPr>
          </a:p>
        </p:txBody>
      </p:sp>
      <p:sp>
        <p:nvSpPr>
          <p:cNvPr id="32" name="Google Shape;32;p39"/>
          <p:cNvSpPr/>
          <p:nvPr/>
        </p:nvSpPr>
        <p:spPr>
          <a:xfrm>
            <a:off x="3566362" y="3814930"/>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SimSun"/>
              <a:cs typeface="Arial"/>
              <a:sym typeface="Arial"/>
            </a:endParaRPr>
          </a:p>
        </p:txBody>
      </p:sp>
      <p:sp>
        <p:nvSpPr>
          <p:cNvPr id="33" name="Google Shape;33;p39"/>
          <p:cNvSpPr/>
          <p:nvPr/>
        </p:nvSpPr>
        <p:spPr>
          <a:xfrm>
            <a:off x="3566362" y="4565473"/>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SimSun"/>
              <a:cs typeface="Arial"/>
              <a:sym typeface="Arial"/>
            </a:endParaRPr>
          </a:p>
        </p:txBody>
      </p:sp>
      <p:sp>
        <p:nvSpPr>
          <p:cNvPr id="34" name="Google Shape;34;p39"/>
          <p:cNvSpPr/>
          <p:nvPr/>
        </p:nvSpPr>
        <p:spPr>
          <a:xfrm>
            <a:off x="540000" y="3064681"/>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SimSun"/>
              <a:cs typeface="Arial"/>
              <a:sym typeface="Arial"/>
            </a:endParaRPr>
          </a:p>
        </p:txBody>
      </p:sp>
      <p:sp>
        <p:nvSpPr>
          <p:cNvPr id="35" name="Google Shape;35;p39"/>
          <p:cNvSpPr/>
          <p:nvPr/>
        </p:nvSpPr>
        <p:spPr>
          <a:xfrm>
            <a:off x="540000" y="3814930"/>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SimSun"/>
              <a:cs typeface="Arial"/>
              <a:sym typeface="Arial"/>
            </a:endParaRPr>
          </a:p>
        </p:txBody>
      </p:sp>
      <p:sp>
        <p:nvSpPr>
          <p:cNvPr id="36" name="Google Shape;36;p39"/>
          <p:cNvSpPr/>
          <p:nvPr/>
        </p:nvSpPr>
        <p:spPr>
          <a:xfrm>
            <a:off x="540000" y="4565472"/>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SimSun"/>
              <a:cs typeface="Arial"/>
              <a:sym typeface="Arial"/>
            </a:endParaRPr>
          </a:p>
        </p:txBody>
      </p:sp>
      <p:pic>
        <p:nvPicPr>
          <p:cNvPr id="37" name="Google Shape;37;p39"/>
          <p:cNvPicPr preferRelativeResize="0"/>
          <p:nvPr/>
        </p:nvPicPr>
        <p:blipFill rotWithShape="1">
          <a:blip r:embed="rId2">
            <a:alphaModFix/>
          </a:blip>
          <a:srcRect/>
          <a:stretch/>
        </p:blipFill>
        <p:spPr>
          <a:xfrm>
            <a:off x="3688436" y="4698193"/>
            <a:ext cx="184206" cy="177742"/>
          </a:xfrm>
          <a:prstGeom prst="rect">
            <a:avLst/>
          </a:prstGeom>
          <a:noFill/>
          <a:ln>
            <a:noFill/>
          </a:ln>
        </p:spPr>
      </p:pic>
      <p:pic>
        <p:nvPicPr>
          <p:cNvPr id="38" name="Google Shape;38;p39"/>
          <p:cNvPicPr preferRelativeResize="0"/>
          <p:nvPr/>
        </p:nvPicPr>
        <p:blipFill rotWithShape="1">
          <a:blip r:embed="rId3">
            <a:alphaModFix/>
          </a:blip>
          <a:srcRect/>
          <a:stretch/>
        </p:blipFill>
        <p:spPr>
          <a:xfrm>
            <a:off x="3617678" y="3860920"/>
            <a:ext cx="340340" cy="340340"/>
          </a:xfrm>
          <a:prstGeom prst="rect">
            <a:avLst/>
          </a:prstGeom>
          <a:noFill/>
          <a:ln>
            <a:noFill/>
          </a:ln>
        </p:spPr>
      </p:pic>
      <p:sp>
        <p:nvSpPr>
          <p:cNvPr id="39" name="Google Shape;39;p39"/>
          <p:cNvSpPr/>
          <p:nvPr/>
        </p:nvSpPr>
        <p:spPr>
          <a:xfrm>
            <a:off x="3669363" y="3234580"/>
            <a:ext cx="108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SimSun"/>
              <a:cs typeface="Arial"/>
              <a:sym typeface="Arial"/>
            </a:endParaRPr>
          </a:p>
        </p:txBody>
      </p:sp>
      <p:sp>
        <p:nvSpPr>
          <p:cNvPr id="40" name="Google Shape;40;p39"/>
          <p:cNvSpPr/>
          <p:nvPr/>
        </p:nvSpPr>
        <p:spPr>
          <a:xfrm>
            <a:off x="3794267" y="3234580"/>
            <a:ext cx="108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SimSun"/>
              <a:cs typeface="Arial"/>
              <a:sym typeface="Arial"/>
            </a:endParaRPr>
          </a:p>
        </p:txBody>
      </p:sp>
      <p:sp>
        <p:nvSpPr>
          <p:cNvPr id="41" name="Google Shape;41;p39"/>
          <p:cNvSpPr txBox="1">
            <a:spLocks noGrp="1"/>
          </p:cNvSpPr>
          <p:nvPr>
            <p:ph type="body" idx="1"/>
          </p:nvPr>
        </p:nvSpPr>
        <p:spPr>
          <a:xfrm>
            <a:off x="540000" y="1718062"/>
            <a:ext cx="4308194" cy="369332"/>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540"/>
              </a:spcBef>
              <a:spcAft>
                <a:spcPts val="0"/>
              </a:spcAft>
              <a:buClr>
                <a:schemeClr val="lt1"/>
              </a:buClr>
              <a:buSzPts val="2700"/>
              <a:buFont typeface="Arial"/>
              <a:buNone/>
              <a:defRPr sz="2700" b="1" i="0" u="none" strike="noStrike" cap="none">
                <a:solidFill>
                  <a:schemeClr val="lt1"/>
                </a:solidFill>
                <a:latin typeface="Arial"/>
                <a:ea typeface="SimSun"/>
                <a:cs typeface="Arial"/>
                <a:sym typeface="Arial"/>
              </a:defRPr>
            </a:lvl1pPr>
            <a:lvl2pPr marL="914400" marR="0" lvl="1" indent="-361950" algn="l" rtl="0">
              <a:lnSpc>
                <a:spcPct val="100000"/>
              </a:lnSpc>
              <a:spcBef>
                <a:spcPts val="420"/>
              </a:spcBef>
              <a:spcAft>
                <a:spcPts val="0"/>
              </a:spcAft>
              <a:buClr>
                <a:srgbClr val="0B3458"/>
              </a:buClr>
              <a:buSzPts val="2100"/>
              <a:buFont typeface="Arial"/>
              <a:buChar char="–"/>
              <a:defRPr sz="2100" b="0" i="0" u="none" strike="noStrike" cap="none">
                <a:solidFill>
                  <a:srgbClr val="0B3458"/>
                </a:solidFill>
                <a:latin typeface="Arial"/>
                <a:ea typeface="SimSun"/>
                <a:cs typeface="Arial"/>
                <a:sym typeface="Arial"/>
              </a:defRPr>
            </a:lvl2pPr>
            <a:lvl3pPr marL="1371600" marR="0" lvl="2" indent="-342900" algn="l" rtl="0">
              <a:lnSpc>
                <a:spcPct val="100000"/>
              </a:lnSpc>
              <a:spcBef>
                <a:spcPts val="360"/>
              </a:spcBef>
              <a:spcAft>
                <a:spcPts val="0"/>
              </a:spcAft>
              <a:buClr>
                <a:srgbClr val="0B3458"/>
              </a:buClr>
              <a:buSzPts val="1800"/>
              <a:buFont typeface="Arial"/>
              <a:buChar char="•"/>
              <a:defRPr sz="1800" b="0" i="0" u="none" strike="noStrike" cap="none">
                <a:solidFill>
                  <a:srgbClr val="0B3458"/>
                </a:solidFill>
                <a:latin typeface="Arial"/>
                <a:ea typeface="SimSun"/>
                <a:cs typeface="Arial"/>
                <a:sym typeface="Arial"/>
              </a:defRPr>
            </a:lvl3pPr>
            <a:lvl4pPr marL="1828800" marR="0" lvl="3" indent="-323850" algn="l" rtl="0">
              <a:lnSpc>
                <a:spcPct val="100000"/>
              </a:lnSpc>
              <a:spcBef>
                <a:spcPts val="300"/>
              </a:spcBef>
              <a:spcAft>
                <a:spcPts val="0"/>
              </a:spcAft>
              <a:buClr>
                <a:srgbClr val="0B3458"/>
              </a:buClr>
              <a:buSzPts val="1500"/>
              <a:buFont typeface="Arial"/>
              <a:buChar char="–"/>
              <a:defRPr sz="1500" b="0" i="0" u="none" strike="noStrike" cap="none">
                <a:solidFill>
                  <a:srgbClr val="0B3458"/>
                </a:solidFill>
                <a:latin typeface="Arial"/>
                <a:ea typeface="SimSun"/>
                <a:cs typeface="Arial"/>
                <a:sym typeface="Arial"/>
              </a:defRPr>
            </a:lvl4pPr>
            <a:lvl5pPr marL="2286000" marR="0" lvl="4" indent="-323850" algn="l" rtl="0">
              <a:lnSpc>
                <a:spcPct val="100000"/>
              </a:lnSpc>
              <a:spcBef>
                <a:spcPts val="300"/>
              </a:spcBef>
              <a:spcAft>
                <a:spcPts val="0"/>
              </a:spcAft>
              <a:buClr>
                <a:srgbClr val="0B3458"/>
              </a:buClr>
              <a:buSzPts val="1500"/>
              <a:buFont typeface="Arial"/>
              <a:buChar char="»"/>
              <a:defRPr sz="1500" b="0" i="0" u="none" strike="noStrike" cap="none">
                <a:solidFill>
                  <a:srgbClr val="0B3458"/>
                </a:solidFill>
                <a:latin typeface="Arial"/>
                <a:ea typeface="SimSun"/>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9pPr>
          </a:lstStyle>
          <a:p>
            <a:endParaRPr/>
          </a:p>
        </p:txBody>
      </p:sp>
      <p:sp>
        <p:nvSpPr>
          <p:cNvPr id="42" name="Google Shape;42;p39"/>
          <p:cNvSpPr txBox="1"/>
          <p:nvPr/>
        </p:nvSpPr>
        <p:spPr>
          <a:xfrm>
            <a:off x="1087753" y="3145187"/>
            <a:ext cx="2361155" cy="1772793"/>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a:t>
            </a:r>
            <a:endParaRPr sz="1600" b="0" i="0" u="none" strike="noStrike" cap="none" dirty="0">
              <a:solidFill>
                <a:schemeClr val="accent5"/>
              </a:solidFill>
              <a:latin typeface="Arial"/>
              <a:ea typeface="SimSun"/>
              <a:cs typeface="Arial"/>
              <a:sym typeface="Arial"/>
            </a:endParaRPr>
          </a:p>
          <a:p>
            <a:pPr marL="0" marR="0" lvl="0" indent="0" algn="l" rtl="0">
              <a:lnSpc>
                <a:spcPct val="115000"/>
              </a:lnSpc>
              <a:spcBef>
                <a:spcPts val="360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facebook.com</a:t>
            </a: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icannorg</a:t>
            </a:r>
            <a:endParaRPr sz="1600" b="0" i="0" u="none" strike="noStrike" cap="none" dirty="0">
              <a:solidFill>
                <a:schemeClr val="accent5"/>
              </a:solidFill>
              <a:latin typeface="Arial"/>
              <a:ea typeface="SimSun"/>
              <a:cs typeface="Arial"/>
              <a:sym typeface="Arial"/>
            </a:endParaRPr>
          </a:p>
          <a:p>
            <a:pPr marL="0" marR="0" lvl="0" indent="0" algn="l" rtl="0">
              <a:lnSpc>
                <a:spcPct val="115000"/>
              </a:lnSpc>
              <a:spcBef>
                <a:spcPts val="360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youtube.com</a:t>
            </a: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icannnews</a:t>
            </a:r>
            <a:endParaRPr sz="1600" b="0" i="0" u="none" strike="noStrike" cap="none" dirty="0">
              <a:solidFill>
                <a:schemeClr val="accent5"/>
              </a:solidFill>
              <a:latin typeface="Arial"/>
              <a:ea typeface="SimSun"/>
              <a:cs typeface="Arial"/>
              <a:sym typeface="Arial"/>
            </a:endParaRPr>
          </a:p>
        </p:txBody>
      </p:sp>
      <p:pic>
        <p:nvPicPr>
          <p:cNvPr id="43" name="Google Shape;43;p39"/>
          <p:cNvPicPr preferRelativeResize="0"/>
          <p:nvPr/>
        </p:nvPicPr>
        <p:blipFill rotWithShape="1">
          <a:blip r:embed="rId4">
            <a:alphaModFix/>
          </a:blip>
          <a:srcRect/>
          <a:stretch/>
        </p:blipFill>
        <p:spPr>
          <a:xfrm>
            <a:off x="661143" y="4718555"/>
            <a:ext cx="193406" cy="131017"/>
          </a:xfrm>
          <a:prstGeom prst="rect">
            <a:avLst/>
          </a:prstGeom>
          <a:noFill/>
          <a:ln>
            <a:noFill/>
          </a:ln>
        </p:spPr>
      </p:pic>
      <p:pic>
        <p:nvPicPr>
          <p:cNvPr id="44" name="Google Shape;44;p39"/>
          <p:cNvPicPr preferRelativeResize="0"/>
          <p:nvPr/>
        </p:nvPicPr>
        <p:blipFill rotWithShape="1">
          <a:blip r:embed="rId5">
            <a:alphaModFix/>
          </a:blip>
          <a:srcRect/>
          <a:stretch/>
        </p:blipFill>
        <p:spPr>
          <a:xfrm>
            <a:off x="660619" y="3199155"/>
            <a:ext cx="189759" cy="171687"/>
          </a:xfrm>
          <a:prstGeom prst="rect">
            <a:avLst/>
          </a:prstGeom>
          <a:noFill/>
          <a:ln>
            <a:noFill/>
          </a:ln>
        </p:spPr>
      </p:pic>
      <p:pic>
        <p:nvPicPr>
          <p:cNvPr id="45" name="Google Shape;45;p39"/>
          <p:cNvPicPr preferRelativeResize="0"/>
          <p:nvPr/>
        </p:nvPicPr>
        <p:blipFill rotWithShape="1">
          <a:blip r:embed="rId6">
            <a:alphaModFix/>
          </a:blip>
          <a:srcRect/>
          <a:stretch/>
        </p:blipFill>
        <p:spPr>
          <a:xfrm>
            <a:off x="593555" y="3876167"/>
            <a:ext cx="320921" cy="320921"/>
          </a:xfrm>
          <a:prstGeom prst="rect">
            <a:avLst/>
          </a:prstGeom>
          <a:noFill/>
          <a:ln>
            <a:noFill/>
          </a:ln>
        </p:spPr>
      </p:pic>
      <p:pic>
        <p:nvPicPr>
          <p:cNvPr id="46" name="Google Shape;46;p39"/>
          <p:cNvPicPr preferRelativeResize="0"/>
          <p:nvPr/>
        </p:nvPicPr>
        <p:blipFill rotWithShape="1">
          <a:blip r:embed="rId7">
            <a:alphaModFix/>
          </a:blip>
          <a:srcRect/>
          <a:stretch/>
        </p:blipFill>
        <p:spPr>
          <a:xfrm>
            <a:off x="5477116" y="4446953"/>
            <a:ext cx="3666884" cy="2414222"/>
          </a:xfrm>
          <a:prstGeom prst="rect">
            <a:avLst/>
          </a:prstGeom>
          <a:noFill/>
          <a:ln>
            <a:noFill/>
          </a:ln>
        </p:spPr>
      </p:pic>
      <p:sp>
        <p:nvSpPr>
          <p:cNvPr id="47" name="Google Shape;47;p39"/>
          <p:cNvSpPr/>
          <p:nvPr/>
        </p:nvSpPr>
        <p:spPr>
          <a:xfrm>
            <a:off x="5012946" y="6005456"/>
            <a:ext cx="720000" cy="720000"/>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SimSun"/>
              <a:cs typeface="Arial"/>
              <a:sym typeface="Arial"/>
            </a:endParaRPr>
          </a:p>
        </p:txBody>
      </p:sp>
      <p:sp>
        <p:nvSpPr>
          <p:cNvPr id="48" name="Google Shape;48;p39"/>
          <p:cNvSpPr/>
          <p:nvPr/>
        </p:nvSpPr>
        <p:spPr>
          <a:xfrm>
            <a:off x="8663221" y="3577348"/>
            <a:ext cx="180000" cy="180000"/>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SimSun"/>
              <a:cs typeface="Arial"/>
              <a:sym typeface="Arial"/>
            </a:endParaRPr>
          </a:p>
        </p:txBody>
      </p:sp>
      <p:sp>
        <p:nvSpPr>
          <p:cNvPr id="49" name="Google Shape;49;p39"/>
          <p:cNvSpPr/>
          <p:nvPr/>
        </p:nvSpPr>
        <p:spPr>
          <a:xfrm>
            <a:off x="6822688" y="2108508"/>
            <a:ext cx="432000" cy="432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SimSun"/>
              <a:cs typeface="Arial"/>
              <a:sym typeface="Arial"/>
            </a:endParaRPr>
          </a:p>
        </p:txBody>
      </p:sp>
      <p:pic>
        <p:nvPicPr>
          <p:cNvPr id="50" name="Google Shape;50;p39"/>
          <p:cNvPicPr preferRelativeResize="0"/>
          <p:nvPr/>
        </p:nvPicPr>
        <p:blipFill rotWithShape="1">
          <a:blip r:embed="rId8">
            <a:alphaModFix/>
          </a:blip>
          <a:srcRect/>
          <a:stretch/>
        </p:blipFill>
        <p:spPr>
          <a:xfrm>
            <a:off x="7162675" y="5410158"/>
            <a:ext cx="1186518" cy="943970"/>
          </a:xfrm>
          <a:prstGeom prst="rect">
            <a:avLst/>
          </a:prstGeom>
          <a:noFill/>
          <a:ln>
            <a:noFill/>
          </a:ln>
        </p:spPr>
      </p:pic>
      <p:sp>
        <p:nvSpPr>
          <p:cNvPr id="51" name="Google Shape;51;p39"/>
          <p:cNvSpPr/>
          <p:nvPr/>
        </p:nvSpPr>
        <p:spPr>
          <a:xfrm rot="-5400000">
            <a:off x="7425204" y="-806853"/>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SimSun"/>
              <a:cs typeface="Arial"/>
              <a:sym typeface="Arial"/>
            </a:endParaRPr>
          </a:p>
        </p:txBody>
      </p:sp>
      <p:pic>
        <p:nvPicPr>
          <p:cNvPr id="52" name="Google Shape;52;p39"/>
          <p:cNvPicPr preferRelativeResize="0"/>
          <p:nvPr/>
        </p:nvPicPr>
        <p:blipFill rotWithShape="1">
          <a:blip r:embed="rId9">
            <a:alphaModFix/>
          </a:blip>
          <a:srcRect/>
          <a:stretch/>
        </p:blipFill>
        <p:spPr>
          <a:xfrm>
            <a:off x="540000" y="611558"/>
            <a:ext cx="6054632" cy="198000"/>
          </a:xfrm>
          <a:prstGeom prst="rect">
            <a:avLst/>
          </a:prstGeom>
          <a:noFill/>
          <a:ln>
            <a:noFill/>
          </a:ln>
        </p:spPr>
      </p:pic>
      <p:pic>
        <p:nvPicPr>
          <p:cNvPr id="53" name="Google Shape;53;p39"/>
          <p:cNvPicPr preferRelativeResize="0"/>
          <p:nvPr/>
        </p:nvPicPr>
        <p:blipFill rotWithShape="1">
          <a:blip r:embed="rId10">
            <a:alphaModFix/>
          </a:blip>
          <a:srcRect/>
          <a:stretch/>
        </p:blipFill>
        <p:spPr>
          <a:xfrm>
            <a:off x="7138247" y="294969"/>
            <a:ext cx="800100" cy="800100"/>
          </a:xfrm>
          <a:prstGeom prst="rect">
            <a:avLst/>
          </a:prstGeom>
          <a:noFill/>
          <a:ln>
            <a:noFill/>
          </a:ln>
        </p:spPr>
      </p:pic>
    </p:spTree>
    <p:extLst>
      <p:ext uri="{BB962C8B-B14F-4D97-AF65-F5344CB8AC3E}">
        <p14:creationId xmlns:p14="http://schemas.microsoft.com/office/powerpoint/2010/main" val="2371181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EFEA"/>
        </a:solidFill>
        <a:effectLst/>
      </p:bgPr>
    </p:bg>
    <p:spTree>
      <p:nvGrpSpPr>
        <p:cNvPr id="1" name="Shape 9"/>
        <p:cNvGrpSpPr/>
        <p:nvPr/>
      </p:nvGrpSpPr>
      <p:grpSpPr>
        <a:xfrm>
          <a:off x="0" y="0"/>
          <a:ext cx="0" cy="0"/>
          <a:chOff x="0" y="0"/>
          <a:chExt cx="0" cy="0"/>
        </a:xfrm>
      </p:grpSpPr>
      <p:pic>
        <p:nvPicPr>
          <p:cNvPr id="10" name="Google Shape;10;p34"/>
          <p:cNvPicPr preferRelativeResize="0"/>
          <p:nvPr/>
        </p:nvPicPr>
        <p:blipFill rotWithShape="1">
          <a:blip r:embed="rId8">
            <a:alphaModFix/>
          </a:blip>
          <a:srcRect/>
          <a:stretch/>
        </p:blipFill>
        <p:spPr>
          <a:xfrm>
            <a:off x="432000" y="288001"/>
            <a:ext cx="4420810" cy="28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5365">
          <p15:clr>
            <a:srgbClr val="F26B43"/>
          </p15:clr>
        </p15:guide>
        <p15:guide id="4" pos="384">
          <p15:clr>
            <a:srgbClr val="F26B43"/>
          </p15:clr>
        </p15:guide>
        <p15:guide id="5" pos="260">
          <p15:clr>
            <a:srgbClr val="F26B43"/>
          </p15:clr>
        </p15:guide>
        <p15:guide id="6" pos="5493">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icann.org/zh/engagement-calendar"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nextroundinfo@icann.org" TargetMode="External"/><Relationship Id="rId7"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newgtldprogram.icann.org/en" TargetMode="External"/><Relationship Id="rId4" Type="http://schemas.openxmlformats.org/officeDocument/2006/relationships/hyperlink" Target="mailto:globalsupport@icann.org"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newgtldprogram.icann.org/en/application-rounds/round2/asp/resources" TargetMode="External"/><Relationship Id="rId3" Type="http://schemas.openxmlformats.org/officeDocument/2006/relationships/image" Target="../media/image21.png"/><Relationship Id="rId7" Type="http://schemas.openxmlformats.org/officeDocument/2006/relationships/hyperlink" Target="https://community.icann.org/display/SPIR/ASP+%7C+Applicant+Support+Progra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newgtldprogram.icann.org/en/application-rounds/round2/asp/handbook" TargetMode="External"/><Relationship Id="rId5" Type="http://schemas.openxmlformats.org/officeDocument/2006/relationships/hyperlink" Target="https://newgtldprogram.icann.org/en/application-rounds/round2/asp" TargetMode="External"/><Relationship Id="rId10" Type="http://schemas.openxmlformats.org/officeDocument/2006/relationships/hyperlink" Target="https://www.icann.org/en/beginners/courses-and-learning" TargetMode="External"/><Relationship Id="rId4" Type="http://schemas.openxmlformats.org/officeDocument/2006/relationships/image" Target="../media/image20.png"/><Relationship Id="rId9" Type="http://schemas.openxmlformats.org/officeDocument/2006/relationships/hyperlink" Target="https://newgtlds.icann.org/en/announcements-and-media/case-studie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newgtldprogram.icann.org/"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iana.org/domains/root/db/xn--ngbc5azd.html"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txBox="1">
            <a:spLocks noGrp="1"/>
          </p:cNvSpPr>
          <p:nvPr>
            <p:ph type="title"/>
          </p:nvPr>
        </p:nvSpPr>
        <p:spPr>
          <a:xfrm>
            <a:off x="540000" y="1380204"/>
            <a:ext cx="6733248" cy="2048796"/>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4000"/>
              <a:buFont typeface="Arial"/>
              <a:buNone/>
            </a:pPr>
            <a:r>
              <a:rPr lang="zh-CN" sz="4000"/>
              <a:t>更具包容性的互联网：新 gTLD 申请人支持计划 </a:t>
            </a:r>
          </a:p>
        </p:txBody>
      </p:sp>
      <p:sp>
        <p:nvSpPr>
          <p:cNvPr id="61" name="Google Shape;61;p1"/>
          <p:cNvSpPr/>
          <p:nvPr/>
        </p:nvSpPr>
        <p:spPr>
          <a:xfrm rot="-5400000">
            <a:off x="7425204" y="-806853"/>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62" name="Google Shape;62;p1"/>
          <p:cNvPicPr preferRelativeResize="0"/>
          <p:nvPr/>
        </p:nvPicPr>
        <p:blipFill rotWithShape="1">
          <a:blip r:embed="rId3">
            <a:alphaModFix/>
          </a:blip>
          <a:srcRect/>
          <a:stretch/>
        </p:blipFill>
        <p:spPr>
          <a:xfrm>
            <a:off x="4971719" y="4111033"/>
            <a:ext cx="4172281" cy="2746967"/>
          </a:xfrm>
          <a:prstGeom prst="rect">
            <a:avLst/>
          </a:prstGeom>
          <a:noFill/>
          <a:ln>
            <a:noFill/>
          </a:ln>
        </p:spPr>
      </p:pic>
      <p:sp>
        <p:nvSpPr>
          <p:cNvPr id="63" name="Google Shape;63;p1"/>
          <p:cNvSpPr/>
          <p:nvPr/>
        </p:nvSpPr>
        <p:spPr>
          <a:xfrm>
            <a:off x="7997799" y="3103543"/>
            <a:ext cx="650913" cy="650913"/>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7030A0"/>
              </a:solidFill>
              <a:latin typeface="Arial"/>
              <a:ea typeface="Arial"/>
              <a:cs typeface="Arial"/>
              <a:sym typeface="Arial"/>
            </a:endParaRPr>
          </a:p>
        </p:txBody>
      </p:sp>
      <p:sp>
        <p:nvSpPr>
          <p:cNvPr id="64" name="Google Shape;64;p1"/>
          <p:cNvSpPr/>
          <p:nvPr/>
        </p:nvSpPr>
        <p:spPr>
          <a:xfrm>
            <a:off x="8648712" y="1514415"/>
            <a:ext cx="180576" cy="180576"/>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5" name="Google Shape;65;p1"/>
          <p:cNvSpPr/>
          <p:nvPr/>
        </p:nvSpPr>
        <p:spPr>
          <a:xfrm>
            <a:off x="7425204" y="2034160"/>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6" name="Google Shape;66;p1"/>
          <p:cNvSpPr txBox="1"/>
          <p:nvPr/>
        </p:nvSpPr>
        <p:spPr>
          <a:xfrm>
            <a:off x="540000" y="3673404"/>
            <a:ext cx="4776600" cy="831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B3458"/>
              </a:buClr>
              <a:buSzPts val="1800"/>
              <a:buFont typeface="Arial"/>
              <a:buNone/>
            </a:pPr>
            <a:r>
              <a:rPr lang="zh-CN" sz="1800" b="1" i="0" u="none" strike="noStrike" cap="none">
                <a:solidFill>
                  <a:schemeClr val="lt1"/>
                </a:solidFill>
                <a:latin typeface="Arial"/>
                <a:ea typeface="SimSun"/>
                <a:cs typeface="Arial"/>
                <a:sym typeface="Arial"/>
              </a:rPr>
              <a:t>为世界各地的社群</a:t>
            </a:r>
            <a:r>
              <a:rPr lang="zh-CN" sz="1800" b="1">
                <a:solidFill>
                  <a:schemeClr val="lt1"/>
                </a:solidFill>
              </a:rPr>
              <a:t>、</a:t>
            </a:r>
            <a:r>
              <a:rPr lang="zh-CN" sz="1800" b="1" i="0" u="none" strike="noStrike" cap="none">
                <a:solidFill>
                  <a:schemeClr val="lt1"/>
                </a:solidFill>
                <a:latin typeface="Arial"/>
                <a:ea typeface="SimSun"/>
                <a:cs typeface="Arial"/>
                <a:sym typeface="Arial"/>
              </a:rPr>
              <a:t>组织</a:t>
            </a:r>
            <a:r>
              <a:rPr lang="zh-CN" sz="1800" b="1">
                <a:solidFill>
                  <a:schemeClr val="lt1"/>
                </a:solidFill>
              </a:rPr>
              <a:t>和</a:t>
            </a:r>
            <a:r>
              <a:rPr lang="zh-CN" sz="1800" b="1" i="0" u="none" strike="noStrike" cap="none">
                <a:solidFill>
                  <a:schemeClr val="lt1"/>
                </a:solidFill>
                <a:latin typeface="Arial"/>
                <a:ea typeface="SimSun"/>
                <a:cs typeface="Arial"/>
                <a:sym typeface="Arial"/>
              </a:rPr>
              <a:t>地区带来机遇</a:t>
            </a:r>
          </a:p>
        </p:txBody>
      </p:sp>
      <p:pic>
        <p:nvPicPr>
          <p:cNvPr id="67" name="Google Shape;67;p1"/>
          <p:cNvPicPr preferRelativeResize="0"/>
          <p:nvPr/>
        </p:nvPicPr>
        <p:blipFill rotWithShape="1">
          <a:blip r:embed="rId4">
            <a:alphaModFix/>
          </a:blip>
          <a:srcRect/>
          <a:stretch/>
        </p:blipFill>
        <p:spPr>
          <a:xfrm>
            <a:off x="7138247" y="294969"/>
            <a:ext cx="800100" cy="8001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0"/>
          <p:cNvSpPr/>
          <p:nvPr/>
        </p:nvSpPr>
        <p:spPr>
          <a:xfrm rot="10800000">
            <a:off x="2632599" y="2299496"/>
            <a:ext cx="3864641" cy="3872294"/>
          </a:xfrm>
          <a:custGeom>
            <a:avLst/>
            <a:gdLst/>
            <a:ahLst/>
            <a:cxnLst/>
            <a:rect l="l" t="t" r="r" b="b"/>
            <a:pathLst>
              <a:path w="3864641" h="3872294" extrusionOk="0">
                <a:moveTo>
                  <a:pt x="3864641" y="1936147"/>
                </a:moveTo>
                <a:cubicBezTo>
                  <a:pt x="3864641" y="3005452"/>
                  <a:pt x="2999512" y="3872294"/>
                  <a:pt x="1932321" y="3872294"/>
                </a:cubicBezTo>
                <a:cubicBezTo>
                  <a:pt x="865129" y="3872294"/>
                  <a:pt x="0" y="3005452"/>
                  <a:pt x="0" y="1936147"/>
                </a:cubicBezTo>
                <a:cubicBezTo>
                  <a:pt x="0" y="866843"/>
                  <a:pt x="865129" y="0"/>
                  <a:pt x="1932321" y="0"/>
                </a:cubicBezTo>
                <a:cubicBezTo>
                  <a:pt x="2999512" y="0"/>
                  <a:pt x="3864641" y="866843"/>
                  <a:pt x="3864641" y="1936147"/>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2" name="Google Shape;322;p10"/>
          <p:cNvSpPr txBox="1">
            <a:spLocks noGrp="1"/>
          </p:cNvSpPr>
          <p:nvPr>
            <p:ph type="title"/>
          </p:nvPr>
        </p:nvSpPr>
        <p:spPr>
          <a:xfrm>
            <a:off x="431799" y="900112"/>
            <a:ext cx="5034281" cy="54492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a:t>运营 gTLD 的好处</a:t>
            </a:r>
          </a:p>
        </p:txBody>
      </p:sp>
      <p:sp>
        <p:nvSpPr>
          <p:cNvPr id="323" name="Google Shape;323;p10"/>
          <p:cNvSpPr txBox="1"/>
          <p:nvPr/>
        </p:nvSpPr>
        <p:spPr>
          <a:xfrm>
            <a:off x="3171970" y="3576805"/>
            <a:ext cx="2791800" cy="1530900"/>
          </a:xfrm>
          <a:prstGeom prst="rect">
            <a:avLst/>
          </a:prstGeom>
          <a:solidFill>
            <a:srgbClr val="F1EFEA"/>
          </a:solidFill>
          <a:ln>
            <a:noFill/>
          </a:ln>
        </p:spPr>
        <p:txBody>
          <a:bodyPr spcFirstLastPara="1" wrap="square" lIns="72000" tIns="72000" rIns="72000" bIns="720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zh-CN" sz="1800" b="1" i="0" u="none" strike="noStrike" cap="none">
                <a:solidFill>
                  <a:srgbClr val="0B3458"/>
                </a:solidFill>
                <a:latin typeface="Arial"/>
                <a:ea typeface="SimSun"/>
                <a:cs typeface="Arial"/>
                <a:sym typeface="Arial"/>
              </a:rPr>
              <a:t>gTLD 可让组织在全球范围内产生影响力。</a:t>
            </a:r>
          </a:p>
        </p:txBody>
      </p:sp>
      <p:sp>
        <p:nvSpPr>
          <p:cNvPr id="324" name="Google Shape;324;p10"/>
          <p:cNvSpPr/>
          <p:nvPr/>
        </p:nvSpPr>
        <p:spPr>
          <a:xfrm>
            <a:off x="816326" y="4423768"/>
            <a:ext cx="1512414" cy="62045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货币化机遇</a:t>
            </a:r>
          </a:p>
        </p:txBody>
      </p:sp>
      <p:sp>
        <p:nvSpPr>
          <p:cNvPr id="325" name="Google Shape;325;p10"/>
          <p:cNvSpPr/>
          <p:nvPr/>
        </p:nvSpPr>
        <p:spPr>
          <a:xfrm>
            <a:off x="1259410" y="5802807"/>
            <a:ext cx="1893300" cy="537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zh-CN" sz="1800">
                <a:solidFill>
                  <a:srgbClr val="0B3458"/>
                </a:solidFill>
              </a:rPr>
              <a:t>增强</a:t>
            </a:r>
            <a:r>
              <a:rPr lang="zh-CN" sz="1800" b="0" i="0" u="none" strike="noStrike" cap="none">
                <a:solidFill>
                  <a:srgbClr val="0B3458"/>
                </a:solidFill>
                <a:latin typeface="Arial"/>
                <a:ea typeface="SimSun"/>
                <a:cs typeface="Arial"/>
                <a:sym typeface="Arial"/>
              </a:rPr>
              <a:t>安全性 </a:t>
            </a:r>
          </a:p>
        </p:txBody>
      </p:sp>
      <p:sp>
        <p:nvSpPr>
          <p:cNvPr id="326" name="Google Shape;326;p10"/>
          <p:cNvSpPr/>
          <p:nvPr/>
        </p:nvSpPr>
        <p:spPr>
          <a:xfrm>
            <a:off x="6790550" y="4423768"/>
            <a:ext cx="1766853" cy="62045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zh-CN" sz="1800" b="0" i="0" u="none" strike="noStrike" cap="none" dirty="0">
                <a:solidFill>
                  <a:srgbClr val="0B3458"/>
                </a:solidFill>
                <a:latin typeface="Arial"/>
                <a:ea typeface="SimSun"/>
                <a:cs typeface="Arial"/>
                <a:sym typeface="Arial"/>
              </a:rPr>
              <a:t>灵活性和创造性</a:t>
            </a:r>
          </a:p>
        </p:txBody>
      </p:sp>
      <p:sp>
        <p:nvSpPr>
          <p:cNvPr id="327" name="Google Shape;327;p10"/>
          <p:cNvSpPr/>
          <p:nvPr/>
        </p:nvSpPr>
        <p:spPr>
          <a:xfrm>
            <a:off x="6324069" y="2673291"/>
            <a:ext cx="1512414" cy="61731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政策管控</a:t>
            </a:r>
          </a:p>
        </p:txBody>
      </p:sp>
      <p:sp>
        <p:nvSpPr>
          <p:cNvPr id="328" name="Google Shape;328;p10"/>
          <p:cNvSpPr/>
          <p:nvPr/>
        </p:nvSpPr>
        <p:spPr>
          <a:xfrm>
            <a:off x="3815800" y="1460800"/>
            <a:ext cx="1512300" cy="537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品牌</a:t>
            </a:r>
            <a:r>
              <a:rPr lang="zh-CN" sz="1800">
                <a:solidFill>
                  <a:srgbClr val="0B3458"/>
                </a:solidFill>
              </a:rPr>
              <a:t>管理</a:t>
            </a:r>
            <a:r>
              <a:rPr lang="zh-CN" sz="1800" b="0" i="0" u="none" strike="noStrike" cap="none">
                <a:solidFill>
                  <a:srgbClr val="0B3458"/>
                </a:solidFill>
                <a:latin typeface="Arial"/>
                <a:ea typeface="SimSun"/>
                <a:cs typeface="Arial"/>
                <a:sym typeface="Arial"/>
              </a:rPr>
              <a:t> </a:t>
            </a:r>
          </a:p>
        </p:txBody>
      </p:sp>
      <p:sp>
        <p:nvSpPr>
          <p:cNvPr id="329" name="Google Shape;329;p10"/>
          <p:cNvSpPr/>
          <p:nvPr/>
        </p:nvSpPr>
        <p:spPr>
          <a:xfrm>
            <a:off x="1318939" y="2670157"/>
            <a:ext cx="1512414" cy="62045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提高可信度</a:t>
            </a:r>
          </a:p>
        </p:txBody>
      </p:sp>
      <p:sp>
        <p:nvSpPr>
          <p:cNvPr id="330" name="Google Shape;330;p10"/>
          <p:cNvSpPr/>
          <p:nvPr/>
        </p:nvSpPr>
        <p:spPr>
          <a:xfrm>
            <a:off x="5996819" y="5899361"/>
            <a:ext cx="1250904" cy="34131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本地化</a:t>
            </a:r>
          </a:p>
        </p:txBody>
      </p:sp>
      <p:sp>
        <p:nvSpPr>
          <p:cNvPr id="331" name="Google Shape;331;p10"/>
          <p:cNvSpPr/>
          <p:nvPr/>
        </p:nvSpPr>
        <p:spPr>
          <a:xfrm>
            <a:off x="3394306" y="5674467"/>
            <a:ext cx="544648" cy="54398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2" name="Google Shape;332;p10"/>
          <p:cNvSpPr/>
          <p:nvPr/>
        </p:nvSpPr>
        <p:spPr>
          <a:xfrm>
            <a:off x="6170047" y="4431096"/>
            <a:ext cx="543368" cy="542702"/>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3" name="Google Shape;333;p10"/>
          <p:cNvSpPr/>
          <p:nvPr/>
        </p:nvSpPr>
        <p:spPr>
          <a:xfrm>
            <a:off x="2418751" y="4433092"/>
            <a:ext cx="539372" cy="53871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4" name="Google Shape;334;p10"/>
          <p:cNvSpPr/>
          <p:nvPr/>
        </p:nvSpPr>
        <p:spPr>
          <a:xfrm>
            <a:off x="5842982" y="2774957"/>
            <a:ext cx="538280" cy="53762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5" name="Google Shape;335;p10"/>
          <p:cNvSpPr/>
          <p:nvPr/>
        </p:nvSpPr>
        <p:spPr>
          <a:xfrm>
            <a:off x="2745817" y="2771870"/>
            <a:ext cx="544460" cy="54379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 name="Google Shape;336;p10"/>
          <p:cNvSpPr/>
          <p:nvPr/>
        </p:nvSpPr>
        <p:spPr>
          <a:xfrm>
            <a:off x="4299837" y="2041955"/>
            <a:ext cx="541694" cy="541030"/>
          </a:xfrm>
          <a:custGeom>
            <a:avLst/>
            <a:gdLst/>
            <a:ahLst/>
            <a:cxnLst/>
            <a:rect l="l" t="t" r="r" b="b"/>
            <a:pathLst>
              <a:path w="303456" h="303083" extrusionOk="0">
                <a:moveTo>
                  <a:pt x="0" y="151542"/>
                </a:moveTo>
                <a:cubicBezTo>
                  <a:pt x="0" y="67891"/>
                  <a:pt x="67974" y="0"/>
                  <a:pt x="151728" y="0"/>
                </a:cubicBezTo>
                <a:cubicBezTo>
                  <a:pt x="235482" y="0"/>
                  <a:pt x="303457" y="67891"/>
                  <a:pt x="303457" y="151542"/>
                </a:cubicBezTo>
                <a:cubicBezTo>
                  <a:pt x="303457" y="235193"/>
                  <a:pt x="235482"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7" name="Google Shape;337;p10"/>
          <p:cNvSpPr/>
          <p:nvPr/>
        </p:nvSpPr>
        <p:spPr>
          <a:xfrm>
            <a:off x="5224422" y="5675776"/>
            <a:ext cx="542026" cy="541362"/>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38" name="Google Shape;338;p10"/>
          <p:cNvGrpSpPr/>
          <p:nvPr/>
        </p:nvGrpSpPr>
        <p:grpSpPr>
          <a:xfrm>
            <a:off x="2547602" y="4582129"/>
            <a:ext cx="281670" cy="236614"/>
            <a:chOff x="4582472" y="2001793"/>
            <a:chExt cx="341181" cy="286605"/>
          </a:xfrm>
        </p:grpSpPr>
        <p:sp>
          <p:nvSpPr>
            <p:cNvPr id="339" name="Google Shape;339;p10"/>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0" name="Google Shape;340;p10"/>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1" name="Google Shape;341;p10"/>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2" name="Google Shape;342;p10"/>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3" name="Google Shape;343;p10"/>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 name="Google Shape;344;p10"/>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 name="Google Shape;345;p10"/>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 name="Google Shape;346;p10"/>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7" name="Google Shape;347;p10"/>
            <p:cNvSpPr/>
            <p:nvPr/>
          </p:nvSpPr>
          <p:spPr>
            <a:xfrm>
              <a:off x="4614519" y="2039274"/>
              <a:ext cx="277029" cy="5811"/>
            </a:xfrm>
            <a:custGeom>
              <a:avLst/>
              <a:gdLst/>
              <a:ahLst/>
              <a:cxnLst/>
              <a:rect l="l" t="t" r="r" b="b"/>
              <a:pathLst>
                <a:path w="277029" h="5811" extrusionOk="0">
                  <a:moveTo>
                    <a:pt x="277030"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8" name="Google Shape;348;p10"/>
            <p:cNvSpPr/>
            <p:nvPr/>
          </p:nvSpPr>
          <p:spPr>
            <a:xfrm>
              <a:off x="4608650" y="2039274"/>
              <a:ext cx="288824" cy="5811"/>
            </a:xfrm>
            <a:custGeom>
              <a:avLst/>
              <a:gdLst/>
              <a:ahLst/>
              <a:cxnLst/>
              <a:rect l="l" t="t" r="r" b="b"/>
              <a:pathLst>
                <a:path w="288824" h="5811" extrusionOk="0">
                  <a:moveTo>
                    <a:pt x="288824" y="0"/>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9" name="Google Shape;349;p10"/>
            <p:cNvSpPr/>
            <p:nvPr/>
          </p:nvSpPr>
          <p:spPr>
            <a:xfrm>
              <a:off x="4634829" y="2001793"/>
              <a:ext cx="236467" cy="5811"/>
            </a:xfrm>
            <a:custGeom>
              <a:avLst/>
              <a:gdLst/>
              <a:ahLst/>
              <a:cxnLst/>
              <a:rect l="l" t="t" r="r" b="b"/>
              <a:pathLst>
                <a:path w="236467" h="5811" extrusionOk="0">
                  <a:moveTo>
                    <a:pt x="0" y="0"/>
                  </a:moveTo>
                  <a:lnTo>
                    <a:pt x="23646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50" name="Google Shape;350;p10"/>
          <p:cNvGrpSpPr/>
          <p:nvPr/>
        </p:nvGrpSpPr>
        <p:grpSpPr>
          <a:xfrm>
            <a:off x="6004883" y="2903009"/>
            <a:ext cx="226370" cy="256116"/>
            <a:chOff x="10334203" y="3610289"/>
            <a:chExt cx="589811" cy="667317"/>
          </a:xfrm>
        </p:grpSpPr>
        <p:sp>
          <p:nvSpPr>
            <p:cNvPr id="351" name="Google Shape;351;p10"/>
            <p:cNvSpPr/>
            <p:nvPr/>
          </p:nvSpPr>
          <p:spPr>
            <a:xfrm>
              <a:off x="10424879" y="3671015"/>
              <a:ext cx="408458" cy="288114"/>
            </a:xfrm>
            <a:custGeom>
              <a:avLst/>
              <a:gdLst/>
              <a:ahLst/>
              <a:cxnLst/>
              <a:rect l="l" t="t" r="r" b="b"/>
              <a:pathLst>
                <a:path w="408458" h="288114" extrusionOk="0">
                  <a:moveTo>
                    <a:pt x="408459" y="288114"/>
                  </a:moveTo>
                  <a:lnTo>
                    <a:pt x="408459" y="0"/>
                  </a:lnTo>
                  <a:lnTo>
                    <a:pt x="0" y="0"/>
                  </a:lnTo>
                  <a:lnTo>
                    <a:pt x="0" y="288114"/>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2" name="Google Shape;352;p10"/>
            <p:cNvSpPr/>
            <p:nvPr/>
          </p:nvSpPr>
          <p:spPr>
            <a:xfrm>
              <a:off x="10455160" y="3610289"/>
              <a:ext cx="347897" cy="15181"/>
            </a:xfrm>
            <a:custGeom>
              <a:avLst/>
              <a:gdLst/>
              <a:ahLst/>
              <a:cxnLst/>
              <a:rect l="l" t="t" r="r" b="b"/>
              <a:pathLst>
                <a:path w="347897" h="15181" extrusionOk="0">
                  <a:moveTo>
                    <a:pt x="347897" y="15181"/>
                  </a:moveTo>
                  <a:lnTo>
                    <a:pt x="347897" y="0"/>
                  </a:lnTo>
                  <a:lnTo>
                    <a:pt x="0" y="0"/>
                  </a:lnTo>
                  <a:lnTo>
                    <a:pt x="0" y="1518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 name="Google Shape;353;p10"/>
            <p:cNvSpPr/>
            <p:nvPr/>
          </p:nvSpPr>
          <p:spPr>
            <a:xfrm>
              <a:off x="10515722" y="3883222"/>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 name="Google Shape;354;p10"/>
            <p:cNvSpPr/>
            <p:nvPr/>
          </p:nvSpPr>
          <p:spPr>
            <a:xfrm>
              <a:off x="10515722" y="3822663"/>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 name="Google Shape;355;p10"/>
            <p:cNvSpPr/>
            <p:nvPr/>
          </p:nvSpPr>
          <p:spPr>
            <a:xfrm>
              <a:off x="10515722" y="3761937"/>
              <a:ext cx="151237" cy="16682"/>
            </a:xfrm>
            <a:custGeom>
              <a:avLst/>
              <a:gdLst/>
              <a:ahLst/>
              <a:cxnLst/>
              <a:rect l="l" t="t" r="r" b="b"/>
              <a:pathLst>
                <a:path w="151237" h="16682" extrusionOk="0">
                  <a:moveTo>
                    <a:pt x="0" y="0"/>
                  </a:moveTo>
                  <a:lnTo>
                    <a:pt x="15123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6" name="Google Shape;356;p10"/>
            <p:cNvSpPr/>
            <p:nvPr/>
          </p:nvSpPr>
          <p:spPr>
            <a:xfrm>
              <a:off x="10334203" y="4004674"/>
              <a:ext cx="589811" cy="272932"/>
            </a:xfrm>
            <a:custGeom>
              <a:avLst/>
              <a:gdLst/>
              <a:ahLst/>
              <a:cxnLst/>
              <a:rect l="l" t="t" r="r" b="b"/>
              <a:pathLst>
                <a:path w="589811" h="272932" extrusionOk="0">
                  <a:moveTo>
                    <a:pt x="589811" y="272933"/>
                  </a:moveTo>
                  <a:lnTo>
                    <a:pt x="0" y="272933"/>
                  </a:lnTo>
                  <a:lnTo>
                    <a:pt x="0" y="0"/>
                  </a:lnTo>
                  <a:lnTo>
                    <a:pt x="181519" y="0"/>
                  </a:lnTo>
                  <a:lnTo>
                    <a:pt x="211800" y="45378"/>
                  </a:lnTo>
                  <a:lnTo>
                    <a:pt x="378178" y="45378"/>
                  </a:lnTo>
                  <a:lnTo>
                    <a:pt x="410955" y="0"/>
                  </a:lnTo>
                  <a:lnTo>
                    <a:pt x="589811" y="0"/>
                  </a:lnTo>
                  <a:lnTo>
                    <a:pt x="589811" y="272933"/>
                  </a:lnTo>
                  <a:close/>
                </a:path>
              </a:pathLst>
            </a:custGeom>
            <a:noFill/>
            <a:ln w="15875" cap="flat"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 name="Google Shape;357;p10"/>
            <p:cNvSpPr/>
            <p:nvPr/>
          </p:nvSpPr>
          <p:spPr>
            <a:xfrm>
              <a:off x="10334203" y="3928766"/>
              <a:ext cx="45421" cy="75907"/>
            </a:xfrm>
            <a:custGeom>
              <a:avLst/>
              <a:gdLst/>
              <a:ahLst/>
              <a:cxnLst/>
              <a:rect l="l" t="t" r="r" b="b"/>
              <a:pathLst>
                <a:path w="45421" h="75907" extrusionOk="0">
                  <a:moveTo>
                    <a:pt x="45421" y="0"/>
                  </a:moveTo>
                  <a:lnTo>
                    <a:pt x="0" y="60726"/>
                  </a:lnTo>
                  <a:lnTo>
                    <a:pt x="0"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 name="Google Shape;358;p10"/>
            <p:cNvSpPr/>
            <p:nvPr/>
          </p:nvSpPr>
          <p:spPr>
            <a:xfrm>
              <a:off x="10878760" y="3928766"/>
              <a:ext cx="45254" cy="75907"/>
            </a:xfrm>
            <a:custGeom>
              <a:avLst/>
              <a:gdLst/>
              <a:ahLst/>
              <a:cxnLst/>
              <a:rect l="l" t="t" r="r" b="b"/>
              <a:pathLst>
                <a:path w="45254" h="75907" extrusionOk="0">
                  <a:moveTo>
                    <a:pt x="0" y="0"/>
                  </a:moveTo>
                  <a:lnTo>
                    <a:pt x="45255" y="60726"/>
                  </a:lnTo>
                  <a:lnTo>
                    <a:pt x="45255"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 name="Google Shape;359;p10"/>
            <p:cNvSpPr/>
            <p:nvPr/>
          </p:nvSpPr>
          <p:spPr>
            <a:xfrm>
              <a:off x="10561143" y="4125959"/>
              <a:ext cx="136097" cy="75907"/>
            </a:xfrm>
            <a:custGeom>
              <a:avLst/>
              <a:gdLst/>
              <a:ahLst/>
              <a:cxnLst/>
              <a:rect l="l" t="t" r="r" b="b"/>
              <a:pathLst>
                <a:path w="136097" h="75907" extrusionOk="0">
                  <a:moveTo>
                    <a:pt x="0" y="0"/>
                  </a:moveTo>
                  <a:lnTo>
                    <a:pt x="136098" y="0"/>
                  </a:lnTo>
                  <a:lnTo>
                    <a:pt x="136098" y="75907"/>
                  </a:lnTo>
                  <a:lnTo>
                    <a:pt x="0" y="75907"/>
                  </a:lnTo>
                  <a:close/>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0" name="Google Shape;360;p10"/>
          <p:cNvGrpSpPr/>
          <p:nvPr/>
        </p:nvGrpSpPr>
        <p:grpSpPr>
          <a:xfrm>
            <a:off x="2856559" y="2869295"/>
            <a:ext cx="308911" cy="313456"/>
            <a:chOff x="2856559" y="2869295"/>
            <a:chExt cx="308911" cy="313456"/>
          </a:xfrm>
        </p:grpSpPr>
        <p:grpSp>
          <p:nvGrpSpPr>
            <p:cNvPr id="361" name="Google Shape;361;p10"/>
            <p:cNvGrpSpPr/>
            <p:nvPr/>
          </p:nvGrpSpPr>
          <p:grpSpPr>
            <a:xfrm>
              <a:off x="2856559" y="3068761"/>
              <a:ext cx="308911" cy="113990"/>
              <a:chOff x="2856559" y="3068761"/>
              <a:chExt cx="308911" cy="113990"/>
            </a:xfrm>
          </p:grpSpPr>
          <p:grpSp>
            <p:nvGrpSpPr>
              <p:cNvPr id="362" name="Google Shape;362;p10"/>
              <p:cNvGrpSpPr/>
              <p:nvPr/>
            </p:nvGrpSpPr>
            <p:grpSpPr>
              <a:xfrm>
                <a:off x="3062500" y="3074530"/>
                <a:ext cx="102970" cy="108221"/>
                <a:chOff x="3062500" y="3074530"/>
                <a:chExt cx="102970" cy="108221"/>
              </a:xfrm>
            </p:grpSpPr>
            <p:sp>
              <p:nvSpPr>
                <p:cNvPr id="363" name="Google Shape;363;p10"/>
                <p:cNvSpPr/>
                <p:nvPr/>
              </p:nvSpPr>
              <p:spPr>
                <a:xfrm>
                  <a:off x="308561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 name="Google Shape;364;p10"/>
                <p:cNvSpPr/>
                <p:nvPr/>
              </p:nvSpPr>
              <p:spPr>
                <a:xfrm>
                  <a:off x="306250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5" name="Google Shape;365;p10"/>
              <p:cNvGrpSpPr/>
              <p:nvPr/>
            </p:nvGrpSpPr>
            <p:grpSpPr>
              <a:xfrm>
                <a:off x="2959530" y="3068761"/>
                <a:ext cx="102970" cy="113990"/>
                <a:chOff x="2959530" y="3068761"/>
                <a:chExt cx="102970" cy="113990"/>
              </a:xfrm>
            </p:grpSpPr>
            <p:sp>
              <p:nvSpPr>
                <p:cNvPr id="366" name="Google Shape;366;p10"/>
                <p:cNvSpPr/>
                <p:nvPr/>
              </p:nvSpPr>
              <p:spPr>
                <a:xfrm rot="-4603200">
                  <a:off x="2982586" y="3074519"/>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7" name="Google Shape;367;p10"/>
                <p:cNvSpPr/>
                <p:nvPr/>
              </p:nvSpPr>
              <p:spPr>
                <a:xfrm>
                  <a:off x="295953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8" name="Google Shape;368;p10"/>
              <p:cNvGrpSpPr/>
              <p:nvPr/>
            </p:nvGrpSpPr>
            <p:grpSpPr>
              <a:xfrm>
                <a:off x="2856559" y="3074530"/>
                <a:ext cx="102970" cy="108221"/>
                <a:chOff x="2856559" y="3074530"/>
                <a:chExt cx="102970" cy="108221"/>
              </a:xfrm>
            </p:grpSpPr>
            <p:sp>
              <p:nvSpPr>
                <p:cNvPr id="369" name="Google Shape;369;p10"/>
                <p:cNvSpPr/>
                <p:nvPr/>
              </p:nvSpPr>
              <p:spPr>
                <a:xfrm>
                  <a:off x="287967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10"/>
                <p:cNvSpPr/>
                <p:nvPr/>
              </p:nvSpPr>
              <p:spPr>
                <a:xfrm>
                  <a:off x="2856559"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371" name="Google Shape;371;p10"/>
            <p:cNvGrpSpPr/>
            <p:nvPr/>
          </p:nvGrpSpPr>
          <p:grpSpPr>
            <a:xfrm>
              <a:off x="2908044" y="2869295"/>
              <a:ext cx="205862" cy="179061"/>
              <a:chOff x="2908044" y="2869295"/>
              <a:chExt cx="205862" cy="179061"/>
            </a:xfrm>
          </p:grpSpPr>
          <p:sp>
            <p:nvSpPr>
              <p:cNvPr id="372" name="Google Shape;372;p10"/>
              <p:cNvSpPr/>
              <p:nvPr/>
            </p:nvSpPr>
            <p:spPr>
              <a:xfrm>
                <a:off x="2908044" y="2910985"/>
                <a:ext cx="125303" cy="107436"/>
              </a:xfrm>
              <a:custGeom>
                <a:avLst/>
                <a:gdLst/>
                <a:ahLst/>
                <a:cxnLst/>
                <a:rect l="l" t="t" r="r" b="b"/>
                <a:pathLst>
                  <a:path w="125303" h="107436" extrusionOk="0">
                    <a:moveTo>
                      <a:pt x="116370" y="0"/>
                    </a:moveTo>
                    <a:lnTo>
                      <a:pt x="8933" y="0"/>
                    </a:lnTo>
                    <a:cubicBezTo>
                      <a:pt x="3997" y="0"/>
                      <a:pt x="0" y="3997"/>
                      <a:pt x="0" y="8933"/>
                    </a:cubicBezTo>
                    <a:lnTo>
                      <a:pt x="0" y="80558"/>
                    </a:lnTo>
                    <a:cubicBezTo>
                      <a:pt x="0" y="85495"/>
                      <a:pt x="3997" y="89492"/>
                      <a:pt x="8933" y="89492"/>
                    </a:cubicBezTo>
                    <a:lnTo>
                      <a:pt x="22334" y="89492"/>
                    </a:lnTo>
                    <a:lnTo>
                      <a:pt x="22334" y="107437"/>
                    </a:lnTo>
                    <a:lnTo>
                      <a:pt x="40279" y="89492"/>
                    </a:lnTo>
                    <a:lnTo>
                      <a:pt x="116370" y="89492"/>
                    </a:lnTo>
                    <a:cubicBezTo>
                      <a:pt x="121307" y="89492"/>
                      <a:pt x="125304" y="85495"/>
                      <a:pt x="125304" y="80558"/>
                    </a:cubicBezTo>
                    <a:lnTo>
                      <a:pt x="125304" y="9012"/>
                    </a:lnTo>
                    <a:cubicBezTo>
                      <a:pt x="125304" y="4075"/>
                      <a:pt x="121307" y="78"/>
                      <a:pt x="116370" y="7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 name="Google Shape;373;p10"/>
              <p:cNvSpPr/>
              <p:nvPr/>
            </p:nvSpPr>
            <p:spPr>
              <a:xfrm>
                <a:off x="2988603" y="2940920"/>
                <a:ext cx="125303" cy="107436"/>
              </a:xfrm>
              <a:custGeom>
                <a:avLst/>
                <a:gdLst/>
                <a:ahLst/>
                <a:cxnLst/>
                <a:rect l="l" t="t" r="r" b="b"/>
                <a:pathLst>
                  <a:path w="125303" h="107436" extrusionOk="0">
                    <a:moveTo>
                      <a:pt x="0" y="70057"/>
                    </a:moveTo>
                    <a:lnTo>
                      <a:pt x="0" y="80558"/>
                    </a:lnTo>
                    <a:cubicBezTo>
                      <a:pt x="0" y="85495"/>
                      <a:pt x="3997" y="89492"/>
                      <a:pt x="8933" y="89492"/>
                    </a:cubicBezTo>
                    <a:lnTo>
                      <a:pt x="85025" y="89492"/>
                    </a:lnTo>
                    <a:lnTo>
                      <a:pt x="102970" y="107437"/>
                    </a:lnTo>
                    <a:lnTo>
                      <a:pt x="102970" y="89492"/>
                    </a:lnTo>
                    <a:lnTo>
                      <a:pt x="116370" y="89492"/>
                    </a:lnTo>
                    <a:cubicBezTo>
                      <a:pt x="121307" y="89492"/>
                      <a:pt x="125304" y="85495"/>
                      <a:pt x="125304" y="80558"/>
                    </a:cubicBezTo>
                    <a:lnTo>
                      <a:pt x="125304" y="8933"/>
                    </a:lnTo>
                    <a:cubicBezTo>
                      <a:pt x="125304" y="3997"/>
                      <a:pt x="121307" y="0"/>
                      <a:pt x="116370" y="0"/>
                    </a:cubicBezTo>
                    <a:lnTo>
                      <a:pt x="58146" y="0"/>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 name="Google Shape;374;p10"/>
              <p:cNvSpPr/>
              <p:nvPr/>
            </p:nvSpPr>
            <p:spPr>
              <a:xfrm>
                <a:off x="2952790" y="2869295"/>
                <a:ext cx="125303" cy="61594"/>
              </a:xfrm>
              <a:custGeom>
                <a:avLst/>
                <a:gdLst/>
                <a:ahLst/>
                <a:cxnLst/>
                <a:rect l="l" t="t" r="r" b="b"/>
                <a:pathLst>
                  <a:path w="125303" h="61594" extrusionOk="0">
                    <a:moveTo>
                      <a:pt x="0" y="31346"/>
                    </a:moveTo>
                    <a:lnTo>
                      <a:pt x="0" y="8933"/>
                    </a:lnTo>
                    <a:cubicBezTo>
                      <a:pt x="0" y="3997"/>
                      <a:pt x="3997" y="0"/>
                      <a:pt x="8933" y="0"/>
                    </a:cubicBezTo>
                    <a:lnTo>
                      <a:pt x="116370" y="0"/>
                    </a:lnTo>
                    <a:cubicBezTo>
                      <a:pt x="121307" y="0"/>
                      <a:pt x="125304" y="3997"/>
                      <a:pt x="125304" y="8933"/>
                    </a:cubicBezTo>
                    <a:lnTo>
                      <a:pt x="125304" y="61594"/>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375" name="Google Shape;375;p10"/>
          <p:cNvGrpSpPr/>
          <p:nvPr/>
        </p:nvGrpSpPr>
        <p:grpSpPr>
          <a:xfrm>
            <a:off x="5364010" y="5790225"/>
            <a:ext cx="260931" cy="305180"/>
            <a:chOff x="5364010" y="5790225"/>
            <a:chExt cx="260931" cy="305180"/>
          </a:xfrm>
        </p:grpSpPr>
        <p:sp>
          <p:nvSpPr>
            <p:cNvPr id="376" name="Google Shape;376;p10"/>
            <p:cNvSpPr/>
            <p:nvPr/>
          </p:nvSpPr>
          <p:spPr>
            <a:xfrm>
              <a:off x="5499819" y="5790225"/>
              <a:ext cx="125122" cy="175981"/>
            </a:xfrm>
            <a:custGeom>
              <a:avLst/>
              <a:gdLst/>
              <a:ahLst/>
              <a:cxnLst/>
              <a:rect l="l" t="t" r="r" b="b"/>
              <a:pathLst>
                <a:path w="125122" h="175981" extrusionOk="0">
                  <a:moveTo>
                    <a:pt x="62588" y="0"/>
                  </a:moveTo>
                  <a:cubicBezTo>
                    <a:pt x="28006" y="0"/>
                    <a:pt x="0" y="26960"/>
                    <a:pt x="0" y="60179"/>
                  </a:cubicBezTo>
                  <a:cubicBezTo>
                    <a:pt x="0" y="65945"/>
                    <a:pt x="1644" y="73248"/>
                    <a:pt x="4330" y="81374"/>
                  </a:cubicBezTo>
                  <a:cubicBezTo>
                    <a:pt x="11783" y="103557"/>
                    <a:pt x="27403" y="131835"/>
                    <a:pt x="40776" y="151931"/>
                  </a:cubicBezTo>
                  <a:lnTo>
                    <a:pt x="40776" y="151931"/>
                  </a:lnTo>
                  <a:cubicBezTo>
                    <a:pt x="50696" y="166811"/>
                    <a:pt x="59355" y="175981"/>
                    <a:pt x="62534" y="175981"/>
                  </a:cubicBezTo>
                  <a:cubicBezTo>
                    <a:pt x="65438" y="175981"/>
                    <a:pt x="73878" y="166976"/>
                    <a:pt x="83689" y="152370"/>
                  </a:cubicBezTo>
                  <a:cubicBezTo>
                    <a:pt x="102049" y="124971"/>
                    <a:pt x="125122" y="81813"/>
                    <a:pt x="125122" y="60179"/>
                  </a:cubicBezTo>
                  <a:cubicBezTo>
                    <a:pt x="125122" y="26960"/>
                    <a:pt x="97116" y="0"/>
                    <a:pt x="62534" y="0"/>
                  </a:cubicBezTo>
                  <a:close/>
                  <a:moveTo>
                    <a:pt x="62588" y="90489"/>
                  </a:moveTo>
                  <a:cubicBezTo>
                    <a:pt x="47024" y="90489"/>
                    <a:pt x="34363" y="77860"/>
                    <a:pt x="34363" y="62211"/>
                  </a:cubicBezTo>
                  <a:cubicBezTo>
                    <a:pt x="34363" y="46562"/>
                    <a:pt x="46969" y="33933"/>
                    <a:pt x="62588" y="33933"/>
                  </a:cubicBezTo>
                  <a:cubicBezTo>
                    <a:pt x="78208" y="33933"/>
                    <a:pt x="90814" y="46562"/>
                    <a:pt x="90814" y="62211"/>
                  </a:cubicBezTo>
                  <a:cubicBezTo>
                    <a:pt x="90814" y="77860"/>
                    <a:pt x="78208" y="90489"/>
                    <a:pt x="62588" y="90489"/>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 name="Google Shape;377;p10"/>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 name="Google Shape;378;p10"/>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9" name="Google Shape;379;p10"/>
            <p:cNvSpPr/>
            <p:nvPr/>
          </p:nvSpPr>
          <p:spPr>
            <a:xfrm>
              <a:off x="5364010" y="5868579"/>
              <a:ext cx="226458" cy="226606"/>
            </a:xfrm>
            <a:custGeom>
              <a:avLst/>
              <a:gdLst/>
              <a:ahLst/>
              <a:cxnLst/>
              <a:rect l="l" t="t" r="r" b="b"/>
              <a:pathLst>
                <a:path w="226458" h="226606" extrusionOk="0">
                  <a:moveTo>
                    <a:pt x="226020" y="103173"/>
                  </a:moveTo>
                  <a:cubicBezTo>
                    <a:pt x="226294" y="106522"/>
                    <a:pt x="226458" y="109871"/>
                    <a:pt x="226458" y="113331"/>
                  </a:cubicBezTo>
                  <a:cubicBezTo>
                    <a:pt x="226458" y="136886"/>
                    <a:pt x="219279" y="158740"/>
                    <a:pt x="207057" y="176860"/>
                  </a:cubicBezTo>
                  <a:cubicBezTo>
                    <a:pt x="205523" y="179111"/>
                    <a:pt x="203933" y="181362"/>
                    <a:pt x="202234" y="183503"/>
                  </a:cubicBezTo>
                  <a:cubicBezTo>
                    <a:pt x="201960" y="183833"/>
                    <a:pt x="201686" y="184217"/>
                    <a:pt x="201412" y="184547"/>
                  </a:cubicBezTo>
                  <a:cubicBezTo>
                    <a:pt x="201412" y="184547"/>
                    <a:pt x="201357" y="184657"/>
                    <a:pt x="201302" y="184657"/>
                  </a:cubicBezTo>
                  <a:cubicBezTo>
                    <a:pt x="201028" y="184986"/>
                    <a:pt x="200754" y="185370"/>
                    <a:pt x="200426" y="185700"/>
                  </a:cubicBezTo>
                  <a:cubicBezTo>
                    <a:pt x="199001" y="187402"/>
                    <a:pt x="197576" y="189049"/>
                    <a:pt x="196096" y="190642"/>
                  </a:cubicBezTo>
                  <a:cubicBezTo>
                    <a:pt x="195603" y="191191"/>
                    <a:pt x="195109" y="191740"/>
                    <a:pt x="194561" y="192234"/>
                  </a:cubicBezTo>
                  <a:cubicBezTo>
                    <a:pt x="194452" y="192344"/>
                    <a:pt x="194287" y="192508"/>
                    <a:pt x="194178" y="192618"/>
                  </a:cubicBezTo>
                  <a:cubicBezTo>
                    <a:pt x="193904" y="192893"/>
                    <a:pt x="193630" y="193167"/>
                    <a:pt x="193356" y="193497"/>
                  </a:cubicBezTo>
                  <a:cubicBezTo>
                    <a:pt x="193246" y="193607"/>
                    <a:pt x="193191" y="193716"/>
                    <a:pt x="193082" y="193771"/>
                  </a:cubicBezTo>
                  <a:cubicBezTo>
                    <a:pt x="192808" y="194046"/>
                    <a:pt x="192588" y="194265"/>
                    <a:pt x="192369" y="194485"/>
                  </a:cubicBezTo>
                  <a:cubicBezTo>
                    <a:pt x="192040" y="194815"/>
                    <a:pt x="191711" y="195144"/>
                    <a:pt x="191383" y="195419"/>
                  </a:cubicBezTo>
                  <a:cubicBezTo>
                    <a:pt x="189903" y="196846"/>
                    <a:pt x="188368" y="198219"/>
                    <a:pt x="186834" y="199592"/>
                  </a:cubicBezTo>
                  <a:cubicBezTo>
                    <a:pt x="186450" y="199921"/>
                    <a:pt x="186066" y="200250"/>
                    <a:pt x="185683" y="200580"/>
                  </a:cubicBezTo>
                  <a:cubicBezTo>
                    <a:pt x="185189" y="200964"/>
                    <a:pt x="184751" y="201349"/>
                    <a:pt x="184258" y="201788"/>
                  </a:cubicBezTo>
                  <a:cubicBezTo>
                    <a:pt x="183819" y="202172"/>
                    <a:pt x="183381" y="202502"/>
                    <a:pt x="182942" y="202831"/>
                  </a:cubicBezTo>
                  <a:cubicBezTo>
                    <a:pt x="182504" y="203216"/>
                    <a:pt x="182066" y="203545"/>
                    <a:pt x="181572" y="203874"/>
                  </a:cubicBezTo>
                  <a:cubicBezTo>
                    <a:pt x="181134" y="204204"/>
                    <a:pt x="180695" y="204588"/>
                    <a:pt x="180202" y="204918"/>
                  </a:cubicBezTo>
                  <a:cubicBezTo>
                    <a:pt x="179764" y="205247"/>
                    <a:pt x="179270" y="205577"/>
                    <a:pt x="178832" y="205906"/>
                  </a:cubicBezTo>
                  <a:cubicBezTo>
                    <a:pt x="178394" y="206235"/>
                    <a:pt x="177900" y="206565"/>
                    <a:pt x="177407" y="206894"/>
                  </a:cubicBezTo>
                  <a:cubicBezTo>
                    <a:pt x="176640" y="207389"/>
                    <a:pt x="175872" y="207938"/>
                    <a:pt x="175105" y="208432"/>
                  </a:cubicBezTo>
                  <a:cubicBezTo>
                    <a:pt x="174776" y="208651"/>
                    <a:pt x="174502" y="208816"/>
                    <a:pt x="174173" y="209036"/>
                  </a:cubicBezTo>
                  <a:cubicBezTo>
                    <a:pt x="173845" y="209255"/>
                    <a:pt x="173461" y="209475"/>
                    <a:pt x="173132" y="209695"/>
                  </a:cubicBezTo>
                  <a:cubicBezTo>
                    <a:pt x="172803" y="209914"/>
                    <a:pt x="172420" y="210134"/>
                    <a:pt x="172091" y="210354"/>
                  </a:cubicBezTo>
                  <a:cubicBezTo>
                    <a:pt x="171214" y="210848"/>
                    <a:pt x="170392" y="211397"/>
                    <a:pt x="169460" y="211891"/>
                  </a:cubicBezTo>
                  <a:cubicBezTo>
                    <a:pt x="169077" y="212111"/>
                    <a:pt x="168693" y="212330"/>
                    <a:pt x="168309" y="212550"/>
                  </a:cubicBezTo>
                  <a:cubicBezTo>
                    <a:pt x="167432" y="213044"/>
                    <a:pt x="166555" y="213483"/>
                    <a:pt x="165679" y="213978"/>
                  </a:cubicBezTo>
                  <a:cubicBezTo>
                    <a:pt x="164692" y="214527"/>
                    <a:pt x="163651" y="215021"/>
                    <a:pt x="162609" y="215515"/>
                  </a:cubicBezTo>
                  <a:cubicBezTo>
                    <a:pt x="162116" y="215790"/>
                    <a:pt x="161568" y="216009"/>
                    <a:pt x="161075" y="216229"/>
                  </a:cubicBezTo>
                  <a:cubicBezTo>
                    <a:pt x="160691" y="216394"/>
                    <a:pt x="160308" y="216558"/>
                    <a:pt x="159979" y="216723"/>
                  </a:cubicBezTo>
                  <a:cubicBezTo>
                    <a:pt x="159705" y="216833"/>
                    <a:pt x="159431" y="216998"/>
                    <a:pt x="159157" y="217107"/>
                  </a:cubicBezTo>
                  <a:cubicBezTo>
                    <a:pt x="158609" y="217382"/>
                    <a:pt x="158006" y="217602"/>
                    <a:pt x="157403" y="217876"/>
                  </a:cubicBezTo>
                  <a:cubicBezTo>
                    <a:pt x="156800" y="218151"/>
                    <a:pt x="156142" y="218425"/>
                    <a:pt x="155485" y="218645"/>
                  </a:cubicBezTo>
                  <a:cubicBezTo>
                    <a:pt x="155375" y="218700"/>
                    <a:pt x="155211" y="218755"/>
                    <a:pt x="155101" y="218809"/>
                  </a:cubicBezTo>
                  <a:cubicBezTo>
                    <a:pt x="154443" y="219084"/>
                    <a:pt x="153731" y="219359"/>
                    <a:pt x="153073" y="219633"/>
                  </a:cubicBezTo>
                  <a:cubicBezTo>
                    <a:pt x="152415" y="219853"/>
                    <a:pt x="151758" y="220127"/>
                    <a:pt x="151155" y="220347"/>
                  </a:cubicBezTo>
                  <a:cubicBezTo>
                    <a:pt x="150936" y="220402"/>
                    <a:pt x="150717" y="220512"/>
                    <a:pt x="150497" y="220567"/>
                  </a:cubicBezTo>
                  <a:cubicBezTo>
                    <a:pt x="149894" y="220786"/>
                    <a:pt x="149292" y="221006"/>
                    <a:pt x="148634" y="221171"/>
                  </a:cubicBezTo>
                  <a:cubicBezTo>
                    <a:pt x="148415" y="221225"/>
                    <a:pt x="148250" y="221280"/>
                    <a:pt x="148031" y="221335"/>
                  </a:cubicBezTo>
                  <a:cubicBezTo>
                    <a:pt x="147867" y="221390"/>
                    <a:pt x="147647" y="221445"/>
                    <a:pt x="147428" y="221500"/>
                  </a:cubicBezTo>
                  <a:cubicBezTo>
                    <a:pt x="146990" y="221665"/>
                    <a:pt x="146496" y="221775"/>
                    <a:pt x="146058" y="221939"/>
                  </a:cubicBezTo>
                  <a:cubicBezTo>
                    <a:pt x="144140" y="222488"/>
                    <a:pt x="142222" y="223037"/>
                    <a:pt x="140303" y="223532"/>
                  </a:cubicBezTo>
                  <a:cubicBezTo>
                    <a:pt x="139975" y="223587"/>
                    <a:pt x="139646" y="223696"/>
                    <a:pt x="139372" y="223751"/>
                  </a:cubicBezTo>
                  <a:cubicBezTo>
                    <a:pt x="137289" y="224245"/>
                    <a:pt x="135152" y="224685"/>
                    <a:pt x="133014" y="225069"/>
                  </a:cubicBezTo>
                  <a:cubicBezTo>
                    <a:pt x="132411" y="225179"/>
                    <a:pt x="131863" y="225289"/>
                    <a:pt x="131260" y="225344"/>
                  </a:cubicBezTo>
                  <a:cubicBezTo>
                    <a:pt x="130767" y="225398"/>
                    <a:pt x="130329" y="225508"/>
                    <a:pt x="129835" y="225563"/>
                  </a:cubicBezTo>
                  <a:cubicBezTo>
                    <a:pt x="129342" y="225618"/>
                    <a:pt x="128794" y="225728"/>
                    <a:pt x="128246" y="225783"/>
                  </a:cubicBezTo>
                  <a:cubicBezTo>
                    <a:pt x="127917" y="225783"/>
                    <a:pt x="127588" y="225893"/>
                    <a:pt x="127314" y="225893"/>
                  </a:cubicBezTo>
                  <a:cubicBezTo>
                    <a:pt x="126383" y="226002"/>
                    <a:pt x="125396" y="226112"/>
                    <a:pt x="124464" y="226222"/>
                  </a:cubicBezTo>
                  <a:cubicBezTo>
                    <a:pt x="123971" y="226277"/>
                    <a:pt x="123478" y="226332"/>
                    <a:pt x="122985" y="226332"/>
                  </a:cubicBezTo>
                  <a:cubicBezTo>
                    <a:pt x="122546" y="226332"/>
                    <a:pt x="122053" y="226387"/>
                    <a:pt x="121615" y="226442"/>
                  </a:cubicBezTo>
                  <a:cubicBezTo>
                    <a:pt x="121450" y="226442"/>
                    <a:pt x="121286" y="226442"/>
                    <a:pt x="121066" y="226442"/>
                  </a:cubicBezTo>
                  <a:cubicBezTo>
                    <a:pt x="120628" y="226442"/>
                    <a:pt x="120190" y="226497"/>
                    <a:pt x="119696" y="226497"/>
                  </a:cubicBezTo>
                  <a:cubicBezTo>
                    <a:pt x="119587" y="226497"/>
                    <a:pt x="119477" y="226497"/>
                    <a:pt x="119367" y="226497"/>
                  </a:cubicBezTo>
                  <a:cubicBezTo>
                    <a:pt x="118765" y="226497"/>
                    <a:pt x="118162" y="226552"/>
                    <a:pt x="117559" y="226552"/>
                  </a:cubicBezTo>
                  <a:cubicBezTo>
                    <a:pt x="116353" y="226552"/>
                    <a:pt x="115147" y="226606"/>
                    <a:pt x="113942" y="226606"/>
                  </a:cubicBezTo>
                  <a:cubicBezTo>
                    <a:pt x="113722" y="226606"/>
                    <a:pt x="113558" y="226606"/>
                    <a:pt x="113339" y="226606"/>
                  </a:cubicBezTo>
                  <a:cubicBezTo>
                    <a:pt x="113120" y="226606"/>
                    <a:pt x="112955" y="226606"/>
                    <a:pt x="112736" y="226606"/>
                  </a:cubicBezTo>
                  <a:cubicBezTo>
                    <a:pt x="111530" y="226606"/>
                    <a:pt x="110324" y="226606"/>
                    <a:pt x="109119" y="226552"/>
                  </a:cubicBezTo>
                  <a:cubicBezTo>
                    <a:pt x="108516" y="226552"/>
                    <a:pt x="107913" y="226552"/>
                    <a:pt x="107310" y="226497"/>
                  </a:cubicBezTo>
                  <a:cubicBezTo>
                    <a:pt x="107201" y="226497"/>
                    <a:pt x="107091" y="226497"/>
                    <a:pt x="106981" y="226497"/>
                  </a:cubicBezTo>
                  <a:cubicBezTo>
                    <a:pt x="106543" y="226497"/>
                    <a:pt x="106050" y="226497"/>
                    <a:pt x="105611" y="226442"/>
                  </a:cubicBezTo>
                  <a:cubicBezTo>
                    <a:pt x="105447" y="226442"/>
                    <a:pt x="105282" y="226442"/>
                    <a:pt x="105063" y="226442"/>
                  </a:cubicBezTo>
                  <a:cubicBezTo>
                    <a:pt x="104625" y="226442"/>
                    <a:pt x="104131" y="226387"/>
                    <a:pt x="103693" y="226332"/>
                  </a:cubicBezTo>
                  <a:cubicBezTo>
                    <a:pt x="103200" y="226332"/>
                    <a:pt x="102706" y="226277"/>
                    <a:pt x="102213" y="226222"/>
                  </a:cubicBezTo>
                  <a:cubicBezTo>
                    <a:pt x="101281" y="226112"/>
                    <a:pt x="100295" y="226057"/>
                    <a:pt x="99363" y="225893"/>
                  </a:cubicBezTo>
                  <a:cubicBezTo>
                    <a:pt x="99034" y="225893"/>
                    <a:pt x="98706" y="225838"/>
                    <a:pt x="98377" y="225783"/>
                  </a:cubicBezTo>
                  <a:cubicBezTo>
                    <a:pt x="97829" y="225728"/>
                    <a:pt x="97335" y="225673"/>
                    <a:pt x="96787" y="225563"/>
                  </a:cubicBezTo>
                  <a:cubicBezTo>
                    <a:pt x="96294" y="225508"/>
                    <a:pt x="95801" y="225398"/>
                    <a:pt x="95362" y="225344"/>
                  </a:cubicBezTo>
                  <a:cubicBezTo>
                    <a:pt x="94760" y="225234"/>
                    <a:pt x="94212" y="225179"/>
                    <a:pt x="93609" y="225069"/>
                  </a:cubicBezTo>
                  <a:cubicBezTo>
                    <a:pt x="91471" y="224685"/>
                    <a:pt x="89334" y="224245"/>
                    <a:pt x="87251" y="223751"/>
                  </a:cubicBezTo>
                  <a:cubicBezTo>
                    <a:pt x="86922" y="223696"/>
                    <a:pt x="86593" y="223587"/>
                    <a:pt x="86319" y="223532"/>
                  </a:cubicBezTo>
                  <a:cubicBezTo>
                    <a:pt x="84401" y="223037"/>
                    <a:pt x="82483" y="222543"/>
                    <a:pt x="80565" y="221939"/>
                  </a:cubicBezTo>
                  <a:cubicBezTo>
                    <a:pt x="80126" y="221829"/>
                    <a:pt x="79633" y="221665"/>
                    <a:pt x="79195" y="221500"/>
                  </a:cubicBezTo>
                  <a:cubicBezTo>
                    <a:pt x="78975" y="221445"/>
                    <a:pt x="78811" y="221390"/>
                    <a:pt x="78592" y="221335"/>
                  </a:cubicBezTo>
                  <a:cubicBezTo>
                    <a:pt x="78373" y="221280"/>
                    <a:pt x="78208" y="221225"/>
                    <a:pt x="77989" y="221171"/>
                  </a:cubicBezTo>
                  <a:cubicBezTo>
                    <a:pt x="77386" y="220951"/>
                    <a:pt x="76783" y="220786"/>
                    <a:pt x="76126" y="220567"/>
                  </a:cubicBezTo>
                  <a:cubicBezTo>
                    <a:pt x="75906" y="220512"/>
                    <a:pt x="75687" y="220402"/>
                    <a:pt x="75468" y="220347"/>
                  </a:cubicBezTo>
                  <a:cubicBezTo>
                    <a:pt x="74810" y="220127"/>
                    <a:pt x="74207" y="219853"/>
                    <a:pt x="73550" y="219633"/>
                  </a:cubicBezTo>
                  <a:cubicBezTo>
                    <a:pt x="72837" y="219359"/>
                    <a:pt x="72180" y="219084"/>
                    <a:pt x="71522" y="218809"/>
                  </a:cubicBezTo>
                  <a:cubicBezTo>
                    <a:pt x="71412" y="218809"/>
                    <a:pt x="71248" y="218700"/>
                    <a:pt x="71138" y="218645"/>
                  </a:cubicBezTo>
                  <a:cubicBezTo>
                    <a:pt x="70481" y="218370"/>
                    <a:pt x="69878" y="218151"/>
                    <a:pt x="69220" y="217876"/>
                  </a:cubicBezTo>
                  <a:cubicBezTo>
                    <a:pt x="68617" y="217602"/>
                    <a:pt x="68069" y="217382"/>
                    <a:pt x="67466" y="217107"/>
                  </a:cubicBezTo>
                  <a:cubicBezTo>
                    <a:pt x="67192" y="216998"/>
                    <a:pt x="66918" y="216833"/>
                    <a:pt x="66644" y="216723"/>
                  </a:cubicBezTo>
                  <a:cubicBezTo>
                    <a:pt x="66260" y="216558"/>
                    <a:pt x="65877" y="216394"/>
                    <a:pt x="65493" y="216229"/>
                  </a:cubicBezTo>
                  <a:cubicBezTo>
                    <a:pt x="65000" y="216009"/>
                    <a:pt x="64452" y="215735"/>
                    <a:pt x="63959" y="215515"/>
                  </a:cubicBezTo>
                  <a:cubicBezTo>
                    <a:pt x="62917" y="215021"/>
                    <a:pt x="61931" y="214527"/>
                    <a:pt x="60889" y="213978"/>
                  </a:cubicBezTo>
                  <a:cubicBezTo>
                    <a:pt x="60013" y="213538"/>
                    <a:pt x="59136" y="213044"/>
                    <a:pt x="58259" y="212550"/>
                  </a:cubicBezTo>
                  <a:cubicBezTo>
                    <a:pt x="57875" y="212330"/>
                    <a:pt x="57491" y="212111"/>
                    <a:pt x="57108" y="211891"/>
                  </a:cubicBezTo>
                  <a:cubicBezTo>
                    <a:pt x="56231" y="211397"/>
                    <a:pt x="55354" y="210848"/>
                    <a:pt x="54477" y="210354"/>
                  </a:cubicBezTo>
                  <a:cubicBezTo>
                    <a:pt x="54094" y="210134"/>
                    <a:pt x="53765" y="209914"/>
                    <a:pt x="53436" y="209695"/>
                  </a:cubicBezTo>
                  <a:cubicBezTo>
                    <a:pt x="52504" y="209091"/>
                    <a:pt x="51518" y="208487"/>
                    <a:pt x="50586" y="207828"/>
                  </a:cubicBezTo>
                  <a:cubicBezTo>
                    <a:pt x="50093" y="207498"/>
                    <a:pt x="49654" y="207224"/>
                    <a:pt x="49161" y="206894"/>
                  </a:cubicBezTo>
                  <a:cubicBezTo>
                    <a:pt x="48229" y="206235"/>
                    <a:pt x="47298" y="205577"/>
                    <a:pt x="46366" y="204918"/>
                  </a:cubicBezTo>
                  <a:cubicBezTo>
                    <a:pt x="45927" y="204588"/>
                    <a:pt x="45434" y="204259"/>
                    <a:pt x="44996" y="203874"/>
                  </a:cubicBezTo>
                  <a:cubicBezTo>
                    <a:pt x="44393" y="203435"/>
                    <a:pt x="43790" y="202996"/>
                    <a:pt x="43242" y="202502"/>
                  </a:cubicBezTo>
                  <a:cubicBezTo>
                    <a:pt x="42803" y="202172"/>
                    <a:pt x="42420" y="201843"/>
                    <a:pt x="41981" y="201513"/>
                  </a:cubicBezTo>
                  <a:cubicBezTo>
                    <a:pt x="41433" y="201074"/>
                    <a:pt x="40940" y="200635"/>
                    <a:pt x="40392" y="200196"/>
                  </a:cubicBezTo>
                  <a:cubicBezTo>
                    <a:pt x="39954" y="199811"/>
                    <a:pt x="39460" y="199427"/>
                    <a:pt x="39022" y="199043"/>
                  </a:cubicBezTo>
                  <a:cubicBezTo>
                    <a:pt x="38693" y="198768"/>
                    <a:pt x="38364" y="198493"/>
                    <a:pt x="38035" y="198164"/>
                  </a:cubicBezTo>
                  <a:cubicBezTo>
                    <a:pt x="37378" y="197615"/>
                    <a:pt x="36775" y="197066"/>
                    <a:pt x="36172" y="196462"/>
                  </a:cubicBezTo>
                  <a:cubicBezTo>
                    <a:pt x="35843" y="196132"/>
                    <a:pt x="35514" y="195858"/>
                    <a:pt x="35185" y="195528"/>
                  </a:cubicBezTo>
                  <a:lnTo>
                    <a:pt x="34309" y="194705"/>
                  </a:lnTo>
                  <a:cubicBezTo>
                    <a:pt x="33267" y="193716"/>
                    <a:pt x="32281" y="192728"/>
                    <a:pt x="31349" y="191685"/>
                  </a:cubicBezTo>
                  <a:cubicBezTo>
                    <a:pt x="30856" y="191191"/>
                    <a:pt x="30417" y="190696"/>
                    <a:pt x="29924" y="190202"/>
                  </a:cubicBezTo>
                  <a:cubicBezTo>
                    <a:pt x="29212" y="189434"/>
                    <a:pt x="28554" y="188720"/>
                    <a:pt x="27896" y="187951"/>
                  </a:cubicBezTo>
                  <a:cubicBezTo>
                    <a:pt x="27458" y="187457"/>
                    <a:pt x="27019" y="186963"/>
                    <a:pt x="26581" y="186414"/>
                  </a:cubicBezTo>
                  <a:lnTo>
                    <a:pt x="26581" y="186414"/>
                  </a:lnTo>
                  <a:cubicBezTo>
                    <a:pt x="26142" y="185865"/>
                    <a:pt x="25759" y="185370"/>
                    <a:pt x="25320" y="184876"/>
                  </a:cubicBezTo>
                  <a:cubicBezTo>
                    <a:pt x="25101" y="184602"/>
                    <a:pt x="24882" y="184382"/>
                    <a:pt x="24663" y="184107"/>
                  </a:cubicBezTo>
                  <a:cubicBezTo>
                    <a:pt x="24279" y="183668"/>
                    <a:pt x="23895" y="183174"/>
                    <a:pt x="23567" y="182680"/>
                  </a:cubicBezTo>
                  <a:cubicBezTo>
                    <a:pt x="22909" y="181801"/>
                    <a:pt x="22251" y="180923"/>
                    <a:pt x="21594" y="180044"/>
                  </a:cubicBezTo>
                  <a:cubicBezTo>
                    <a:pt x="21429" y="179825"/>
                    <a:pt x="21265" y="179605"/>
                    <a:pt x="21100" y="179330"/>
                  </a:cubicBezTo>
                  <a:cubicBezTo>
                    <a:pt x="20552" y="178507"/>
                    <a:pt x="19949" y="177683"/>
                    <a:pt x="19401" y="176914"/>
                  </a:cubicBezTo>
                  <a:cubicBezTo>
                    <a:pt x="7125" y="158795"/>
                    <a:pt x="0" y="136941"/>
                    <a:pt x="0" y="113386"/>
                  </a:cubicBezTo>
                  <a:cubicBezTo>
                    <a:pt x="0" y="91807"/>
                    <a:pt x="6029" y="71600"/>
                    <a:pt x="16442" y="54414"/>
                  </a:cubicBezTo>
                  <a:cubicBezTo>
                    <a:pt x="17209" y="53151"/>
                    <a:pt x="18031" y="51888"/>
                    <a:pt x="18853" y="50625"/>
                  </a:cubicBezTo>
                  <a:cubicBezTo>
                    <a:pt x="19072" y="50241"/>
                    <a:pt x="19347" y="49912"/>
                    <a:pt x="19566" y="49527"/>
                  </a:cubicBezTo>
                  <a:cubicBezTo>
                    <a:pt x="20114" y="48704"/>
                    <a:pt x="20662" y="47935"/>
                    <a:pt x="21210" y="47166"/>
                  </a:cubicBezTo>
                  <a:cubicBezTo>
                    <a:pt x="21484" y="46782"/>
                    <a:pt x="21758" y="46397"/>
                    <a:pt x="22032" y="46013"/>
                  </a:cubicBezTo>
                  <a:cubicBezTo>
                    <a:pt x="22306" y="45629"/>
                    <a:pt x="22580" y="45244"/>
                    <a:pt x="22909" y="44860"/>
                  </a:cubicBezTo>
                  <a:cubicBezTo>
                    <a:pt x="23183" y="44531"/>
                    <a:pt x="23457" y="44146"/>
                    <a:pt x="23731" y="43817"/>
                  </a:cubicBezTo>
                  <a:cubicBezTo>
                    <a:pt x="24115" y="43323"/>
                    <a:pt x="24553" y="42774"/>
                    <a:pt x="24937" y="42279"/>
                  </a:cubicBezTo>
                  <a:cubicBezTo>
                    <a:pt x="25430" y="41620"/>
                    <a:pt x="25978" y="40962"/>
                    <a:pt x="26526" y="40358"/>
                  </a:cubicBezTo>
                  <a:cubicBezTo>
                    <a:pt x="26745" y="40083"/>
                    <a:pt x="26965" y="39809"/>
                    <a:pt x="27239" y="39534"/>
                  </a:cubicBezTo>
                  <a:cubicBezTo>
                    <a:pt x="29047" y="37393"/>
                    <a:pt x="30965" y="35361"/>
                    <a:pt x="32938" y="33384"/>
                  </a:cubicBezTo>
                  <a:cubicBezTo>
                    <a:pt x="33651" y="32670"/>
                    <a:pt x="34363" y="31957"/>
                    <a:pt x="35131" y="31243"/>
                  </a:cubicBezTo>
                  <a:cubicBezTo>
                    <a:pt x="35898" y="30474"/>
                    <a:pt x="36720" y="29705"/>
                    <a:pt x="37542" y="28992"/>
                  </a:cubicBezTo>
                  <a:cubicBezTo>
                    <a:pt x="38035" y="28552"/>
                    <a:pt x="38529" y="28113"/>
                    <a:pt x="39022" y="27674"/>
                  </a:cubicBezTo>
                  <a:cubicBezTo>
                    <a:pt x="41324" y="25642"/>
                    <a:pt x="43790" y="23720"/>
                    <a:pt x="46256" y="21853"/>
                  </a:cubicBezTo>
                  <a:cubicBezTo>
                    <a:pt x="46750" y="21469"/>
                    <a:pt x="47188" y="21140"/>
                    <a:pt x="47681" y="20810"/>
                  </a:cubicBezTo>
                  <a:cubicBezTo>
                    <a:pt x="48613" y="20151"/>
                    <a:pt x="49599" y="19438"/>
                    <a:pt x="50641" y="18779"/>
                  </a:cubicBezTo>
                  <a:cubicBezTo>
                    <a:pt x="51134" y="18449"/>
                    <a:pt x="51627" y="18120"/>
                    <a:pt x="52121" y="17790"/>
                  </a:cubicBezTo>
                  <a:cubicBezTo>
                    <a:pt x="52997" y="17241"/>
                    <a:pt x="53874" y="16692"/>
                    <a:pt x="54806" y="16143"/>
                  </a:cubicBezTo>
                  <a:cubicBezTo>
                    <a:pt x="54970" y="16033"/>
                    <a:pt x="55135" y="15923"/>
                    <a:pt x="55354" y="15814"/>
                  </a:cubicBezTo>
                  <a:cubicBezTo>
                    <a:pt x="55793" y="15539"/>
                    <a:pt x="56286" y="15264"/>
                    <a:pt x="56724" y="14990"/>
                  </a:cubicBezTo>
                  <a:cubicBezTo>
                    <a:pt x="57217" y="14715"/>
                    <a:pt x="57766" y="14386"/>
                    <a:pt x="58259" y="14111"/>
                  </a:cubicBezTo>
                  <a:cubicBezTo>
                    <a:pt x="58752" y="13837"/>
                    <a:pt x="59300" y="13562"/>
                    <a:pt x="59848" y="13233"/>
                  </a:cubicBezTo>
                  <a:cubicBezTo>
                    <a:pt x="60396" y="12958"/>
                    <a:pt x="60889" y="12684"/>
                    <a:pt x="61438" y="12409"/>
                  </a:cubicBezTo>
                  <a:cubicBezTo>
                    <a:pt x="61931" y="12135"/>
                    <a:pt x="62479" y="11860"/>
                    <a:pt x="63027" y="11586"/>
                  </a:cubicBezTo>
                  <a:cubicBezTo>
                    <a:pt x="63575" y="11311"/>
                    <a:pt x="64123" y="11091"/>
                    <a:pt x="64616" y="10817"/>
                  </a:cubicBezTo>
                  <a:cubicBezTo>
                    <a:pt x="65164" y="10542"/>
                    <a:pt x="65712" y="10323"/>
                    <a:pt x="66260" y="10048"/>
                  </a:cubicBezTo>
                  <a:cubicBezTo>
                    <a:pt x="66809" y="9774"/>
                    <a:pt x="67357" y="9554"/>
                    <a:pt x="67905" y="9279"/>
                  </a:cubicBezTo>
                  <a:cubicBezTo>
                    <a:pt x="69001" y="8785"/>
                    <a:pt x="70097" y="8346"/>
                    <a:pt x="71248" y="7907"/>
                  </a:cubicBezTo>
                  <a:cubicBezTo>
                    <a:pt x="72344" y="7468"/>
                    <a:pt x="73495" y="7028"/>
                    <a:pt x="74646" y="6644"/>
                  </a:cubicBezTo>
                  <a:cubicBezTo>
                    <a:pt x="75139" y="6479"/>
                    <a:pt x="75632" y="6260"/>
                    <a:pt x="76126" y="6095"/>
                  </a:cubicBezTo>
                  <a:cubicBezTo>
                    <a:pt x="76783" y="5875"/>
                    <a:pt x="77386" y="5656"/>
                    <a:pt x="78044" y="5436"/>
                  </a:cubicBezTo>
                  <a:cubicBezTo>
                    <a:pt x="78592" y="5271"/>
                    <a:pt x="79195" y="5052"/>
                    <a:pt x="79798" y="4887"/>
                  </a:cubicBezTo>
                  <a:cubicBezTo>
                    <a:pt x="80455" y="4667"/>
                    <a:pt x="81168" y="4448"/>
                    <a:pt x="81825" y="4283"/>
                  </a:cubicBezTo>
                  <a:cubicBezTo>
                    <a:pt x="82319" y="4173"/>
                    <a:pt x="82757" y="4008"/>
                    <a:pt x="83250" y="3898"/>
                  </a:cubicBezTo>
                  <a:cubicBezTo>
                    <a:pt x="83853" y="3734"/>
                    <a:pt x="84401" y="3569"/>
                    <a:pt x="85004" y="3459"/>
                  </a:cubicBezTo>
                  <a:cubicBezTo>
                    <a:pt x="85607" y="3294"/>
                    <a:pt x="86155" y="3130"/>
                    <a:pt x="86758" y="3020"/>
                  </a:cubicBezTo>
                  <a:cubicBezTo>
                    <a:pt x="87361" y="2910"/>
                    <a:pt x="87964" y="2745"/>
                    <a:pt x="88567" y="2636"/>
                  </a:cubicBezTo>
                  <a:cubicBezTo>
                    <a:pt x="89169" y="2471"/>
                    <a:pt x="89772" y="2361"/>
                    <a:pt x="90375" y="2251"/>
                  </a:cubicBezTo>
                  <a:cubicBezTo>
                    <a:pt x="90978" y="2141"/>
                    <a:pt x="91581" y="2032"/>
                    <a:pt x="92184" y="1922"/>
                  </a:cubicBezTo>
                  <a:cubicBezTo>
                    <a:pt x="92787" y="1812"/>
                    <a:pt x="93389" y="1702"/>
                    <a:pt x="93992" y="1592"/>
                  </a:cubicBezTo>
                  <a:cubicBezTo>
                    <a:pt x="95198" y="1373"/>
                    <a:pt x="96404" y="1208"/>
                    <a:pt x="97664" y="1043"/>
                  </a:cubicBezTo>
                  <a:cubicBezTo>
                    <a:pt x="98267" y="933"/>
                    <a:pt x="98870" y="879"/>
                    <a:pt x="99528" y="824"/>
                  </a:cubicBezTo>
                  <a:cubicBezTo>
                    <a:pt x="100733" y="659"/>
                    <a:pt x="101994" y="549"/>
                    <a:pt x="103255" y="439"/>
                  </a:cubicBezTo>
                  <a:cubicBezTo>
                    <a:pt x="103857" y="384"/>
                    <a:pt x="104515" y="329"/>
                    <a:pt x="105118" y="275"/>
                  </a:cubicBezTo>
                  <a:cubicBezTo>
                    <a:pt x="105721" y="220"/>
                    <a:pt x="106378" y="165"/>
                    <a:pt x="106981" y="165"/>
                  </a:cubicBezTo>
                  <a:cubicBezTo>
                    <a:pt x="107584" y="165"/>
                    <a:pt x="108242" y="110"/>
                    <a:pt x="108845" y="55"/>
                  </a:cubicBezTo>
                  <a:cubicBezTo>
                    <a:pt x="109338" y="55"/>
                    <a:pt x="109831" y="55"/>
                    <a:pt x="110324" y="0"/>
                  </a:cubicBezTo>
                  <a:lnTo>
                    <a:pt x="110434" y="0"/>
                  </a:lnTo>
                  <a:cubicBezTo>
                    <a:pt x="110434" y="0"/>
                    <a:pt x="110873" y="0"/>
                    <a:pt x="111092" y="0"/>
                  </a:cubicBezTo>
                  <a:cubicBezTo>
                    <a:pt x="111585" y="0"/>
                    <a:pt x="112133" y="0"/>
                    <a:pt x="112626" y="0"/>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 name="Google Shape;380;p10"/>
            <p:cNvSpPr/>
            <p:nvPr/>
          </p:nvSpPr>
          <p:spPr>
            <a:xfrm>
              <a:off x="5380397" y="5868415"/>
              <a:ext cx="143536" cy="226990"/>
            </a:xfrm>
            <a:custGeom>
              <a:avLst/>
              <a:gdLst/>
              <a:ahLst/>
              <a:cxnLst/>
              <a:rect l="l" t="t" r="r" b="b"/>
              <a:pathLst>
                <a:path w="143536" h="226990" extrusionOk="0">
                  <a:moveTo>
                    <a:pt x="90375" y="165"/>
                  </a:moveTo>
                  <a:cubicBezTo>
                    <a:pt x="90978" y="165"/>
                    <a:pt x="91636" y="110"/>
                    <a:pt x="92239" y="55"/>
                  </a:cubicBezTo>
                  <a:cubicBezTo>
                    <a:pt x="92732" y="55"/>
                    <a:pt x="93225" y="55"/>
                    <a:pt x="93718" y="0"/>
                  </a:cubicBezTo>
                  <a:lnTo>
                    <a:pt x="93828" y="0"/>
                  </a:lnTo>
                  <a:cubicBezTo>
                    <a:pt x="93828" y="0"/>
                    <a:pt x="94266" y="0"/>
                    <a:pt x="94486" y="0"/>
                  </a:cubicBezTo>
                  <a:cubicBezTo>
                    <a:pt x="94979" y="0"/>
                    <a:pt x="95527" y="0"/>
                    <a:pt x="96020" y="0"/>
                  </a:cubicBezTo>
                  <a:cubicBezTo>
                    <a:pt x="75413" y="769"/>
                    <a:pt x="58040" y="33933"/>
                    <a:pt x="52121" y="79397"/>
                  </a:cubicBezTo>
                  <a:cubicBezTo>
                    <a:pt x="50750" y="90159"/>
                    <a:pt x="49983" y="101635"/>
                    <a:pt x="49983" y="113495"/>
                  </a:cubicBezTo>
                  <a:cubicBezTo>
                    <a:pt x="49983" y="175707"/>
                    <a:pt x="70590" y="226222"/>
                    <a:pt x="96185" y="226991"/>
                  </a:cubicBezTo>
                  <a:cubicBezTo>
                    <a:pt x="96404" y="226991"/>
                    <a:pt x="96568" y="226991"/>
                    <a:pt x="96787" y="226991"/>
                  </a:cubicBezTo>
                  <a:cubicBezTo>
                    <a:pt x="97007" y="226991"/>
                    <a:pt x="97171" y="226991"/>
                    <a:pt x="97390" y="226991"/>
                  </a:cubicBezTo>
                  <a:cubicBezTo>
                    <a:pt x="122930" y="226222"/>
                    <a:pt x="143537" y="175707"/>
                    <a:pt x="143537" y="113495"/>
                  </a:cubicBezTo>
                  <a:cubicBezTo>
                    <a:pt x="143537" y="105479"/>
                    <a:pt x="143208" y="97682"/>
                    <a:pt x="142550" y="90104"/>
                  </a:cubicBezTo>
                  <a:cubicBezTo>
                    <a:pt x="142441" y="88512"/>
                    <a:pt x="141893" y="86975"/>
                    <a:pt x="141016" y="85657"/>
                  </a:cubicBezTo>
                  <a:cubicBezTo>
                    <a:pt x="139207" y="82912"/>
                    <a:pt x="136138" y="81319"/>
                    <a:pt x="132905" y="81319"/>
                  </a:cubicBezTo>
                  <a:cubicBezTo>
                    <a:pt x="132356" y="81319"/>
                    <a:pt x="131754" y="81319"/>
                    <a:pt x="131206" y="81484"/>
                  </a:cubicBezTo>
                  <a:cubicBezTo>
                    <a:pt x="120354" y="83406"/>
                    <a:pt x="108790" y="84394"/>
                    <a:pt x="96787" y="84394"/>
                  </a:cubicBezTo>
                  <a:cubicBezTo>
                    <a:pt x="88895" y="84394"/>
                    <a:pt x="81113" y="83955"/>
                    <a:pt x="73659" y="83076"/>
                  </a:cubicBezTo>
                  <a:cubicBezTo>
                    <a:pt x="66206" y="82253"/>
                    <a:pt x="59026" y="80990"/>
                    <a:pt x="52175" y="79342"/>
                  </a:cubicBezTo>
                  <a:lnTo>
                    <a:pt x="52175" y="79342"/>
                  </a:lnTo>
                  <a:cubicBezTo>
                    <a:pt x="30417" y="74236"/>
                    <a:pt x="12167" y="65506"/>
                    <a:pt x="0" y="54524"/>
                  </a:cubicBezTo>
                  <a:cubicBezTo>
                    <a:pt x="767" y="53261"/>
                    <a:pt x="1589" y="51998"/>
                    <a:pt x="2411" y="50735"/>
                  </a:cubicBezTo>
                  <a:cubicBezTo>
                    <a:pt x="2631" y="50351"/>
                    <a:pt x="2905" y="50021"/>
                    <a:pt x="3124" y="49637"/>
                  </a:cubicBezTo>
                  <a:cubicBezTo>
                    <a:pt x="3672" y="48813"/>
                    <a:pt x="4220" y="48045"/>
                    <a:pt x="4768" y="47276"/>
                  </a:cubicBezTo>
                  <a:cubicBezTo>
                    <a:pt x="5042" y="46892"/>
                    <a:pt x="5316" y="46507"/>
                    <a:pt x="5590" y="46123"/>
                  </a:cubicBezTo>
                  <a:cubicBezTo>
                    <a:pt x="5864" y="45739"/>
                    <a:pt x="6138" y="45354"/>
                    <a:pt x="6467" y="44970"/>
                  </a:cubicBezTo>
                  <a:cubicBezTo>
                    <a:pt x="6741" y="44640"/>
                    <a:pt x="7015" y="44256"/>
                    <a:pt x="7289" y="43927"/>
                  </a:cubicBezTo>
                  <a:cubicBezTo>
                    <a:pt x="7673" y="43432"/>
                    <a:pt x="8111" y="42883"/>
                    <a:pt x="8495" y="42389"/>
                  </a:cubicBezTo>
                  <a:cubicBezTo>
                    <a:pt x="8988" y="41730"/>
                    <a:pt x="9536" y="41071"/>
                    <a:pt x="10084" y="40467"/>
                  </a:cubicBezTo>
                  <a:cubicBezTo>
                    <a:pt x="10304" y="40193"/>
                    <a:pt x="10523" y="39918"/>
                    <a:pt x="10797" y="39644"/>
                  </a:cubicBezTo>
                  <a:cubicBezTo>
                    <a:pt x="12605" y="37502"/>
                    <a:pt x="14524" y="35471"/>
                    <a:pt x="16497" y="33494"/>
                  </a:cubicBezTo>
                  <a:cubicBezTo>
                    <a:pt x="17209" y="32780"/>
                    <a:pt x="17922" y="32066"/>
                    <a:pt x="18689" y="31353"/>
                  </a:cubicBezTo>
                  <a:cubicBezTo>
                    <a:pt x="19456" y="30584"/>
                    <a:pt x="20278" y="29815"/>
                    <a:pt x="21100" y="29101"/>
                  </a:cubicBezTo>
                  <a:cubicBezTo>
                    <a:pt x="21594" y="28662"/>
                    <a:pt x="22087" y="28223"/>
                    <a:pt x="22580" y="27784"/>
                  </a:cubicBezTo>
                  <a:cubicBezTo>
                    <a:pt x="24882" y="25752"/>
                    <a:pt x="27348" y="23830"/>
                    <a:pt x="29814" y="21963"/>
                  </a:cubicBezTo>
                  <a:cubicBezTo>
                    <a:pt x="30308" y="21634"/>
                    <a:pt x="30746" y="21250"/>
                    <a:pt x="31239" y="20920"/>
                  </a:cubicBezTo>
                  <a:cubicBezTo>
                    <a:pt x="32171" y="20261"/>
                    <a:pt x="33158" y="19547"/>
                    <a:pt x="34199" y="18888"/>
                  </a:cubicBezTo>
                  <a:cubicBezTo>
                    <a:pt x="34692" y="18559"/>
                    <a:pt x="35185" y="18230"/>
                    <a:pt x="35679" y="17900"/>
                  </a:cubicBezTo>
                  <a:cubicBezTo>
                    <a:pt x="36556" y="17351"/>
                    <a:pt x="37432" y="16802"/>
                    <a:pt x="38364" y="16253"/>
                  </a:cubicBezTo>
                  <a:cubicBezTo>
                    <a:pt x="38529" y="16143"/>
                    <a:pt x="38693" y="16033"/>
                    <a:pt x="38912" y="15923"/>
                  </a:cubicBezTo>
                  <a:cubicBezTo>
                    <a:pt x="39351" y="15649"/>
                    <a:pt x="39844" y="15374"/>
                    <a:pt x="40282" y="15100"/>
                  </a:cubicBezTo>
                  <a:cubicBezTo>
                    <a:pt x="40776" y="14825"/>
                    <a:pt x="41324" y="14496"/>
                    <a:pt x="41817" y="14221"/>
                  </a:cubicBezTo>
                  <a:cubicBezTo>
                    <a:pt x="42310" y="13947"/>
                    <a:pt x="42858" y="13672"/>
                    <a:pt x="43406" y="13343"/>
                  </a:cubicBezTo>
                  <a:cubicBezTo>
                    <a:pt x="43954" y="13068"/>
                    <a:pt x="44448" y="12794"/>
                    <a:pt x="44996" y="12519"/>
                  </a:cubicBezTo>
                  <a:cubicBezTo>
                    <a:pt x="45489" y="12245"/>
                    <a:pt x="46037" y="11970"/>
                    <a:pt x="46585" y="11695"/>
                  </a:cubicBezTo>
                  <a:cubicBezTo>
                    <a:pt x="47133" y="11421"/>
                    <a:pt x="47681" y="11201"/>
                    <a:pt x="48174" y="10927"/>
                  </a:cubicBezTo>
                  <a:cubicBezTo>
                    <a:pt x="48723" y="10652"/>
                    <a:pt x="49271" y="10433"/>
                    <a:pt x="49819" y="10158"/>
                  </a:cubicBezTo>
                  <a:cubicBezTo>
                    <a:pt x="50367" y="9883"/>
                    <a:pt x="50915" y="9664"/>
                    <a:pt x="51463" y="9389"/>
                  </a:cubicBezTo>
                  <a:cubicBezTo>
                    <a:pt x="52559" y="8895"/>
                    <a:pt x="53655" y="8456"/>
                    <a:pt x="54806" y="8017"/>
                  </a:cubicBezTo>
                  <a:cubicBezTo>
                    <a:pt x="55902" y="7577"/>
                    <a:pt x="57053" y="7138"/>
                    <a:pt x="58204" y="6754"/>
                  </a:cubicBezTo>
                  <a:cubicBezTo>
                    <a:pt x="58697" y="6589"/>
                    <a:pt x="59190" y="6369"/>
                    <a:pt x="59684" y="6205"/>
                  </a:cubicBezTo>
                  <a:cubicBezTo>
                    <a:pt x="60341" y="5985"/>
                    <a:pt x="60944" y="5765"/>
                    <a:pt x="61602" y="5546"/>
                  </a:cubicBezTo>
                  <a:cubicBezTo>
                    <a:pt x="62150" y="5381"/>
                    <a:pt x="62753" y="5161"/>
                    <a:pt x="63356" y="4997"/>
                  </a:cubicBezTo>
                  <a:cubicBezTo>
                    <a:pt x="64013" y="4777"/>
                    <a:pt x="64726" y="4557"/>
                    <a:pt x="65384" y="4393"/>
                  </a:cubicBezTo>
                  <a:cubicBezTo>
                    <a:pt x="65877" y="4283"/>
                    <a:pt x="66315" y="4118"/>
                    <a:pt x="66809" y="4008"/>
                  </a:cubicBezTo>
                  <a:cubicBezTo>
                    <a:pt x="67411" y="3844"/>
                    <a:pt x="67959" y="3679"/>
                    <a:pt x="68562" y="3569"/>
                  </a:cubicBezTo>
                  <a:cubicBezTo>
                    <a:pt x="69165" y="3404"/>
                    <a:pt x="69713" y="3240"/>
                    <a:pt x="70316" y="3130"/>
                  </a:cubicBezTo>
                  <a:cubicBezTo>
                    <a:pt x="70919" y="3020"/>
                    <a:pt x="71522" y="2855"/>
                    <a:pt x="72125" y="2745"/>
                  </a:cubicBezTo>
                  <a:cubicBezTo>
                    <a:pt x="72728" y="2636"/>
                    <a:pt x="73330" y="2471"/>
                    <a:pt x="73933" y="2361"/>
                  </a:cubicBezTo>
                  <a:cubicBezTo>
                    <a:pt x="74536" y="2251"/>
                    <a:pt x="75139" y="2141"/>
                    <a:pt x="75742" y="2032"/>
                  </a:cubicBezTo>
                  <a:cubicBezTo>
                    <a:pt x="76345" y="1922"/>
                    <a:pt x="76948" y="1812"/>
                    <a:pt x="77550" y="1702"/>
                  </a:cubicBezTo>
                  <a:cubicBezTo>
                    <a:pt x="78756" y="1483"/>
                    <a:pt x="79962" y="1318"/>
                    <a:pt x="81222" y="1153"/>
                  </a:cubicBezTo>
                  <a:cubicBezTo>
                    <a:pt x="81825" y="1043"/>
                    <a:pt x="82428" y="988"/>
                    <a:pt x="83086" y="933"/>
                  </a:cubicBezTo>
                  <a:cubicBezTo>
                    <a:pt x="84292" y="769"/>
                    <a:pt x="85552" y="659"/>
                    <a:pt x="86813" y="549"/>
                  </a:cubicBezTo>
                  <a:cubicBezTo>
                    <a:pt x="87416" y="494"/>
                    <a:pt x="88073" y="439"/>
                    <a:pt x="88676" y="384"/>
                  </a:cubicBezTo>
                  <a:cubicBezTo>
                    <a:pt x="89279" y="329"/>
                    <a:pt x="89937" y="329"/>
                    <a:pt x="90540" y="275"/>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 name="Google Shape;381;p10"/>
            <p:cNvSpPr/>
            <p:nvPr/>
          </p:nvSpPr>
          <p:spPr>
            <a:xfrm>
              <a:off x="5383301" y="6018095"/>
              <a:ext cx="187765" cy="77310"/>
            </a:xfrm>
            <a:custGeom>
              <a:avLst/>
              <a:gdLst/>
              <a:ahLst/>
              <a:cxnLst/>
              <a:rect l="l" t="t" r="r" b="b"/>
              <a:pathLst>
                <a:path w="187765" h="77310" extrusionOk="0">
                  <a:moveTo>
                    <a:pt x="187765" y="27344"/>
                  </a:moveTo>
                  <a:cubicBezTo>
                    <a:pt x="167378" y="57489"/>
                    <a:pt x="132959" y="77311"/>
                    <a:pt x="93883" y="77311"/>
                  </a:cubicBezTo>
                  <a:cubicBezTo>
                    <a:pt x="54806" y="77311"/>
                    <a:pt x="20333" y="57489"/>
                    <a:pt x="0" y="27344"/>
                  </a:cubicBezTo>
                  <a:cubicBezTo>
                    <a:pt x="12277" y="17351"/>
                    <a:pt x="29760" y="9499"/>
                    <a:pt x="50257" y="4777"/>
                  </a:cubicBezTo>
                  <a:cubicBezTo>
                    <a:pt x="63685" y="1702"/>
                    <a:pt x="78427" y="0"/>
                    <a:pt x="93883" y="0"/>
                  </a:cubicBezTo>
                  <a:cubicBezTo>
                    <a:pt x="109338" y="0"/>
                    <a:pt x="124081" y="1702"/>
                    <a:pt x="137508" y="4777"/>
                  </a:cubicBezTo>
                  <a:cubicBezTo>
                    <a:pt x="158006" y="9444"/>
                    <a:pt x="175434" y="17351"/>
                    <a:pt x="187765" y="27344"/>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82" name="Google Shape;382;p10"/>
          <p:cNvGrpSpPr/>
          <p:nvPr/>
        </p:nvGrpSpPr>
        <p:grpSpPr>
          <a:xfrm>
            <a:off x="4499207" y="2223952"/>
            <a:ext cx="234480" cy="212845"/>
            <a:chOff x="5477493" y="2045584"/>
            <a:chExt cx="234480" cy="212845"/>
          </a:xfrm>
        </p:grpSpPr>
        <p:sp>
          <p:nvSpPr>
            <p:cNvPr id="383" name="Google Shape;383;p10"/>
            <p:cNvSpPr/>
            <p:nvPr/>
          </p:nvSpPr>
          <p:spPr>
            <a:xfrm>
              <a:off x="5477493" y="2045584"/>
              <a:ext cx="234480" cy="212845"/>
            </a:xfrm>
            <a:custGeom>
              <a:avLst/>
              <a:gdLst/>
              <a:ahLst/>
              <a:cxnLst/>
              <a:rect l="l" t="t" r="r" b="b"/>
              <a:pathLst>
                <a:path w="234480" h="212845" extrusionOk="0">
                  <a:moveTo>
                    <a:pt x="23729" y="131755"/>
                  </a:moveTo>
                  <a:lnTo>
                    <a:pt x="23729" y="115774"/>
                  </a:lnTo>
                  <a:lnTo>
                    <a:pt x="9594" y="115774"/>
                  </a:lnTo>
                  <a:cubicBezTo>
                    <a:pt x="2775" y="115774"/>
                    <a:pt x="-1842" y="109005"/>
                    <a:pt x="715" y="102864"/>
                  </a:cubicBezTo>
                  <a:lnTo>
                    <a:pt x="14140" y="70204"/>
                  </a:lnTo>
                  <a:lnTo>
                    <a:pt x="14140" y="18842"/>
                  </a:lnTo>
                  <a:cubicBezTo>
                    <a:pt x="14140" y="8444"/>
                    <a:pt x="22735" y="0"/>
                    <a:pt x="33318" y="0"/>
                  </a:cubicBezTo>
                  <a:lnTo>
                    <a:pt x="215302" y="0"/>
                  </a:lnTo>
                  <a:cubicBezTo>
                    <a:pt x="225886" y="0"/>
                    <a:pt x="234481" y="8444"/>
                    <a:pt x="234481" y="18842"/>
                  </a:cubicBezTo>
                  <a:lnTo>
                    <a:pt x="234481" y="212846"/>
                  </a:lnTo>
                  <a:lnTo>
                    <a:pt x="190938" y="179488"/>
                  </a:lnTo>
                  <a:lnTo>
                    <a:pt x="42197" y="179488"/>
                  </a:lnTo>
                  <a:cubicBezTo>
                    <a:pt x="31472" y="179488"/>
                    <a:pt x="23587" y="170556"/>
                    <a:pt x="23800" y="160018"/>
                  </a:cubicBezTo>
                  <a:lnTo>
                    <a:pt x="23800" y="157227"/>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4" name="Google Shape;384;p10"/>
            <p:cNvSpPr/>
            <p:nvPr/>
          </p:nvSpPr>
          <p:spPr>
            <a:xfrm>
              <a:off x="5659268" y="2076150"/>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 name="Google Shape;385;p10"/>
            <p:cNvSpPr/>
            <p:nvPr/>
          </p:nvSpPr>
          <p:spPr>
            <a:xfrm>
              <a:off x="5659268" y="2096109"/>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 name="Google Shape;386;p10"/>
            <p:cNvSpPr/>
            <p:nvPr/>
          </p:nvSpPr>
          <p:spPr>
            <a:xfrm>
              <a:off x="5659268" y="2116137"/>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87" name="Google Shape;387;p10"/>
          <p:cNvGrpSpPr/>
          <p:nvPr/>
        </p:nvGrpSpPr>
        <p:grpSpPr>
          <a:xfrm>
            <a:off x="4409214" y="2183267"/>
            <a:ext cx="234409" cy="212845"/>
            <a:chOff x="5387500" y="2004899"/>
            <a:chExt cx="234409" cy="212845"/>
          </a:xfrm>
        </p:grpSpPr>
        <p:sp>
          <p:nvSpPr>
            <p:cNvPr id="388" name="Google Shape;388;p10"/>
            <p:cNvSpPr/>
            <p:nvPr/>
          </p:nvSpPr>
          <p:spPr>
            <a:xfrm>
              <a:off x="5410301" y="2035535"/>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 name="Google Shape;389;p10"/>
            <p:cNvSpPr/>
            <p:nvPr/>
          </p:nvSpPr>
          <p:spPr>
            <a:xfrm>
              <a:off x="5410301" y="2055494"/>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 name="Google Shape;390;p10"/>
            <p:cNvSpPr/>
            <p:nvPr/>
          </p:nvSpPr>
          <p:spPr>
            <a:xfrm>
              <a:off x="5410301" y="2075522"/>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 name="Google Shape;391;p10"/>
            <p:cNvSpPr/>
            <p:nvPr/>
          </p:nvSpPr>
          <p:spPr>
            <a:xfrm>
              <a:off x="5387500" y="2004899"/>
              <a:ext cx="234409" cy="212845"/>
            </a:xfrm>
            <a:custGeom>
              <a:avLst/>
              <a:gdLst/>
              <a:ahLst/>
              <a:cxnLst/>
              <a:rect l="l" t="t" r="r" b="b"/>
              <a:pathLst>
                <a:path w="234409" h="212845" extrusionOk="0">
                  <a:moveTo>
                    <a:pt x="210681" y="131964"/>
                  </a:moveTo>
                  <a:lnTo>
                    <a:pt x="210681" y="115774"/>
                  </a:lnTo>
                  <a:lnTo>
                    <a:pt x="224816" y="115774"/>
                  </a:lnTo>
                  <a:cubicBezTo>
                    <a:pt x="231635" y="115774"/>
                    <a:pt x="236252" y="109005"/>
                    <a:pt x="233695" y="102864"/>
                  </a:cubicBezTo>
                  <a:lnTo>
                    <a:pt x="220270" y="70204"/>
                  </a:lnTo>
                  <a:lnTo>
                    <a:pt x="220270" y="18842"/>
                  </a:lnTo>
                  <a:cubicBezTo>
                    <a:pt x="220270" y="8444"/>
                    <a:pt x="211675" y="0"/>
                    <a:pt x="201091" y="0"/>
                  </a:cubicBezTo>
                  <a:lnTo>
                    <a:pt x="19179" y="0"/>
                  </a:lnTo>
                  <a:cubicBezTo>
                    <a:pt x="8595" y="0"/>
                    <a:pt x="0" y="8444"/>
                    <a:pt x="0" y="18842"/>
                  </a:cubicBezTo>
                  <a:lnTo>
                    <a:pt x="0" y="212846"/>
                  </a:lnTo>
                  <a:lnTo>
                    <a:pt x="43543" y="179488"/>
                  </a:lnTo>
                  <a:lnTo>
                    <a:pt x="192283" y="179488"/>
                  </a:lnTo>
                  <a:cubicBezTo>
                    <a:pt x="203009" y="179488"/>
                    <a:pt x="210894" y="170556"/>
                    <a:pt x="210681" y="160018"/>
                  </a:cubicBezTo>
                  <a:lnTo>
                    <a:pt x="210681" y="154505"/>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92" name="Google Shape;392;p10"/>
          <p:cNvGrpSpPr/>
          <p:nvPr/>
        </p:nvGrpSpPr>
        <p:grpSpPr>
          <a:xfrm>
            <a:off x="6297047" y="4539749"/>
            <a:ext cx="296430" cy="325398"/>
            <a:chOff x="4362504" y="3177511"/>
            <a:chExt cx="420591" cy="461691"/>
          </a:xfrm>
        </p:grpSpPr>
        <p:grpSp>
          <p:nvGrpSpPr>
            <p:cNvPr id="393" name="Google Shape;393;p10"/>
            <p:cNvGrpSpPr/>
            <p:nvPr/>
          </p:nvGrpSpPr>
          <p:grpSpPr>
            <a:xfrm>
              <a:off x="4429861" y="3244655"/>
              <a:ext cx="286007" cy="394547"/>
              <a:chOff x="4429861" y="3244655"/>
              <a:chExt cx="286007" cy="394547"/>
            </a:xfrm>
          </p:grpSpPr>
          <p:sp>
            <p:nvSpPr>
              <p:cNvPr id="394" name="Google Shape;394;p10"/>
              <p:cNvSpPr/>
              <p:nvPr/>
            </p:nvSpPr>
            <p:spPr>
              <a:xfrm>
                <a:off x="4539234" y="3597209"/>
                <a:ext cx="67226" cy="41993"/>
              </a:xfrm>
              <a:custGeom>
                <a:avLst/>
                <a:gdLst/>
                <a:ahLst/>
                <a:cxnLst/>
                <a:rect l="l" t="t" r="r" b="b"/>
                <a:pathLst>
                  <a:path w="67226" h="41993" extrusionOk="0">
                    <a:moveTo>
                      <a:pt x="0" y="0"/>
                    </a:moveTo>
                    <a:lnTo>
                      <a:pt x="0" y="8380"/>
                    </a:lnTo>
                    <a:cubicBezTo>
                      <a:pt x="0" y="26928"/>
                      <a:pt x="15065" y="41993"/>
                      <a:pt x="33613" y="41993"/>
                    </a:cubicBezTo>
                    <a:cubicBezTo>
                      <a:pt x="52162" y="41993"/>
                      <a:pt x="67227" y="26928"/>
                      <a:pt x="67227" y="8380"/>
                    </a:cubicBezTo>
                    <a:lnTo>
                      <a:pt x="67227"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5" name="Google Shape;395;p10"/>
              <p:cNvSpPr/>
              <p:nvPr/>
            </p:nvSpPr>
            <p:spPr>
              <a:xfrm>
                <a:off x="4429861" y="3244655"/>
                <a:ext cx="286007" cy="344973"/>
              </a:xfrm>
              <a:custGeom>
                <a:avLst/>
                <a:gdLst/>
                <a:ahLst/>
                <a:cxnLst/>
                <a:rect l="l" t="t" r="r" b="b"/>
                <a:pathLst>
                  <a:path w="286007" h="344973" extrusionOk="0">
                    <a:moveTo>
                      <a:pt x="134606" y="344973"/>
                    </a:moveTo>
                    <a:lnTo>
                      <a:pt x="210306" y="344973"/>
                    </a:lnTo>
                    <a:lnTo>
                      <a:pt x="210306" y="295824"/>
                    </a:lnTo>
                    <a:cubicBezTo>
                      <a:pt x="210306" y="280289"/>
                      <a:pt x="217839" y="265883"/>
                      <a:pt x="230173" y="256373"/>
                    </a:cubicBezTo>
                    <a:cubicBezTo>
                      <a:pt x="264163" y="230198"/>
                      <a:pt x="286007" y="189241"/>
                      <a:pt x="286007" y="143010"/>
                    </a:cubicBezTo>
                    <a:cubicBezTo>
                      <a:pt x="286007" y="58647"/>
                      <a:pt x="212849" y="-8768"/>
                      <a:pt x="126508" y="930"/>
                    </a:cubicBezTo>
                    <a:cubicBezTo>
                      <a:pt x="61635" y="8180"/>
                      <a:pt x="9003" y="60154"/>
                      <a:pt x="1094" y="125027"/>
                    </a:cubicBezTo>
                    <a:cubicBezTo>
                      <a:pt x="-5403" y="178507"/>
                      <a:pt x="17571" y="226997"/>
                      <a:pt x="56080" y="256467"/>
                    </a:cubicBezTo>
                    <a:cubicBezTo>
                      <a:pt x="68320" y="265883"/>
                      <a:pt x="75759" y="280289"/>
                      <a:pt x="75759" y="295730"/>
                    </a:cubicBezTo>
                    <a:lnTo>
                      <a:pt x="75759" y="344879"/>
                    </a:lnTo>
                    <a:lnTo>
                      <a:pt x="100992" y="34487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6" name="Google Shape;396;p10"/>
              <p:cNvSpPr/>
              <p:nvPr/>
            </p:nvSpPr>
            <p:spPr>
              <a:xfrm>
                <a:off x="4505526" y="3547635"/>
                <a:ext cx="134641" cy="9415"/>
              </a:xfrm>
              <a:custGeom>
                <a:avLst/>
                <a:gdLst/>
                <a:ahLst/>
                <a:cxnLst/>
                <a:rect l="l" t="t" r="r" b="b"/>
                <a:pathLst>
                  <a:path w="134641" h="9415" extrusionOk="0">
                    <a:moveTo>
                      <a:pt x="134642"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97" name="Google Shape;397;p10"/>
            <p:cNvGrpSpPr/>
            <p:nvPr/>
          </p:nvGrpSpPr>
          <p:grpSpPr>
            <a:xfrm>
              <a:off x="4362504" y="3177511"/>
              <a:ext cx="420591" cy="358919"/>
              <a:chOff x="4362504" y="3177511"/>
              <a:chExt cx="420591" cy="358919"/>
            </a:xfrm>
          </p:grpSpPr>
          <p:grpSp>
            <p:nvGrpSpPr>
              <p:cNvPr id="398" name="Google Shape;398;p10"/>
              <p:cNvGrpSpPr/>
              <p:nvPr/>
            </p:nvGrpSpPr>
            <p:grpSpPr>
              <a:xfrm>
                <a:off x="4362504" y="3387760"/>
                <a:ext cx="420591" cy="9415"/>
                <a:chOff x="4362504" y="3387760"/>
                <a:chExt cx="420591" cy="9415"/>
              </a:xfrm>
            </p:grpSpPr>
            <p:sp>
              <p:nvSpPr>
                <p:cNvPr id="399" name="Google Shape;399;p10"/>
                <p:cNvSpPr/>
                <p:nvPr/>
              </p:nvSpPr>
              <p:spPr>
                <a:xfrm>
                  <a:off x="4749482" y="3387760"/>
                  <a:ext cx="33613" cy="9415"/>
                </a:xfrm>
                <a:custGeom>
                  <a:avLst/>
                  <a:gdLst/>
                  <a:ahLst/>
                  <a:cxnLst/>
                  <a:rect l="l" t="t" r="r" b="b"/>
                  <a:pathLst>
                    <a:path w="33613" h="9415" extrusionOk="0">
                      <a:moveTo>
                        <a:pt x="0" y="0"/>
                      </a:moveTo>
                      <a:lnTo>
                        <a:pt x="33613"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0" name="Google Shape;400;p10"/>
                <p:cNvSpPr/>
                <p:nvPr/>
              </p:nvSpPr>
              <p:spPr>
                <a:xfrm>
                  <a:off x="4362504" y="3387760"/>
                  <a:ext cx="33707" cy="9415"/>
                </a:xfrm>
                <a:custGeom>
                  <a:avLst/>
                  <a:gdLst/>
                  <a:ahLst/>
                  <a:cxnLst/>
                  <a:rect l="l" t="t" r="r" b="b"/>
                  <a:pathLst>
                    <a:path w="33707" h="9415" extrusionOk="0">
                      <a:moveTo>
                        <a:pt x="0" y="0"/>
                      </a:moveTo>
                      <a:lnTo>
                        <a:pt x="3370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01" name="Google Shape;401;p10"/>
              <p:cNvGrpSpPr/>
              <p:nvPr/>
            </p:nvGrpSpPr>
            <p:grpSpPr>
              <a:xfrm>
                <a:off x="4424176" y="3239089"/>
                <a:ext cx="297342" cy="297341"/>
                <a:chOff x="4424176" y="3239089"/>
                <a:chExt cx="297342" cy="297341"/>
              </a:xfrm>
            </p:grpSpPr>
            <p:sp>
              <p:nvSpPr>
                <p:cNvPr id="402" name="Google Shape;402;p10"/>
                <p:cNvSpPr/>
                <p:nvPr/>
              </p:nvSpPr>
              <p:spPr>
                <a:xfrm>
                  <a:off x="4697697" y="3512703"/>
                  <a:ext cx="23821" cy="23727"/>
                </a:xfrm>
                <a:custGeom>
                  <a:avLst/>
                  <a:gdLst/>
                  <a:ahLst/>
                  <a:cxnLst/>
                  <a:rect l="l" t="t" r="r" b="b"/>
                  <a:pathLst>
                    <a:path w="23821" h="23727" extrusionOk="0">
                      <a:moveTo>
                        <a:pt x="0" y="0"/>
                      </a:moveTo>
                      <a:lnTo>
                        <a:pt x="23821" y="23727"/>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3" name="Google Shape;403;p10"/>
                <p:cNvSpPr/>
                <p:nvPr/>
              </p:nvSpPr>
              <p:spPr>
                <a:xfrm>
                  <a:off x="4424176" y="3239089"/>
                  <a:ext cx="23727" cy="23821"/>
                </a:xfrm>
                <a:custGeom>
                  <a:avLst/>
                  <a:gdLst/>
                  <a:ahLst/>
                  <a:cxnLst/>
                  <a:rect l="l" t="t" r="r" b="b"/>
                  <a:pathLst>
                    <a:path w="23727" h="23821" extrusionOk="0">
                      <a:moveTo>
                        <a:pt x="0" y="0"/>
                      </a:moveTo>
                      <a:lnTo>
                        <a:pt x="23727" y="2382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04" name="Google Shape;404;p10"/>
              <p:cNvGrpSpPr/>
              <p:nvPr/>
            </p:nvGrpSpPr>
            <p:grpSpPr>
              <a:xfrm>
                <a:off x="4424176" y="3239089"/>
                <a:ext cx="297342" cy="297341"/>
                <a:chOff x="4424176" y="3239089"/>
                <a:chExt cx="297342" cy="297341"/>
              </a:xfrm>
            </p:grpSpPr>
            <p:sp>
              <p:nvSpPr>
                <p:cNvPr id="405" name="Google Shape;405;p10"/>
                <p:cNvSpPr/>
                <p:nvPr/>
              </p:nvSpPr>
              <p:spPr>
                <a:xfrm>
                  <a:off x="4697697" y="3239089"/>
                  <a:ext cx="23821" cy="23821"/>
                </a:xfrm>
                <a:custGeom>
                  <a:avLst/>
                  <a:gdLst/>
                  <a:ahLst/>
                  <a:cxnLst/>
                  <a:rect l="l" t="t" r="r" b="b"/>
                  <a:pathLst>
                    <a:path w="23821" h="23821" extrusionOk="0">
                      <a:moveTo>
                        <a:pt x="0" y="23821"/>
                      </a:moveTo>
                      <a:lnTo>
                        <a:pt x="23821"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6" name="Google Shape;406;p10"/>
                <p:cNvSpPr/>
                <p:nvPr/>
              </p:nvSpPr>
              <p:spPr>
                <a:xfrm>
                  <a:off x="4424176" y="3512703"/>
                  <a:ext cx="23727" cy="23727"/>
                </a:xfrm>
                <a:custGeom>
                  <a:avLst/>
                  <a:gdLst/>
                  <a:ahLst/>
                  <a:cxnLst/>
                  <a:rect l="l" t="t" r="r" b="b"/>
                  <a:pathLst>
                    <a:path w="23727" h="23727" extrusionOk="0">
                      <a:moveTo>
                        <a:pt x="0" y="23727"/>
                      </a:moveTo>
                      <a:lnTo>
                        <a:pt x="23727"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07" name="Google Shape;407;p10"/>
              <p:cNvSpPr/>
              <p:nvPr/>
            </p:nvSpPr>
            <p:spPr>
              <a:xfrm>
                <a:off x="4572847" y="3177511"/>
                <a:ext cx="9415" cy="33613"/>
              </a:xfrm>
              <a:custGeom>
                <a:avLst/>
                <a:gdLst/>
                <a:ahLst/>
                <a:cxnLst/>
                <a:rect l="l" t="t" r="r" b="b"/>
                <a:pathLst>
                  <a:path w="9415" h="33613" extrusionOk="0">
                    <a:moveTo>
                      <a:pt x="0" y="33613"/>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08" name="Google Shape;408;p10"/>
            <p:cNvGrpSpPr/>
            <p:nvPr/>
          </p:nvGrpSpPr>
          <p:grpSpPr>
            <a:xfrm>
              <a:off x="4497146" y="3379380"/>
              <a:ext cx="151401" cy="168255"/>
              <a:chOff x="4497146" y="3379380"/>
              <a:chExt cx="151401" cy="168255"/>
            </a:xfrm>
          </p:grpSpPr>
          <p:sp>
            <p:nvSpPr>
              <p:cNvPr id="409" name="Google Shape;409;p10"/>
              <p:cNvSpPr/>
              <p:nvPr/>
            </p:nvSpPr>
            <p:spPr>
              <a:xfrm>
                <a:off x="4497146" y="3379380"/>
                <a:ext cx="50467" cy="50467"/>
              </a:xfrm>
              <a:custGeom>
                <a:avLst/>
                <a:gdLst/>
                <a:ahLst/>
                <a:cxnLst/>
                <a:rect l="l" t="t" r="r" b="b"/>
                <a:pathLst>
                  <a:path w="50467" h="50467" extrusionOk="0">
                    <a:moveTo>
                      <a:pt x="25234" y="0"/>
                    </a:moveTo>
                    <a:lnTo>
                      <a:pt x="25234" y="0"/>
                    </a:lnTo>
                    <a:cubicBezTo>
                      <a:pt x="39169" y="0"/>
                      <a:pt x="50467" y="11299"/>
                      <a:pt x="50467" y="25234"/>
                    </a:cubicBezTo>
                    <a:lnTo>
                      <a:pt x="50467" y="50467"/>
                    </a:ln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p10"/>
              <p:cNvSpPr/>
              <p:nvPr/>
            </p:nvSpPr>
            <p:spPr>
              <a:xfrm rot="10800000">
                <a:off x="4598080" y="3379380"/>
                <a:ext cx="50467" cy="50467"/>
              </a:xfrm>
              <a:custGeom>
                <a:avLst/>
                <a:gdLst/>
                <a:ahLst/>
                <a:cxnLst/>
                <a:rect l="l" t="t" r="r" b="b"/>
                <a:pathLst>
                  <a:path w="50467" h="50467" extrusionOk="0">
                    <a:moveTo>
                      <a:pt x="25234" y="0"/>
                    </a:moveTo>
                    <a:lnTo>
                      <a:pt x="50467" y="0"/>
                    </a:lnTo>
                    <a:lnTo>
                      <a:pt x="50467" y="25234"/>
                    </a:lnTo>
                    <a:cubicBezTo>
                      <a:pt x="50467" y="39169"/>
                      <a:pt x="39169" y="50467"/>
                      <a:pt x="25234" y="50467"/>
                    </a:cubicBez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p10"/>
              <p:cNvSpPr/>
              <p:nvPr/>
            </p:nvSpPr>
            <p:spPr>
              <a:xfrm>
                <a:off x="4547613" y="3429847"/>
                <a:ext cx="50467" cy="117788"/>
              </a:xfrm>
              <a:custGeom>
                <a:avLst/>
                <a:gdLst/>
                <a:ahLst/>
                <a:cxnLst/>
                <a:rect l="l" t="t" r="r" b="b"/>
                <a:pathLst>
                  <a:path w="50467" h="117788" extrusionOk="0">
                    <a:moveTo>
                      <a:pt x="0" y="117788"/>
                    </a:moveTo>
                    <a:lnTo>
                      <a:pt x="0" y="0"/>
                    </a:lnTo>
                    <a:lnTo>
                      <a:pt x="50467" y="0"/>
                    </a:lnTo>
                    <a:lnTo>
                      <a:pt x="50467" y="117788"/>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412" name="Google Shape;412;p10"/>
          <p:cNvGrpSpPr/>
          <p:nvPr/>
        </p:nvGrpSpPr>
        <p:grpSpPr>
          <a:xfrm>
            <a:off x="3532038" y="5794042"/>
            <a:ext cx="265294" cy="325678"/>
            <a:chOff x="3532038" y="5801158"/>
            <a:chExt cx="265294" cy="325678"/>
          </a:xfrm>
        </p:grpSpPr>
        <p:grpSp>
          <p:nvGrpSpPr>
            <p:cNvPr id="413" name="Google Shape;413;p10"/>
            <p:cNvGrpSpPr/>
            <p:nvPr/>
          </p:nvGrpSpPr>
          <p:grpSpPr>
            <a:xfrm>
              <a:off x="3608928" y="5882879"/>
              <a:ext cx="111418" cy="149514"/>
              <a:chOff x="3608928" y="5882879"/>
              <a:chExt cx="111418" cy="149514"/>
            </a:xfrm>
          </p:grpSpPr>
          <p:sp>
            <p:nvSpPr>
              <p:cNvPr id="414" name="Google Shape;414;p10"/>
              <p:cNvSpPr/>
              <p:nvPr/>
            </p:nvSpPr>
            <p:spPr>
              <a:xfrm>
                <a:off x="3628424" y="5882879"/>
                <a:ext cx="72477" cy="59000"/>
              </a:xfrm>
              <a:custGeom>
                <a:avLst/>
                <a:gdLst/>
                <a:ahLst/>
                <a:cxnLst/>
                <a:rect l="l" t="t" r="r" b="b"/>
                <a:pathLst>
                  <a:path w="72477" h="59000" extrusionOk="0">
                    <a:moveTo>
                      <a:pt x="72478" y="59000"/>
                    </a:moveTo>
                    <a:lnTo>
                      <a:pt x="72478" y="31463"/>
                    </a:lnTo>
                    <a:cubicBezTo>
                      <a:pt x="72478" y="16462"/>
                      <a:pt x="63386" y="6897"/>
                      <a:pt x="51770" y="2668"/>
                    </a:cubicBezTo>
                    <a:cubicBezTo>
                      <a:pt x="46870" y="906"/>
                      <a:pt x="41567" y="0"/>
                      <a:pt x="36264" y="0"/>
                    </a:cubicBezTo>
                    <a:cubicBezTo>
                      <a:pt x="30961" y="0"/>
                      <a:pt x="25658" y="906"/>
                      <a:pt x="20758" y="2668"/>
                    </a:cubicBezTo>
                    <a:cubicBezTo>
                      <a:pt x="9091" y="6897"/>
                      <a:pt x="0" y="16512"/>
                      <a:pt x="0" y="31463"/>
                    </a:cubicBezTo>
                    <a:lnTo>
                      <a:pt x="0" y="5900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5" name="Google Shape;415;p10"/>
              <p:cNvSpPr/>
              <p:nvPr/>
            </p:nvSpPr>
            <p:spPr>
              <a:xfrm>
                <a:off x="3608928" y="5941879"/>
                <a:ext cx="111418" cy="90514"/>
              </a:xfrm>
              <a:custGeom>
                <a:avLst/>
                <a:gdLst/>
                <a:ahLst/>
                <a:cxnLst/>
                <a:rect l="l" t="t" r="r" b="b"/>
                <a:pathLst>
                  <a:path w="111418" h="90514" extrusionOk="0">
                    <a:moveTo>
                      <a:pt x="81973" y="0"/>
                    </a:moveTo>
                    <a:cubicBezTo>
                      <a:pt x="98235" y="0"/>
                      <a:pt x="111418" y="13140"/>
                      <a:pt x="111418" y="29349"/>
                    </a:cubicBezTo>
                    <a:lnTo>
                      <a:pt x="111418" y="61165"/>
                    </a:lnTo>
                    <a:cubicBezTo>
                      <a:pt x="111418" y="77374"/>
                      <a:pt x="98235" y="90514"/>
                      <a:pt x="81973" y="90514"/>
                    </a:cubicBezTo>
                    <a:lnTo>
                      <a:pt x="29446" y="90514"/>
                    </a:lnTo>
                    <a:cubicBezTo>
                      <a:pt x="13183" y="90514"/>
                      <a:pt x="0" y="77374"/>
                      <a:pt x="0" y="61165"/>
                    </a:cubicBezTo>
                    <a:lnTo>
                      <a:pt x="0" y="29349"/>
                    </a:lnTo>
                    <a:cubicBezTo>
                      <a:pt x="0" y="13140"/>
                      <a:pt x="13183" y="0"/>
                      <a:pt x="29446"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p10"/>
              <p:cNvSpPr/>
              <p:nvPr/>
            </p:nvSpPr>
            <p:spPr>
              <a:xfrm>
                <a:off x="3655698" y="5968560"/>
                <a:ext cx="17879" cy="17820"/>
              </a:xfrm>
              <a:custGeom>
                <a:avLst/>
                <a:gdLst/>
                <a:ahLst/>
                <a:cxnLst/>
                <a:rect l="l" t="t" r="r" b="b"/>
                <a:pathLst>
                  <a:path w="17879" h="17820" extrusionOk="0">
                    <a:moveTo>
                      <a:pt x="17879" y="8910"/>
                    </a:moveTo>
                    <a:cubicBezTo>
                      <a:pt x="17879" y="13832"/>
                      <a:pt x="13877" y="17821"/>
                      <a:pt x="8940" y="17821"/>
                    </a:cubicBezTo>
                    <a:cubicBezTo>
                      <a:pt x="4002" y="17821"/>
                      <a:pt x="0" y="13832"/>
                      <a:pt x="0" y="8910"/>
                    </a:cubicBezTo>
                    <a:cubicBezTo>
                      <a:pt x="0" y="3989"/>
                      <a:pt x="4002" y="0"/>
                      <a:pt x="8940" y="0"/>
                    </a:cubicBezTo>
                    <a:cubicBezTo>
                      <a:pt x="13877" y="0"/>
                      <a:pt x="17879" y="3989"/>
                      <a:pt x="17879" y="891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7" name="Google Shape;417;p10"/>
              <p:cNvSpPr/>
              <p:nvPr/>
            </p:nvSpPr>
            <p:spPr>
              <a:xfrm>
                <a:off x="3664638" y="5988848"/>
                <a:ext cx="5050" cy="21294"/>
              </a:xfrm>
              <a:custGeom>
                <a:avLst/>
                <a:gdLst/>
                <a:ahLst/>
                <a:cxnLst/>
                <a:rect l="l" t="t" r="r" b="b"/>
                <a:pathLst>
                  <a:path w="5050" h="21294" extrusionOk="0">
                    <a:moveTo>
                      <a:pt x="0" y="21294"/>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18" name="Google Shape;418;p10"/>
            <p:cNvSpPr/>
            <p:nvPr/>
          </p:nvSpPr>
          <p:spPr>
            <a:xfrm>
              <a:off x="3532038" y="5801158"/>
              <a:ext cx="265294" cy="325678"/>
            </a:xfrm>
            <a:custGeom>
              <a:avLst/>
              <a:gdLst/>
              <a:ahLst/>
              <a:cxnLst/>
              <a:rect l="l" t="t" r="r" b="b"/>
              <a:pathLst>
                <a:path w="310019" h="380582" extrusionOk="0">
                  <a:moveTo>
                    <a:pt x="159054" y="380582"/>
                  </a:moveTo>
                  <a:lnTo>
                    <a:pt x="157236" y="379877"/>
                  </a:lnTo>
                  <a:cubicBezTo>
                    <a:pt x="94152" y="355965"/>
                    <a:pt x="45312" y="313527"/>
                    <a:pt x="23240" y="263488"/>
                  </a:cubicBezTo>
                  <a:cubicBezTo>
                    <a:pt x="10210" y="233887"/>
                    <a:pt x="2533" y="192204"/>
                    <a:pt x="512" y="139547"/>
                  </a:cubicBezTo>
                  <a:cubicBezTo>
                    <a:pt x="-1003" y="100582"/>
                    <a:pt x="1320" y="69723"/>
                    <a:pt x="1371" y="69421"/>
                  </a:cubicBezTo>
                  <a:lnTo>
                    <a:pt x="1775" y="64236"/>
                  </a:lnTo>
                  <a:lnTo>
                    <a:pt x="6725" y="64236"/>
                  </a:lnTo>
                  <a:cubicBezTo>
                    <a:pt x="95667" y="64236"/>
                    <a:pt x="154357" y="4782"/>
                    <a:pt x="154963" y="4178"/>
                  </a:cubicBezTo>
                  <a:lnTo>
                    <a:pt x="159003" y="0"/>
                  </a:lnTo>
                  <a:lnTo>
                    <a:pt x="162791" y="4430"/>
                  </a:lnTo>
                  <a:cubicBezTo>
                    <a:pt x="162791" y="4430"/>
                    <a:pt x="175822" y="19583"/>
                    <a:pt x="199560" y="34383"/>
                  </a:cubicBezTo>
                  <a:cubicBezTo>
                    <a:pt x="221379" y="47975"/>
                    <a:pt x="257037" y="64185"/>
                    <a:pt x="303251" y="64185"/>
                  </a:cubicBezTo>
                  <a:lnTo>
                    <a:pt x="308251" y="64185"/>
                  </a:lnTo>
                  <a:lnTo>
                    <a:pt x="308655" y="69371"/>
                  </a:lnTo>
                  <a:cubicBezTo>
                    <a:pt x="308655" y="69673"/>
                    <a:pt x="311029" y="101035"/>
                    <a:pt x="309514" y="140453"/>
                  </a:cubicBezTo>
                  <a:cubicBezTo>
                    <a:pt x="307494" y="193714"/>
                    <a:pt x="299867" y="235749"/>
                    <a:pt x="286836" y="265350"/>
                  </a:cubicBezTo>
                  <a:cubicBezTo>
                    <a:pt x="263351" y="318561"/>
                    <a:pt x="220975" y="357073"/>
                    <a:pt x="160923" y="379827"/>
                  </a:cubicBezTo>
                  <a:lnTo>
                    <a:pt x="159104" y="380532"/>
                  </a:ln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19" name="Google Shape;419;p10"/>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0"/>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zh-CN"/>
              <a:t>03</a:t>
            </a:r>
          </a:p>
        </p:txBody>
      </p:sp>
      <p:sp>
        <p:nvSpPr>
          <p:cNvPr id="425" name="Google Shape;425;p20"/>
          <p:cNvSpPr txBox="1">
            <a:spLocks noGrp="1"/>
          </p:cNvSpPr>
          <p:nvPr>
            <p:ph type="title"/>
          </p:nvPr>
        </p:nvSpPr>
        <p:spPr>
          <a:xfrm>
            <a:off x="431800" y="2786063"/>
            <a:ext cx="5203190" cy="1107996"/>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zh-CN"/>
              <a:t>成为注册管理</a:t>
            </a:r>
            <a:br>
              <a:rPr lang="zh-CN"/>
            </a:br>
            <a:r>
              <a:rPr lang="zh-CN"/>
              <a:t>运行机构</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12"/>
          <p:cNvSpPr txBox="1">
            <a:spLocks noGrp="1"/>
          </p:cNvSpPr>
          <p:nvPr>
            <p:ph type="title"/>
          </p:nvPr>
        </p:nvSpPr>
        <p:spPr>
          <a:xfrm>
            <a:off x="431799" y="900113"/>
            <a:ext cx="5153753" cy="47699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a:t>成为注册管理运行机构</a:t>
            </a:r>
          </a:p>
        </p:txBody>
      </p:sp>
      <p:sp>
        <p:nvSpPr>
          <p:cNvPr id="432" name="Google Shape;432;p12"/>
          <p:cNvSpPr/>
          <p:nvPr/>
        </p:nvSpPr>
        <p:spPr>
          <a:xfrm>
            <a:off x="683799" y="2079547"/>
            <a:ext cx="377329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0" i="0" u="none" strike="noStrike" cap="none">
                <a:solidFill>
                  <a:srgbClr val="0B3458"/>
                </a:solidFill>
                <a:latin typeface="Arial"/>
                <a:ea typeface="SimSun"/>
                <a:cs typeface="Arial"/>
                <a:sym typeface="Arial"/>
              </a:rPr>
              <a:t>申请 gTLD 意味着申请运营互联网</a:t>
            </a:r>
            <a:r>
              <a:rPr lang="zh-CN" sz="2000">
                <a:solidFill>
                  <a:srgbClr val="0B3458"/>
                </a:solidFill>
              </a:rPr>
              <a:t>的一部分（</a:t>
            </a:r>
            <a:r>
              <a:rPr lang="zh-CN" sz="2000" b="0" i="0" u="none" strike="noStrike" cap="none">
                <a:solidFill>
                  <a:srgbClr val="0B3458"/>
                </a:solidFill>
                <a:latin typeface="Arial"/>
                <a:ea typeface="SimSun"/>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注册管理机构）。</a:t>
            </a:r>
          </a:p>
        </p:txBody>
      </p:sp>
      <p:sp>
        <p:nvSpPr>
          <p:cNvPr id="433" name="Google Shape;433;p12"/>
          <p:cNvSpPr/>
          <p:nvPr/>
        </p:nvSpPr>
        <p:spPr>
          <a:xfrm>
            <a:off x="4680199" y="2079547"/>
            <a:ext cx="3773289"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0" i="0" u="none" strike="noStrike" cap="none">
                <a:solidFill>
                  <a:srgbClr val="0B3458"/>
                </a:solidFill>
                <a:latin typeface="Arial"/>
                <a:ea typeface="SimSun"/>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注册</a:t>
            </a:r>
            <a:r>
              <a:rPr lang="zh-CN" sz="2000" b="0" i="0" u="none" strike="noStrike" cap="none">
                <a:solidFill>
                  <a:srgbClr val="0B3458"/>
                </a:solidFill>
                <a:latin typeface="Arial"/>
                <a:ea typeface="SimSun"/>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管理机构</a:t>
            </a:r>
            <a:r>
              <a:rPr lang="zh-CN" sz="2000" b="0" i="0" u="none" strike="noStrike" cap="none">
                <a:solidFill>
                  <a:srgbClr val="0B3458"/>
                </a:solidFill>
                <a:latin typeface="Arial"/>
                <a:ea typeface="SimSun"/>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支</a:t>
            </a:r>
            <a:r>
              <a:rPr lang="zh-CN" sz="2000">
                <a:solidFill>
                  <a:srgbClr val="0B3458"/>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持</a:t>
            </a:r>
            <a:r>
              <a:rPr lang="zh-CN" sz="2000" b="0" i="0" u="none" strike="noStrike" cap="none">
                <a:solidFill>
                  <a:srgbClr val="0B3458"/>
                </a:solidFill>
                <a:latin typeface="Arial"/>
                <a:ea typeface="SimSun"/>
                <a:cs typeface="Arial"/>
                <a:sym typeface="Arial"/>
              </a:rPr>
              <a:t>在特定的 gTLD 下</a:t>
            </a:r>
            <a:r>
              <a:rPr lang="zh-CN" sz="2000">
                <a:solidFill>
                  <a:srgbClr val="0B3458"/>
                </a:solidFill>
              </a:rPr>
              <a:t>注册的</a:t>
            </a:r>
            <a:r>
              <a:rPr lang="zh-CN" sz="2000" b="0" i="0" u="none" strike="noStrike" cap="none">
                <a:solidFill>
                  <a:srgbClr val="0B3458"/>
                </a:solidFill>
                <a:latin typeface="Arial"/>
                <a:ea typeface="SimSun"/>
                <a:cs typeface="Arial"/>
                <a:sym typeface="Arial"/>
              </a:rPr>
              <a:t>所有域名。</a:t>
            </a:r>
          </a:p>
        </p:txBody>
      </p:sp>
      <p:sp>
        <p:nvSpPr>
          <p:cNvPr id="434" name="Google Shape;434;p12"/>
          <p:cNvSpPr/>
          <p:nvPr/>
        </p:nvSpPr>
        <p:spPr>
          <a:xfrm>
            <a:off x="683799" y="4110546"/>
            <a:ext cx="7776402" cy="2072485"/>
          </a:xfrm>
          <a:prstGeom prst="rect">
            <a:avLst/>
          </a:prstGeom>
          <a:solidFill>
            <a:srgbClr val="0B3458"/>
          </a:solidFill>
          <a:ln>
            <a:noFill/>
          </a:ln>
        </p:spPr>
        <p:txBody>
          <a:bodyPr spcFirstLastPara="1" wrap="square" lIns="324000" tIns="288000" rIns="432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1" i="0" u="none" strike="noStrike" cap="none">
                <a:solidFill>
                  <a:srgbClr val="F1633E"/>
                </a:solidFill>
                <a:latin typeface="Arial"/>
                <a:ea typeface="SimSun"/>
                <a:cs typeface="Arial"/>
                <a:sym typeface="Arial"/>
              </a:rPr>
              <a:t>注册管理运行机构：</a:t>
            </a:r>
          </a:p>
          <a:p>
            <a:pPr marL="342900" marR="0" lvl="0" indent="-342900" algn="l" rtl="0">
              <a:lnSpc>
                <a:spcPct val="100000"/>
              </a:lnSpc>
              <a:spcBef>
                <a:spcPts val="600"/>
              </a:spcBef>
              <a:spcAft>
                <a:spcPts val="0"/>
              </a:spcAft>
              <a:buClr>
                <a:srgbClr val="F1633E"/>
              </a:buClr>
              <a:buSzPts val="1600"/>
              <a:buFont typeface="NTR"/>
              <a:buChar char="►"/>
            </a:pPr>
            <a:r>
              <a:rPr lang="zh-CN" sz="2000" b="0" i="0" u="none" strike="noStrike" cap="none">
                <a:solidFill>
                  <a:schemeClr val="lt1"/>
                </a:solidFill>
                <a:latin typeface="Arial"/>
                <a:ea typeface="SimSun"/>
                <a:cs typeface="Arial"/>
                <a:sym typeface="Arial"/>
              </a:rPr>
              <a:t>设定 </a:t>
            </a:r>
            <a:r>
              <a:rPr lang="zh-CN" sz="2000" b="0" i="0" u="none" strike="noStrike" cap="none">
                <a:solidFill>
                  <a:schemeClr val="lt1"/>
                </a:solidFill>
                <a:latin typeface="Arial"/>
                <a:ea typeface="SimSun"/>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gTLD 的要求。</a:t>
            </a:r>
          </a:p>
          <a:p>
            <a:pPr marL="342900" marR="0" lvl="0" indent="-342900" algn="l" rtl="0">
              <a:lnSpc>
                <a:spcPct val="100000"/>
              </a:lnSpc>
              <a:spcBef>
                <a:spcPts val="600"/>
              </a:spcBef>
              <a:spcAft>
                <a:spcPts val="0"/>
              </a:spcAft>
              <a:buClr>
                <a:srgbClr val="F1633E"/>
              </a:buClr>
              <a:buSzPts val="1600"/>
              <a:buFont typeface="NTR"/>
              <a:buChar char="►"/>
            </a:pPr>
            <a:r>
              <a:rPr lang="zh-CN" sz="2000" b="0" i="0" u="none" strike="noStrike" cap="none">
                <a:solidFill>
                  <a:schemeClr val="lt1"/>
                </a:solidFill>
                <a:latin typeface="Arial"/>
                <a:ea typeface="SimSun"/>
                <a:cs typeface="Arial"/>
                <a:sym typeface="Arial"/>
              </a:rPr>
              <a:t>决定哪些二级域（圆点左侧的字符）可以注册，以及由谁注册。</a:t>
            </a:r>
          </a:p>
        </p:txBody>
      </p:sp>
      <p:sp>
        <p:nvSpPr>
          <p:cNvPr id="435" name="Google Shape;435;p12"/>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36" name="Google Shape;436;p12"/>
          <p:cNvCxnSpPr/>
          <p:nvPr/>
        </p:nvCxnSpPr>
        <p:spPr>
          <a:xfrm>
            <a:off x="4680199" y="2079547"/>
            <a:ext cx="3780002" cy="0"/>
          </a:xfrm>
          <a:prstGeom prst="straightConnector1">
            <a:avLst/>
          </a:prstGeom>
          <a:noFill/>
          <a:ln w="15875" cap="flat" cmpd="sng">
            <a:solidFill>
              <a:srgbClr val="F1633E"/>
            </a:solidFill>
            <a:prstDash val="solid"/>
            <a:round/>
            <a:headEnd type="none" w="sm" len="sm"/>
            <a:tailEnd type="none" w="sm" len="sm"/>
          </a:ln>
        </p:spPr>
      </p:cxnSp>
      <p:cxnSp>
        <p:nvCxnSpPr>
          <p:cNvPr id="437" name="Google Shape;437;p12"/>
          <p:cNvCxnSpPr/>
          <p:nvPr/>
        </p:nvCxnSpPr>
        <p:spPr>
          <a:xfrm>
            <a:off x="685714" y="2079547"/>
            <a:ext cx="3771375" cy="0"/>
          </a:xfrm>
          <a:prstGeom prst="straightConnector1">
            <a:avLst/>
          </a:prstGeom>
          <a:noFill/>
          <a:ln w="15875" cap="flat" cmpd="sng">
            <a:solidFill>
              <a:srgbClr val="F1633E"/>
            </a:solidFill>
            <a:prstDash val="solid"/>
            <a:round/>
            <a:headEnd type="none" w="sm" len="sm"/>
            <a:tailEnd type="none" w="sm" len="sm"/>
          </a:ln>
        </p:spPr>
      </p:cxnSp>
      <p:grpSp>
        <p:nvGrpSpPr>
          <p:cNvPr id="438" name="Google Shape;438;p12"/>
          <p:cNvGrpSpPr/>
          <p:nvPr/>
        </p:nvGrpSpPr>
        <p:grpSpPr>
          <a:xfrm>
            <a:off x="5014983" y="1775799"/>
            <a:ext cx="656316" cy="656316"/>
            <a:chOff x="3145601" y="1775799"/>
            <a:chExt cx="656316" cy="656316"/>
          </a:xfrm>
        </p:grpSpPr>
        <p:sp>
          <p:nvSpPr>
            <p:cNvPr id="439" name="Google Shape;439;p12"/>
            <p:cNvSpPr/>
            <p:nvPr/>
          </p:nvSpPr>
          <p:spPr>
            <a:xfrm>
              <a:off x="3145601" y="1775799"/>
              <a:ext cx="656316" cy="656316"/>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440" name="Google Shape;440;p12"/>
            <p:cNvGrpSpPr/>
            <p:nvPr/>
          </p:nvGrpSpPr>
          <p:grpSpPr>
            <a:xfrm>
              <a:off x="3251261" y="1857441"/>
              <a:ext cx="439754" cy="485782"/>
              <a:chOff x="5399755" y="2316832"/>
              <a:chExt cx="554154" cy="612158"/>
            </a:xfrm>
          </p:grpSpPr>
          <p:sp>
            <p:nvSpPr>
              <p:cNvPr id="441" name="Google Shape;441;p12"/>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2" name="Google Shape;442;p12"/>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3" name="Google Shape;443;p12"/>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4" name="Google Shape;444;p12"/>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5" name="Google Shape;445;p12"/>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6" name="Google Shape;446;p12"/>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7" name="Google Shape;447;p12"/>
              <p:cNvSpPr/>
              <p:nvPr/>
            </p:nvSpPr>
            <p:spPr>
              <a:xfrm rot="-4185000">
                <a:off x="5634967" y="232868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8" name="Google Shape;448;p12"/>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9" name="Google Shape;449;p12"/>
              <p:cNvSpPr/>
              <p:nvPr/>
            </p:nvSpPr>
            <p:spPr>
              <a:xfrm rot="-4185000">
                <a:off x="5858225" y="271593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0" name="Google Shape;450;p12"/>
              <p:cNvSpPr/>
              <p:nvPr/>
            </p:nvSpPr>
            <p:spPr>
              <a:xfrm rot="-4185000">
                <a:off x="5411756" y="245772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1" name="Google Shape;451;p12"/>
              <p:cNvSpPr/>
              <p:nvPr/>
            </p:nvSpPr>
            <p:spPr>
              <a:xfrm rot="-4185000">
                <a:off x="5411723" y="2715911"/>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2" name="Google Shape;452;p12"/>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53" name="Google Shape;453;p12"/>
            <p:cNvSpPr/>
            <p:nvPr/>
          </p:nvSpPr>
          <p:spPr>
            <a:xfrm>
              <a:off x="3396002" y="2029823"/>
              <a:ext cx="156388" cy="155634"/>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54" name="Google Shape;454;p12"/>
          <p:cNvGrpSpPr/>
          <p:nvPr/>
        </p:nvGrpSpPr>
        <p:grpSpPr>
          <a:xfrm>
            <a:off x="1018582" y="1775799"/>
            <a:ext cx="656316" cy="656316"/>
            <a:chOff x="355642" y="1775799"/>
            <a:chExt cx="656316" cy="656316"/>
          </a:xfrm>
        </p:grpSpPr>
        <p:sp>
          <p:nvSpPr>
            <p:cNvPr id="455" name="Google Shape;455;p12"/>
            <p:cNvSpPr/>
            <p:nvPr/>
          </p:nvSpPr>
          <p:spPr>
            <a:xfrm>
              <a:off x="355642" y="1775799"/>
              <a:ext cx="656316" cy="656316"/>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456" name="Google Shape;456;p12"/>
            <p:cNvGrpSpPr/>
            <p:nvPr/>
          </p:nvGrpSpPr>
          <p:grpSpPr>
            <a:xfrm>
              <a:off x="555065" y="1942711"/>
              <a:ext cx="257466" cy="335954"/>
              <a:chOff x="1876510" y="1547778"/>
              <a:chExt cx="347712" cy="453711"/>
            </a:xfrm>
          </p:grpSpPr>
          <p:sp>
            <p:nvSpPr>
              <p:cNvPr id="457" name="Google Shape;457;p12"/>
              <p:cNvSpPr/>
              <p:nvPr/>
            </p:nvSpPr>
            <p:spPr>
              <a:xfrm>
                <a:off x="1944811" y="1615749"/>
                <a:ext cx="211205" cy="210186"/>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8" name="Google Shape;458;p12"/>
              <p:cNvSpPr/>
              <p:nvPr/>
            </p:nvSpPr>
            <p:spPr>
              <a:xfrm>
                <a:off x="1876510" y="1547778"/>
                <a:ext cx="347712" cy="453711"/>
              </a:xfrm>
              <a:custGeom>
                <a:avLst/>
                <a:gdLst/>
                <a:ahLst/>
                <a:cxnLst/>
                <a:rect l="l" t="t" r="r" b="b"/>
                <a:pathLst>
                  <a:path w="347712" h="453711" extrusionOk="0">
                    <a:moveTo>
                      <a:pt x="201810" y="439263"/>
                    </a:moveTo>
                    <a:cubicBezTo>
                      <a:pt x="186700" y="458528"/>
                      <a:pt x="161108" y="458528"/>
                      <a:pt x="145998" y="439263"/>
                    </a:cubicBezTo>
                    <a:cubicBezTo>
                      <a:pt x="96797" y="376672"/>
                      <a:pt x="0" y="244348"/>
                      <a:pt x="0" y="173017"/>
                    </a:cubicBezTo>
                    <a:cubicBezTo>
                      <a:pt x="0" y="77440"/>
                      <a:pt x="77815" y="0"/>
                      <a:pt x="173856" y="0"/>
                    </a:cubicBezTo>
                    <a:cubicBezTo>
                      <a:pt x="269898" y="0"/>
                      <a:pt x="347713" y="77440"/>
                      <a:pt x="347713" y="173017"/>
                    </a:cubicBezTo>
                    <a:cubicBezTo>
                      <a:pt x="347713" y="244348"/>
                      <a:pt x="250916" y="376672"/>
                      <a:pt x="201810" y="439263"/>
                    </a:cubicBezTo>
                    <a:close/>
                  </a:path>
                </a:pathLst>
              </a:custGeom>
              <a:noFill/>
              <a:ln w="25400"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431799" y="1532335"/>
            <a:ext cx="6574725" cy="746100"/>
          </a:xfrm>
          <a:prstGeom prst="rect">
            <a:avLst/>
          </a:prstGeom>
          <a:noFill/>
          <a:ln>
            <a:noFill/>
          </a:ln>
        </p:spPr>
        <p:txBody>
          <a:bodyPr spcFirstLastPara="1" wrap="square" lIns="0" tIns="0" rIns="0" bIns="0" anchor="t" anchorCtr="0">
            <a:noAutofit/>
          </a:bodyPr>
          <a:lstStyle/>
          <a:p>
            <a:r>
              <a:rPr lang="zh-CN"/>
              <a:t>财务和技术考量</a:t>
            </a:r>
          </a:p>
        </p:txBody>
      </p:sp>
      <p:sp>
        <p:nvSpPr>
          <p:cNvPr id="1255" name="Google Shape;1255;p73"/>
          <p:cNvSpPr txBox="1"/>
          <p:nvPr/>
        </p:nvSpPr>
        <p:spPr>
          <a:xfrm>
            <a:off x="431800" y="2530724"/>
            <a:ext cx="3506400" cy="2923875"/>
          </a:xfrm>
          <a:prstGeom prst="rect">
            <a:avLst/>
          </a:prstGeom>
          <a:noFill/>
          <a:ln>
            <a:noFill/>
          </a:ln>
        </p:spPr>
        <p:txBody>
          <a:bodyPr spcFirstLastPara="1" wrap="square" lIns="0" tIns="0" rIns="0" bIns="0" anchor="t" anchorCtr="0">
            <a:noAutofit/>
          </a:bodyPr>
          <a:lstStyle/>
          <a:p>
            <a:r>
              <a:rPr lang="zh-CN" altLang="en-US" sz="1350">
                <a:solidFill>
                  <a:srgbClr val="0B3458"/>
                </a:solidFill>
              </a:rPr>
              <a:t>下一轮新 </a:t>
            </a:r>
            <a:r>
              <a:rPr lang="en-US" altLang="zh-CN" sz="1350">
                <a:solidFill>
                  <a:srgbClr val="0B3458"/>
                </a:solidFill>
              </a:rPr>
              <a:t>gTLD </a:t>
            </a:r>
            <a:r>
              <a:rPr lang="zh-CN" altLang="en-US" sz="1350">
                <a:solidFill>
                  <a:srgbClr val="0B3458"/>
                </a:solidFill>
              </a:rPr>
              <a:t>项目的预期评估费为：</a:t>
            </a:r>
            <a:r>
              <a:rPr lang="en-US" altLang="zh-CN" sz="1350" b="1">
                <a:solidFill>
                  <a:srgbClr val="0B3458"/>
                </a:solidFill>
              </a:rPr>
              <a:t>227,000 </a:t>
            </a:r>
            <a:r>
              <a:rPr lang="zh-CN" altLang="en-US" sz="1350" b="1">
                <a:solidFill>
                  <a:srgbClr val="0B3458"/>
                </a:solidFill>
              </a:rPr>
              <a:t>美元</a:t>
            </a:r>
          </a:p>
          <a:p>
            <a:endParaRPr lang="en-US" sz="1350" b="1" dirty="0">
              <a:solidFill>
                <a:srgbClr val="0B3458"/>
              </a:solidFill>
            </a:endParaRPr>
          </a:p>
          <a:p>
            <a:r>
              <a:rPr lang="zh-CN" altLang="en-US" sz="1350">
                <a:solidFill>
                  <a:srgbClr val="0B3458"/>
                </a:solidFill>
              </a:rPr>
              <a:t>此外：</a:t>
            </a:r>
          </a:p>
          <a:p>
            <a:endParaRPr sz="1350" dirty="0">
              <a:solidFill>
                <a:srgbClr val="0B3458"/>
              </a:solidFill>
              <a:ea typeface="Arial"/>
            </a:endParaRPr>
          </a:p>
          <a:p>
            <a:pPr marL="295312" indent="-214313">
              <a:buClr>
                <a:srgbClr val="F1633E"/>
              </a:buClr>
              <a:buSzPts val="1440"/>
              <a:buFont typeface="NTR"/>
              <a:buChar char="✚"/>
            </a:pPr>
            <a:r>
              <a:rPr lang="zh-CN" altLang="en-US" sz="1350">
                <a:solidFill>
                  <a:srgbClr val="0B3458"/>
                </a:solidFill>
              </a:rPr>
              <a:t>与 </a:t>
            </a:r>
            <a:r>
              <a:rPr lang="en-US" altLang="zh-CN" sz="1350">
                <a:solidFill>
                  <a:srgbClr val="0B3458"/>
                </a:solidFill>
              </a:rPr>
              <a:t>ICANN </a:t>
            </a:r>
            <a:r>
              <a:rPr lang="zh-CN" altLang="en-US" sz="1350">
                <a:solidFill>
                  <a:srgbClr val="0B3458"/>
                </a:solidFill>
              </a:rPr>
              <a:t>签订的</a:t>
            </a:r>
            <a:r>
              <a:rPr lang="en-US" altLang="zh-CN" sz="1350">
                <a:solidFill>
                  <a:srgbClr val="0B3458"/>
                </a:solidFill>
              </a:rPr>
              <a:t>《</a:t>
            </a:r>
            <a:r>
              <a:rPr lang="zh-CN" altLang="en-US" sz="1350">
                <a:solidFill>
                  <a:srgbClr val="0B3458"/>
                </a:solidFill>
              </a:rPr>
              <a:t>注册管理机构协议</a:t>
            </a:r>
            <a:r>
              <a:rPr lang="en-US" altLang="zh-CN" sz="1350">
                <a:solidFill>
                  <a:srgbClr val="0B3458"/>
                </a:solidFill>
              </a:rPr>
              <a:t>》</a:t>
            </a:r>
            <a:r>
              <a:rPr lang="zh-CN" altLang="en-US" sz="1350">
                <a:solidFill>
                  <a:srgbClr val="0B3458"/>
                </a:solidFill>
              </a:rPr>
              <a:t>中包含的标准运营费用 </a:t>
            </a:r>
          </a:p>
          <a:p>
            <a:pPr marL="295312" indent="-145733">
              <a:buClr>
                <a:srgbClr val="F1633E"/>
              </a:buClr>
              <a:buSzPts val="1440"/>
            </a:pPr>
            <a:endParaRPr sz="1350" dirty="0">
              <a:solidFill>
                <a:srgbClr val="0B3458"/>
              </a:solidFill>
              <a:ea typeface="Arial"/>
            </a:endParaRPr>
          </a:p>
          <a:p>
            <a:pPr marL="295312" indent="-214313">
              <a:buClr>
                <a:srgbClr val="F1633E"/>
              </a:buClr>
              <a:buSzPts val="1440"/>
              <a:buFont typeface="NTR"/>
              <a:buChar char="✚"/>
            </a:pPr>
            <a:r>
              <a:rPr lang="zh-CN" altLang="en-US" sz="1350">
                <a:solidFill>
                  <a:srgbClr val="0B3458"/>
                </a:solidFill>
              </a:rPr>
              <a:t>持续的财务和技术义务</a:t>
            </a:r>
          </a:p>
          <a:p>
            <a:pPr marL="295312" indent="-214313">
              <a:buClr>
                <a:srgbClr val="F1633E"/>
              </a:buClr>
              <a:buSzPts val="1440"/>
              <a:buFont typeface="NTR"/>
              <a:buChar char="✚"/>
            </a:pPr>
            <a:endParaRPr lang="en-US" sz="1350" dirty="0">
              <a:solidFill>
                <a:srgbClr val="0B3458"/>
              </a:solidFill>
            </a:endParaRPr>
          </a:p>
          <a:p>
            <a:pPr marL="80999">
              <a:buClr>
                <a:srgbClr val="F1633E"/>
              </a:buClr>
              <a:buSzPts val="1440"/>
            </a:pPr>
            <a:r>
              <a:rPr lang="zh-CN" altLang="en-US" sz="1050">
                <a:solidFill>
                  <a:srgbClr val="0B3458"/>
                </a:solidFill>
              </a:rPr>
              <a:t>*费用可能会有变动</a:t>
            </a:r>
          </a:p>
          <a:p>
            <a:pPr marL="80999">
              <a:buClr>
                <a:srgbClr val="F1633E"/>
              </a:buClr>
              <a:buSzPts val="1440"/>
            </a:pPr>
            <a:endParaRPr lang="en-US" sz="1050" dirty="0">
              <a:solidFill>
                <a:srgbClr val="0B3458"/>
              </a:solidFill>
            </a:endParaRPr>
          </a:p>
          <a:p>
            <a:pPr marL="80999">
              <a:buClr>
                <a:srgbClr val="F1633E"/>
              </a:buClr>
              <a:buSzPts val="1440"/>
            </a:pPr>
            <a:r>
              <a:rPr lang="zh-CN" altLang="en-US" sz="1050">
                <a:solidFill>
                  <a:srgbClr val="0B3458"/>
                </a:solidFill>
              </a:rPr>
              <a:t>**合格申请人可能会适用例外情况</a:t>
            </a:r>
          </a:p>
          <a:p>
            <a:pPr marL="295312" indent="-214313">
              <a:buClr>
                <a:srgbClr val="F1633E"/>
              </a:buClr>
              <a:buSzPts val="1440"/>
              <a:buFont typeface="NTR"/>
              <a:buChar char="✚"/>
            </a:pPr>
            <a:endParaRPr lang="en-US" sz="1350" dirty="0"/>
          </a:p>
        </p:txBody>
      </p:sp>
      <p:sp>
        <p:nvSpPr>
          <p:cNvPr id="1256" name="Google Shape;1256;p73"/>
          <p:cNvSpPr/>
          <p:nvPr/>
        </p:nvSpPr>
        <p:spPr>
          <a:xfrm>
            <a:off x="4572000" y="3763767"/>
            <a:ext cx="4572000" cy="1742175"/>
          </a:xfrm>
          <a:prstGeom prst="rect">
            <a:avLst/>
          </a:prstGeom>
          <a:solidFill>
            <a:srgbClr val="0B3458"/>
          </a:solidFill>
          <a:ln>
            <a:noFill/>
          </a:ln>
        </p:spPr>
        <p:txBody>
          <a:bodyPr spcFirstLastPara="1" wrap="square" lIns="270000" tIns="270000" rIns="459000" bIns="202500" anchor="t" anchorCtr="0">
            <a:noAutofit/>
          </a:bodyPr>
          <a:lstStyle/>
          <a:p>
            <a:r>
              <a:rPr lang="zh-CN" altLang="en-US" sz="1350">
                <a:solidFill>
                  <a:schemeClr val="lt1"/>
                </a:solidFill>
              </a:rPr>
              <a:t>所有新 </a:t>
            </a:r>
            <a:r>
              <a:rPr lang="en-US" altLang="zh-CN" sz="1350">
                <a:solidFill>
                  <a:schemeClr val="lt1"/>
                </a:solidFill>
              </a:rPr>
              <a:t>gTLD </a:t>
            </a:r>
            <a:r>
              <a:rPr lang="zh-CN" altLang="en-US" sz="1350">
                <a:solidFill>
                  <a:schemeClr val="lt1"/>
                </a:solidFill>
              </a:rPr>
              <a:t>申请人必须能够证明具有运营注册管理机构和遵守合同要求所需的运营、技术和财务能力。</a:t>
            </a:r>
          </a:p>
        </p:txBody>
      </p:sp>
      <p:sp>
        <p:nvSpPr>
          <p:cNvPr id="1257" name="Google Shape;1257;p73"/>
          <p:cNvSpPr/>
          <p:nvPr/>
        </p:nvSpPr>
        <p:spPr>
          <a:xfrm>
            <a:off x="4572000" y="2376920"/>
            <a:ext cx="4572000" cy="1108800"/>
          </a:xfrm>
          <a:prstGeom prst="rect">
            <a:avLst/>
          </a:prstGeom>
          <a:solidFill>
            <a:srgbClr val="0B3458"/>
          </a:solidFill>
          <a:ln>
            <a:noFill/>
          </a:ln>
        </p:spPr>
        <p:txBody>
          <a:bodyPr spcFirstLastPara="1" wrap="square" lIns="270000" tIns="270000" rIns="459000" bIns="202500" anchor="t" anchorCtr="0">
            <a:noAutofit/>
          </a:bodyPr>
          <a:lstStyle/>
          <a:p>
            <a:r>
              <a:rPr lang="zh-CN" altLang="en-US" sz="1350">
                <a:solidFill>
                  <a:schemeClr val="lt1"/>
                </a:solidFill>
              </a:rPr>
              <a:t>申请新 </a:t>
            </a:r>
            <a:r>
              <a:rPr lang="en-US" altLang="zh-CN" sz="1350">
                <a:solidFill>
                  <a:schemeClr val="lt1"/>
                </a:solidFill>
              </a:rPr>
              <a:t>gTLD </a:t>
            </a:r>
            <a:r>
              <a:rPr lang="zh-CN" altLang="en-US" sz="1350">
                <a:solidFill>
                  <a:schemeClr val="lt1"/>
                </a:solidFill>
              </a:rPr>
              <a:t>需要大量财务和技术资源。</a:t>
            </a:r>
          </a:p>
        </p:txBody>
      </p:sp>
      <p:sp>
        <p:nvSpPr>
          <p:cNvPr id="1258" name="Google Shape;1258;p73"/>
          <p:cNvSpPr>
            <a:spLocks/>
          </p:cNvSpPr>
          <p:nvPr/>
        </p:nvSpPr>
        <p:spPr>
          <a:xfrm>
            <a:off x="4955426" y="3584524"/>
            <a:ext cx="356400" cy="356400"/>
          </a:xfrm>
          <a:prstGeom prst="ellipse">
            <a:avLst/>
          </a:prstGeom>
          <a:solidFill>
            <a:srgbClr val="F1633E"/>
          </a:solidFill>
          <a:ln>
            <a:noFill/>
          </a:ln>
        </p:spPr>
        <p:txBody>
          <a:bodyPr spcFirstLastPara="1" wrap="square" lIns="68569" tIns="34275" rIns="68569" bIns="34275" anchor="ctr" anchorCtr="0">
            <a:noAutofit/>
          </a:bodyPr>
          <a:lstStyle/>
          <a:p>
            <a:pPr algn="ctr"/>
            <a:r>
              <a:rPr lang="zh-CN" altLang="en-US" sz="1800" b="1">
                <a:solidFill>
                  <a:srgbClr val="0B3458"/>
                </a:solidFill>
              </a:rPr>
              <a:t>！</a:t>
            </a:r>
          </a:p>
        </p:txBody>
      </p:sp>
      <p:sp>
        <p:nvSpPr>
          <p:cNvPr id="1259" name="Google Shape;1259;p73"/>
          <p:cNvSpPr/>
          <p:nvPr/>
        </p:nvSpPr>
        <p:spPr>
          <a:xfrm>
            <a:off x="4955424" y="2197987"/>
            <a:ext cx="356400" cy="356400"/>
          </a:xfrm>
          <a:prstGeom prst="ellipse">
            <a:avLst/>
          </a:prstGeom>
          <a:solidFill>
            <a:srgbClr val="F1633E"/>
          </a:solidFill>
          <a:ln>
            <a:noFill/>
          </a:ln>
        </p:spPr>
        <p:txBody>
          <a:bodyPr spcFirstLastPara="1" wrap="square" lIns="68569" tIns="34275" rIns="68569" bIns="34275" anchor="ctr" anchorCtr="0">
            <a:noAutofit/>
          </a:bodyPr>
          <a:lstStyle/>
          <a:p>
            <a:pPr algn="ctr"/>
            <a:r>
              <a:rPr lang="zh-CN" altLang="en-US" sz="1800" b="1">
                <a:solidFill>
                  <a:srgbClr val="0B3458"/>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g2f0b3186bae_0_0"/>
          <p:cNvSpPr txBox="1">
            <a:spLocks noGrp="1"/>
          </p:cNvSpPr>
          <p:nvPr>
            <p:ph type="title"/>
          </p:nvPr>
        </p:nvSpPr>
        <p:spPr>
          <a:xfrm>
            <a:off x="431800" y="900125"/>
            <a:ext cx="6574800" cy="474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a:t>注册管理运行机构的职责 </a:t>
            </a:r>
          </a:p>
          <a:p>
            <a:pPr marL="0" lvl="0" indent="0" algn="l" rtl="0">
              <a:lnSpc>
                <a:spcPct val="100000"/>
              </a:lnSpc>
              <a:spcBef>
                <a:spcPts val="0"/>
              </a:spcBef>
              <a:spcAft>
                <a:spcPts val="0"/>
              </a:spcAft>
              <a:buClr>
                <a:srgbClr val="0B3458"/>
              </a:buClr>
              <a:buSzPts val="2800"/>
              <a:buFont typeface="Arial"/>
              <a:buNone/>
            </a:pPr>
            <a:r>
              <a:rPr lang="zh-CN"/>
              <a:t>	</a:t>
            </a:r>
          </a:p>
        </p:txBody>
      </p:sp>
      <p:sp>
        <p:nvSpPr>
          <p:cNvPr id="477" name="Google Shape;477;g2f0b3186bae_0_0"/>
          <p:cNvSpPr txBox="1"/>
          <p:nvPr/>
        </p:nvSpPr>
        <p:spPr>
          <a:xfrm>
            <a:off x="4990642" y="318208"/>
            <a:ext cx="3315300" cy="215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g2f0b3186bae_0_0"/>
          <p:cNvSpPr/>
          <p:nvPr/>
        </p:nvSpPr>
        <p:spPr>
          <a:xfrm>
            <a:off x="4656238" y="3187200"/>
            <a:ext cx="4032000" cy="2908800"/>
          </a:xfrm>
          <a:prstGeom prst="rect">
            <a:avLst/>
          </a:prstGeom>
          <a:solidFill>
            <a:srgbClr val="0B3458"/>
          </a:solidFill>
          <a:ln>
            <a:noFill/>
          </a:ln>
        </p:spPr>
        <p:txBody>
          <a:bodyPr spcFirstLastPara="1" wrap="square" lIns="288000" tIns="360000" rIns="503975" bIns="288000" anchor="t" anchorCtr="0">
            <a:noAutofit/>
          </a:bodyPr>
          <a:lstStyle/>
          <a:p>
            <a:pPr marL="457200" lvl="0" indent="-342900" algn="l" rtl="0">
              <a:spcBef>
                <a:spcPts val="0"/>
              </a:spcBef>
              <a:spcAft>
                <a:spcPts val="0"/>
              </a:spcAft>
              <a:buClr>
                <a:schemeClr val="lt1"/>
              </a:buClr>
              <a:buSzPts val="1800"/>
              <a:buChar char="●"/>
            </a:pPr>
            <a:r>
              <a:rPr lang="zh-CN" sz="1800">
                <a:solidFill>
                  <a:schemeClr val="lt1"/>
                </a:solidFill>
              </a:rPr>
              <a:t>管理注册管理机构协议和 ICANN 政策中详细规定的要求。 </a:t>
            </a:r>
          </a:p>
          <a:p>
            <a:pPr marL="457200" lvl="0" indent="-342900" algn="l" rtl="0">
              <a:spcBef>
                <a:spcPts val="0"/>
              </a:spcBef>
              <a:spcAft>
                <a:spcPts val="0"/>
              </a:spcAft>
              <a:buClr>
                <a:schemeClr val="lt1"/>
              </a:buClr>
              <a:buSzPts val="1800"/>
              <a:buChar char="●"/>
            </a:pPr>
            <a:r>
              <a:rPr lang="zh-CN" sz="1800">
                <a:solidFill>
                  <a:schemeClr val="lt1"/>
                </a:solidFill>
              </a:rPr>
              <a:t>将域名转换为 IP 地址，以支持路由互联网流量。</a:t>
            </a:r>
          </a:p>
          <a:p>
            <a:pPr marL="457200" lvl="0" indent="-342900" algn="l" rtl="0">
              <a:spcBef>
                <a:spcPts val="0"/>
              </a:spcBef>
              <a:spcAft>
                <a:spcPts val="0"/>
              </a:spcAft>
              <a:buClr>
                <a:schemeClr val="lt1"/>
              </a:buClr>
              <a:buSzPts val="1800"/>
              <a:buChar char="●"/>
            </a:pPr>
            <a:r>
              <a:rPr lang="zh-CN" sz="1800">
                <a:solidFill>
                  <a:schemeClr val="lt1"/>
                </a:solidFill>
              </a:rPr>
              <a:t>运营 TLD 的技术方面。</a:t>
            </a:r>
          </a:p>
        </p:txBody>
      </p:sp>
      <p:sp>
        <p:nvSpPr>
          <p:cNvPr id="479" name="Google Shape;479;g2f0b3186bae_0_0"/>
          <p:cNvSpPr/>
          <p:nvPr/>
        </p:nvSpPr>
        <p:spPr>
          <a:xfrm>
            <a:off x="455763" y="3187200"/>
            <a:ext cx="4032000" cy="2908800"/>
          </a:xfrm>
          <a:prstGeom prst="rect">
            <a:avLst/>
          </a:prstGeom>
          <a:solidFill>
            <a:srgbClr val="0B3458"/>
          </a:solidFill>
          <a:ln>
            <a:noFill/>
          </a:ln>
        </p:spPr>
        <p:txBody>
          <a:bodyPr spcFirstLastPara="1" wrap="square" lIns="288000" tIns="360000" rIns="288000" bIns="270000" anchor="t" anchorCtr="0">
            <a:noAutofit/>
          </a:bodyPr>
          <a:lstStyle/>
          <a:p>
            <a:pPr marL="457200" lvl="0" indent="-342900" algn="l" rtl="0">
              <a:spcBef>
                <a:spcPts val="0"/>
              </a:spcBef>
              <a:spcAft>
                <a:spcPts val="0"/>
              </a:spcAft>
              <a:buClr>
                <a:schemeClr val="lt1"/>
              </a:buClr>
              <a:buSzPts val="1800"/>
              <a:buChar char="●"/>
            </a:pPr>
            <a:r>
              <a:rPr lang="zh-CN" sz="1800">
                <a:solidFill>
                  <a:schemeClr val="lt1"/>
                </a:solidFill>
              </a:rPr>
              <a:t>维护在 TLD 中注册的所有域名组成的主数据库。 </a:t>
            </a:r>
          </a:p>
          <a:p>
            <a:pPr marL="457200" lvl="0" indent="-342900" algn="l" rtl="0">
              <a:spcBef>
                <a:spcPts val="0"/>
              </a:spcBef>
              <a:spcAft>
                <a:spcPts val="0"/>
              </a:spcAft>
              <a:buClr>
                <a:schemeClr val="lt1"/>
              </a:buClr>
              <a:buSzPts val="1800"/>
              <a:buChar char="●"/>
            </a:pPr>
            <a:r>
              <a:rPr lang="zh-CN" sz="1800">
                <a:solidFill>
                  <a:schemeClr val="lt1"/>
                </a:solidFill>
              </a:rPr>
              <a:t>生成“区文件”，以便在计算机与世界各地的 TLD 之间相互路由互联网流量。</a:t>
            </a:r>
          </a:p>
        </p:txBody>
      </p:sp>
      <p:sp>
        <p:nvSpPr>
          <p:cNvPr id="480" name="Google Shape;480;g2f0b3186bae_0_0"/>
          <p:cNvSpPr/>
          <p:nvPr/>
        </p:nvSpPr>
        <p:spPr>
          <a:xfrm>
            <a:off x="455775" y="2153100"/>
            <a:ext cx="4032000"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1">
                <a:solidFill>
                  <a:srgbClr val="0B3458"/>
                </a:solidFill>
              </a:rPr>
              <a:t>注册管理运行机构：</a:t>
            </a:r>
          </a:p>
        </p:txBody>
      </p:sp>
      <p:sp>
        <p:nvSpPr>
          <p:cNvPr id="481" name="Google Shape;481;g2f0b3186bae_0_0"/>
          <p:cNvSpPr/>
          <p:nvPr/>
        </p:nvSpPr>
        <p:spPr>
          <a:xfrm>
            <a:off x="4656250" y="2159400"/>
            <a:ext cx="4032000"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1">
                <a:solidFill>
                  <a:srgbClr val="0B3458"/>
                </a:solidFill>
              </a:rPr>
              <a:t>职责包括：</a:t>
            </a:r>
          </a:p>
        </p:txBody>
      </p:sp>
      <p:cxnSp>
        <p:nvCxnSpPr>
          <p:cNvPr id="482" name="Google Shape;482;g2f0b3186bae_0_0"/>
          <p:cNvCxnSpPr/>
          <p:nvPr/>
        </p:nvCxnSpPr>
        <p:spPr>
          <a:xfrm>
            <a:off x="455764" y="2146797"/>
            <a:ext cx="4011600" cy="4800"/>
          </a:xfrm>
          <a:prstGeom prst="straightConnector1">
            <a:avLst/>
          </a:prstGeom>
          <a:noFill/>
          <a:ln w="15875" cap="flat" cmpd="sng">
            <a:solidFill>
              <a:srgbClr val="F1633E"/>
            </a:solidFill>
            <a:prstDash val="solid"/>
            <a:round/>
            <a:headEnd type="none" w="sm" len="sm"/>
            <a:tailEnd type="none" w="sm" len="sm"/>
          </a:ln>
        </p:spPr>
      </p:cxnSp>
      <p:cxnSp>
        <p:nvCxnSpPr>
          <p:cNvPr id="483" name="Google Shape;483;g2f0b3186bae_0_0"/>
          <p:cNvCxnSpPr/>
          <p:nvPr/>
        </p:nvCxnSpPr>
        <p:spPr>
          <a:xfrm>
            <a:off x="4666439" y="2146810"/>
            <a:ext cx="4011600" cy="4800"/>
          </a:xfrm>
          <a:prstGeom prst="straightConnector1">
            <a:avLst/>
          </a:prstGeom>
          <a:noFill/>
          <a:ln w="15875" cap="flat" cmpd="sng">
            <a:solidFill>
              <a:srgbClr val="F1633E"/>
            </a:solidFill>
            <a:prstDash val="solid"/>
            <a:round/>
            <a:headEnd type="none" w="sm" len="sm"/>
            <a:tailEnd type="none" w="sm" len="sm"/>
          </a:ln>
        </p:spPr>
      </p:cxnSp>
      <p:grpSp>
        <p:nvGrpSpPr>
          <p:cNvPr id="484" name="Google Shape;484;g2f0b3186bae_0_0"/>
          <p:cNvGrpSpPr/>
          <p:nvPr/>
        </p:nvGrpSpPr>
        <p:grpSpPr>
          <a:xfrm>
            <a:off x="714183" y="1820999"/>
            <a:ext cx="656400" cy="656400"/>
            <a:chOff x="3145601" y="1775799"/>
            <a:chExt cx="656400" cy="656400"/>
          </a:xfrm>
        </p:grpSpPr>
        <p:sp>
          <p:nvSpPr>
            <p:cNvPr id="485" name="Google Shape;485;g2f0b3186bae_0_0"/>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486" name="Google Shape;486;g2f0b3186bae_0_0"/>
            <p:cNvGrpSpPr/>
            <p:nvPr/>
          </p:nvGrpSpPr>
          <p:grpSpPr>
            <a:xfrm>
              <a:off x="3251481" y="1857588"/>
              <a:ext cx="439657" cy="485762"/>
              <a:chOff x="5399755" y="2316890"/>
              <a:chExt cx="554003" cy="612100"/>
            </a:xfrm>
          </p:grpSpPr>
          <p:sp>
            <p:nvSpPr>
              <p:cNvPr id="487" name="Google Shape;487;g2f0b3186bae_0_0"/>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8" name="Google Shape;488;g2f0b3186bae_0_0"/>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9" name="Google Shape;489;g2f0b3186bae_0_0"/>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0" name="Google Shape;490;g2f0b3186bae_0_0"/>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g2f0b3186bae_0_0"/>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2" name="Google Shape;492;g2f0b3186bae_0_0"/>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3" name="Google Shape;493;g2f0b3186bae_0_0"/>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4" name="Google Shape;494;g2f0b3186bae_0_0"/>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5" name="Google Shape;495;g2f0b3186bae_0_0"/>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6" name="Google Shape;496;g2f0b3186bae_0_0"/>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7" name="Google Shape;497;g2f0b3186bae_0_0"/>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8" name="Google Shape;498;g2f0b3186bae_0_0"/>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99" name="Google Shape;499;g2f0b3186bae_0_0"/>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0" name="Google Shape;500;g2f0b3186bae_0_0"/>
          <p:cNvSpPr/>
          <p:nvPr/>
        </p:nvSpPr>
        <p:spPr>
          <a:xfrm>
            <a:off x="4927033" y="18209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pic>
        <p:nvPicPr>
          <p:cNvPr id="501" name="Google Shape;501;g2f0b3186bae_0_0"/>
          <p:cNvPicPr preferRelativeResize="0"/>
          <p:nvPr/>
        </p:nvPicPr>
        <p:blipFill rotWithShape="1">
          <a:blip r:embed="rId3">
            <a:alphaModFix/>
          </a:blip>
          <a:srcRect/>
          <a:stretch/>
        </p:blipFill>
        <p:spPr>
          <a:xfrm>
            <a:off x="5064549" y="2026311"/>
            <a:ext cx="373658" cy="2562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11"/>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zh-CN"/>
              <a:t>04</a:t>
            </a:r>
          </a:p>
        </p:txBody>
      </p:sp>
      <p:sp>
        <p:nvSpPr>
          <p:cNvPr id="507" name="Google Shape;507;p11"/>
          <p:cNvSpPr txBox="1">
            <a:spLocks noGrp="1"/>
          </p:cNvSpPr>
          <p:nvPr>
            <p:ph type="title"/>
          </p:nvPr>
        </p:nvSpPr>
        <p:spPr>
          <a:xfrm>
            <a:off x="431800" y="2786063"/>
            <a:ext cx="5203200" cy="11082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zh-CN"/>
              <a:t>为新通用顶级域申请人提供援助</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15"/>
          <p:cNvSpPr txBox="1">
            <a:spLocks noGrp="1"/>
          </p:cNvSpPr>
          <p:nvPr>
            <p:ph type="title"/>
          </p:nvPr>
        </p:nvSpPr>
        <p:spPr>
          <a:xfrm>
            <a:off x="431799" y="900113"/>
            <a:ext cx="5032567" cy="49902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a:t>获得申请人支持的标准 </a:t>
            </a:r>
          </a:p>
        </p:txBody>
      </p:sp>
      <p:sp>
        <p:nvSpPr>
          <p:cNvPr id="514" name="Google Shape;514;p15"/>
          <p:cNvSpPr txBox="1"/>
          <p:nvPr/>
        </p:nvSpPr>
        <p:spPr>
          <a:xfrm>
            <a:off x="431801" y="2074914"/>
            <a:ext cx="2366263" cy="243329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0" i="0" u="none" strike="noStrike" cap="none">
                <a:solidFill>
                  <a:srgbClr val="0B3458"/>
                </a:solidFill>
                <a:latin typeface="Arial"/>
                <a:ea typeface="SimSun"/>
                <a:cs typeface="Arial"/>
                <a:sym typeface="Arial"/>
              </a:rPr>
              <a:t>申请人必须证明以下几点，才有资格获得申请人支持计划的援助：</a:t>
            </a:r>
          </a:p>
        </p:txBody>
      </p:sp>
      <p:sp>
        <p:nvSpPr>
          <p:cNvPr id="515" name="Google Shape;515;p15"/>
          <p:cNvSpPr/>
          <p:nvPr/>
        </p:nvSpPr>
        <p:spPr>
          <a:xfrm>
            <a:off x="3997842" y="3647163"/>
            <a:ext cx="51462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0" i="0" u="none" strike="noStrike" cap="none">
                <a:solidFill>
                  <a:schemeClr val="lt1"/>
                </a:solidFill>
                <a:latin typeface="Arial"/>
                <a:ea typeface="SimSun"/>
                <a:cs typeface="Arial"/>
                <a:sym typeface="Arial"/>
              </a:rPr>
              <a:t>资金需求</a:t>
            </a:r>
          </a:p>
        </p:txBody>
      </p:sp>
      <p:sp>
        <p:nvSpPr>
          <p:cNvPr id="516" name="Google Shape;516;p15"/>
          <p:cNvSpPr/>
          <p:nvPr/>
        </p:nvSpPr>
        <p:spPr>
          <a:xfrm>
            <a:off x="3997842" y="4443047"/>
            <a:ext cx="51462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0" i="0" u="none" strike="noStrike" cap="none">
                <a:solidFill>
                  <a:schemeClr val="lt1"/>
                </a:solidFill>
                <a:latin typeface="Arial"/>
                <a:ea typeface="SimSun"/>
                <a:cs typeface="Arial"/>
                <a:sym typeface="Arial"/>
              </a:rPr>
              <a:t>财务可行性</a:t>
            </a:r>
          </a:p>
        </p:txBody>
      </p:sp>
      <p:sp>
        <p:nvSpPr>
          <p:cNvPr id="517" name="Google Shape;517;p15"/>
          <p:cNvSpPr/>
          <p:nvPr/>
        </p:nvSpPr>
        <p:spPr>
          <a:xfrm>
            <a:off x="3997842" y="2055406"/>
            <a:ext cx="51462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0" i="0" u="none" strike="noStrike" cap="none">
                <a:solidFill>
                  <a:schemeClr val="lt1"/>
                </a:solidFill>
                <a:latin typeface="Arial"/>
                <a:ea typeface="SimSun"/>
                <a:cs typeface="Arial"/>
                <a:sym typeface="Arial"/>
              </a:rPr>
              <a:t>一般企业尽职调查</a:t>
            </a:r>
          </a:p>
        </p:txBody>
      </p:sp>
      <p:sp>
        <p:nvSpPr>
          <p:cNvPr id="518" name="Google Shape;518;p15"/>
          <p:cNvSpPr/>
          <p:nvPr/>
        </p:nvSpPr>
        <p:spPr>
          <a:xfrm>
            <a:off x="3997842" y="2851290"/>
            <a:ext cx="51462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0" i="0" u="none" strike="noStrike" cap="none">
                <a:solidFill>
                  <a:schemeClr val="lt1"/>
                </a:solidFill>
                <a:latin typeface="Arial"/>
                <a:ea typeface="SimSun"/>
                <a:cs typeface="Arial"/>
                <a:sym typeface="Arial"/>
              </a:rPr>
              <a:t>公共责任尽职调查</a:t>
            </a:r>
          </a:p>
        </p:txBody>
      </p:sp>
      <p:sp>
        <p:nvSpPr>
          <p:cNvPr id="519" name="Google Shape;519;p15"/>
          <p:cNvSpPr/>
          <p:nvPr/>
        </p:nvSpPr>
        <p:spPr>
          <a:xfrm>
            <a:off x="3997842" y="5260005"/>
            <a:ext cx="5146158" cy="636389"/>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0" i="0" u="none" strike="noStrike" cap="none">
                <a:solidFill>
                  <a:schemeClr val="lt1"/>
                </a:solidFill>
                <a:latin typeface="Arial"/>
                <a:ea typeface="SimSun"/>
                <a:cs typeface="Arial"/>
                <a:sym typeface="Arial"/>
              </a:rPr>
              <a:t>合格实体身份</a:t>
            </a:r>
          </a:p>
        </p:txBody>
      </p:sp>
      <p:sp>
        <p:nvSpPr>
          <p:cNvPr id="520" name="Google Shape;520;p15"/>
          <p:cNvSpPr/>
          <p:nvPr/>
        </p:nvSpPr>
        <p:spPr>
          <a:xfrm>
            <a:off x="3830381" y="3800224"/>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1" name="Google Shape;521;p15"/>
          <p:cNvPicPr preferRelativeResize="0"/>
          <p:nvPr/>
        </p:nvPicPr>
        <p:blipFill rotWithShape="1">
          <a:blip r:embed="rId3">
            <a:alphaModFix/>
          </a:blip>
          <a:srcRect/>
          <a:stretch/>
        </p:blipFill>
        <p:spPr>
          <a:xfrm>
            <a:off x="3923994" y="3917089"/>
            <a:ext cx="147696" cy="101276"/>
          </a:xfrm>
          <a:prstGeom prst="rect">
            <a:avLst/>
          </a:prstGeom>
          <a:noFill/>
          <a:ln>
            <a:noFill/>
          </a:ln>
        </p:spPr>
      </p:pic>
      <p:sp>
        <p:nvSpPr>
          <p:cNvPr id="522" name="Google Shape;522;p15"/>
          <p:cNvSpPr/>
          <p:nvPr/>
        </p:nvSpPr>
        <p:spPr>
          <a:xfrm>
            <a:off x="3830381" y="4592274"/>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3" name="Google Shape;523;p15"/>
          <p:cNvPicPr preferRelativeResize="0"/>
          <p:nvPr/>
        </p:nvPicPr>
        <p:blipFill rotWithShape="1">
          <a:blip r:embed="rId3">
            <a:alphaModFix/>
          </a:blip>
          <a:srcRect/>
          <a:stretch/>
        </p:blipFill>
        <p:spPr>
          <a:xfrm>
            <a:off x="3923994" y="4709139"/>
            <a:ext cx="147696" cy="101276"/>
          </a:xfrm>
          <a:prstGeom prst="rect">
            <a:avLst/>
          </a:prstGeom>
          <a:noFill/>
          <a:ln>
            <a:noFill/>
          </a:ln>
        </p:spPr>
      </p:pic>
      <p:sp>
        <p:nvSpPr>
          <p:cNvPr id="524" name="Google Shape;524;p15"/>
          <p:cNvSpPr/>
          <p:nvPr/>
        </p:nvSpPr>
        <p:spPr>
          <a:xfrm>
            <a:off x="3830381" y="2213679"/>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5" name="Google Shape;525;p15"/>
          <p:cNvPicPr preferRelativeResize="0"/>
          <p:nvPr/>
        </p:nvPicPr>
        <p:blipFill rotWithShape="1">
          <a:blip r:embed="rId3">
            <a:alphaModFix/>
          </a:blip>
          <a:srcRect/>
          <a:stretch/>
        </p:blipFill>
        <p:spPr>
          <a:xfrm>
            <a:off x="3923994" y="2330544"/>
            <a:ext cx="147696" cy="101276"/>
          </a:xfrm>
          <a:prstGeom prst="rect">
            <a:avLst/>
          </a:prstGeom>
          <a:noFill/>
          <a:ln>
            <a:noFill/>
          </a:ln>
        </p:spPr>
      </p:pic>
      <p:sp>
        <p:nvSpPr>
          <p:cNvPr id="526" name="Google Shape;526;p15"/>
          <p:cNvSpPr/>
          <p:nvPr/>
        </p:nvSpPr>
        <p:spPr>
          <a:xfrm>
            <a:off x="3830381" y="3002510"/>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7" name="Google Shape;527;p15"/>
          <p:cNvPicPr preferRelativeResize="0"/>
          <p:nvPr/>
        </p:nvPicPr>
        <p:blipFill rotWithShape="1">
          <a:blip r:embed="rId3">
            <a:alphaModFix/>
          </a:blip>
          <a:srcRect/>
          <a:stretch/>
        </p:blipFill>
        <p:spPr>
          <a:xfrm>
            <a:off x="3923994" y="3119375"/>
            <a:ext cx="147696" cy="101276"/>
          </a:xfrm>
          <a:prstGeom prst="rect">
            <a:avLst/>
          </a:prstGeom>
          <a:noFill/>
          <a:ln>
            <a:noFill/>
          </a:ln>
        </p:spPr>
      </p:pic>
      <p:sp>
        <p:nvSpPr>
          <p:cNvPr id="528" name="Google Shape;528;p15"/>
          <p:cNvSpPr/>
          <p:nvPr/>
        </p:nvSpPr>
        <p:spPr>
          <a:xfrm>
            <a:off x="3830381" y="5412275"/>
            <a:ext cx="334922" cy="334922"/>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9" name="Google Shape;529;p15"/>
          <p:cNvPicPr preferRelativeResize="0"/>
          <p:nvPr/>
        </p:nvPicPr>
        <p:blipFill rotWithShape="1">
          <a:blip r:embed="rId3">
            <a:alphaModFix/>
          </a:blip>
          <a:srcRect/>
          <a:stretch/>
        </p:blipFill>
        <p:spPr>
          <a:xfrm>
            <a:off x="3923994" y="5529140"/>
            <a:ext cx="147696" cy="101276"/>
          </a:xfrm>
          <a:prstGeom prst="rect">
            <a:avLst/>
          </a:prstGeom>
          <a:noFill/>
          <a:ln>
            <a:noFill/>
          </a:ln>
        </p:spPr>
      </p:pic>
      <p:sp>
        <p:nvSpPr>
          <p:cNvPr id="530" name="Google Shape;530;p15"/>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14"/>
          <p:cNvSpPr/>
          <p:nvPr/>
        </p:nvSpPr>
        <p:spPr>
          <a:xfrm>
            <a:off x="2614542" y="4046946"/>
            <a:ext cx="2052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国际政府间组织</a:t>
            </a:r>
          </a:p>
        </p:txBody>
      </p:sp>
      <p:sp>
        <p:nvSpPr>
          <p:cNvPr id="537" name="Google Shape;537;p14"/>
          <p:cNvSpPr/>
          <p:nvPr/>
        </p:nvSpPr>
        <p:spPr>
          <a:xfrm>
            <a:off x="463625" y="4046947"/>
            <a:ext cx="2052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非营利、</a:t>
            </a:r>
          </a:p>
          <a:p>
            <a:pPr marL="0" marR="0" lvl="0" indent="0" algn="l" rtl="0">
              <a:lnSpc>
                <a:spcPct val="10000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0"/>
                  </a:ext>
                </a:extLst>
              </a:rPr>
              <a:t>非政府和</a:t>
            </a:r>
            <a:r>
              <a:rPr lang="zh-CN" sz="1600" b="0" i="0" u="none" strike="noStrike" cap="none">
                <a:solidFill>
                  <a:srgbClr val="0B3458"/>
                </a:solidFill>
                <a:latin typeface="Arial"/>
                <a:ea typeface="SimSun"/>
                <a:cs typeface="Arial"/>
                <a:sym typeface="Arial"/>
              </a:rPr>
              <a:t>慈善组织</a:t>
            </a:r>
          </a:p>
        </p:txBody>
      </p:sp>
      <p:sp>
        <p:nvSpPr>
          <p:cNvPr id="538" name="Google Shape;538;p14"/>
          <p:cNvSpPr/>
          <p:nvPr/>
        </p:nvSpPr>
        <p:spPr>
          <a:xfrm>
            <a:off x="4765459" y="4046947"/>
            <a:ext cx="1908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
                  </a:ext>
                </a:extLst>
              </a:rPr>
              <a:t>原住民</a:t>
            </a:r>
            <a:r>
              <a:rPr lang="zh-CN" sz="1600" b="0" i="0" u="none" strike="noStrike" cap="none">
                <a:solidFill>
                  <a:srgbClr val="0B3458"/>
                </a:solidFill>
                <a:latin typeface="Arial"/>
                <a:ea typeface="SimSun"/>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
                  </a:ext>
                </a:extLst>
              </a:rPr>
              <a:t>/部落人民</a:t>
            </a:r>
            <a:r>
              <a:rPr lang="zh-CN" sz="1600" b="0" i="0" u="none" strike="noStrike" cap="none">
                <a:solidFill>
                  <a:srgbClr val="0B3458"/>
                </a:solidFill>
                <a:latin typeface="Arial"/>
                <a:ea typeface="SimSun"/>
                <a:cs typeface="Arial"/>
                <a:sym typeface="Arial"/>
              </a:rPr>
              <a:t>组织</a:t>
            </a:r>
          </a:p>
        </p:txBody>
      </p:sp>
      <p:sp>
        <p:nvSpPr>
          <p:cNvPr id="539" name="Google Shape;539;p14"/>
          <p:cNvSpPr/>
          <p:nvPr/>
        </p:nvSpPr>
        <p:spPr>
          <a:xfrm>
            <a:off x="6772375" y="4046947"/>
            <a:ext cx="1908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属于社会企业或在欠发达经济体内</a:t>
            </a:r>
            <a:r>
              <a:rPr lang="zh-CN" sz="1600" b="0" i="0" u="none" strike="noStrike" cap="none">
                <a:solidFill>
                  <a:srgbClr val="0B3458"/>
                </a:solidFill>
                <a:latin typeface="Arial"/>
                <a:ea typeface="SimSun"/>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
                  </a:ext>
                </a:extLst>
              </a:rPr>
              <a:t>运营</a:t>
            </a:r>
            <a:r>
              <a:rPr lang="zh-CN" sz="1600" b="0" i="0" u="none" strike="noStrike" cap="none">
                <a:solidFill>
                  <a:srgbClr val="0B3458"/>
                </a:solidFill>
                <a:latin typeface="Arial"/>
                <a:ea typeface="SimSun"/>
                <a:cs typeface="Arial"/>
                <a:sym typeface="Arial"/>
              </a:rPr>
              <a:t>的小微企业。</a:t>
            </a:r>
          </a:p>
        </p:txBody>
      </p:sp>
      <p:sp>
        <p:nvSpPr>
          <p:cNvPr id="540" name="Google Shape;540;p14"/>
          <p:cNvSpPr txBox="1">
            <a:spLocks noGrp="1"/>
          </p:cNvSpPr>
          <p:nvPr>
            <p:ph type="title"/>
          </p:nvPr>
        </p:nvSpPr>
        <p:spPr>
          <a:xfrm>
            <a:off x="431799" y="900113"/>
            <a:ext cx="5032567" cy="49902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a:t>申请人支持计划</a:t>
            </a:r>
          </a:p>
        </p:txBody>
      </p:sp>
      <p:sp>
        <p:nvSpPr>
          <p:cNvPr id="541" name="Google Shape;541;p14"/>
          <p:cNvSpPr txBox="1"/>
          <p:nvPr/>
        </p:nvSpPr>
        <p:spPr>
          <a:xfrm>
            <a:off x="431800" y="1734672"/>
            <a:ext cx="7051561" cy="136633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a:solidFill>
                  <a:srgbClr val="0B3458"/>
                </a:solidFill>
              </a:rPr>
              <a:t>申请 </a:t>
            </a:r>
            <a:r>
              <a:rPr lang="zh-CN" sz="2000" b="0" i="0" u="none" strike="noStrike" cap="none">
                <a:solidFill>
                  <a:srgbClr val="0B3458"/>
                </a:solidFill>
                <a:latin typeface="Arial"/>
                <a:ea typeface="SimSun"/>
                <a:cs typeface="Arial"/>
                <a:sym typeface="Arial"/>
              </a:rPr>
              <a:t>gTLD 费用高昂，许多人可能无力承担。申请人支持计划使那些因财务和其他资源限制而无法申请新通用顶级域的实体能够更容易申请。</a:t>
            </a:r>
          </a:p>
        </p:txBody>
      </p:sp>
      <p:sp>
        <p:nvSpPr>
          <p:cNvPr id="542" name="Google Shape;542;p14"/>
          <p:cNvSpPr txBox="1"/>
          <p:nvPr/>
        </p:nvSpPr>
        <p:spPr>
          <a:xfrm>
            <a:off x="431799" y="3155510"/>
            <a:ext cx="7108687" cy="39476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1" i="0" u="none" strike="noStrike" cap="none">
                <a:solidFill>
                  <a:srgbClr val="F1633E"/>
                </a:solidFill>
                <a:latin typeface="Arial"/>
                <a:ea typeface="SimSun"/>
                <a:cs typeface="Arial"/>
                <a:sym typeface="Arial"/>
              </a:rPr>
              <a:t>候选人必须是以下类型的实体之一：</a:t>
            </a:r>
          </a:p>
        </p:txBody>
      </p:sp>
      <p:cxnSp>
        <p:nvCxnSpPr>
          <p:cNvPr id="543" name="Google Shape;543;p14"/>
          <p:cNvCxnSpPr/>
          <p:nvPr/>
        </p:nvCxnSpPr>
        <p:spPr>
          <a:xfrm>
            <a:off x="463625" y="4046299"/>
            <a:ext cx="2052000" cy="0"/>
          </a:xfrm>
          <a:prstGeom prst="straightConnector1">
            <a:avLst/>
          </a:prstGeom>
          <a:noFill/>
          <a:ln w="15875" cap="flat" cmpd="sng">
            <a:solidFill>
              <a:srgbClr val="F1633E"/>
            </a:solidFill>
            <a:prstDash val="solid"/>
            <a:round/>
            <a:headEnd type="none" w="sm" len="sm"/>
            <a:tailEnd type="none" w="sm" len="sm"/>
          </a:ln>
        </p:spPr>
      </p:cxnSp>
      <p:cxnSp>
        <p:nvCxnSpPr>
          <p:cNvPr id="544" name="Google Shape;544;p14"/>
          <p:cNvCxnSpPr/>
          <p:nvPr/>
        </p:nvCxnSpPr>
        <p:spPr>
          <a:xfrm>
            <a:off x="2619684" y="4046299"/>
            <a:ext cx="2046858" cy="0"/>
          </a:xfrm>
          <a:prstGeom prst="straightConnector1">
            <a:avLst/>
          </a:prstGeom>
          <a:noFill/>
          <a:ln w="15875" cap="flat" cmpd="sng">
            <a:solidFill>
              <a:srgbClr val="F1633E"/>
            </a:solidFill>
            <a:prstDash val="solid"/>
            <a:round/>
            <a:headEnd type="none" w="sm" len="sm"/>
            <a:tailEnd type="none" w="sm" len="sm"/>
          </a:ln>
        </p:spPr>
      </p:cxnSp>
      <p:cxnSp>
        <p:nvCxnSpPr>
          <p:cNvPr id="545" name="Google Shape;545;p14"/>
          <p:cNvCxnSpPr/>
          <p:nvPr/>
        </p:nvCxnSpPr>
        <p:spPr>
          <a:xfrm>
            <a:off x="4775743" y="4046299"/>
            <a:ext cx="1897716" cy="0"/>
          </a:xfrm>
          <a:prstGeom prst="straightConnector1">
            <a:avLst/>
          </a:prstGeom>
          <a:noFill/>
          <a:ln w="15875" cap="flat" cmpd="sng">
            <a:solidFill>
              <a:srgbClr val="F1633E"/>
            </a:solidFill>
            <a:prstDash val="solid"/>
            <a:round/>
            <a:headEnd type="none" w="sm" len="sm"/>
            <a:tailEnd type="none" w="sm" len="sm"/>
          </a:ln>
        </p:spPr>
      </p:cxnSp>
      <p:cxnSp>
        <p:nvCxnSpPr>
          <p:cNvPr id="546" name="Google Shape;546;p14"/>
          <p:cNvCxnSpPr/>
          <p:nvPr/>
        </p:nvCxnSpPr>
        <p:spPr>
          <a:xfrm rot="10800000" flipH="1">
            <a:off x="6773988" y="4046035"/>
            <a:ext cx="1906387" cy="264"/>
          </a:xfrm>
          <a:prstGeom prst="straightConnector1">
            <a:avLst/>
          </a:prstGeom>
          <a:noFill/>
          <a:ln w="15875" cap="flat" cmpd="sng">
            <a:solidFill>
              <a:srgbClr val="F1633E"/>
            </a:solidFill>
            <a:prstDash val="solid"/>
            <a:round/>
            <a:headEnd type="none" w="sm" len="sm"/>
            <a:tailEnd type="none" w="sm" len="sm"/>
          </a:ln>
        </p:spPr>
      </p:cxnSp>
      <p:sp>
        <p:nvSpPr>
          <p:cNvPr id="547" name="Google Shape;547;p14"/>
          <p:cNvSpPr/>
          <p:nvPr/>
        </p:nvSpPr>
        <p:spPr>
          <a:xfrm>
            <a:off x="4978476" y="3669155"/>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548" name="Google Shape;548;p14"/>
          <p:cNvGrpSpPr/>
          <p:nvPr/>
        </p:nvGrpSpPr>
        <p:grpSpPr>
          <a:xfrm>
            <a:off x="5135678" y="3849353"/>
            <a:ext cx="356882" cy="314301"/>
            <a:chOff x="5135678" y="3849353"/>
            <a:chExt cx="356882" cy="314301"/>
          </a:xfrm>
        </p:grpSpPr>
        <p:grpSp>
          <p:nvGrpSpPr>
            <p:cNvPr id="549" name="Google Shape;549;p14"/>
            <p:cNvGrpSpPr/>
            <p:nvPr/>
          </p:nvGrpSpPr>
          <p:grpSpPr>
            <a:xfrm>
              <a:off x="5135678" y="3849353"/>
              <a:ext cx="356882" cy="314301"/>
              <a:chOff x="5135678" y="3849353"/>
              <a:chExt cx="356882" cy="314301"/>
            </a:xfrm>
          </p:grpSpPr>
          <p:sp>
            <p:nvSpPr>
              <p:cNvPr id="550" name="Google Shape;550;p14"/>
              <p:cNvSpPr/>
              <p:nvPr/>
            </p:nvSpPr>
            <p:spPr>
              <a:xfrm>
                <a:off x="5135678" y="3922529"/>
                <a:ext cx="217227" cy="188581"/>
              </a:xfrm>
              <a:custGeom>
                <a:avLst/>
                <a:gdLst/>
                <a:ahLst/>
                <a:cxnLst/>
                <a:rect l="l" t="t" r="r" b="b"/>
                <a:pathLst>
                  <a:path w="217227" h="188581" extrusionOk="0">
                    <a:moveTo>
                      <a:pt x="201740" y="0"/>
                    </a:moveTo>
                    <a:lnTo>
                      <a:pt x="15487" y="0"/>
                    </a:lnTo>
                    <a:cubicBezTo>
                      <a:pt x="6928" y="0"/>
                      <a:pt x="0" y="7015"/>
                      <a:pt x="0" y="15681"/>
                    </a:cubicBezTo>
                    <a:lnTo>
                      <a:pt x="0" y="141401"/>
                    </a:lnTo>
                    <a:cubicBezTo>
                      <a:pt x="0" y="150067"/>
                      <a:pt x="6928" y="157082"/>
                      <a:pt x="15487" y="157082"/>
                    </a:cubicBezTo>
                    <a:lnTo>
                      <a:pt x="38718" y="157082"/>
                    </a:lnTo>
                    <a:lnTo>
                      <a:pt x="38718" y="188581"/>
                    </a:lnTo>
                    <a:lnTo>
                      <a:pt x="69828" y="157082"/>
                    </a:lnTo>
                    <a:lnTo>
                      <a:pt x="201740" y="157082"/>
                    </a:lnTo>
                    <a:cubicBezTo>
                      <a:pt x="210299" y="157082"/>
                      <a:pt x="217227" y="150067"/>
                      <a:pt x="217227" y="141401"/>
                    </a:cubicBezTo>
                    <a:lnTo>
                      <a:pt x="217227" y="15818"/>
                    </a:lnTo>
                    <a:cubicBezTo>
                      <a:pt x="217227" y="7153"/>
                      <a:pt x="210299" y="138"/>
                      <a:pt x="201740" y="13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1" name="Google Shape;551;p14"/>
              <p:cNvSpPr/>
              <p:nvPr/>
            </p:nvSpPr>
            <p:spPr>
              <a:xfrm>
                <a:off x="5275333" y="3975073"/>
                <a:ext cx="217227" cy="188581"/>
              </a:xfrm>
              <a:custGeom>
                <a:avLst/>
                <a:gdLst/>
                <a:ahLst/>
                <a:cxnLst/>
                <a:rect l="l" t="t" r="r" b="b"/>
                <a:pathLst>
                  <a:path w="217227" h="188581" extrusionOk="0">
                    <a:moveTo>
                      <a:pt x="0" y="122970"/>
                    </a:moveTo>
                    <a:lnTo>
                      <a:pt x="0" y="141401"/>
                    </a:lnTo>
                    <a:cubicBezTo>
                      <a:pt x="0" y="150067"/>
                      <a:pt x="6928" y="157082"/>
                      <a:pt x="15487" y="157082"/>
                    </a:cubicBezTo>
                    <a:lnTo>
                      <a:pt x="147399" y="157082"/>
                    </a:lnTo>
                    <a:lnTo>
                      <a:pt x="178509" y="188581"/>
                    </a:lnTo>
                    <a:lnTo>
                      <a:pt x="178509" y="157082"/>
                    </a:lnTo>
                    <a:lnTo>
                      <a:pt x="201740" y="157082"/>
                    </a:lnTo>
                    <a:cubicBezTo>
                      <a:pt x="210299" y="157082"/>
                      <a:pt x="217227" y="150067"/>
                      <a:pt x="217227" y="141401"/>
                    </a:cubicBezTo>
                    <a:lnTo>
                      <a:pt x="217227" y="15681"/>
                    </a:lnTo>
                    <a:cubicBezTo>
                      <a:pt x="217227" y="7015"/>
                      <a:pt x="210299" y="0"/>
                      <a:pt x="201740" y="0"/>
                    </a:cubicBezTo>
                    <a:lnTo>
                      <a:pt x="100802" y="0"/>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2" name="Google Shape;552;p14"/>
              <p:cNvSpPr/>
              <p:nvPr/>
            </p:nvSpPr>
            <p:spPr>
              <a:xfrm>
                <a:off x="5213249" y="3849353"/>
                <a:ext cx="217227" cy="108114"/>
              </a:xfrm>
              <a:custGeom>
                <a:avLst/>
                <a:gdLst/>
                <a:ahLst/>
                <a:cxnLst/>
                <a:rect l="l" t="t" r="r" b="b"/>
                <a:pathLst>
                  <a:path w="217227" h="108114" extrusionOk="0">
                    <a:moveTo>
                      <a:pt x="0" y="55020"/>
                    </a:moveTo>
                    <a:lnTo>
                      <a:pt x="0" y="15681"/>
                    </a:lnTo>
                    <a:cubicBezTo>
                      <a:pt x="0" y="7015"/>
                      <a:pt x="6928" y="0"/>
                      <a:pt x="15487" y="0"/>
                    </a:cubicBezTo>
                    <a:lnTo>
                      <a:pt x="201740" y="0"/>
                    </a:lnTo>
                    <a:cubicBezTo>
                      <a:pt x="210299" y="0"/>
                      <a:pt x="217227" y="7015"/>
                      <a:pt x="217227" y="15681"/>
                    </a:cubicBezTo>
                    <a:lnTo>
                      <a:pt x="217227" y="108114"/>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3" name="Google Shape;553;p14"/>
            <p:cNvSpPr/>
            <p:nvPr/>
          </p:nvSpPr>
          <p:spPr>
            <a:xfrm>
              <a:off x="5199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4" name="Google Shape;554;p14"/>
            <p:cNvSpPr/>
            <p:nvPr/>
          </p:nvSpPr>
          <p:spPr>
            <a:xfrm>
              <a:off x="5235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5" name="Google Shape;555;p14"/>
            <p:cNvSpPr/>
            <p:nvPr/>
          </p:nvSpPr>
          <p:spPr>
            <a:xfrm>
              <a:off x="5271937"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6" name="Google Shape;556;p14"/>
          <p:cNvSpPr/>
          <p:nvPr/>
        </p:nvSpPr>
        <p:spPr>
          <a:xfrm>
            <a:off x="2822298" y="3669155"/>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557" name="Google Shape;557;p14"/>
          <p:cNvGrpSpPr/>
          <p:nvPr/>
        </p:nvGrpSpPr>
        <p:grpSpPr>
          <a:xfrm>
            <a:off x="2991485" y="3806012"/>
            <a:ext cx="333110" cy="333111"/>
            <a:chOff x="2991485" y="3806012"/>
            <a:chExt cx="333110" cy="333111"/>
          </a:xfrm>
        </p:grpSpPr>
        <p:grpSp>
          <p:nvGrpSpPr>
            <p:cNvPr id="558" name="Google Shape;558;p14"/>
            <p:cNvGrpSpPr/>
            <p:nvPr/>
          </p:nvGrpSpPr>
          <p:grpSpPr>
            <a:xfrm>
              <a:off x="2991485" y="4096159"/>
              <a:ext cx="333110" cy="42964"/>
              <a:chOff x="2991485" y="4096159"/>
              <a:chExt cx="333110" cy="42964"/>
            </a:xfrm>
          </p:grpSpPr>
          <p:sp>
            <p:nvSpPr>
              <p:cNvPr id="559" name="Google Shape;559;p14"/>
              <p:cNvSpPr/>
              <p:nvPr/>
            </p:nvSpPr>
            <p:spPr>
              <a:xfrm>
                <a:off x="3120439" y="4123004"/>
                <a:ext cx="204156" cy="16119"/>
              </a:xfrm>
              <a:custGeom>
                <a:avLst/>
                <a:gdLst/>
                <a:ahLst/>
                <a:cxnLst/>
                <a:rect l="l" t="t" r="r" b="b"/>
                <a:pathLst>
                  <a:path w="204156" h="16119" extrusionOk="0">
                    <a:moveTo>
                      <a:pt x="0" y="0"/>
                    </a:moveTo>
                    <a:lnTo>
                      <a:pt x="204157" y="0"/>
                    </a:lnTo>
                    <a:lnTo>
                      <a:pt x="204157" y="1611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0" name="Google Shape;560;p14"/>
              <p:cNvSpPr/>
              <p:nvPr/>
            </p:nvSpPr>
            <p:spPr>
              <a:xfrm>
                <a:off x="2991485" y="4123004"/>
                <a:ext cx="59083" cy="16119"/>
              </a:xfrm>
              <a:custGeom>
                <a:avLst/>
                <a:gdLst/>
                <a:ahLst/>
                <a:cxnLst/>
                <a:rect l="l" t="t" r="r" b="b"/>
                <a:pathLst>
                  <a:path w="59083" h="16119" extrusionOk="0">
                    <a:moveTo>
                      <a:pt x="0" y="16119"/>
                    </a:moveTo>
                    <a:lnTo>
                      <a:pt x="0" y="0"/>
                    </a:lnTo>
                    <a:lnTo>
                      <a:pt x="59083"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1" name="Google Shape;561;p14"/>
              <p:cNvSpPr/>
              <p:nvPr/>
            </p:nvSpPr>
            <p:spPr>
              <a:xfrm>
                <a:off x="3007604" y="4096159"/>
                <a:ext cx="300872" cy="26844"/>
              </a:xfrm>
              <a:custGeom>
                <a:avLst/>
                <a:gdLst/>
                <a:ahLst/>
                <a:cxnLst/>
                <a:rect l="l" t="t" r="r" b="b"/>
                <a:pathLst>
                  <a:path w="300872" h="26844" extrusionOk="0">
                    <a:moveTo>
                      <a:pt x="0" y="26845"/>
                    </a:moveTo>
                    <a:lnTo>
                      <a:pt x="0" y="0"/>
                    </a:lnTo>
                    <a:lnTo>
                      <a:pt x="300872" y="0"/>
                    </a:lnTo>
                    <a:lnTo>
                      <a:pt x="300872"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62" name="Google Shape;562;p14"/>
            <p:cNvSpPr/>
            <p:nvPr/>
          </p:nvSpPr>
          <p:spPr>
            <a:xfrm>
              <a:off x="3120439" y="3956417"/>
              <a:ext cx="75264" cy="107503"/>
            </a:xfrm>
            <a:custGeom>
              <a:avLst/>
              <a:gdLst/>
              <a:ahLst/>
              <a:cxnLst/>
              <a:rect l="l" t="t" r="r" b="b"/>
              <a:pathLst>
                <a:path w="75264" h="107503" extrusionOk="0">
                  <a:moveTo>
                    <a:pt x="0" y="107503"/>
                  </a:moveTo>
                  <a:lnTo>
                    <a:pt x="0" y="37632"/>
                  </a:lnTo>
                  <a:cubicBezTo>
                    <a:pt x="0" y="16863"/>
                    <a:pt x="16863" y="0"/>
                    <a:pt x="37632" y="0"/>
                  </a:cubicBezTo>
                  <a:lnTo>
                    <a:pt x="37632" y="0"/>
                  </a:lnTo>
                  <a:cubicBezTo>
                    <a:pt x="58401" y="0"/>
                    <a:pt x="75265" y="16863"/>
                    <a:pt x="75265" y="37632"/>
                  </a:cubicBezTo>
                  <a:lnTo>
                    <a:pt x="75265" y="107503"/>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63" name="Google Shape;563;p14"/>
            <p:cNvGrpSpPr/>
            <p:nvPr/>
          </p:nvGrpSpPr>
          <p:grpSpPr>
            <a:xfrm>
              <a:off x="3023724" y="3924241"/>
              <a:ext cx="268633" cy="171918"/>
              <a:chOff x="3023724" y="3924241"/>
              <a:chExt cx="268633" cy="171918"/>
            </a:xfrm>
          </p:grpSpPr>
          <p:grpSp>
            <p:nvGrpSpPr>
              <p:cNvPr id="564" name="Google Shape;564;p14"/>
              <p:cNvGrpSpPr/>
              <p:nvPr/>
            </p:nvGrpSpPr>
            <p:grpSpPr>
              <a:xfrm>
                <a:off x="3023724" y="3924241"/>
                <a:ext cx="64415" cy="171918"/>
                <a:chOff x="3023724" y="3924241"/>
                <a:chExt cx="64415" cy="171918"/>
              </a:xfrm>
            </p:grpSpPr>
            <p:sp>
              <p:nvSpPr>
                <p:cNvPr id="565" name="Google Shape;565;p14"/>
                <p:cNvSpPr/>
                <p:nvPr/>
              </p:nvSpPr>
              <p:spPr>
                <a:xfrm>
                  <a:off x="3077475"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6" name="Google Shape;566;p14"/>
                <p:cNvSpPr/>
                <p:nvPr/>
              </p:nvSpPr>
              <p:spPr>
                <a:xfrm>
                  <a:off x="3066688"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7" name="Google Shape;567;p14"/>
                <p:cNvSpPr/>
                <p:nvPr/>
              </p:nvSpPr>
              <p:spPr>
                <a:xfrm>
                  <a:off x="3066688"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8" name="Google Shape;568;p14"/>
                <p:cNvSpPr/>
                <p:nvPr/>
              </p:nvSpPr>
              <p:spPr>
                <a:xfrm>
                  <a:off x="3023724"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569" name="Google Shape;569;p14"/>
              <p:cNvGrpSpPr/>
              <p:nvPr/>
            </p:nvGrpSpPr>
            <p:grpSpPr>
              <a:xfrm>
                <a:off x="3227880" y="3924241"/>
                <a:ext cx="64477" cy="171918"/>
                <a:chOff x="3227880" y="3924241"/>
                <a:chExt cx="64477" cy="171918"/>
              </a:xfrm>
            </p:grpSpPr>
            <p:sp>
              <p:nvSpPr>
                <p:cNvPr id="570" name="Google Shape;570;p14"/>
                <p:cNvSpPr/>
                <p:nvPr/>
              </p:nvSpPr>
              <p:spPr>
                <a:xfrm>
                  <a:off x="3281632"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1" name="Google Shape;571;p14"/>
                <p:cNvSpPr/>
                <p:nvPr/>
              </p:nvSpPr>
              <p:spPr>
                <a:xfrm>
                  <a:off x="3270906"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2" name="Google Shape;572;p14"/>
                <p:cNvSpPr/>
                <p:nvPr/>
              </p:nvSpPr>
              <p:spPr>
                <a:xfrm>
                  <a:off x="3270906"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3" name="Google Shape;573;p14"/>
                <p:cNvSpPr/>
                <p:nvPr/>
              </p:nvSpPr>
              <p:spPr>
                <a:xfrm>
                  <a:off x="3227880"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574" name="Google Shape;574;p14"/>
            <p:cNvGrpSpPr/>
            <p:nvPr/>
          </p:nvGrpSpPr>
          <p:grpSpPr>
            <a:xfrm>
              <a:off x="2991485" y="3806012"/>
              <a:ext cx="333110" cy="118228"/>
              <a:chOff x="2991485" y="3806012"/>
              <a:chExt cx="333110" cy="118228"/>
            </a:xfrm>
          </p:grpSpPr>
          <p:sp>
            <p:nvSpPr>
              <p:cNvPr id="575" name="Google Shape;575;p14"/>
              <p:cNvSpPr/>
              <p:nvPr/>
            </p:nvSpPr>
            <p:spPr>
              <a:xfrm>
                <a:off x="3061356" y="3843644"/>
                <a:ext cx="198762" cy="48357"/>
              </a:xfrm>
              <a:custGeom>
                <a:avLst/>
                <a:gdLst/>
                <a:ahLst/>
                <a:cxnLst/>
                <a:rect l="l" t="t" r="r" b="b"/>
                <a:pathLst>
                  <a:path w="198762" h="48357" extrusionOk="0">
                    <a:moveTo>
                      <a:pt x="96716" y="0"/>
                    </a:moveTo>
                    <a:lnTo>
                      <a:pt x="0" y="48358"/>
                    </a:lnTo>
                    <a:lnTo>
                      <a:pt x="198763" y="48358"/>
                    </a:lnTo>
                    <a:lnTo>
                      <a:pt x="96716" y="0"/>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6" name="Google Shape;576;p14"/>
              <p:cNvSpPr/>
              <p:nvPr/>
            </p:nvSpPr>
            <p:spPr>
              <a:xfrm>
                <a:off x="2991485" y="3806012"/>
                <a:ext cx="333110" cy="118228"/>
              </a:xfrm>
              <a:custGeom>
                <a:avLst/>
                <a:gdLst/>
                <a:ahLst/>
                <a:cxnLst/>
                <a:rect l="l" t="t" r="r" b="b"/>
                <a:pathLst>
                  <a:path w="333110" h="118228" extrusionOk="0">
                    <a:moveTo>
                      <a:pt x="316991" y="118229"/>
                    </a:moveTo>
                    <a:lnTo>
                      <a:pt x="16119" y="118229"/>
                    </a:lnTo>
                    <a:lnTo>
                      <a:pt x="16119" y="96716"/>
                    </a:lnTo>
                    <a:lnTo>
                      <a:pt x="0" y="85990"/>
                    </a:lnTo>
                    <a:lnTo>
                      <a:pt x="166586" y="0"/>
                    </a:lnTo>
                    <a:lnTo>
                      <a:pt x="333111" y="85990"/>
                    </a:lnTo>
                    <a:lnTo>
                      <a:pt x="316991" y="96716"/>
                    </a:lnTo>
                    <a:lnTo>
                      <a:pt x="316991" y="118229"/>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577" name="Google Shape;577;p14"/>
          <p:cNvSpPr/>
          <p:nvPr/>
        </p:nvSpPr>
        <p:spPr>
          <a:xfrm>
            <a:off x="673646" y="3669155"/>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578" name="Google Shape;578;p14"/>
          <p:cNvGrpSpPr/>
          <p:nvPr/>
        </p:nvGrpSpPr>
        <p:grpSpPr>
          <a:xfrm>
            <a:off x="864586" y="3874341"/>
            <a:ext cx="273625" cy="242523"/>
            <a:chOff x="864586" y="3874341"/>
            <a:chExt cx="273625" cy="242523"/>
          </a:xfrm>
        </p:grpSpPr>
        <p:sp>
          <p:nvSpPr>
            <p:cNvPr id="579" name="Google Shape;579;p14"/>
            <p:cNvSpPr/>
            <p:nvPr/>
          </p:nvSpPr>
          <p:spPr>
            <a:xfrm>
              <a:off x="864586" y="3874341"/>
              <a:ext cx="273625" cy="61900"/>
            </a:xfrm>
            <a:custGeom>
              <a:avLst/>
              <a:gdLst/>
              <a:ahLst/>
              <a:cxnLst/>
              <a:rect l="l" t="t" r="r" b="b"/>
              <a:pathLst>
                <a:path w="273625" h="61900" extrusionOk="0">
                  <a:moveTo>
                    <a:pt x="0" y="0"/>
                  </a:moveTo>
                  <a:lnTo>
                    <a:pt x="273626" y="0"/>
                  </a:lnTo>
                  <a:lnTo>
                    <a:pt x="273626" y="61901"/>
                  </a:lnTo>
                  <a:lnTo>
                    <a:pt x="0" y="61901"/>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0" name="Google Shape;580;p14"/>
            <p:cNvSpPr/>
            <p:nvPr/>
          </p:nvSpPr>
          <p:spPr>
            <a:xfrm>
              <a:off x="890384" y="3936148"/>
              <a:ext cx="222216" cy="180716"/>
            </a:xfrm>
            <a:custGeom>
              <a:avLst/>
              <a:gdLst/>
              <a:ahLst/>
              <a:cxnLst/>
              <a:rect l="l" t="t" r="r" b="b"/>
              <a:pathLst>
                <a:path w="222216" h="180716" extrusionOk="0">
                  <a:moveTo>
                    <a:pt x="0" y="0"/>
                  </a:moveTo>
                  <a:lnTo>
                    <a:pt x="222216" y="0"/>
                  </a:lnTo>
                  <a:lnTo>
                    <a:pt x="222216" y="180716"/>
                  </a:lnTo>
                  <a:lnTo>
                    <a:pt x="0" y="180716"/>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1" name="Google Shape;581;p14"/>
            <p:cNvSpPr/>
            <p:nvPr/>
          </p:nvSpPr>
          <p:spPr>
            <a:xfrm>
              <a:off x="945147" y="3970673"/>
              <a:ext cx="121818" cy="107244"/>
            </a:xfrm>
            <a:custGeom>
              <a:avLst/>
              <a:gdLst/>
              <a:ahLst/>
              <a:cxnLst/>
              <a:rect l="l" t="t" r="r" b="b"/>
              <a:pathLst>
                <a:path w="121818" h="107244" extrusionOk="0">
                  <a:moveTo>
                    <a:pt x="60909" y="107244"/>
                  </a:moveTo>
                  <a:cubicBezTo>
                    <a:pt x="60909" y="107244"/>
                    <a:pt x="121818" y="75447"/>
                    <a:pt x="121818" y="31797"/>
                  </a:cubicBezTo>
                  <a:cubicBezTo>
                    <a:pt x="121818" y="15052"/>
                    <a:pt x="110736" y="0"/>
                    <a:pt x="94158" y="0"/>
                  </a:cubicBezTo>
                  <a:cubicBezTo>
                    <a:pt x="71992" y="0"/>
                    <a:pt x="60909" y="19473"/>
                    <a:pt x="60909" y="29821"/>
                  </a:cubicBezTo>
                  <a:cubicBezTo>
                    <a:pt x="60909" y="19567"/>
                    <a:pt x="49640" y="0"/>
                    <a:pt x="27474" y="0"/>
                  </a:cubicBezTo>
                  <a:cubicBezTo>
                    <a:pt x="10897" y="0"/>
                    <a:pt x="0" y="14958"/>
                    <a:pt x="0" y="31797"/>
                  </a:cubicBezTo>
                  <a:cubicBezTo>
                    <a:pt x="0" y="75447"/>
                    <a:pt x="60909" y="107244"/>
                    <a:pt x="60909" y="107244"/>
                  </a:cubicBez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82" name="Google Shape;582;p14"/>
          <p:cNvSpPr/>
          <p:nvPr/>
        </p:nvSpPr>
        <p:spPr>
          <a:xfrm>
            <a:off x="6985012" y="3669155"/>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583" name="Google Shape;583;p14"/>
          <p:cNvGrpSpPr/>
          <p:nvPr/>
        </p:nvGrpSpPr>
        <p:grpSpPr>
          <a:xfrm>
            <a:off x="7126169" y="3839747"/>
            <a:ext cx="373988" cy="295271"/>
            <a:chOff x="7126169" y="3839747"/>
            <a:chExt cx="373988" cy="295271"/>
          </a:xfrm>
        </p:grpSpPr>
        <p:sp>
          <p:nvSpPr>
            <p:cNvPr id="584" name="Google Shape;584;p14"/>
            <p:cNvSpPr/>
            <p:nvPr/>
          </p:nvSpPr>
          <p:spPr>
            <a:xfrm>
              <a:off x="7167842"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5" name="Google Shape;585;p14"/>
            <p:cNvSpPr/>
            <p:nvPr/>
          </p:nvSpPr>
          <p:spPr>
            <a:xfrm>
              <a:off x="7167842"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6" name="Google Shape;586;p14"/>
            <p:cNvSpPr/>
            <p:nvPr/>
          </p:nvSpPr>
          <p:spPr>
            <a:xfrm>
              <a:off x="724119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7" name="Google Shape;587;p14"/>
            <p:cNvSpPr/>
            <p:nvPr/>
          </p:nvSpPr>
          <p:spPr>
            <a:xfrm>
              <a:off x="7314652" y="3891860"/>
              <a:ext cx="73351" cy="36816"/>
            </a:xfrm>
            <a:custGeom>
              <a:avLst/>
              <a:gdLst/>
              <a:ahLst/>
              <a:cxnLst/>
              <a:rect l="l" t="t" r="r" b="b"/>
              <a:pathLst>
                <a:path w="73351" h="36816" extrusionOk="0">
                  <a:moveTo>
                    <a:pt x="73352" y="0"/>
                  </a:moveTo>
                  <a:cubicBezTo>
                    <a:pt x="73352" y="9811"/>
                    <a:pt x="69418" y="19199"/>
                    <a:pt x="62615" y="26056"/>
                  </a:cubicBezTo>
                  <a:cubicBezTo>
                    <a:pt x="55705" y="33019"/>
                    <a:pt x="46456" y="36817"/>
                    <a:pt x="36676" y="36817"/>
                  </a:cubicBezTo>
                  <a:cubicBezTo>
                    <a:pt x="26896"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8" name="Google Shape;588;p14"/>
            <p:cNvSpPr/>
            <p:nvPr/>
          </p:nvSpPr>
          <p:spPr>
            <a:xfrm>
              <a:off x="738800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9" name="Google Shape;589;p14"/>
            <p:cNvSpPr/>
            <p:nvPr/>
          </p:nvSpPr>
          <p:spPr>
            <a:xfrm>
              <a:off x="7145730" y="3839747"/>
              <a:ext cx="337631" cy="37238"/>
            </a:xfrm>
            <a:custGeom>
              <a:avLst/>
              <a:gdLst/>
              <a:ahLst/>
              <a:cxnLst/>
              <a:rect l="l" t="t" r="r" b="b"/>
              <a:pathLst>
                <a:path w="337631" h="37238" extrusionOk="0">
                  <a:moveTo>
                    <a:pt x="0" y="37239"/>
                  </a:moveTo>
                  <a:lnTo>
                    <a:pt x="0" y="0"/>
                  </a:lnTo>
                  <a:lnTo>
                    <a:pt x="337631" y="0"/>
                  </a:lnTo>
                  <a:lnTo>
                    <a:pt x="337631" y="37239"/>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0" name="Google Shape;590;p14"/>
            <p:cNvSpPr/>
            <p:nvPr/>
          </p:nvSpPr>
          <p:spPr>
            <a:xfrm>
              <a:off x="7272767" y="3958425"/>
              <a:ext cx="10630" cy="166043"/>
            </a:xfrm>
            <a:custGeom>
              <a:avLst/>
              <a:gdLst/>
              <a:ahLst/>
              <a:cxnLst/>
              <a:rect l="l" t="t" r="r" b="b"/>
              <a:pathLst>
                <a:path w="10630" h="166043" extrusionOk="0">
                  <a:moveTo>
                    <a:pt x="0" y="0"/>
                  </a:moveTo>
                  <a:lnTo>
                    <a:pt x="0" y="166044"/>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1" name="Google Shape;591;p14"/>
            <p:cNvSpPr/>
            <p:nvPr/>
          </p:nvSpPr>
          <p:spPr>
            <a:xfrm>
              <a:off x="7461355"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2" name="Google Shape;592;p14"/>
            <p:cNvSpPr/>
            <p:nvPr/>
          </p:nvSpPr>
          <p:spPr>
            <a:xfrm>
              <a:off x="7238110" y="4010010"/>
              <a:ext cx="10630" cy="38082"/>
            </a:xfrm>
            <a:custGeom>
              <a:avLst/>
              <a:gdLst/>
              <a:ahLst/>
              <a:cxnLst/>
              <a:rect l="l" t="t" r="r" b="b"/>
              <a:pathLst>
                <a:path w="10630" h="38082" extrusionOk="0">
                  <a:moveTo>
                    <a:pt x="0" y="0"/>
                  </a:moveTo>
                  <a:lnTo>
                    <a:pt x="0" y="38083"/>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3" name="Google Shape;593;p14"/>
            <p:cNvSpPr/>
            <p:nvPr/>
          </p:nvSpPr>
          <p:spPr>
            <a:xfrm>
              <a:off x="7126169" y="4124469"/>
              <a:ext cx="373988" cy="10549"/>
            </a:xfrm>
            <a:custGeom>
              <a:avLst/>
              <a:gdLst/>
              <a:ahLst/>
              <a:cxnLst/>
              <a:rect l="l" t="t" r="r" b="b"/>
              <a:pathLst>
                <a:path w="373988" h="10549" extrusionOk="0">
                  <a:moveTo>
                    <a:pt x="0" y="0"/>
                  </a:moveTo>
                  <a:lnTo>
                    <a:pt x="373988"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4" name="Google Shape;594;p14"/>
            <p:cNvSpPr/>
            <p:nvPr/>
          </p:nvSpPr>
          <p:spPr>
            <a:xfrm>
              <a:off x="7334425" y="3973405"/>
              <a:ext cx="72607" cy="72894"/>
            </a:xfrm>
            <a:custGeom>
              <a:avLst/>
              <a:gdLst/>
              <a:ahLst/>
              <a:cxnLst/>
              <a:rect l="l" t="t" r="r" b="b"/>
              <a:pathLst>
                <a:path w="72607" h="72894" extrusionOk="0">
                  <a:moveTo>
                    <a:pt x="72608" y="0"/>
                  </a:moveTo>
                  <a:lnTo>
                    <a:pt x="0" y="72895"/>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5" name="Google Shape;595;p14"/>
            <p:cNvSpPr/>
            <p:nvPr/>
          </p:nvSpPr>
          <p:spPr>
            <a:xfrm>
              <a:off x="7381519" y="4020770"/>
              <a:ext cx="50176" cy="50530"/>
            </a:xfrm>
            <a:custGeom>
              <a:avLst/>
              <a:gdLst/>
              <a:ahLst/>
              <a:cxnLst/>
              <a:rect l="l" t="t" r="r" b="b"/>
              <a:pathLst>
                <a:path w="50176" h="50530" extrusionOk="0">
                  <a:moveTo>
                    <a:pt x="50177" y="0"/>
                  </a:moveTo>
                  <a:lnTo>
                    <a:pt x="0" y="50531"/>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16"/>
          <p:cNvSpPr/>
          <p:nvPr/>
        </p:nvSpPr>
        <p:spPr>
          <a:xfrm>
            <a:off x="4947650" y="2363050"/>
            <a:ext cx="3537600" cy="4372500"/>
          </a:xfrm>
          <a:prstGeom prst="rect">
            <a:avLst/>
          </a:prstGeom>
          <a:solidFill>
            <a:schemeClr val="lt1"/>
          </a:solidFill>
          <a:ln>
            <a:noFill/>
          </a:ln>
        </p:spPr>
        <p:txBody>
          <a:bodyPr spcFirstLastPara="1" wrap="square" lIns="288000" tIns="288000" rIns="324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1" i="0" u="none" strike="noStrike" cap="none">
                <a:solidFill>
                  <a:srgbClr val="F1633E"/>
                </a:solidFill>
                <a:latin typeface="Arial"/>
                <a:ea typeface="SimSun"/>
                <a:cs typeface="Arial"/>
                <a:sym typeface="Arial"/>
              </a:rPr>
              <a:t>非财务支持</a:t>
            </a:r>
          </a:p>
          <a:p>
            <a:pPr marL="285750" marR="0" lvl="0" indent="-285750" algn="l" rtl="0">
              <a:lnSpc>
                <a:spcPct val="100000"/>
              </a:lnSpc>
              <a:spcBef>
                <a:spcPts val="600"/>
              </a:spcBef>
              <a:spcAft>
                <a:spcPts val="0"/>
              </a:spcAft>
              <a:buClr>
                <a:srgbClr val="F1633E"/>
              </a:buClr>
              <a:buSzPts val="1800"/>
              <a:buFont typeface="NTR"/>
              <a:buChar char="►"/>
            </a:pPr>
            <a:r>
              <a:rPr lang="zh-CN" sz="1800" b="0" i="0" u="none" strike="noStrike" cap="none">
                <a:solidFill>
                  <a:srgbClr val="0B3458"/>
                </a:solidFill>
                <a:latin typeface="Arial"/>
                <a:ea typeface="SimSun"/>
                <a:cs typeface="Arial"/>
                <a:sym typeface="Arial"/>
              </a:rPr>
              <a:t>培训资料：申请 gTLD、成为一家注册管理运行机构 </a:t>
            </a:r>
          </a:p>
          <a:p>
            <a:pPr marL="285750" marR="0" lvl="0" indent="-285750" algn="l" rtl="0">
              <a:lnSpc>
                <a:spcPct val="100000"/>
              </a:lnSpc>
              <a:spcBef>
                <a:spcPts val="600"/>
              </a:spcBef>
              <a:spcAft>
                <a:spcPts val="0"/>
              </a:spcAft>
              <a:buClr>
                <a:srgbClr val="F1633E"/>
              </a:buClr>
              <a:buSzPts val="1800"/>
              <a:buFont typeface="NTR"/>
              <a:buChar char="►"/>
            </a:pPr>
            <a:r>
              <a:rPr lang="zh-CN" sz="1800" b="0" i="0" u="none" strike="noStrike" cap="none">
                <a:solidFill>
                  <a:srgbClr val="0B3458"/>
                </a:solidFill>
                <a:latin typeface="Arial"/>
                <a:ea typeface="SimSun"/>
                <a:cs typeface="Arial"/>
                <a:sym typeface="Arial"/>
              </a:rPr>
              <a:t>能力建设/导师制度 </a:t>
            </a:r>
          </a:p>
          <a:p>
            <a:pPr marL="285750" marR="0" lvl="0" indent="-285750" algn="l" rtl="0">
              <a:lnSpc>
                <a:spcPct val="100000"/>
              </a:lnSpc>
              <a:spcBef>
                <a:spcPts val="600"/>
              </a:spcBef>
              <a:spcAft>
                <a:spcPts val="0"/>
              </a:spcAft>
              <a:buClr>
                <a:srgbClr val="F1633E"/>
              </a:buClr>
              <a:buSzPts val="1800"/>
              <a:buFont typeface="NTR"/>
              <a:buChar char="►"/>
            </a:pPr>
            <a:r>
              <a:rPr lang="zh-CN" sz="1800" b="0" i="0" u="none" strike="noStrike" cap="none">
                <a:solidFill>
                  <a:srgbClr val="0B3458"/>
                </a:solidFill>
                <a:latin typeface="Arial"/>
                <a:ea typeface="SimSun"/>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
                  </a:ext>
                </a:extLst>
              </a:rPr>
              <a:t>申请人顾问</a:t>
            </a:r>
            <a:r>
              <a:rPr lang="zh-CN" sz="1800" b="0" i="0" u="none" strike="noStrike" cap="none">
                <a:solidFill>
                  <a:srgbClr val="0B3458"/>
                </a:solidFill>
                <a:latin typeface="Arial"/>
                <a:ea typeface="SimSun"/>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
                  </a:ext>
                </a:extLst>
              </a:rPr>
              <a:t>服务</a:t>
            </a:r>
          </a:p>
          <a:p>
            <a:pPr marL="285750" marR="0" lvl="0" indent="-285750" algn="l" rtl="0">
              <a:lnSpc>
                <a:spcPct val="100000"/>
              </a:lnSpc>
              <a:spcBef>
                <a:spcPts val="600"/>
              </a:spcBef>
              <a:spcAft>
                <a:spcPts val="0"/>
              </a:spcAft>
              <a:buClr>
                <a:srgbClr val="F1633E"/>
              </a:buClr>
              <a:buSzPts val="1800"/>
              <a:buFont typeface="NTR"/>
              <a:buChar char="►"/>
            </a:pPr>
            <a:r>
              <a:rPr lang="zh-CN" sz="1800" b="0" i="0" u="none" strike="noStrike" cap="none">
                <a:solidFill>
                  <a:srgbClr val="0B3458"/>
                </a:solidFill>
                <a:latin typeface="Arial"/>
                <a:ea typeface="SimSun"/>
                <a:cs typeface="Arial"/>
                <a:sym typeface="Arial"/>
              </a:rPr>
              <a:t>志愿专业服务提供者名单</a:t>
            </a:r>
          </a:p>
        </p:txBody>
      </p:sp>
      <p:cxnSp>
        <p:nvCxnSpPr>
          <p:cNvPr id="602" name="Google Shape;602;p16"/>
          <p:cNvCxnSpPr/>
          <p:nvPr/>
        </p:nvCxnSpPr>
        <p:spPr>
          <a:xfrm>
            <a:off x="4944677" y="2358565"/>
            <a:ext cx="3711000" cy="0"/>
          </a:xfrm>
          <a:prstGeom prst="straightConnector1">
            <a:avLst/>
          </a:prstGeom>
          <a:noFill/>
          <a:ln w="15875" cap="flat" cmpd="sng">
            <a:solidFill>
              <a:srgbClr val="F1633E"/>
            </a:solidFill>
            <a:prstDash val="solid"/>
            <a:round/>
            <a:headEnd type="none" w="sm" len="sm"/>
            <a:tailEnd type="none" w="sm" len="sm"/>
          </a:ln>
        </p:spPr>
      </p:cxnSp>
      <p:sp>
        <p:nvSpPr>
          <p:cNvPr id="603" name="Google Shape;603;p16"/>
          <p:cNvSpPr/>
          <p:nvPr/>
        </p:nvSpPr>
        <p:spPr>
          <a:xfrm>
            <a:off x="807650" y="2363050"/>
            <a:ext cx="3537600" cy="4372500"/>
          </a:xfrm>
          <a:prstGeom prst="rect">
            <a:avLst/>
          </a:prstGeom>
          <a:solidFill>
            <a:schemeClr val="lt1"/>
          </a:solidFill>
          <a:ln>
            <a:noFill/>
          </a:ln>
        </p:spPr>
        <p:txBody>
          <a:bodyPr spcFirstLastPara="1" wrap="square" lIns="288000" tIns="288000" rIns="216000" bIns="288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1" i="0" u="none" strike="noStrike" cap="none">
                <a:solidFill>
                  <a:srgbClr val="F1633E"/>
                </a:solidFill>
                <a:latin typeface="Arial"/>
                <a:ea typeface="SimSun"/>
                <a:cs typeface="Arial"/>
                <a:sym typeface="Arial"/>
              </a:rPr>
              <a:t>财务支持</a:t>
            </a:r>
          </a:p>
          <a:p>
            <a:pPr marL="285750" marR="0" lvl="0" indent="-285750" algn="l" rtl="0">
              <a:lnSpc>
                <a:spcPct val="100000"/>
              </a:lnSpc>
              <a:spcBef>
                <a:spcPts val="600"/>
              </a:spcBef>
              <a:spcAft>
                <a:spcPts val="0"/>
              </a:spcAft>
              <a:buClr>
                <a:srgbClr val="F1633E"/>
              </a:buClr>
              <a:buSzPts val="1800"/>
              <a:buFont typeface="NTR"/>
              <a:buChar char="►"/>
            </a:pPr>
            <a:r>
              <a:rPr lang="zh-CN" sz="1800" b="0" i="0" u="none" strike="noStrike" cap="none">
                <a:solidFill>
                  <a:srgbClr val="0B3458"/>
                </a:solidFill>
                <a:latin typeface="Arial"/>
                <a:ea typeface="SimSun"/>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
                  </a:ext>
                </a:extLst>
              </a:rPr>
              <a:t>75-85% 的 gTLD </a:t>
            </a:r>
            <a:r>
              <a:rPr lang="zh-CN" sz="1800" b="0" i="0" u="none" strike="noStrike" cap="none">
                <a:solidFill>
                  <a:srgbClr val="0B3458"/>
                </a:solidFill>
                <a:latin typeface="Arial"/>
                <a:ea typeface="SimSun"/>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
                  </a:ext>
                </a:extLst>
              </a:rPr>
              <a:t>评估费</a:t>
            </a:r>
            <a:r>
              <a:rPr lang="zh-CN" sz="1800" b="0" i="0" u="none" strike="noStrike" cap="none">
                <a:solidFill>
                  <a:srgbClr val="0B3458"/>
                </a:solidFill>
                <a:latin typeface="Arial"/>
                <a:ea typeface="SimSun"/>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
                  </a:ext>
                </a:extLst>
              </a:rPr>
              <a:t>减额</a:t>
            </a:r>
          </a:p>
          <a:p>
            <a:pPr marL="285750" marR="0" lvl="0" indent="-285750" algn="l" rtl="0">
              <a:lnSpc>
                <a:spcPct val="100000"/>
              </a:lnSpc>
              <a:spcBef>
                <a:spcPts val="600"/>
              </a:spcBef>
              <a:spcAft>
                <a:spcPts val="0"/>
              </a:spcAft>
              <a:buClr>
                <a:srgbClr val="F1633E"/>
              </a:buClr>
              <a:buSzPts val="1800"/>
              <a:buFont typeface="NTR"/>
              <a:buChar char="►"/>
            </a:pPr>
            <a:r>
              <a:rPr lang="zh-CN" sz="1800" b="0" i="0" u="none" strike="noStrike" cap="none">
                <a:solidFill>
                  <a:srgbClr val="0B3458"/>
                </a:solidFill>
                <a:latin typeface="Arial"/>
                <a:ea typeface="SimSun"/>
                <a:cs typeface="Arial"/>
                <a:sym typeface="Arial"/>
              </a:rPr>
              <a:t>竞标积分 </a:t>
            </a:r>
          </a:p>
          <a:p>
            <a:pPr marL="285750" marR="0" lvl="0" indent="-285750" algn="l" rtl="0">
              <a:lnSpc>
                <a:spcPct val="100000"/>
              </a:lnSpc>
              <a:spcBef>
                <a:spcPts val="600"/>
              </a:spcBef>
              <a:spcAft>
                <a:spcPts val="0"/>
              </a:spcAft>
              <a:buClr>
                <a:srgbClr val="F1633E"/>
              </a:buClr>
              <a:buSzPts val="1800"/>
              <a:buFont typeface="NTR"/>
              <a:buChar char="►"/>
            </a:pPr>
            <a:r>
              <a:rPr lang="zh-CN" sz="1800" b="0" i="0" u="none" strike="noStrike" cap="none">
                <a:solidFill>
                  <a:srgbClr val="0B3458"/>
                </a:solidFill>
                <a:latin typeface="Arial"/>
                <a:ea typeface="SimSun"/>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7"/>
                  </a:ext>
                </a:extLst>
              </a:rPr>
              <a:t>减免注册管理运行机构应交纳的基本费用</a:t>
            </a:r>
            <a:r>
              <a:rPr lang="zh-CN" sz="1800" b="0" i="0" u="none" strike="noStrike" cap="none">
                <a:solidFill>
                  <a:srgbClr val="0B3458"/>
                </a:solidFill>
                <a:latin typeface="Arial"/>
                <a:ea typeface="SimSun"/>
                <a:cs typeface="Arial"/>
                <a:sym typeface="Arial"/>
              </a:rPr>
              <a:t> </a:t>
            </a:r>
          </a:p>
        </p:txBody>
      </p:sp>
      <p:cxnSp>
        <p:nvCxnSpPr>
          <p:cNvPr id="604" name="Google Shape;604;p16"/>
          <p:cNvCxnSpPr/>
          <p:nvPr/>
        </p:nvCxnSpPr>
        <p:spPr>
          <a:xfrm>
            <a:off x="798026" y="2358565"/>
            <a:ext cx="3717600" cy="0"/>
          </a:xfrm>
          <a:prstGeom prst="straightConnector1">
            <a:avLst/>
          </a:prstGeom>
          <a:noFill/>
          <a:ln w="15875" cap="flat" cmpd="sng">
            <a:solidFill>
              <a:srgbClr val="F1633E"/>
            </a:solidFill>
            <a:prstDash val="solid"/>
            <a:round/>
            <a:headEnd type="none" w="sm" len="sm"/>
            <a:tailEnd type="none" w="sm" len="sm"/>
          </a:ln>
        </p:spPr>
      </p:cxnSp>
      <p:sp>
        <p:nvSpPr>
          <p:cNvPr id="605" name="Google Shape;605;p16"/>
          <p:cNvSpPr txBox="1">
            <a:spLocks noGrp="1"/>
          </p:cNvSpPr>
          <p:nvPr>
            <p:ph type="title"/>
          </p:nvPr>
        </p:nvSpPr>
        <p:spPr>
          <a:xfrm>
            <a:off x="431800" y="900113"/>
            <a:ext cx="3537528" cy="84556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a:t>申请人支持计划的项目组合</a:t>
            </a:r>
          </a:p>
        </p:txBody>
      </p:sp>
      <p:sp>
        <p:nvSpPr>
          <p:cNvPr id="606" name="Google Shape;606;p16"/>
          <p:cNvSpPr txBox="1"/>
          <p:nvPr/>
        </p:nvSpPr>
        <p:spPr>
          <a:xfrm>
            <a:off x="4086425" y="970652"/>
            <a:ext cx="4520400" cy="738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zh-CN" sz="1600" b="1" i="0" u="none" strike="noStrike" cap="none">
                <a:solidFill>
                  <a:srgbClr val="0B3458"/>
                </a:solidFill>
                <a:latin typeface="Arial"/>
                <a:ea typeface="SimSun"/>
                <a:cs typeface="Arial"/>
                <a:sym typeface="Arial"/>
              </a:rPr>
              <a:t>申请人支持计划为符合条件的合格实体提供一系列财务上和非财务上的援助。</a:t>
            </a:r>
          </a:p>
        </p:txBody>
      </p:sp>
      <p:cxnSp>
        <p:nvCxnSpPr>
          <p:cNvPr id="607" name="Google Shape;607;p16"/>
          <p:cNvCxnSpPr/>
          <p:nvPr/>
        </p:nvCxnSpPr>
        <p:spPr>
          <a:xfrm>
            <a:off x="3828536" y="900113"/>
            <a:ext cx="0" cy="879742"/>
          </a:xfrm>
          <a:prstGeom prst="straightConnector1">
            <a:avLst/>
          </a:prstGeom>
          <a:noFill/>
          <a:ln w="15875" cap="flat" cmpd="sng">
            <a:solidFill>
              <a:srgbClr val="6D99B3"/>
            </a:solidFill>
            <a:prstDash val="solid"/>
            <a:round/>
            <a:headEnd type="none" w="sm" len="sm"/>
            <a:tailEnd type="none" w="sm" len="sm"/>
          </a:ln>
        </p:spPr>
      </p:cxnSp>
      <p:sp>
        <p:nvSpPr>
          <p:cNvPr id="608" name="Google Shape;608;p16"/>
          <p:cNvSpPr/>
          <p:nvPr/>
        </p:nvSpPr>
        <p:spPr>
          <a:xfrm>
            <a:off x="480455" y="2060259"/>
            <a:ext cx="6543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609" name="Google Shape;609;p16"/>
          <p:cNvSpPr/>
          <p:nvPr/>
        </p:nvSpPr>
        <p:spPr>
          <a:xfrm>
            <a:off x="4622477" y="2060259"/>
            <a:ext cx="6543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610" name="Google Shape;610;p16"/>
          <p:cNvGrpSpPr/>
          <p:nvPr/>
        </p:nvGrpSpPr>
        <p:grpSpPr>
          <a:xfrm>
            <a:off x="4814177" y="2182483"/>
            <a:ext cx="304598" cy="367063"/>
            <a:chOff x="5803936" y="3575511"/>
            <a:chExt cx="589051" cy="709850"/>
          </a:xfrm>
        </p:grpSpPr>
        <p:sp>
          <p:nvSpPr>
            <p:cNvPr id="611" name="Google Shape;611;p16"/>
            <p:cNvSpPr/>
            <p:nvPr/>
          </p:nvSpPr>
          <p:spPr>
            <a:xfrm>
              <a:off x="5899097" y="3575511"/>
              <a:ext cx="240090" cy="242076"/>
            </a:xfrm>
            <a:custGeom>
              <a:avLst/>
              <a:gdLst/>
              <a:ahLst/>
              <a:cxnLst/>
              <a:rect l="l" t="t" r="r" b="b"/>
              <a:pathLst>
                <a:path w="240090" h="242076" extrusionOk="0">
                  <a:moveTo>
                    <a:pt x="120045" y="242076"/>
                  </a:moveTo>
                  <a:cubicBezTo>
                    <a:pt x="53686" y="242076"/>
                    <a:pt x="0" y="187946"/>
                    <a:pt x="0" y="121038"/>
                  </a:cubicBezTo>
                  <a:cubicBezTo>
                    <a:pt x="0" y="54130"/>
                    <a:pt x="53686" y="0"/>
                    <a:pt x="120045" y="0"/>
                  </a:cubicBezTo>
                  <a:cubicBezTo>
                    <a:pt x="186404" y="0"/>
                    <a:pt x="240091" y="54130"/>
                    <a:pt x="240091" y="121038"/>
                  </a:cubicBezTo>
                  <a:cubicBezTo>
                    <a:pt x="240091" y="187946"/>
                    <a:pt x="186404" y="242076"/>
                    <a:pt x="120045" y="24207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2" name="Google Shape;612;p16"/>
            <p:cNvSpPr/>
            <p:nvPr/>
          </p:nvSpPr>
          <p:spPr>
            <a:xfrm>
              <a:off x="5909235" y="4021216"/>
              <a:ext cx="105644" cy="64003"/>
            </a:xfrm>
            <a:custGeom>
              <a:avLst/>
              <a:gdLst/>
              <a:ahLst/>
              <a:cxnLst/>
              <a:rect l="l" t="t" r="r" b="b"/>
              <a:pathLst>
                <a:path w="105644" h="64003" extrusionOk="0">
                  <a:moveTo>
                    <a:pt x="105644" y="64004"/>
                  </a:moveTo>
                  <a:lnTo>
                    <a:pt x="13594" y="64004"/>
                  </a:lnTo>
                  <a:cubicBezTo>
                    <a:pt x="6221" y="64004"/>
                    <a:pt x="0" y="57964"/>
                    <a:pt x="0" y="50297"/>
                  </a:cubicBez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3" name="Google Shape;613;p16"/>
            <p:cNvSpPr/>
            <p:nvPr/>
          </p:nvSpPr>
          <p:spPr>
            <a:xfrm>
              <a:off x="5803936" y="3886354"/>
              <a:ext cx="389743" cy="304454"/>
            </a:xfrm>
            <a:custGeom>
              <a:avLst/>
              <a:gdLst/>
              <a:ahLst/>
              <a:cxnLst/>
              <a:rect l="l" t="t" r="r" b="b"/>
              <a:pathLst>
                <a:path w="389743" h="304454" extrusionOk="0">
                  <a:moveTo>
                    <a:pt x="389744" y="34732"/>
                  </a:moveTo>
                  <a:cubicBezTo>
                    <a:pt x="366933" y="13358"/>
                    <a:pt x="336173" y="0"/>
                    <a:pt x="302533" y="0"/>
                  </a:cubicBezTo>
                  <a:lnTo>
                    <a:pt x="127534" y="0"/>
                  </a:lnTo>
                  <a:cubicBezTo>
                    <a:pt x="57142" y="0"/>
                    <a:pt x="0" y="57615"/>
                    <a:pt x="0" y="128589"/>
                  </a:cubicBezTo>
                  <a:lnTo>
                    <a:pt x="0" y="230693"/>
                  </a:lnTo>
                  <a:cubicBezTo>
                    <a:pt x="0" y="271349"/>
                    <a:pt x="32719" y="304454"/>
                    <a:pt x="73156" y="304454"/>
                  </a:cubicBezTo>
                  <a:lnTo>
                    <a:pt x="181796" y="304454"/>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4" name="Google Shape;614;p16"/>
            <p:cNvSpPr/>
            <p:nvPr/>
          </p:nvSpPr>
          <p:spPr>
            <a:xfrm>
              <a:off x="5823867" y="4273746"/>
              <a:ext cx="138593" cy="11615"/>
            </a:xfrm>
            <a:custGeom>
              <a:avLst/>
              <a:gdLst/>
              <a:ahLst/>
              <a:cxnLst/>
              <a:rect l="l" t="t" r="r" b="b"/>
              <a:pathLst>
                <a:path w="138593" h="11615" extrusionOk="0">
                  <a:moveTo>
                    <a:pt x="13859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5" name="Google Shape;615;p16"/>
            <p:cNvSpPr/>
            <p:nvPr/>
          </p:nvSpPr>
          <p:spPr>
            <a:xfrm>
              <a:off x="5962460" y="3997054"/>
              <a:ext cx="430527" cy="276691"/>
            </a:xfrm>
            <a:custGeom>
              <a:avLst/>
              <a:gdLst/>
              <a:ahLst/>
              <a:cxnLst/>
              <a:rect l="l" t="t" r="r" b="b"/>
              <a:pathLst>
                <a:path w="430527" h="276691" extrusionOk="0">
                  <a:moveTo>
                    <a:pt x="77880" y="0"/>
                  </a:moveTo>
                  <a:lnTo>
                    <a:pt x="35829" y="149149"/>
                  </a:lnTo>
                  <a:lnTo>
                    <a:pt x="16935" y="216521"/>
                  </a:lnTo>
                  <a:lnTo>
                    <a:pt x="0" y="276692"/>
                  </a:lnTo>
                  <a:lnTo>
                    <a:pt x="352763" y="276692"/>
                  </a:lnTo>
                  <a:lnTo>
                    <a:pt x="372002" y="208390"/>
                  </a:lnTo>
                  <a:lnTo>
                    <a:pt x="389398" y="146361"/>
                  </a:lnTo>
                  <a:lnTo>
                    <a:pt x="430527" y="0"/>
                  </a:lnTo>
                  <a:lnTo>
                    <a:pt x="77880" y="0"/>
                  </a:lnTo>
                  <a:close/>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616" name="Google Shape;616;p16"/>
          <p:cNvGrpSpPr/>
          <p:nvPr/>
        </p:nvGrpSpPr>
        <p:grpSpPr>
          <a:xfrm>
            <a:off x="637922" y="2220668"/>
            <a:ext cx="341181" cy="286605"/>
            <a:chOff x="4582472" y="2001793"/>
            <a:chExt cx="341181" cy="286605"/>
          </a:xfrm>
        </p:grpSpPr>
        <p:sp>
          <p:nvSpPr>
            <p:cNvPr id="617" name="Google Shape;617;p16"/>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8" name="Google Shape;618;p16"/>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9" name="Google Shape;619;p16"/>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0" name="Google Shape;620;p16"/>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1" name="Google Shape;621;p16"/>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2" name="Google Shape;622;p16"/>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3" name="Google Shape;623;p16"/>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4" name="Google Shape;624;p16"/>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5" name="Google Shape;625;p16"/>
            <p:cNvSpPr/>
            <p:nvPr/>
          </p:nvSpPr>
          <p:spPr>
            <a:xfrm>
              <a:off x="4614519" y="2039274"/>
              <a:ext cx="277029" cy="5811"/>
            </a:xfrm>
            <a:custGeom>
              <a:avLst/>
              <a:gdLst/>
              <a:ahLst/>
              <a:cxnLst/>
              <a:rect l="l" t="t" r="r" b="b"/>
              <a:pathLst>
                <a:path w="277029" h="5811" extrusionOk="0">
                  <a:moveTo>
                    <a:pt x="277030" y="0"/>
                  </a:move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6" name="Google Shape;626;p16"/>
            <p:cNvSpPr/>
            <p:nvPr/>
          </p:nvSpPr>
          <p:spPr>
            <a:xfrm>
              <a:off x="4608650" y="2039274"/>
              <a:ext cx="288824" cy="5811"/>
            </a:xfrm>
            <a:custGeom>
              <a:avLst/>
              <a:gdLst/>
              <a:ahLst/>
              <a:cxnLst/>
              <a:rect l="l" t="t" r="r" b="b"/>
              <a:pathLst>
                <a:path w="288824" h="5811" extrusionOk="0">
                  <a:moveTo>
                    <a:pt x="28882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7" name="Google Shape;627;p16"/>
            <p:cNvSpPr/>
            <p:nvPr/>
          </p:nvSpPr>
          <p:spPr>
            <a:xfrm>
              <a:off x="4634829" y="2001793"/>
              <a:ext cx="236467" cy="5811"/>
            </a:xfrm>
            <a:custGeom>
              <a:avLst/>
              <a:gdLst/>
              <a:ahLst/>
              <a:cxnLst/>
              <a:rect l="l" t="t" r="r" b="b"/>
              <a:pathLst>
                <a:path w="236467" h="5811" extrusionOk="0">
                  <a:moveTo>
                    <a:pt x="0" y="0"/>
                  </a:moveTo>
                  <a:lnTo>
                    <a:pt x="236468"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28" name="Google Shape;628;p16"/>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17"/>
          <p:cNvSpPr txBox="1">
            <a:spLocks noGrp="1"/>
          </p:cNvSpPr>
          <p:nvPr>
            <p:ph type="title"/>
          </p:nvPr>
        </p:nvSpPr>
        <p:spPr>
          <a:xfrm>
            <a:off x="431799" y="900113"/>
            <a:ext cx="5374090" cy="49902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a:t>对支持申请人进行评估</a:t>
            </a:r>
          </a:p>
        </p:txBody>
      </p:sp>
      <p:sp>
        <p:nvSpPr>
          <p:cNvPr id="635" name="Google Shape;635;p17"/>
          <p:cNvSpPr txBox="1"/>
          <p:nvPr/>
        </p:nvSpPr>
        <p:spPr>
          <a:xfrm>
            <a:off x="431799" y="1737916"/>
            <a:ext cx="4810761" cy="37563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zh-CN" sz="1800" b="1" i="0" u="none" strike="noStrike" cap="none">
                <a:solidFill>
                  <a:srgbClr val="0B3458"/>
                </a:solidFill>
                <a:latin typeface="Arial"/>
                <a:ea typeface="SimSun"/>
                <a:cs typeface="Arial"/>
                <a:sym typeface="Arial"/>
              </a:rPr>
              <a:t>一般企业尽职调查，包括：</a:t>
            </a:r>
          </a:p>
        </p:txBody>
      </p:sp>
      <p:sp>
        <p:nvSpPr>
          <p:cNvPr id="636" name="Google Shape;636;p17"/>
          <p:cNvSpPr/>
          <p:nvPr/>
        </p:nvSpPr>
        <p:spPr>
          <a:xfrm>
            <a:off x="6102850" y="829965"/>
            <a:ext cx="2609351" cy="558903"/>
          </a:xfrm>
          <a:prstGeom prst="rect">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zh-CN" sz="2000" b="1" i="0" u="none" strike="noStrike" cap="none">
                <a:solidFill>
                  <a:srgbClr val="0B3458"/>
                </a:solidFill>
                <a:latin typeface="Arial"/>
                <a:ea typeface="SimSun"/>
                <a:cs typeface="Arial"/>
                <a:sym typeface="Arial"/>
              </a:rPr>
              <a:t>第 1 阶段</a:t>
            </a:r>
          </a:p>
        </p:txBody>
      </p:sp>
      <p:sp>
        <p:nvSpPr>
          <p:cNvPr id="637" name="Google Shape;637;p17"/>
          <p:cNvSpPr txBox="1"/>
          <p:nvPr/>
        </p:nvSpPr>
        <p:spPr>
          <a:xfrm>
            <a:off x="756000" y="2286842"/>
            <a:ext cx="1551374" cy="94042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法律合规性检查。</a:t>
            </a:r>
          </a:p>
        </p:txBody>
      </p:sp>
      <p:cxnSp>
        <p:nvCxnSpPr>
          <p:cNvPr id="638" name="Google Shape;638;p17"/>
          <p:cNvCxnSpPr/>
          <p:nvPr/>
        </p:nvCxnSpPr>
        <p:spPr>
          <a:xfrm>
            <a:off x="2484107"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639" name="Google Shape;639;p17"/>
          <p:cNvCxnSpPr/>
          <p:nvPr/>
        </p:nvCxnSpPr>
        <p:spPr>
          <a:xfrm>
            <a:off x="4572000"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640" name="Google Shape;640;p17"/>
          <p:cNvCxnSpPr/>
          <p:nvPr/>
        </p:nvCxnSpPr>
        <p:spPr>
          <a:xfrm>
            <a:off x="6624308"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641" name="Google Shape;641;p17"/>
          <p:cNvSpPr txBox="1"/>
          <p:nvPr/>
        </p:nvSpPr>
        <p:spPr>
          <a:xfrm>
            <a:off x="2797262" y="2286842"/>
            <a:ext cx="1607097" cy="166669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确认已提交所有必需的文件。</a:t>
            </a:r>
          </a:p>
        </p:txBody>
      </p:sp>
      <p:sp>
        <p:nvSpPr>
          <p:cNvPr id="642" name="Google Shape;642;p17"/>
          <p:cNvSpPr txBox="1"/>
          <p:nvPr/>
        </p:nvSpPr>
        <p:spPr>
          <a:xfrm>
            <a:off x="4893910" y="2286842"/>
            <a:ext cx="1607093" cy="231139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确认申请人满足下一轮新通用顶级域项目的资格标准。</a:t>
            </a:r>
          </a:p>
        </p:txBody>
      </p:sp>
      <p:sp>
        <p:nvSpPr>
          <p:cNvPr id="643" name="Google Shape;643;p17"/>
          <p:cNvSpPr txBox="1"/>
          <p:nvPr/>
        </p:nvSpPr>
        <p:spPr>
          <a:xfrm>
            <a:off x="6927306" y="2286842"/>
            <a:ext cx="1764305" cy="142283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背景筛查和域名抢注记录核查。</a:t>
            </a:r>
          </a:p>
        </p:txBody>
      </p:sp>
      <p:sp>
        <p:nvSpPr>
          <p:cNvPr id="644" name="Google Shape;644;p17"/>
          <p:cNvSpPr/>
          <p:nvPr/>
        </p:nvSpPr>
        <p:spPr>
          <a:xfrm rot="5400000">
            <a:off x="540000" y="2367869"/>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45" name="Google Shape;645;p17"/>
          <p:cNvCxnSpPr/>
          <p:nvPr/>
        </p:nvCxnSpPr>
        <p:spPr>
          <a:xfrm>
            <a:off x="431799"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646" name="Google Shape;646;p17"/>
          <p:cNvSpPr/>
          <p:nvPr/>
        </p:nvSpPr>
        <p:spPr>
          <a:xfrm rot="5400000">
            <a:off x="2592000" y="2367869"/>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7" name="Google Shape;647;p17"/>
          <p:cNvSpPr/>
          <p:nvPr/>
        </p:nvSpPr>
        <p:spPr>
          <a:xfrm rot="5400000">
            <a:off x="4680000" y="2367869"/>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8" name="Google Shape;648;p17"/>
          <p:cNvSpPr/>
          <p:nvPr/>
        </p:nvSpPr>
        <p:spPr>
          <a:xfrm rot="5400000">
            <a:off x="6732000" y="2367869"/>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9" name="Google Shape;649;p17"/>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17"/>
          <p:cNvSpPr/>
          <p:nvPr/>
        </p:nvSpPr>
        <p:spPr>
          <a:xfrm>
            <a:off x="433694" y="5384088"/>
            <a:ext cx="8257920" cy="1151693"/>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zh-CN" sz="1800" b="1" i="0" u="none" strike="noStrike" cap="none">
                <a:solidFill>
                  <a:schemeClr val="lt1"/>
                </a:solidFill>
                <a:latin typeface="Arial"/>
                <a:ea typeface="SimSun"/>
                <a:cs typeface="Arial"/>
                <a:sym typeface="Arial"/>
              </a:rPr>
              <a:t>如果未通过一般企业尽职调查这一预筛查机制， </a:t>
            </a:r>
          </a:p>
          <a:p>
            <a:pPr marL="0" marR="0" lvl="0" indent="0" algn="l" rtl="0">
              <a:lnSpc>
                <a:spcPct val="100000"/>
              </a:lnSpc>
              <a:spcBef>
                <a:spcPts val="0"/>
              </a:spcBef>
              <a:spcAft>
                <a:spcPts val="0"/>
              </a:spcAft>
              <a:buClr>
                <a:srgbClr val="000000"/>
              </a:buClr>
              <a:buSzPts val="1800"/>
              <a:buFont typeface="Arial"/>
              <a:buNone/>
            </a:pPr>
            <a:r>
              <a:rPr lang="zh-CN" sz="1800" b="1" i="0" u="none" strike="noStrike" cap="none">
                <a:solidFill>
                  <a:schemeClr val="lt1"/>
                </a:solidFill>
                <a:latin typeface="Arial"/>
                <a:ea typeface="SimSun"/>
                <a:cs typeface="Arial"/>
                <a:sym typeface="Arial"/>
              </a:rPr>
              <a:t>申请人将无法进入第 2 阶段的评估。</a:t>
            </a:r>
          </a:p>
        </p:txBody>
      </p:sp>
      <p:sp>
        <p:nvSpPr>
          <p:cNvPr id="651" name="Google Shape;651;p17"/>
          <p:cNvSpPr/>
          <p:nvPr/>
        </p:nvSpPr>
        <p:spPr>
          <a:xfrm>
            <a:off x="859181" y="5146784"/>
            <a:ext cx="477982" cy="477982"/>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zh-CN" sz="2400" b="1" i="0" u="none" strike="noStrike" cap="none">
                <a:solidFill>
                  <a:srgbClr val="0B3458"/>
                </a:solidFill>
                <a:latin typeface="Arial"/>
                <a:ea typeface="SimSun"/>
                <a:cs typeface="Arial"/>
                <a:sym typeface="Aria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2"/>
          <p:cNvSpPr txBox="1">
            <a:spLocks noGrp="1"/>
          </p:cNvSpPr>
          <p:nvPr>
            <p:ph type="title"/>
          </p:nvPr>
        </p:nvSpPr>
        <p:spPr>
          <a:xfrm>
            <a:off x="432000" y="969576"/>
            <a:ext cx="3369961" cy="79895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4500"/>
              <a:buFont typeface="Arial"/>
              <a:buNone/>
            </a:pPr>
            <a:r>
              <a:rPr lang="zh-CN" sz="4500"/>
              <a:t>议程</a:t>
            </a:r>
          </a:p>
        </p:txBody>
      </p:sp>
      <p:sp>
        <p:nvSpPr>
          <p:cNvPr id="75" name="Google Shape;75;p2"/>
          <p:cNvSpPr txBox="1"/>
          <p:nvPr/>
        </p:nvSpPr>
        <p:spPr>
          <a:xfrm>
            <a:off x="1233226" y="2502961"/>
            <a:ext cx="2544000" cy="110799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zh-CN" sz="1800" b="1" i="0" u="none" strike="noStrike" cap="none">
                <a:solidFill>
                  <a:srgbClr val="0B3458"/>
                </a:solidFill>
                <a:latin typeface="Arial"/>
                <a:ea typeface="SimSun"/>
                <a:cs typeface="Arial"/>
                <a:sym typeface="Arial"/>
              </a:rPr>
              <a:t>下一轮</a:t>
            </a:r>
            <a:br>
              <a:rPr lang="zh-CN" sz="1800" b="1" i="0" u="none" strike="noStrike" cap="none">
                <a:solidFill>
                  <a:srgbClr val="0B3458"/>
                </a:solidFill>
                <a:latin typeface="Arial"/>
                <a:ea typeface="SimSun"/>
                <a:cs typeface="Arial"/>
                <a:sym typeface="Arial"/>
              </a:rPr>
            </a:br>
            <a:r>
              <a:rPr lang="zh-CN" sz="1800" b="1" i="0" u="none" strike="noStrike" cap="none">
                <a:solidFill>
                  <a:srgbClr val="0B3458"/>
                </a:solidFill>
                <a:latin typeface="Arial"/>
                <a:ea typeface="SimSun"/>
                <a:cs typeface="Arial"/>
                <a:sym typeface="Arial"/>
              </a:rPr>
              <a:t>新通用顶级域项目 </a:t>
            </a:r>
            <a:br>
              <a:rPr lang="zh-CN" sz="1800" b="1" i="0" u="none" strike="noStrike" cap="none">
                <a:solidFill>
                  <a:srgbClr val="0B3458"/>
                </a:solidFill>
                <a:latin typeface="Arial"/>
                <a:ea typeface="SimSun"/>
                <a:cs typeface="Arial"/>
                <a:sym typeface="Arial"/>
              </a:rPr>
            </a:br>
            <a:r>
              <a:rPr lang="zh-CN" sz="1800" b="1" i="0" u="none" strike="noStrike" cap="none">
                <a:solidFill>
                  <a:srgbClr val="0B3458"/>
                </a:solidFill>
                <a:latin typeface="Arial"/>
                <a:ea typeface="SimSun"/>
                <a:cs typeface="Arial"/>
                <a:sym typeface="Arial"/>
              </a:rPr>
              <a:t>概述</a:t>
            </a:r>
          </a:p>
          <a:p>
            <a:pPr marL="0" marR="0" lvl="0" indent="0" algn="l" rtl="0">
              <a:lnSpc>
                <a:spcPct val="100000"/>
              </a:lnSpc>
              <a:spcBef>
                <a:spcPts val="0"/>
              </a:spcBef>
              <a:spcAft>
                <a:spcPts val="0"/>
              </a:spcAft>
              <a:buClr>
                <a:srgbClr val="000000"/>
              </a:buClr>
              <a:buSzPts val="1800"/>
              <a:buFont typeface="Arial"/>
              <a:buNone/>
            </a:pPr>
            <a:r>
              <a:rPr lang="zh-CN" sz="1800" b="1" i="0" u="none" strike="noStrike" cap="none">
                <a:solidFill>
                  <a:srgbClr val="0B3458"/>
                </a:solidFill>
                <a:latin typeface="Arial"/>
                <a:ea typeface="SimSun"/>
                <a:cs typeface="Arial"/>
                <a:sym typeface="Arial"/>
              </a:rPr>
              <a:t> </a:t>
            </a:r>
          </a:p>
        </p:txBody>
      </p:sp>
      <p:sp>
        <p:nvSpPr>
          <p:cNvPr id="76" name="Google Shape;76;p2"/>
          <p:cNvSpPr txBox="1"/>
          <p:nvPr/>
        </p:nvSpPr>
        <p:spPr>
          <a:xfrm>
            <a:off x="5346560" y="2502961"/>
            <a:ext cx="2800286" cy="83099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zh-CN" sz="1800" b="1" i="0" u="none" strike="noStrike" cap="none">
                <a:solidFill>
                  <a:srgbClr val="0B3458"/>
                </a:solidFill>
                <a:latin typeface="Arial"/>
                <a:ea typeface="SimSun"/>
                <a:cs typeface="Arial"/>
                <a:sym typeface="Arial"/>
              </a:rPr>
              <a:t>通过申请人支持计划提供援助</a:t>
            </a:r>
          </a:p>
        </p:txBody>
      </p:sp>
      <p:cxnSp>
        <p:nvCxnSpPr>
          <p:cNvPr id="77" name="Google Shape;77;p2"/>
          <p:cNvCxnSpPr/>
          <p:nvPr/>
        </p:nvCxnSpPr>
        <p:spPr>
          <a:xfrm>
            <a:off x="738415" y="2834640"/>
            <a:ext cx="0" cy="4023360"/>
          </a:xfrm>
          <a:prstGeom prst="straightConnector1">
            <a:avLst/>
          </a:prstGeom>
          <a:noFill/>
          <a:ln w="15875" cap="flat" cmpd="sng">
            <a:solidFill>
              <a:srgbClr val="F1633E"/>
            </a:solidFill>
            <a:prstDash val="solid"/>
            <a:round/>
            <a:headEnd type="none" w="sm" len="sm"/>
            <a:tailEnd type="none" w="sm" len="sm"/>
          </a:ln>
        </p:spPr>
      </p:cxnSp>
      <p:cxnSp>
        <p:nvCxnSpPr>
          <p:cNvPr id="78" name="Google Shape;78;p2"/>
          <p:cNvCxnSpPr/>
          <p:nvPr/>
        </p:nvCxnSpPr>
        <p:spPr>
          <a:xfrm>
            <a:off x="4598173" y="2834640"/>
            <a:ext cx="0" cy="4023360"/>
          </a:xfrm>
          <a:prstGeom prst="straightConnector1">
            <a:avLst/>
          </a:prstGeom>
          <a:noFill/>
          <a:ln w="15875" cap="flat" cmpd="sng">
            <a:solidFill>
              <a:srgbClr val="F1633E"/>
            </a:solidFill>
            <a:prstDash val="solid"/>
            <a:round/>
            <a:headEnd type="none" w="sm" len="sm"/>
            <a:tailEnd type="none" w="sm" len="sm"/>
          </a:ln>
        </p:spPr>
      </p:cxnSp>
      <p:sp>
        <p:nvSpPr>
          <p:cNvPr id="79" name="Google Shape;79;p2"/>
          <p:cNvSpPr/>
          <p:nvPr/>
        </p:nvSpPr>
        <p:spPr>
          <a:xfrm>
            <a:off x="4289423"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04</a:t>
            </a:r>
          </a:p>
        </p:txBody>
      </p:sp>
      <p:sp>
        <p:nvSpPr>
          <p:cNvPr id="80" name="Google Shape;80;p2"/>
          <p:cNvSpPr/>
          <p:nvPr/>
        </p:nvSpPr>
        <p:spPr>
          <a:xfrm>
            <a:off x="4289423" y="3524659"/>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05</a:t>
            </a:r>
          </a:p>
        </p:txBody>
      </p:sp>
      <p:sp>
        <p:nvSpPr>
          <p:cNvPr id="81" name="Google Shape;81;p2"/>
          <p:cNvSpPr/>
          <p:nvPr/>
        </p:nvSpPr>
        <p:spPr>
          <a:xfrm>
            <a:off x="432000"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01</a:t>
            </a:r>
          </a:p>
        </p:txBody>
      </p:sp>
      <p:sp>
        <p:nvSpPr>
          <p:cNvPr id="82" name="Google Shape;82;p2"/>
          <p:cNvSpPr/>
          <p:nvPr/>
        </p:nvSpPr>
        <p:spPr>
          <a:xfrm>
            <a:off x="432001" y="3524659"/>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02</a:t>
            </a:r>
          </a:p>
        </p:txBody>
      </p:sp>
      <p:sp>
        <p:nvSpPr>
          <p:cNvPr id="83" name="Google Shape;83;p2"/>
          <p:cNvSpPr/>
          <p:nvPr/>
        </p:nvSpPr>
        <p:spPr>
          <a:xfrm>
            <a:off x="431999" y="4885329"/>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03</a:t>
            </a:r>
          </a:p>
        </p:txBody>
      </p:sp>
      <p:sp>
        <p:nvSpPr>
          <p:cNvPr id="84" name="Google Shape;84;p2"/>
          <p:cNvSpPr txBox="1"/>
          <p:nvPr/>
        </p:nvSpPr>
        <p:spPr>
          <a:xfrm>
            <a:off x="1163392" y="5013820"/>
            <a:ext cx="2544000" cy="831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zh-CN" sz="1800" b="1" i="0" u="none" strike="noStrike" cap="none">
                <a:solidFill>
                  <a:srgbClr val="0B3458"/>
                </a:solidFill>
                <a:latin typeface="Arial"/>
                <a:ea typeface="SimSun"/>
                <a:cs typeface="Arial"/>
                <a:sym typeface="Arial"/>
              </a:rPr>
              <a:t>成为注册管理运行机构</a:t>
            </a:r>
          </a:p>
          <a:p>
            <a:pPr marL="0" marR="0" lvl="0" indent="0" algn="l" rtl="0">
              <a:lnSpc>
                <a:spcPct val="100000"/>
              </a:lnSpc>
              <a:spcBef>
                <a:spcPts val="0"/>
              </a:spcBef>
              <a:spcAft>
                <a:spcPts val="0"/>
              </a:spcAft>
              <a:buClr>
                <a:srgbClr val="000000"/>
              </a:buClr>
              <a:buSzPts val="1800"/>
              <a:buFont typeface="Arial"/>
              <a:buNone/>
            </a:pPr>
            <a:r>
              <a:rPr lang="zh-CN" sz="1800" b="1" i="0" u="none" strike="noStrike" cap="none">
                <a:solidFill>
                  <a:srgbClr val="0B3458"/>
                </a:solidFill>
                <a:latin typeface="Arial"/>
                <a:ea typeface="SimSun"/>
                <a:cs typeface="Arial"/>
                <a:sym typeface="Arial"/>
              </a:rPr>
              <a:t> </a:t>
            </a:r>
          </a:p>
        </p:txBody>
      </p:sp>
      <p:sp>
        <p:nvSpPr>
          <p:cNvPr id="85" name="Google Shape;85;p2"/>
          <p:cNvSpPr txBox="1"/>
          <p:nvPr/>
        </p:nvSpPr>
        <p:spPr>
          <a:xfrm>
            <a:off x="5353797" y="3675540"/>
            <a:ext cx="2800200" cy="554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rgbClr val="000000"/>
              </a:buClr>
              <a:buSzPts val="1800"/>
              <a:buFont typeface="Arial"/>
              <a:buNone/>
            </a:pPr>
            <a:r>
              <a:rPr lang="zh-CN" sz="1800" b="1">
                <a:solidFill>
                  <a:srgbClr val="0B3458"/>
                </a:solidFill>
              </a:rPr>
              <a:t>活动和资源</a:t>
            </a:r>
          </a:p>
          <a:p>
            <a:pPr marL="0" marR="0" lvl="0" indent="0" algn="l" rtl="0">
              <a:lnSpc>
                <a:spcPct val="100000"/>
              </a:lnSpc>
              <a:spcBef>
                <a:spcPts val="0"/>
              </a:spcBef>
              <a:spcAft>
                <a:spcPts val="0"/>
              </a:spcAft>
              <a:buClr>
                <a:srgbClr val="000000"/>
              </a:buClr>
              <a:buSzPts val="1800"/>
              <a:buFont typeface="Arial"/>
              <a:buNone/>
            </a:pPr>
            <a:endParaRPr sz="1800" b="1">
              <a:solidFill>
                <a:srgbClr val="0B3458"/>
              </a:solidFill>
            </a:endParaRPr>
          </a:p>
        </p:txBody>
      </p:sp>
      <p:sp>
        <p:nvSpPr>
          <p:cNvPr id="86" name="Google Shape;86;p2"/>
          <p:cNvSpPr txBox="1"/>
          <p:nvPr/>
        </p:nvSpPr>
        <p:spPr>
          <a:xfrm>
            <a:off x="5346560" y="5013820"/>
            <a:ext cx="2800200" cy="277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87" name="Google Shape;87;p2"/>
          <p:cNvSpPr txBox="1"/>
          <p:nvPr/>
        </p:nvSpPr>
        <p:spPr>
          <a:xfrm>
            <a:off x="1143675" y="3626350"/>
            <a:ext cx="2420400" cy="12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r>
              <a:rPr lang="zh-CN" sz="1800" b="1">
                <a:solidFill>
                  <a:srgbClr val="0B3458"/>
                </a:solidFill>
              </a:rPr>
              <a:t>利用通用顶级域发挥互联网的力量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18"/>
          <p:cNvSpPr/>
          <p:nvPr/>
        </p:nvSpPr>
        <p:spPr>
          <a:xfrm>
            <a:off x="431800" y="5562901"/>
            <a:ext cx="8280300" cy="972900"/>
          </a:xfrm>
          <a:prstGeom prst="rect">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18"/>
          <p:cNvSpPr txBox="1">
            <a:spLocks noGrp="1"/>
          </p:cNvSpPr>
          <p:nvPr>
            <p:ph type="title"/>
          </p:nvPr>
        </p:nvSpPr>
        <p:spPr>
          <a:xfrm>
            <a:off x="431799" y="900113"/>
            <a:ext cx="5374090" cy="46132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a:t>对支持申请人进行评估</a:t>
            </a:r>
          </a:p>
        </p:txBody>
      </p:sp>
      <p:sp>
        <p:nvSpPr>
          <p:cNvPr id="659" name="Google Shape;659;p18"/>
          <p:cNvSpPr/>
          <p:nvPr/>
        </p:nvSpPr>
        <p:spPr>
          <a:xfrm>
            <a:off x="6102850" y="829965"/>
            <a:ext cx="2609351" cy="558903"/>
          </a:xfrm>
          <a:prstGeom prst="rect">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zh-CN" sz="2000" b="1" i="0" u="none" strike="noStrike" cap="none">
                <a:solidFill>
                  <a:srgbClr val="0B3458"/>
                </a:solidFill>
                <a:latin typeface="Arial"/>
                <a:ea typeface="SimSun"/>
                <a:cs typeface="Arial"/>
                <a:sym typeface="Arial"/>
              </a:rPr>
              <a:t>第 2 阶段</a:t>
            </a:r>
          </a:p>
        </p:txBody>
      </p:sp>
      <p:sp>
        <p:nvSpPr>
          <p:cNvPr id="660" name="Google Shape;660;p18"/>
          <p:cNvSpPr txBox="1"/>
          <p:nvPr/>
        </p:nvSpPr>
        <p:spPr>
          <a:xfrm>
            <a:off x="431800" y="1566322"/>
            <a:ext cx="8280398" cy="57766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zh-CN" sz="1800" b="1" i="0" u="none" strike="noStrike" cap="none">
                <a:solidFill>
                  <a:srgbClr val="0B3458"/>
                </a:solidFill>
                <a:latin typeface="Arial"/>
                <a:ea typeface="SimSun"/>
                <a:cs typeface="Arial"/>
                <a:sym typeface="Arial"/>
              </a:rPr>
              <a:t>评估将由管理申请人支持审核小组的第三方服务提供商完成。</a:t>
            </a:r>
          </a:p>
        </p:txBody>
      </p:sp>
      <p:sp>
        <p:nvSpPr>
          <p:cNvPr id="661" name="Google Shape;661;p18"/>
          <p:cNvSpPr txBox="1"/>
          <p:nvPr/>
        </p:nvSpPr>
        <p:spPr>
          <a:xfrm>
            <a:off x="756000" y="2322573"/>
            <a:ext cx="2411574" cy="296534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zh-CN" sz="1800" b="1" i="0" u="none" strike="noStrike" cap="none">
                <a:solidFill>
                  <a:srgbClr val="0B3458"/>
                </a:solidFill>
                <a:latin typeface="Arial"/>
                <a:ea typeface="SimSun"/>
                <a:cs typeface="Arial"/>
                <a:sym typeface="Arial"/>
              </a:rPr>
              <a:t>公共责任</a:t>
            </a:r>
            <a:br>
              <a:rPr lang="zh-CN" sz="1800" b="1" i="0" u="none" strike="noStrike" cap="none">
                <a:solidFill>
                  <a:srgbClr val="0B3458"/>
                </a:solidFill>
                <a:latin typeface="Arial"/>
                <a:ea typeface="SimSun"/>
                <a:cs typeface="Arial"/>
                <a:sym typeface="Arial"/>
              </a:rPr>
            </a:br>
            <a:r>
              <a:rPr lang="zh-CN" sz="1800" b="1" i="0" u="none" strike="noStrike" cap="none">
                <a:solidFill>
                  <a:srgbClr val="0B3458"/>
                </a:solidFill>
                <a:latin typeface="Arial"/>
                <a:ea typeface="SimSun"/>
                <a:cs typeface="Arial"/>
                <a:sym typeface="Arial"/>
              </a:rPr>
              <a:t>尽职调查： </a:t>
            </a:r>
          </a:p>
          <a:p>
            <a:pPr marL="141750" marR="0" lvl="0" indent="-141750" algn="l" rtl="0">
              <a:lnSpc>
                <a:spcPct val="100000"/>
              </a:lnSpc>
              <a:spcBef>
                <a:spcPts val="600"/>
              </a:spcBef>
              <a:spcAft>
                <a:spcPts val="0"/>
              </a:spcAft>
              <a:buClr>
                <a:srgbClr val="F1633E"/>
              </a:buClr>
              <a:buSzPts val="1600"/>
              <a:buFont typeface="Arial"/>
              <a:buChar char="•"/>
            </a:pPr>
            <a:r>
              <a:rPr lang="zh-CN" sz="1600" b="0" i="0" u="none" strike="noStrike" cap="none">
                <a:solidFill>
                  <a:srgbClr val="0B3458"/>
                </a:solidFill>
                <a:latin typeface="Arial"/>
                <a:ea typeface="SimSun"/>
                <a:cs typeface="Arial"/>
                <a:sym typeface="Arial"/>
              </a:rPr>
              <a:t>在交易、生成或推广行业/字符串方面，申请人没有违背与道德和公共秩序相关的公认法律规范。</a:t>
            </a:r>
          </a:p>
          <a:p>
            <a:pPr marL="141750" marR="0" lvl="0" indent="-141750" algn="l" rtl="0">
              <a:lnSpc>
                <a:spcPct val="100000"/>
              </a:lnSpc>
              <a:spcBef>
                <a:spcPts val="600"/>
              </a:spcBef>
              <a:spcAft>
                <a:spcPts val="600"/>
              </a:spcAft>
              <a:buClr>
                <a:srgbClr val="F1633E"/>
              </a:buClr>
              <a:buSzPts val="1600"/>
              <a:buFont typeface="Arial"/>
              <a:buChar char="•"/>
            </a:pPr>
            <a:r>
              <a:rPr lang="zh-CN" sz="1600" b="0" i="0" u="none" strike="noStrike" cap="none">
                <a:solidFill>
                  <a:srgbClr val="0B3458"/>
                </a:solidFill>
                <a:latin typeface="Arial"/>
                <a:ea typeface="SimSun"/>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8"/>
                  </a:ext>
                </a:extLst>
              </a:rPr>
              <a:t>申请人不存在附属关系</a:t>
            </a:r>
            <a:r>
              <a:rPr lang="zh-CN" sz="1600">
                <a:solidFill>
                  <a:srgbClr val="0B3458"/>
                </a:solidFill>
              </a:rPr>
              <a:t>。</a:t>
            </a:r>
          </a:p>
        </p:txBody>
      </p:sp>
      <p:cxnSp>
        <p:nvCxnSpPr>
          <p:cNvPr id="662" name="Google Shape;662;p18"/>
          <p:cNvCxnSpPr/>
          <p:nvPr/>
        </p:nvCxnSpPr>
        <p:spPr>
          <a:xfrm>
            <a:off x="3441281" y="2371916"/>
            <a:ext cx="0" cy="2916000"/>
          </a:xfrm>
          <a:prstGeom prst="straightConnector1">
            <a:avLst/>
          </a:prstGeom>
          <a:noFill/>
          <a:ln w="15875" cap="flat" cmpd="sng">
            <a:solidFill>
              <a:srgbClr val="F1633E"/>
            </a:solidFill>
            <a:prstDash val="solid"/>
            <a:round/>
            <a:headEnd type="none" w="sm" len="sm"/>
            <a:tailEnd type="none" w="sm" len="sm"/>
          </a:ln>
        </p:spPr>
      </p:cxnSp>
      <p:cxnSp>
        <p:nvCxnSpPr>
          <p:cNvPr id="663" name="Google Shape;663;p18"/>
          <p:cNvCxnSpPr/>
          <p:nvPr/>
        </p:nvCxnSpPr>
        <p:spPr>
          <a:xfrm>
            <a:off x="6195532" y="2371916"/>
            <a:ext cx="0" cy="2916000"/>
          </a:xfrm>
          <a:prstGeom prst="straightConnector1">
            <a:avLst/>
          </a:prstGeom>
          <a:noFill/>
          <a:ln w="15875" cap="flat" cmpd="sng">
            <a:solidFill>
              <a:srgbClr val="F1633E"/>
            </a:solidFill>
            <a:prstDash val="solid"/>
            <a:round/>
            <a:headEnd type="none" w="sm" len="sm"/>
            <a:tailEnd type="none" w="sm" len="sm"/>
          </a:ln>
        </p:spPr>
      </p:cxnSp>
      <p:sp>
        <p:nvSpPr>
          <p:cNvPr id="664" name="Google Shape;664;p18"/>
          <p:cNvSpPr txBox="1"/>
          <p:nvPr/>
        </p:nvSpPr>
        <p:spPr>
          <a:xfrm>
            <a:off x="3750000" y="2306513"/>
            <a:ext cx="2297456" cy="231132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zh-CN" sz="1800" b="1" i="0" u="none" strike="noStrike" cap="none">
                <a:solidFill>
                  <a:srgbClr val="0B3458"/>
                </a:solidFill>
                <a:latin typeface="Arial"/>
                <a:ea typeface="SimSun"/>
                <a:cs typeface="Arial"/>
                <a:sym typeface="Arial"/>
              </a:rPr>
              <a:t>资金需求： </a:t>
            </a:r>
          </a:p>
          <a:p>
            <a:pPr marL="177750" marR="0" lvl="0" indent="-177750" algn="l" rtl="0">
              <a:lnSpc>
                <a:spcPct val="100000"/>
              </a:lnSpc>
              <a:spcBef>
                <a:spcPts val="600"/>
              </a:spcBef>
              <a:spcAft>
                <a:spcPts val="600"/>
              </a:spcAft>
              <a:buClr>
                <a:srgbClr val="F1633E"/>
              </a:buClr>
              <a:buSzPts val="1800"/>
              <a:buFont typeface="Arial"/>
              <a:buChar char="•"/>
            </a:pPr>
            <a:r>
              <a:rPr lang="zh-CN" sz="1800" b="0" i="0" u="none" strike="noStrike" cap="none">
                <a:solidFill>
                  <a:srgbClr val="0B3458"/>
                </a:solidFill>
                <a:latin typeface="Arial"/>
                <a:ea typeface="SimSun"/>
                <a:cs typeface="Arial"/>
                <a:sym typeface="Arial"/>
              </a:rPr>
              <a:t>如果没有资金支持，申请人必定会因为承担新通用顶级域项目申请费而面临经济困难。 </a:t>
            </a:r>
          </a:p>
        </p:txBody>
      </p:sp>
      <p:sp>
        <p:nvSpPr>
          <p:cNvPr id="665" name="Google Shape;665;p18"/>
          <p:cNvSpPr txBox="1"/>
          <p:nvPr/>
        </p:nvSpPr>
        <p:spPr>
          <a:xfrm>
            <a:off x="6519246" y="2306513"/>
            <a:ext cx="2192952" cy="27743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zh-CN" sz="1800" b="1" i="0" u="none" strike="noStrike" cap="none">
                <a:solidFill>
                  <a:srgbClr val="0B3458"/>
                </a:solidFill>
                <a:latin typeface="Arial"/>
                <a:ea typeface="SimSun"/>
                <a:cs typeface="Arial"/>
                <a:sym typeface="Arial"/>
              </a:rPr>
              <a:t>财务可行性： </a:t>
            </a:r>
          </a:p>
          <a:p>
            <a:pPr marL="177750" marR="0" lvl="0" indent="-177750" algn="l" rtl="0">
              <a:lnSpc>
                <a:spcPct val="100000"/>
              </a:lnSpc>
              <a:spcBef>
                <a:spcPts val="600"/>
              </a:spcBef>
              <a:spcAft>
                <a:spcPts val="600"/>
              </a:spcAft>
              <a:buClr>
                <a:srgbClr val="F1633E"/>
              </a:buClr>
              <a:buSzPts val="1800"/>
              <a:buFont typeface="Arial"/>
              <a:buChar char="•"/>
            </a:pPr>
            <a:r>
              <a:rPr lang="zh-CN" sz="1800" b="0" i="0" u="none" strike="noStrike" cap="none">
                <a:solidFill>
                  <a:srgbClr val="0B3458"/>
                </a:solidFill>
                <a:latin typeface="Arial"/>
                <a:ea typeface="SimSun"/>
                <a:cs typeface="Arial"/>
                <a:sym typeface="Arial"/>
              </a:rPr>
              <a:t>申请人展示支付 gTLD 基本评估费减额后剩余费用的计划，</a:t>
            </a:r>
            <a:r>
              <a:rPr lang="zh-CN" sz="1800" b="0" i="0" u="none" strike="noStrike" cap="none">
                <a:solidFill>
                  <a:srgbClr val="0B3458"/>
                </a:solidFill>
                <a:latin typeface="Arial"/>
                <a:ea typeface="SimSun"/>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9"/>
                  </a:ext>
                </a:extLst>
              </a:rPr>
              <a:t>并提交所需的保证金</a:t>
            </a:r>
            <a:r>
              <a:rPr lang="zh-CN" sz="1800" b="0" i="0" u="none" strike="noStrike" cap="none">
                <a:solidFill>
                  <a:srgbClr val="0B3458"/>
                </a:solidFill>
                <a:latin typeface="Arial"/>
                <a:ea typeface="SimSun"/>
                <a:cs typeface="Arial"/>
                <a:sym typeface="Arial"/>
              </a:rPr>
              <a:t>。</a:t>
            </a:r>
          </a:p>
        </p:txBody>
      </p:sp>
      <p:sp>
        <p:nvSpPr>
          <p:cNvPr id="666" name="Google Shape;666;p18"/>
          <p:cNvSpPr/>
          <p:nvPr/>
        </p:nvSpPr>
        <p:spPr>
          <a:xfrm rot="5400000">
            <a:off x="540000" y="2377364"/>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7" name="Google Shape;667;p18"/>
          <p:cNvSpPr/>
          <p:nvPr/>
        </p:nvSpPr>
        <p:spPr>
          <a:xfrm rot="5400000">
            <a:off x="3549283" y="2367203"/>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8" name="Google Shape;668;p18"/>
          <p:cNvSpPr/>
          <p:nvPr/>
        </p:nvSpPr>
        <p:spPr>
          <a:xfrm rot="5400000">
            <a:off x="6309878" y="2367203"/>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9" name="Google Shape;669;p18"/>
          <p:cNvSpPr/>
          <p:nvPr/>
        </p:nvSpPr>
        <p:spPr>
          <a:xfrm rot="5400000">
            <a:off x="1198884" y="5978926"/>
            <a:ext cx="163800" cy="1410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0" name="Google Shape;670;p18"/>
          <p:cNvSpPr/>
          <p:nvPr/>
        </p:nvSpPr>
        <p:spPr>
          <a:xfrm rot="5400000">
            <a:off x="965801" y="5978926"/>
            <a:ext cx="163800" cy="1410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1" name="Google Shape;671;p18"/>
          <p:cNvSpPr/>
          <p:nvPr/>
        </p:nvSpPr>
        <p:spPr>
          <a:xfrm rot="5400000">
            <a:off x="744671" y="5978926"/>
            <a:ext cx="163800" cy="1410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72" name="Google Shape;672;p18"/>
          <p:cNvCxnSpPr/>
          <p:nvPr/>
        </p:nvCxnSpPr>
        <p:spPr>
          <a:xfrm>
            <a:off x="431798" y="2371916"/>
            <a:ext cx="0" cy="2916000"/>
          </a:xfrm>
          <a:prstGeom prst="straightConnector1">
            <a:avLst/>
          </a:prstGeom>
          <a:noFill/>
          <a:ln w="15875" cap="flat" cmpd="sng">
            <a:solidFill>
              <a:srgbClr val="F1633E"/>
            </a:solidFill>
            <a:prstDash val="solid"/>
            <a:round/>
            <a:headEnd type="none" w="sm" len="sm"/>
            <a:tailEnd type="none" w="sm" len="sm"/>
          </a:ln>
        </p:spPr>
      </p:cxnSp>
      <p:sp>
        <p:nvSpPr>
          <p:cNvPr id="673" name="Google Shape;673;p18"/>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18"/>
          <p:cNvSpPr txBox="1"/>
          <p:nvPr/>
        </p:nvSpPr>
        <p:spPr>
          <a:xfrm>
            <a:off x="1549625" y="5812443"/>
            <a:ext cx="6909300" cy="3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CN" sz="1800" b="1" dirty="0">
                <a:solidFill>
                  <a:schemeClr val="lt1"/>
                </a:solidFill>
              </a:rPr>
              <a:t>通过这两个阶段的被批准实体可能有资格获得支持。</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19"/>
          <p:cNvSpPr txBox="1">
            <a:spLocks noGrp="1"/>
          </p:cNvSpPr>
          <p:nvPr>
            <p:ph type="title"/>
          </p:nvPr>
        </p:nvSpPr>
        <p:spPr>
          <a:xfrm>
            <a:off x="431799" y="900114"/>
            <a:ext cx="5374090" cy="5320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a:t>后续工作还有哪些？</a:t>
            </a:r>
          </a:p>
        </p:txBody>
      </p:sp>
      <p:sp>
        <p:nvSpPr>
          <p:cNvPr id="681" name="Google Shape;681;p19"/>
          <p:cNvSpPr/>
          <p:nvPr/>
        </p:nvSpPr>
        <p:spPr>
          <a:xfrm>
            <a:off x="683798" y="1961208"/>
            <a:ext cx="7776391" cy="1201536"/>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1" i="0" u="none" strike="noStrike" cap="none">
                <a:solidFill>
                  <a:srgbClr val="F1633E"/>
                </a:solidFill>
                <a:latin typeface="Arial"/>
                <a:ea typeface="SimSun"/>
                <a:cs typeface="Arial"/>
                <a:sym typeface="Arial"/>
              </a:rPr>
              <a:t>所有新通用顶级域申请人</a:t>
            </a:r>
            <a:r>
              <a:rPr lang="zh-CN" sz="2000" b="0" i="0" u="none" strike="noStrike" cap="none">
                <a:solidFill>
                  <a:schemeClr val="lt1"/>
                </a:solidFill>
                <a:latin typeface="Arial"/>
                <a:ea typeface="SimSun"/>
                <a:cs typeface="Arial"/>
                <a:sym typeface="Arial"/>
              </a:rPr>
              <a:t>（不论是否获得支持）都必须提交填好的新通用顶级域申请。</a:t>
            </a:r>
          </a:p>
        </p:txBody>
      </p:sp>
      <p:sp>
        <p:nvSpPr>
          <p:cNvPr id="682" name="Google Shape;682;p19"/>
          <p:cNvSpPr/>
          <p:nvPr/>
        </p:nvSpPr>
        <p:spPr>
          <a:xfrm>
            <a:off x="431800" y="1733619"/>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1</a:t>
            </a:r>
          </a:p>
        </p:txBody>
      </p:sp>
      <p:sp>
        <p:nvSpPr>
          <p:cNvPr id="683" name="Google Shape;683;p19"/>
          <p:cNvSpPr/>
          <p:nvPr/>
        </p:nvSpPr>
        <p:spPr>
          <a:xfrm>
            <a:off x="683798" y="3488789"/>
            <a:ext cx="7776391" cy="1201536"/>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1" i="0" u="none" strike="noStrike" cap="none">
                <a:solidFill>
                  <a:srgbClr val="F1633E"/>
                </a:solidFill>
                <a:latin typeface="Arial"/>
                <a:ea typeface="SimSun"/>
                <a:cs typeface="Arial"/>
                <a:sym typeface="Arial"/>
              </a:rPr>
              <a:t>要求证明</a:t>
            </a:r>
            <a:r>
              <a:rPr lang="zh-CN" sz="2000" b="0" i="0" u="none" strike="noStrike" cap="none">
                <a:solidFill>
                  <a:schemeClr val="lt1"/>
                </a:solidFill>
                <a:latin typeface="Arial"/>
                <a:ea typeface="SimSun"/>
                <a:cs typeface="Arial"/>
                <a:sym typeface="Arial"/>
              </a:rPr>
              <a:t>具备运营 gTLD 所需的技术、运营和经济能力。 </a:t>
            </a:r>
          </a:p>
        </p:txBody>
      </p:sp>
      <p:sp>
        <p:nvSpPr>
          <p:cNvPr id="684" name="Google Shape;684;p19"/>
          <p:cNvSpPr/>
          <p:nvPr/>
        </p:nvSpPr>
        <p:spPr>
          <a:xfrm>
            <a:off x="431800" y="3261200"/>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2</a:t>
            </a:r>
          </a:p>
        </p:txBody>
      </p:sp>
      <p:sp>
        <p:nvSpPr>
          <p:cNvPr id="685" name="Google Shape;685;p19"/>
          <p:cNvSpPr/>
          <p:nvPr/>
        </p:nvSpPr>
        <p:spPr>
          <a:xfrm>
            <a:off x="683798" y="5016370"/>
            <a:ext cx="7776391" cy="1201536"/>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1" i="0" u="none" strike="noStrike" cap="none">
                <a:solidFill>
                  <a:srgbClr val="F1633E"/>
                </a:solidFill>
                <a:latin typeface="Arial"/>
                <a:ea typeface="SimSun"/>
                <a:cs typeface="Arial"/>
                <a:sym typeface="Arial"/>
              </a:rPr>
              <a:t>还需提供相关措施</a:t>
            </a:r>
            <a:r>
              <a:rPr lang="zh-CN" sz="2000" b="0" i="0" u="none" strike="noStrike" cap="none">
                <a:solidFill>
                  <a:schemeClr val="lt1"/>
                </a:solidFill>
                <a:latin typeface="Arial"/>
                <a:ea typeface="SimSun"/>
                <a:cs typeface="Arial"/>
                <a:sym typeface="Arial"/>
              </a:rPr>
              <a:t>以防止滥用该计划，在《申请人支持计划手册》中概述了这些措施</a:t>
            </a:r>
            <a:r>
              <a:rPr lang="zh-CN" sz="2000" b="0" i="0" u="none" strike="noStrike" cap="none">
                <a:solidFill>
                  <a:srgbClr val="0B3458"/>
                </a:solidFill>
                <a:latin typeface="Arial"/>
                <a:ea typeface="SimSun"/>
                <a:cs typeface="Arial"/>
                <a:sym typeface="Arial"/>
              </a:rPr>
              <a:t>。</a:t>
            </a:r>
          </a:p>
        </p:txBody>
      </p:sp>
      <p:sp>
        <p:nvSpPr>
          <p:cNvPr id="686" name="Google Shape;686;p19"/>
          <p:cNvSpPr/>
          <p:nvPr/>
        </p:nvSpPr>
        <p:spPr>
          <a:xfrm>
            <a:off x="431800" y="4788781"/>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3</a:t>
            </a:r>
          </a:p>
        </p:txBody>
      </p:sp>
      <p:sp>
        <p:nvSpPr>
          <p:cNvPr id="687" name="Google Shape;687;p19"/>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21"/>
          <p:cNvSpPr txBox="1">
            <a:spLocks noGrp="1"/>
          </p:cNvSpPr>
          <p:nvPr>
            <p:ph type="title"/>
          </p:nvPr>
        </p:nvSpPr>
        <p:spPr>
          <a:xfrm>
            <a:off x="431798" y="900114"/>
            <a:ext cx="5836799" cy="5320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a:t>受支持申请人的历程</a:t>
            </a:r>
          </a:p>
        </p:txBody>
      </p:sp>
      <p:sp>
        <p:nvSpPr>
          <p:cNvPr id="694" name="Google Shape;694;p21"/>
          <p:cNvSpPr txBox="1"/>
          <p:nvPr/>
        </p:nvSpPr>
        <p:spPr>
          <a:xfrm>
            <a:off x="450611" y="1721902"/>
            <a:ext cx="993271"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zh-CN" sz="1400" b="0" i="0" u="none" strike="noStrike" cap="none">
                <a:solidFill>
                  <a:srgbClr val="7F7F7F"/>
                </a:solidFill>
                <a:latin typeface="Arial"/>
                <a:ea typeface="SimSun"/>
                <a:cs typeface="Arial"/>
                <a:sym typeface="Arial"/>
              </a:rPr>
              <a:t>阶段</a:t>
            </a:r>
          </a:p>
        </p:txBody>
      </p:sp>
      <p:sp>
        <p:nvSpPr>
          <p:cNvPr id="695" name="Google Shape;695;p21"/>
          <p:cNvSpPr txBox="1"/>
          <p:nvPr/>
        </p:nvSpPr>
        <p:spPr>
          <a:xfrm>
            <a:off x="421724" y="3123375"/>
            <a:ext cx="12006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zh-CN" sz="1400" b="0" i="0" u="none" strike="noStrike" cap="none">
                <a:solidFill>
                  <a:srgbClr val="7F7F7F"/>
                </a:solidFill>
                <a:latin typeface="Arial"/>
                <a:ea typeface="SimSun"/>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1"/>
                  </a:ext>
                </a:extLst>
              </a:rPr>
              <a:t>经历</a:t>
            </a:r>
          </a:p>
        </p:txBody>
      </p:sp>
      <p:sp>
        <p:nvSpPr>
          <p:cNvPr id="696" name="Google Shape;696;p21"/>
          <p:cNvSpPr txBox="1"/>
          <p:nvPr/>
        </p:nvSpPr>
        <p:spPr>
          <a:xfrm>
            <a:off x="450611" y="5844103"/>
            <a:ext cx="1123106"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zh-CN" sz="1400" b="1" i="0" u="none" strike="noStrike" cap="none">
                <a:solidFill>
                  <a:srgbClr val="7F7F7F"/>
                </a:solidFill>
                <a:latin typeface="Arial"/>
                <a:ea typeface="SimSun"/>
                <a:cs typeface="Arial"/>
                <a:sym typeface="Arial"/>
              </a:rPr>
              <a:t>支持</a:t>
            </a:r>
          </a:p>
        </p:txBody>
      </p:sp>
      <p:sp>
        <p:nvSpPr>
          <p:cNvPr id="697" name="Google Shape;697;p21"/>
          <p:cNvSpPr/>
          <p:nvPr/>
        </p:nvSpPr>
        <p:spPr>
          <a:xfrm>
            <a:off x="1552807" y="5620155"/>
            <a:ext cx="2372428" cy="701040"/>
          </a:xfrm>
          <a:prstGeom prst="rect">
            <a:avLst/>
          </a:prstGeom>
          <a:noFill/>
          <a:ln>
            <a:noFill/>
          </a:ln>
        </p:spPr>
        <p:txBody>
          <a:bodyPr spcFirstLastPara="1" wrap="square" lIns="144000" tIns="0" rIns="0" bIns="0" anchor="ctr" anchorCtr="0">
            <a:noAutofit/>
          </a:bodyPr>
          <a:lstStyle/>
          <a:p>
            <a:pPr marL="0" marR="0" lvl="0" indent="0" algn="l" rtl="0">
              <a:lnSpc>
                <a:spcPct val="10625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沟通、</a:t>
            </a:r>
            <a:br>
              <a:rPr lang="zh-CN" sz="1600" b="0" i="0" u="none" strike="noStrike" cap="none">
                <a:solidFill>
                  <a:srgbClr val="0B3458"/>
                </a:solidFill>
                <a:latin typeface="Arial"/>
                <a:ea typeface="SimSun"/>
                <a:cs typeface="Arial"/>
                <a:sym typeface="Arial"/>
              </a:rPr>
            </a:br>
            <a:r>
              <a:rPr lang="zh-CN" sz="1600" b="0" i="0" u="none" strike="noStrike" cap="none">
                <a:solidFill>
                  <a:srgbClr val="0B3458"/>
                </a:solidFill>
                <a:latin typeface="Arial"/>
                <a:ea typeface="SimSun"/>
                <a:cs typeface="Arial"/>
                <a:sym typeface="Arial"/>
              </a:rPr>
              <a:t>外展与合作</a:t>
            </a:r>
          </a:p>
        </p:txBody>
      </p:sp>
      <p:sp>
        <p:nvSpPr>
          <p:cNvPr id="698" name="Google Shape;698;p21"/>
          <p:cNvSpPr/>
          <p:nvPr/>
        </p:nvSpPr>
        <p:spPr>
          <a:xfrm>
            <a:off x="2252869" y="3256126"/>
            <a:ext cx="1097936" cy="1221885"/>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zh-CN" sz="1600" b="0" i="0" u="none" strike="noStrike" cap="none">
                <a:solidFill>
                  <a:schemeClr val="lt1"/>
                </a:solidFill>
                <a:latin typeface="Arial"/>
                <a:ea typeface="SimSun"/>
                <a:cs typeface="Arial"/>
                <a:sym typeface="Arial"/>
              </a:rPr>
              <a:t>申请时我们需要了解哪些内容？</a:t>
            </a:r>
          </a:p>
        </p:txBody>
      </p:sp>
      <p:sp>
        <p:nvSpPr>
          <p:cNvPr id="699" name="Google Shape;699;p21"/>
          <p:cNvSpPr/>
          <p:nvPr/>
        </p:nvSpPr>
        <p:spPr>
          <a:xfrm>
            <a:off x="6561350" y="2286214"/>
            <a:ext cx="1564500" cy="1221900"/>
          </a:xfrm>
          <a:prstGeom prst="roundRect">
            <a:avLst>
              <a:gd name="adj" fmla="val 8484"/>
            </a:avLst>
          </a:prstGeom>
          <a:solidFill>
            <a:srgbClr val="0B3458"/>
          </a:solidFill>
          <a:ln>
            <a:noFill/>
          </a:ln>
        </p:spPr>
        <p:txBody>
          <a:bodyPr spcFirstLastPara="1" wrap="square" lIns="72000" tIns="72000" rIns="72000" bIns="108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zh-CN" sz="1600" b="0" i="0" u="none" strike="noStrike" cap="none" dirty="0">
                <a:solidFill>
                  <a:schemeClr val="lt1"/>
                </a:solidFill>
                <a:latin typeface="Arial"/>
                <a:ea typeface="SimSun"/>
                <a:cs typeface="Arial"/>
                <a:sym typeface="Arial"/>
              </a:rPr>
              <a:t>很高兴</a:t>
            </a:r>
            <a:br>
              <a:rPr lang="zh-CN" sz="1600" b="0" i="0" u="none" strike="noStrike" cap="none" dirty="0">
                <a:solidFill>
                  <a:schemeClr val="lt1"/>
                </a:solidFill>
                <a:latin typeface="Arial"/>
                <a:ea typeface="SimSun"/>
                <a:cs typeface="Arial"/>
                <a:sym typeface="Arial"/>
              </a:rPr>
            </a:br>
            <a:r>
              <a:rPr lang="zh-CN" sz="1600" b="0" i="0" u="none" strike="noStrike" cap="none" dirty="0">
                <a:solidFill>
                  <a:schemeClr val="lt1"/>
                </a:solidFill>
                <a:latin typeface="Arial"/>
                <a:ea typeface="SimSun"/>
                <a:cs typeface="Arial"/>
                <a:sym typeface="Arial"/>
              </a:rPr>
              <a:t>知道</a:t>
            </a:r>
            <a:br>
              <a:rPr lang="zh-CN" sz="1600" b="0" i="0" u="none" strike="noStrike" cap="none" dirty="0">
                <a:solidFill>
                  <a:schemeClr val="lt1"/>
                </a:solidFill>
                <a:latin typeface="Arial"/>
                <a:ea typeface="SimSun"/>
                <a:cs typeface="Arial"/>
                <a:sym typeface="Arial"/>
              </a:rPr>
            </a:br>
            <a:r>
              <a:rPr lang="zh-CN" sz="1600" b="0" i="0" u="none" strike="noStrike" cap="none" dirty="0">
                <a:solidFill>
                  <a:schemeClr val="lt1"/>
                </a:solidFill>
                <a:latin typeface="Arial"/>
                <a:ea typeface="SimSun"/>
                <a:cs typeface="Arial"/>
                <a:sym typeface="Arial"/>
              </a:rPr>
              <a:t>存在对新注册管理机构的支持！</a:t>
            </a:r>
          </a:p>
        </p:txBody>
      </p:sp>
      <p:cxnSp>
        <p:nvCxnSpPr>
          <p:cNvPr id="700" name="Google Shape;700;p21"/>
          <p:cNvCxnSpPr/>
          <p:nvPr/>
        </p:nvCxnSpPr>
        <p:spPr>
          <a:xfrm rot="10800000" flipH="1">
            <a:off x="1542582" y="4905863"/>
            <a:ext cx="1200582" cy="16735"/>
          </a:xfrm>
          <a:prstGeom prst="straightConnector1">
            <a:avLst/>
          </a:prstGeom>
          <a:noFill/>
          <a:ln w="15875" cap="flat" cmpd="sng">
            <a:solidFill>
              <a:srgbClr val="0B3458"/>
            </a:solidFill>
            <a:prstDash val="solid"/>
            <a:round/>
            <a:headEnd type="none" w="sm" len="sm"/>
            <a:tailEnd type="none" w="sm" len="sm"/>
          </a:ln>
        </p:spPr>
      </p:cxnSp>
      <p:cxnSp>
        <p:nvCxnSpPr>
          <p:cNvPr id="701" name="Google Shape;701;p21"/>
          <p:cNvCxnSpPr>
            <a:stCxn id="702" idx="6"/>
            <a:endCxn id="703" idx="2"/>
          </p:cNvCxnSpPr>
          <p:nvPr/>
        </p:nvCxnSpPr>
        <p:spPr>
          <a:xfrm rot="10800000" flipH="1">
            <a:off x="4063032" y="4296494"/>
            <a:ext cx="2064600" cy="4200"/>
          </a:xfrm>
          <a:prstGeom prst="straightConnector1">
            <a:avLst/>
          </a:prstGeom>
          <a:noFill/>
          <a:ln w="15875" cap="flat" cmpd="sng">
            <a:solidFill>
              <a:srgbClr val="0B3458"/>
            </a:solidFill>
            <a:prstDash val="solid"/>
            <a:round/>
            <a:headEnd type="none" w="sm" len="sm"/>
            <a:tailEnd type="none" w="sm" len="sm"/>
          </a:ln>
        </p:spPr>
      </p:cxnSp>
      <p:cxnSp>
        <p:nvCxnSpPr>
          <p:cNvPr id="704" name="Google Shape;704;p21"/>
          <p:cNvCxnSpPr/>
          <p:nvPr/>
        </p:nvCxnSpPr>
        <p:spPr>
          <a:xfrm rot="10800000" flipH="1">
            <a:off x="6278776" y="3353892"/>
            <a:ext cx="2414927" cy="938622"/>
          </a:xfrm>
          <a:prstGeom prst="straightConnector1">
            <a:avLst/>
          </a:prstGeom>
          <a:noFill/>
          <a:ln w="15875" cap="flat" cmpd="sng">
            <a:solidFill>
              <a:srgbClr val="0B3458"/>
            </a:solidFill>
            <a:prstDash val="solid"/>
            <a:round/>
            <a:headEnd type="none" w="sm" len="sm"/>
            <a:tailEnd type="none" w="sm" len="sm"/>
          </a:ln>
        </p:spPr>
      </p:cxnSp>
      <p:sp>
        <p:nvSpPr>
          <p:cNvPr id="705" name="Google Shape;705;p21"/>
          <p:cNvSpPr/>
          <p:nvPr/>
        </p:nvSpPr>
        <p:spPr>
          <a:xfrm>
            <a:off x="7315558" y="3672007"/>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zh-CN" sz="1400" b="1" i="0" u="none" strike="noStrike" cap="none">
                <a:solidFill>
                  <a:srgbClr val="F1633E"/>
                </a:solidFill>
                <a:latin typeface="Arial"/>
                <a:ea typeface="SimSun"/>
                <a:cs typeface="Arial"/>
                <a:sym typeface="Arial"/>
              </a:rPr>
              <a:t>5</a:t>
            </a:r>
          </a:p>
        </p:txBody>
      </p:sp>
      <p:sp>
        <p:nvSpPr>
          <p:cNvPr id="706" name="Google Shape;706;p21"/>
          <p:cNvSpPr/>
          <p:nvPr/>
        </p:nvSpPr>
        <p:spPr>
          <a:xfrm>
            <a:off x="1559795" y="1601060"/>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认知</a:t>
            </a:r>
          </a:p>
        </p:txBody>
      </p:sp>
      <p:sp>
        <p:nvSpPr>
          <p:cNvPr id="707" name="Google Shape;707;p21"/>
          <p:cNvSpPr/>
          <p:nvPr/>
        </p:nvSpPr>
        <p:spPr>
          <a:xfrm rot="5400000">
            <a:off x="3906775" y="1735599"/>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8" name="Google Shape;708;p21"/>
          <p:cNvSpPr/>
          <p:nvPr/>
        </p:nvSpPr>
        <p:spPr>
          <a:xfrm>
            <a:off x="4040118" y="1601060"/>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了解</a:t>
            </a:r>
          </a:p>
        </p:txBody>
      </p:sp>
      <p:sp>
        <p:nvSpPr>
          <p:cNvPr id="709" name="Google Shape;709;p21"/>
          <p:cNvSpPr/>
          <p:nvPr/>
        </p:nvSpPr>
        <p:spPr>
          <a:xfrm>
            <a:off x="6520441" y="1601060"/>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审议</a:t>
            </a:r>
          </a:p>
        </p:txBody>
      </p:sp>
      <p:sp>
        <p:nvSpPr>
          <p:cNvPr id="710" name="Google Shape;710;p21"/>
          <p:cNvSpPr/>
          <p:nvPr/>
        </p:nvSpPr>
        <p:spPr>
          <a:xfrm rot="5400000">
            <a:off x="6282328" y="1735598"/>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1" name="Google Shape;711;p21"/>
          <p:cNvSpPr/>
          <p:nvPr/>
        </p:nvSpPr>
        <p:spPr>
          <a:xfrm>
            <a:off x="3925235" y="5620155"/>
            <a:ext cx="4781868" cy="701040"/>
          </a:xfrm>
          <a:prstGeom prst="rect">
            <a:avLst/>
          </a:prstGeom>
          <a:noFill/>
          <a:ln>
            <a:noFill/>
          </a:ln>
        </p:spPr>
        <p:txBody>
          <a:bodyPr spcFirstLastPara="1" wrap="square" lIns="288000" tIns="45700" rIns="91425" bIns="45700" anchor="ctr" anchorCtr="0">
            <a:noAutofit/>
          </a:bodyPr>
          <a:lstStyle/>
          <a:p>
            <a:pPr marL="0" marR="0" lvl="0" indent="0" algn="l" rtl="0">
              <a:lnSpc>
                <a:spcPct val="10625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能力建设申请人顾问</a:t>
            </a:r>
            <a:br>
              <a:rPr lang="zh-CN" sz="1600" b="0" i="0" u="none" strike="noStrike" cap="none">
                <a:solidFill>
                  <a:srgbClr val="0B3458"/>
                </a:solidFill>
                <a:latin typeface="Arial"/>
                <a:ea typeface="SimSun"/>
                <a:cs typeface="Arial"/>
                <a:sym typeface="Arial"/>
              </a:rPr>
            </a:br>
            <a:r>
              <a:rPr lang="zh-CN" sz="1600" b="0" i="0" u="none" strike="noStrike" cap="none">
                <a:solidFill>
                  <a:srgbClr val="0B3458"/>
                </a:solidFill>
                <a:latin typeface="Arial"/>
                <a:ea typeface="SimSun"/>
                <a:cs typeface="Arial"/>
                <a:sym typeface="Arial"/>
              </a:rPr>
              <a:t>公益服务</a:t>
            </a:r>
          </a:p>
        </p:txBody>
      </p:sp>
      <p:cxnSp>
        <p:nvCxnSpPr>
          <p:cNvPr id="712" name="Google Shape;712;p21"/>
          <p:cNvCxnSpPr/>
          <p:nvPr/>
        </p:nvCxnSpPr>
        <p:spPr>
          <a:xfrm>
            <a:off x="3920650" y="1542667"/>
            <a:ext cx="0" cy="4807103"/>
          </a:xfrm>
          <a:prstGeom prst="straightConnector1">
            <a:avLst/>
          </a:prstGeom>
          <a:noFill/>
          <a:ln w="15875" cap="flat" cmpd="sng">
            <a:solidFill>
              <a:srgbClr val="F1633E"/>
            </a:solidFill>
            <a:prstDash val="solid"/>
            <a:round/>
            <a:headEnd type="none" w="sm" len="sm"/>
            <a:tailEnd type="none" w="sm" len="sm"/>
          </a:ln>
        </p:spPr>
      </p:cxnSp>
      <p:cxnSp>
        <p:nvCxnSpPr>
          <p:cNvPr id="713" name="Google Shape;713;p21"/>
          <p:cNvCxnSpPr/>
          <p:nvPr/>
        </p:nvCxnSpPr>
        <p:spPr>
          <a:xfrm>
            <a:off x="6289376" y="1539746"/>
            <a:ext cx="0" cy="4108984"/>
          </a:xfrm>
          <a:prstGeom prst="straightConnector1">
            <a:avLst/>
          </a:prstGeom>
          <a:noFill/>
          <a:ln w="15875" cap="flat" cmpd="sng">
            <a:solidFill>
              <a:srgbClr val="F1633E"/>
            </a:solidFill>
            <a:prstDash val="solid"/>
            <a:round/>
            <a:headEnd type="none" w="sm" len="sm"/>
            <a:tailEnd type="none" w="sm" len="sm"/>
          </a:ln>
        </p:spPr>
      </p:cxnSp>
      <p:cxnSp>
        <p:nvCxnSpPr>
          <p:cNvPr id="714" name="Google Shape;714;p21"/>
          <p:cNvCxnSpPr/>
          <p:nvPr/>
        </p:nvCxnSpPr>
        <p:spPr>
          <a:xfrm>
            <a:off x="1576269" y="1539746"/>
            <a:ext cx="0" cy="4810024"/>
          </a:xfrm>
          <a:prstGeom prst="straightConnector1">
            <a:avLst/>
          </a:prstGeom>
          <a:noFill/>
          <a:ln w="15875" cap="flat" cmpd="sng">
            <a:solidFill>
              <a:srgbClr val="F1633E"/>
            </a:solidFill>
            <a:prstDash val="solid"/>
            <a:round/>
            <a:headEnd type="none" w="sm" len="sm"/>
            <a:tailEnd type="none" w="sm" len="sm"/>
          </a:ln>
        </p:spPr>
      </p:cxnSp>
      <p:cxnSp>
        <p:nvCxnSpPr>
          <p:cNvPr id="715" name="Google Shape;715;p21"/>
          <p:cNvCxnSpPr/>
          <p:nvPr/>
        </p:nvCxnSpPr>
        <p:spPr>
          <a:xfrm>
            <a:off x="8707103" y="1535891"/>
            <a:ext cx="0" cy="4813879"/>
          </a:xfrm>
          <a:prstGeom prst="straightConnector1">
            <a:avLst/>
          </a:prstGeom>
          <a:noFill/>
          <a:ln w="15875" cap="flat" cmpd="sng">
            <a:solidFill>
              <a:srgbClr val="F1633E"/>
            </a:solidFill>
            <a:prstDash val="solid"/>
            <a:round/>
            <a:headEnd type="none" w="sm" len="sm"/>
            <a:tailEnd type="none" w="sm" len="sm"/>
          </a:ln>
        </p:spPr>
      </p:cxnSp>
      <p:sp>
        <p:nvSpPr>
          <p:cNvPr id="716" name="Google Shape;716;p21"/>
          <p:cNvSpPr/>
          <p:nvPr/>
        </p:nvSpPr>
        <p:spPr>
          <a:xfrm rot="5400000">
            <a:off x="8687428" y="1735599"/>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7" name="Google Shape;717;p21"/>
          <p:cNvSpPr/>
          <p:nvPr/>
        </p:nvSpPr>
        <p:spPr>
          <a:xfrm>
            <a:off x="1428708" y="4771402"/>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zh-CN" sz="1400" b="1" i="0" u="none" strike="noStrike" cap="none">
                <a:solidFill>
                  <a:srgbClr val="F1633E"/>
                </a:solidFill>
                <a:latin typeface="Arial"/>
                <a:ea typeface="SimSun"/>
                <a:cs typeface="Arial"/>
                <a:sym typeface="Arial"/>
              </a:rPr>
              <a:t>1</a:t>
            </a:r>
          </a:p>
        </p:txBody>
      </p:sp>
      <p:sp>
        <p:nvSpPr>
          <p:cNvPr id="703" name="Google Shape;703;p21"/>
          <p:cNvSpPr/>
          <p:nvPr/>
        </p:nvSpPr>
        <p:spPr>
          <a:xfrm>
            <a:off x="6127580" y="4145408"/>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zh-CN" sz="1400" b="1" i="0" u="none" strike="noStrike" cap="none">
                <a:solidFill>
                  <a:srgbClr val="F1633E"/>
                </a:solidFill>
                <a:latin typeface="Arial"/>
                <a:ea typeface="SimSun"/>
                <a:cs typeface="Arial"/>
                <a:sym typeface="Arial"/>
              </a:rPr>
              <a:t>4</a:t>
            </a:r>
          </a:p>
        </p:txBody>
      </p:sp>
      <p:sp>
        <p:nvSpPr>
          <p:cNvPr id="702" name="Google Shape;702;p21"/>
          <p:cNvSpPr/>
          <p:nvPr/>
        </p:nvSpPr>
        <p:spPr>
          <a:xfrm>
            <a:off x="3760640" y="4149498"/>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zh-CN" sz="1400" b="1" i="0" u="none" strike="noStrike" cap="none">
                <a:solidFill>
                  <a:srgbClr val="F1633E"/>
                </a:solidFill>
                <a:latin typeface="Arial"/>
                <a:ea typeface="SimSun"/>
                <a:cs typeface="Arial"/>
                <a:sym typeface="Arial"/>
              </a:rPr>
              <a:t>3</a:t>
            </a:r>
          </a:p>
        </p:txBody>
      </p:sp>
      <p:sp>
        <p:nvSpPr>
          <p:cNvPr id="718" name="Google Shape;718;p21"/>
          <p:cNvSpPr/>
          <p:nvPr/>
        </p:nvSpPr>
        <p:spPr>
          <a:xfrm>
            <a:off x="8553108" y="3196421"/>
            <a:ext cx="302392" cy="302392"/>
          </a:xfrm>
          <a:prstGeom prst="ellipse">
            <a:avLst/>
          </a:prstGeom>
          <a:solidFill>
            <a:srgbClr val="0B345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zh-CN" sz="1400" b="1" i="0" u="none" strike="noStrike" cap="none">
                <a:solidFill>
                  <a:srgbClr val="F1633E"/>
                </a:solidFill>
                <a:latin typeface="Arial"/>
                <a:ea typeface="SimSun"/>
                <a:cs typeface="Arial"/>
                <a:sym typeface="Arial"/>
              </a:rPr>
              <a:t>6</a:t>
            </a:r>
          </a:p>
        </p:txBody>
      </p:sp>
      <p:cxnSp>
        <p:nvCxnSpPr>
          <p:cNvPr id="719" name="Google Shape;719;p21"/>
          <p:cNvCxnSpPr/>
          <p:nvPr/>
        </p:nvCxnSpPr>
        <p:spPr>
          <a:xfrm rot="10800000" flipH="1">
            <a:off x="2743164" y="4303495"/>
            <a:ext cx="1168672" cy="603393"/>
          </a:xfrm>
          <a:prstGeom prst="straightConnector1">
            <a:avLst/>
          </a:prstGeom>
          <a:noFill/>
          <a:ln w="15875" cap="flat" cmpd="sng">
            <a:solidFill>
              <a:srgbClr val="0B3458"/>
            </a:solidFill>
            <a:prstDash val="solid"/>
            <a:round/>
            <a:headEnd type="none" w="sm" len="sm"/>
            <a:tailEnd type="none" w="sm" len="sm"/>
          </a:ln>
        </p:spPr>
      </p:cxnSp>
      <p:sp>
        <p:nvSpPr>
          <p:cNvPr id="720" name="Google Shape;720;p21"/>
          <p:cNvSpPr/>
          <p:nvPr/>
        </p:nvSpPr>
        <p:spPr>
          <a:xfrm>
            <a:off x="2587384" y="4736159"/>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zh-CN" sz="1400" b="1" i="0" u="none" strike="noStrike" cap="none">
                <a:solidFill>
                  <a:srgbClr val="F1633E"/>
                </a:solidFill>
                <a:latin typeface="Arial"/>
                <a:ea typeface="SimSun"/>
                <a:cs typeface="Arial"/>
                <a:sym typeface="Arial"/>
              </a:rPr>
              <a:t>2</a:t>
            </a:r>
          </a:p>
        </p:txBody>
      </p:sp>
      <p:sp>
        <p:nvSpPr>
          <p:cNvPr id="721" name="Google Shape;721;p21"/>
          <p:cNvSpPr/>
          <p:nvPr/>
        </p:nvSpPr>
        <p:spPr>
          <a:xfrm>
            <a:off x="778322" y="3467258"/>
            <a:ext cx="1323839" cy="1178686"/>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zh-CN" sz="1600" b="0" i="0" u="none" strike="noStrike" cap="none">
                <a:solidFill>
                  <a:schemeClr val="lt1"/>
                </a:solidFill>
                <a:latin typeface="Arial"/>
                <a:ea typeface="SimSun"/>
                <a:cs typeface="Arial"/>
                <a:sym typeface="Arial"/>
              </a:rPr>
              <a:t>gTLD 与我们的工作有何关系？</a:t>
            </a:r>
          </a:p>
        </p:txBody>
      </p:sp>
      <p:sp>
        <p:nvSpPr>
          <p:cNvPr id="722" name="Google Shape;722;p21"/>
          <p:cNvSpPr/>
          <p:nvPr/>
        </p:nvSpPr>
        <p:spPr>
          <a:xfrm>
            <a:off x="3494727" y="3034692"/>
            <a:ext cx="1210241" cy="94506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zh-CN" sz="1600" b="0" i="0" u="none" strike="noStrike" cap="none">
                <a:solidFill>
                  <a:schemeClr val="lt1"/>
                </a:solidFill>
                <a:latin typeface="Arial"/>
                <a:ea typeface="SimSun"/>
                <a:cs typeface="Arial"/>
                <a:sym typeface="Arial"/>
              </a:rPr>
              <a:t>很高兴我们有资格获得支持！</a:t>
            </a:r>
          </a:p>
        </p:txBody>
      </p:sp>
      <p:sp>
        <p:nvSpPr>
          <p:cNvPr id="723" name="Google Shape;723;p21"/>
          <p:cNvSpPr/>
          <p:nvPr/>
        </p:nvSpPr>
        <p:spPr>
          <a:xfrm>
            <a:off x="3629656" y="4684882"/>
            <a:ext cx="1903183" cy="662499"/>
          </a:xfrm>
          <a:prstGeom prst="roundRect">
            <a:avLst>
              <a:gd name="adj" fmla="val 8484"/>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申请人已申请并符合资格</a:t>
            </a:r>
          </a:p>
        </p:txBody>
      </p:sp>
      <p:sp>
        <p:nvSpPr>
          <p:cNvPr id="724" name="Google Shape;724;p21"/>
          <p:cNvSpPr/>
          <p:nvPr/>
        </p:nvSpPr>
        <p:spPr>
          <a:xfrm>
            <a:off x="7702193" y="3735522"/>
            <a:ext cx="1243879" cy="819772"/>
          </a:xfrm>
          <a:prstGeom prst="roundRect">
            <a:avLst>
              <a:gd name="adj" fmla="val 12991"/>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已提交 gTLD 申请</a:t>
            </a:r>
          </a:p>
        </p:txBody>
      </p:sp>
      <p:sp>
        <p:nvSpPr>
          <p:cNvPr id="725" name="Google Shape;725;p21"/>
          <p:cNvSpPr/>
          <p:nvPr/>
        </p:nvSpPr>
        <p:spPr>
          <a:xfrm>
            <a:off x="4836121" y="3040660"/>
            <a:ext cx="1564528" cy="938621"/>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zh-CN" sz="1600" b="0" i="0" u="none" strike="noStrike" cap="none">
                <a:solidFill>
                  <a:schemeClr val="lt1"/>
                </a:solidFill>
                <a:latin typeface="Arial"/>
                <a:ea typeface="SimSun"/>
                <a:cs typeface="Arial"/>
                <a:sym typeface="Arial"/>
              </a:rPr>
              <a:t>我们如何管理启动成本？</a:t>
            </a:r>
          </a:p>
        </p:txBody>
      </p:sp>
      <p:sp>
        <p:nvSpPr>
          <p:cNvPr id="726" name="Google Shape;726;p21"/>
          <p:cNvSpPr/>
          <p:nvPr/>
        </p:nvSpPr>
        <p:spPr>
          <a:xfrm rot="5400000">
            <a:off x="3906775" y="5869924"/>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7" name="Google Shape;727;p21"/>
          <p:cNvSpPr/>
          <p:nvPr/>
        </p:nvSpPr>
        <p:spPr>
          <a:xfrm rot="5400000">
            <a:off x="8690531" y="5869925"/>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28" name="Google Shape;728;p21"/>
          <p:cNvCxnSpPr/>
          <p:nvPr/>
        </p:nvCxnSpPr>
        <p:spPr>
          <a:xfrm>
            <a:off x="432000" y="1535891"/>
            <a:ext cx="8280000" cy="0"/>
          </a:xfrm>
          <a:prstGeom prst="straightConnector1">
            <a:avLst/>
          </a:prstGeom>
          <a:noFill/>
          <a:ln w="15875" cap="flat" cmpd="sng">
            <a:solidFill>
              <a:srgbClr val="7F7F7F"/>
            </a:solidFill>
            <a:prstDash val="solid"/>
            <a:round/>
            <a:headEnd type="none" w="sm" len="sm"/>
            <a:tailEnd type="none" w="sm" len="sm"/>
          </a:ln>
        </p:spPr>
      </p:cxnSp>
      <p:cxnSp>
        <p:nvCxnSpPr>
          <p:cNvPr id="729" name="Google Shape;729;p21"/>
          <p:cNvCxnSpPr/>
          <p:nvPr/>
        </p:nvCxnSpPr>
        <p:spPr>
          <a:xfrm>
            <a:off x="432000" y="2111417"/>
            <a:ext cx="8280000" cy="0"/>
          </a:xfrm>
          <a:prstGeom prst="straightConnector1">
            <a:avLst/>
          </a:prstGeom>
          <a:noFill/>
          <a:ln w="15875" cap="flat" cmpd="sng">
            <a:solidFill>
              <a:srgbClr val="7F7F7F"/>
            </a:solidFill>
            <a:prstDash val="solid"/>
            <a:round/>
            <a:headEnd type="none" w="sm" len="sm"/>
            <a:tailEnd type="none" w="sm" len="sm"/>
          </a:ln>
        </p:spPr>
      </p:cxnSp>
      <p:cxnSp>
        <p:nvCxnSpPr>
          <p:cNvPr id="730" name="Google Shape;730;p21"/>
          <p:cNvCxnSpPr/>
          <p:nvPr/>
        </p:nvCxnSpPr>
        <p:spPr>
          <a:xfrm>
            <a:off x="432000" y="6353860"/>
            <a:ext cx="8280000" cy="0"/>
          </a:xfrm>
          <a:prstGeom prst="straightConnector1">
            <a:avLst/>
          </a:prstGeom>
          <a:noFill/>
          <a:ln w="15875" cap="flat" cmpd="sng">
            <a:solidFill>
              <a:srgbClr val="7F7F7F"/>
            </a:solidFill>
            <a:prstDash val="solid"/>
            <a:round/>
            <a:headEnd type="none" w="sm" len="sm"/>
            <a:tailEnd type="none" w="sm" len="sm"/>
          </a:ln>
        </p:spPr>
      </p:cxnSp>
      <p:sp>
        <p:nvSpPr>
          <p:cNvPr id="731" name="Google Shape;731;p21"/>
          <p:cNvSpPr/>
          <p:nvPr/>
        </p:nvSpPr>
        <p:spPr>
          <a:xfrm rot="10800000" flipH="1">
            <a:off x="1757605" y="4644042"/>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2" name="Google Shape;732;p21"/>
          <p:cNvSpPr/>
          <p:nvPr/>
        </p:nvSpPr>
        <p:spPr>
          <a:xfrm rot="10800000" flipH="1">
            <a:off x="2818962" y="4474224"/>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3" name="Google Shape;733;p21"/>
          <p:cNvSpPr/>
          <p:nvPr/>
        </p:nvSpPr>
        <p:spPr>
          <a:xfrm rot="10800000" flipH="1">
            <a:off x="4129683" y="3980227"/>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4" name="Google Shape;734;p21"/>
          <p:cNvSpPr/>
          <p:nvPr/>
        </p:nvSpPr>
        <p:spPr>
          <a:xfrm rot="10800000">
            <a:off x="5921592" y="3974478"/>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5" name="Google Shape;735;p21"/>
          <p:cNvSpPr/>
          <p:nvPr/>
        </p:nvSpPr>
        <p:spPr>
          <a:xfrm rot="10800000">
            <a:off x="7202296" y="3497411"/>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6" name="Google Shape;736;p21"/>
          <p:cNvSpPr/>
          <p:nvPr/>
        </p:nvSpPr>
        <p:spPr>
          <a:xfrm>
            <a:off x="4027825" y="4542584"/>
            <a:ext cx="143319" cy="143319"/>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7" name="Google Shape;737;p21"/>
          <p:cNvSpPr/>
          <p:nvPr/>
        </p:nvSpPr>
        <p:spPr>
          <a:xfrm flipH="1">
            <a:off x="8477332" y="3593424"/>
            <a:ext cx="143319" cy="143319"/>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38" name="Google Shape;738;p21"/>
          <p:cNvCxnSpPr/>
          <p:nvPr/>
        </p:nvCxnSpPr>
        <p:spPr>
          <a:xfrm>
            <a:off x="432000" y="5556370"/>
            <a:ext cx="8280000" cy="0"/>
          </a:xfrm>
          <a:prstGeom prst="straightConnector1">
            <a:avLst/>
          </a:prstGeom>
          <a:noFill/>
          <a:ln w="15875" cap="flat" cmpd="sng">
            <a:solidFill>
              <a:srgbClr val="7F7F7F"/>
            </a:solidFill>
            <a:prstDash val="solid"/>
            <a:round/>
            <a:headEnd type="none" w="sm" len="sm"/>
            <a:tailEnd type="none" w="sm" len="sm"/>
          </a:ln>
        </p:spPr>
      </p:cxnSp>
      <p:sp>
        <p:nvSpPr>
          <p:cNvPr id="739" name="Google Shape;739;p21"/>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22"/>
          <p:cNvSpPr txBox="1">
            <a:spLocks noGrp="1"/>
          </p:cNvSpPr>
          <p:nvPr>
            <p:ph type="title"/>
          </p:nvPr>
        </p:nvSpPr>
        <p:spPr>
          <a:xfrm>
            <a:off x="431798" y="900114"/>
            <a:ext cx="5836799" cy="5320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a:t>受支持申请人的历程</a:t>
            </a:r>
          </a:p>
        </p:txBody>
      </p:sp>
      <p:sp>
        <p:nvSpPr>
          <p:cNvPr id="746" name="Google Shape;746;p22"/>
          <p:cNvSpPr/>
          <p:nvPr/>
        </p:nvSpPr>
        <p:spPr>
          <a:xfrm>
            <a:off x="1524232" y="5611786"/>
            <a:ext cx="2372428" cy="701040"/>
          </a:xfrm>
          <a:prstGeom prst="rect">
            <a:avLst/>
          </a:prstGeom>
          <a:noFill/>
          <a:ln>
            <a:noFill/>
          </a:ln>
        </p:spPr>
        <p:txBody>
          <a:bodyPr spcFirstLastPara="1" wrap="square" lIns="10800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能力建设申请人顾问</a:t>
            </a:r>
            <a:br>
              <a:rPr lang="zh-CN" sz="1600" b="0" i="0" u="none" strike="noStrike" cap="none">
                <a:solidFill>
                  <a:srgbClr val="0B3458"/>
                </a:solidFill>
                <a:latin typeface="Arial"/>
                <a:ea typeface="SimSun"/>
                <a:cs typeface="Arial"/>
                <a:sym typeface="Arial"/>
              </a:rPr>
            </a:br>
            <a:r>
              <a:rPr lang="zh-CN" sz="1600" b="0" i="0" u="none" strike="noStrike" cap="none">
                <a:solidFill>
                  <a:srgbClr val="0B3458"/>
                </a:solidFill>
                <a:latin typeface="Arial"/>
                <a:ea typeface="SimSun"/>
                <a:cs typeface="Arial"/>
                <a:sym typeface="Arial"/>
              </a:rPr>
              <a:t>费用减额</a:t>
            </a:r>
          </a:p>
        </p:txBody>
      </p:sp>
      <p:cxnSp>
        <p:nvCxnSpPr>
          <p:cNvPr id="747" name="Google Shape;747;p22"/>
          <p:cNvCxnSpPr/>
          <p:nvPr/>
        </p:nvCxnSpPr>
        <p:spPr>
          <a:xfrm rot="10800000" flipH="1">
            <a:off x="1542582" y="3702209"/>
            <a:ext cx="2147004" cy="393388"/>
          </a:xfrm>
          <a:prstGeom prst="straightConnector1">
            <a:avLst/>
          </a:prstGeom>
          <a:noFill/>
          <a:ln w="15875" cap="flat" cmpd="sng">
            <a:solidFill>
              <a:srgbClr val="0B3458"/>
            </a:solidFill>
            <a:prstDash val="solid"/>
            <a:round/>
            <a:headEnd type="none" w="sm" len="sm"/>
            <a:tailEnd type="none" w="sm" len="sm"/>
          </a:ln>
        </p:spPr>
      </p:cxnSp>
      <p:cxnSp>
        <p:nvCxnSpPr>
          <p:cNvPr id="748" name="Google Shape;748;p22"/>
          <p:cNvCxnSpPr/>
          <p:nvPr/>
        </p:nvCxnSpPr>
        <p:spPr>
          <a:xfrm rot="10800000" flipH="1">
            <a:off x="5452988" y="3093552"/>
            <a:ext cx="824319" cy="353604"/>
          </a:xfrm>
          <a:prstGeom prst="straightConnector1">
            <a:avLst/>
          </a:prstGeom>
          <a:noFill/>
          <a:ln w="15875" cap="flat" cmpd="sng">
            <a:solidFill>
              <a:srgbClr val="0B3458"/>
            </a:solidFill>
            <a:prstDash val="solid"/>
            <a:round/>
            <a:headEnd type="none" w="sm" len="sm"/>
            <a:tailEnd type="none" w="sm" len="sm"/>
          </a:ln>
        </p:spPr>
      </p:cxnSp>
      <p:sp>
        <p:nvSpPr>
          <p:cNvPr id="749" name="Google Shape;749;p22"/>
          <p:cNvSpPr/>
          <p:nvPr/>
        </p:nvSpPr>
        <p:spPr>
          <a:xfrm>
            <a:off x="1559795" y="1619821"/>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决策</a:t>
            </a:r>
          </a:p>
        </p:txBody>
      </p:sp>
      <p:sp>
        <p:nvSpPr>
          <p:cNvPr id="750" name="Google Shape;750;p22"/>
          <p:cNvSpPr/>
          <p:nvPr/>
        </p:nvSpPr>
        <p:spPr>
          <a:xfrm rot="5400000">
            <a:off x="3906775" y="1744835"/>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1" name="Google Shape;751;p22"/>
          <p:cNvSpPr/>
          <p:nvPr/>
        </p:nvSpPr>
        <p:spPr>
          <a:xfrm>
            <a:off x="4040118" y="1619821"/>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签约和授权</a:t>
            </a:r>
          </a:p>
        </p:txBody>
      </p:sp>
      <p:sp>
        <p:nvSpPr>
          <p:cNvPr id="752" name="Google Shape;752;p22"/>
          <p:cNvSpPr/>
          <p:nvPr/>
        </p:nvSpPr>
        <p:spPr>
          <a:xfrm>
            <a:off x="6417571" y="1619821"/>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可持续注册</a:t>
            </a:r>
          </a:p>
        </p:txBody>
      </p:sp>
      <p:sp>
        <p:nvSpPr>
          <p:cNvPr id="753" name="Google Shape;753;p22"/>
          <p:cNvSpPr/>
          <p:nvPr/>
        </p:nvSpPr>
        <p:spPr>
          <a:xfrm rot="5400000">
            <a:off x="6282328" y="1744834"/>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4" name="Google Shape;754;p22"/>
          <p:cNvSpPr/>
          <p:nvPr/>
        </p:nvSpPr>
        <p:spPr>
          <a:xfrm>
            <a:off x="3925235" y="5611786"/>
            <a:ext cx="2359245" cy="701040"/>
          </a:xfrm>
          <a:prstGeom prst="rect">
            <a:avLst/>
          </a:prstGeom>
          <a:noFill/>
          <a:ln>
            <a:noFill/>
          </a:ln>
        </p:spPr>
        <p:txBody>
          <a:bodyPr spcFirstLastPara="1" wrap="square" lIns="91425" tIns="45700" rIns="91425" bIns="4570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导师</a:t>
            </a:r>
            <a:br>
              <a:rPr lang="zh-CN" sz="1600" b="0" i="0" u="none" strike="noStrike" cap="none">
                <a:solidFill>
                  <a:srgbClr val="0B3458"/>
                </a:solidFill>
                <a:latin typeface="Arial"/>
                <a:ea typeface="SimSun"/>
                <a:cs typeface="Arial"/>
                <a:sym typeface="Arial"/>
              </a:rPr>
            </a:br>
            <a:r>
              <a:rPr lang="zh-CN" sz="1600" b="0" i="0" u="none" strike="noStrike" cap="none">
                <a:solidFill>
                  <a:srgbClr val="0B3458"/>
                </a:solidFill>
                <a:latin typeface="Arial"/>
                <a:ea typeface="SimSun"/>
                <a:cs typeface="Arial"/>
                <a:sym typeface="Arial"/>
              </a:rPr>
              <a:t>申请人顾问</a:t>
            </a:r>
          </a:p>
        </p:txBody>
      </p:sp>
      <p:cxnSp>
        <p:nvCxnSpPr>
          <p:cNvPr id="755" name="Google Shape;755;p22"/>
          <p:cNvCxnSpPr/>
          <p:nvPr/>
        </p:nvCxnSpPr>
        <p:spPr>
          <a:xfrm>
            <a:off x="3920650" y="1542667"/>
            <a:ext cx="0" cy="4807103"/>
          </a:xfrm>
          <a:prstGeom prst="straightConnector1">
            <a:avLst/>
          </a:prstGeom>
          <a:noFill/>
          <a:ln w="15875" cap="flat" cmpd="sng">
            <a:solidFill>
              <a:srgbClr val="F1633E"/>
            </a:solidFill>
            <a:prstDash val="solid"/>
            <a:round/>
            <a:headEnd type="none" w="sm" len="sm"/>
            <a:tailEnd type="none" w="sm" len="sm"/>
          </a:ln>
        </p:spPr>
      </p:cxnSp>
      <p:cxnSp>
        <p:nvCxnSpPr>
          <p:cNvPr id="756" name="Google Shape;756;p22"/>
          <p:cNvCxnSpPr/>
          <p:nvPr/>
        </p:nvCxnSpPr>
        <p:spPr>
          <a:xfrm>
            <a:off x="6289376" y="1539746"/>
            <a:ext cx="0" cy="4810024"/>
          </a:xfrm>
          <a:prstGeom prst="straightConnector1">
            <a:avLst/>
          </a:prstGeom>
          <a:noFill/>
          <a:ln w="15875" cap="flat" cmpd="sng">
            <a:solidFill>
              <a:srgbClr val="F1633E"/>
            </a:solidFill>
            <a:prstDash val="solid"/>
            <a:round/>
            <a:headEnd type="none" w="sm" len="sm"/>
            <a:tailEnd type="none" w="sm" len="sm"/>
          </a:ln>
        </p:spPr>
      </p:cxnSp>
      <p:cxnSp>
        <p:nvCxnSpPr>
          <p:cNvPr id="757" name="Google Shape;757;p22"/>
          <p:cNvCxnSpPr/>
          <p:nvPr/>
        </p:nvCxnSpPr>
        <p:spPr>
          <a:xfrm>
            <a:off x="1576269" y="1539746"/>
            <a:ext cx="0" cy="4810024"/>
          </a:xfrm>
          <a:prstGeom prst="straightConnector1">
            <a:avLst/>
          </a:prstGeom>
          <a:noFill/>
          <a:ln w="15875" cap="flat" cmpd="sng">
            <a:solidFill>
              <a:srgbClr val="F1633E"/>
            </a:solidFill>
            <a:prstDash val="solid"/>
            <a:round/>
            <a:headEnd type="none" w="sm" len="sm"/>
            <a:tailEnd type="none" w="sm" len="sm"/>
          </a:ln>
        </p:spPr>
      </p:cxnSp>
      <p:cxnSp>
        <p:nvCxnSpPr>
          <p:cNvPr id="758" name="Google Shape;758;p22"/>
          <p:cNvCxnSpPr/>
          <p:nvPr/>
        </p:nvCxnSpPr>
        <p:spPr>
          <a:xfrm>
            <a:off x="8707103" y="1535891"/>
            <a:ext cx="0" cy="4813879"/>
          </a:xfrm>
          <a:prstGeom prst="straightConnector1">
            <a:avLst/>
          </a:prstGeom>
          <a:noFill/>
          <a:ln w="15875" cap="flat" cmpd="sng">
            <a:solidFill>
              <a:srgbClr val="F1633E"/>
            </a:solidFill>
            <a:prstDash val="solid"/>
            <a:round/>
            <a:headEnd type="none" w="sm" len="sm"/>
            <a:tailEnd type="none" w="sm" len="sm"/>
          </a:ln>
        </p:spPr>
      </p:cxnSp>
      <p:sp>
        <p:nvSpPr>
          <p:cNvPr id="759" name="Google Shape;759;p22"/>
          <p:cNvSpPr/>
          <p:nvPr/>
        </p:nvSpPr>
        <p:spPr>
          <a:xfrm>
            <a:off x="1428708" y="3935286"/>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zh-CN" sz="1400" b="1" i="0" u="none" strike="noStrike" cap="none">
                <a:solidFill>
                  <a:srgbClr val="F1633E"/>
                </a:solidFill>
                <a:latin typeface="Arial"/>
                <a:ea typeface="SimSun"/>
                <a:cs typeface="Arial"/>
                <a:sym typeface="Arial"/>
              </a:rPr>
              <a:t>6</a:t>
            </a:r>
          </a:p>
        </p:txBody>
      </p:sp>
      <p:cxnSp>
        <p:nvCxnSpPr>
          <p:cNvPr id="760" name="Google Shape;760;p22"/>
          <p:cNvCxnSpPr/>
          <p:nvPr/>
        </p:nvCxnSpPr>
        <p:spPr>
          <a:xfrm rot="10800000" flipH="1">
            <a:off x="3560992" y="3416866"/>
            <a:ext cx="1979007" cy="301696"/>
          </a:xfrm>
          <a:prstGeom prst="straightConnector1">
            <a:avLst/>
          </a:prstGeom>
          <a:noFill/>
          <a:ln w="15875" cap="flat" cmpd="sng">
            <a:solidFill>
              <a:srgbClr val="0B3458"/>
            </a:solidFill>
            <a:prstDash val="solid"/>
            <a:round/>
            <a:headEnd type="none" w="sm" len="sm"/>
            <a:tailEnd type="none" w="sm" len="sm"/>
          </a:ln>
        </p:spPr>
      </p:cxnSp>
      <p:sp>
        <p:nvSpPr>
          <p:cNvPr id="761" name="Google Shape;761;p22"/>
          <p:cNvSpPr/>
          <p:nvPr/>
        </p:nvSpPr>
        <p:spPr>
          <a:xfrm>
            <a:off x="3508690" y="3566292"/>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zh-CN" sz="1400" b="1" i="0" u="none" strike="noStrike" cap="none">
                <a:solidFill>
                  <a:srgbClr val="F1633E"/>
                </a:solidFill>
                <a:latin typeface="Arial"/>
                <a:ea typeface="SimSun"/>
                <a:cs typeface="Arial"/>
                <a:sym typeface="Arial"/>
              </a:rPr>
              <a:t>7</a:t>
            </a:r>
          </a:p>
        </p:txBody>
      </p:sp>
      <p:cxnSp>
        <p:nvCxnSpPr>
          <p:cNvPr id="762" name="Google Shape;762;p22"/>
          <p:cNvCxnSpPr/>
          <p:nvPr/>
        </p:nvCxnSpPr>
        <p:spPr>
          <a:xfrm rot="10800000" flipH="1">
            <a:off x="6276374" y="2424877"/>
            <a:ext cx="2450626" cy="668114"/>
          </a:xfrm>
          <a:prstGeom prst="straightConnector1">
            <a:avLst/>
          </a:prstGeom>
          <a:noFill/>
          <a:ln w="15875" cap="flat" cmpd="sng">
            <a:solidFill>
              <a:srgbClr val="0B3458"/>
            </a:solidFill>
            <a:prstDash val="solid"/>
            <a:round/>
            <a:headEnd type="none" w="sm" len="sm"/>
            <a:tailEnd type="none" w="sm" len="sm"/>
          </a:ln>
        </p:spPr>
      </p:cxnSp>
      <p:sp>
        <p:nvSpPr>
          <p:cNvPr id="763" name="Google Shape;763;p22"/>
          <p:cNvSpPr/>
          <p:nvPr/>
        </p:nvSpPr>
        <p:spPr>
          <a:xfrm>
            <a:off x="6126111" y="2925806"/>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zh-CN" sz="1400" b="1" i="0" u="none" strike="noStrike" cap="none">
                <a:solidFill>
                  <a:srgbClr val="F1633E"/>
                </a:solidFill>
                <a:latin typeface="Arial"/>
                <a:ea typeface="SimSun"/>
                <a:cs typeface="Arial"/>
                <a:sym typeface="Arial"/>
              </a:rPr>
              <a:t>9</a:t>
            </a:r>
          </a:p>
        </p:txBody>
      </p:sp>
      <p:sp>
        <p:nvSpPr>
          <p:cNvPr id="764" name="Google Shape;764;p22"/>
          <p:cNvSpPr/>
          <p:nvPr/>
        </p:nvSpPr>
        <p:spPr>
          <a:xfrm>
            <a:off x="5381643" y="3272788"/>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zh-CN" sz="1400" b="1" i="0" u="none" strike="noStrike" cap="none">
                <a:solidFill>
                  <a:srgbClr val="F1633E"/>
                </a:solidFill>
                <a:latin typeface="Arial"/>
                <a:ea typeface="SimSun"/>
                <a:cs typeface="Arial"/>
                <a:sym typeface="Arial"/>
              </a:rPr>
              <a:t>8</a:t>
            </a:r>
          </a:p>
        </p:txBody>
      </p:sp>
      <p:sp>
        <p:nvSpPr>
          <p:cNvPr id="765" name="Google Shape;765;p22"/>
          <p:cNvSpPr/>
          <p:nvPr/>
        </p:nvSpPr>
        <p:spPr>
          <a:xfrm>
            <a:off x="1639466" y="2783299"/>
            <a:ext cx="1189205" cy="948875"/>
          </a:xfrm>
          <a:prstGeom prst="roundRect">
            <a:avLst>
              <a:gd name="adj" fmla="val 8484"/>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已提交 gTLD 申请！</a:t>
            </a:r>
          </a:p>
        </p:txBody>
      </p:sp>
      <p:sp>
        <p:nvSpPr>
          <p:cNvPr id="766" name="Google Shape;766;p22"/>
          <p:cNvSpPr/>
          <p:nvPr/>
        </p:nvSpPr>
        <p:spPr>
          <a:xfrm rot="10800000" flipH="1">
            <a:off x="1807689" y="3732092"/>
            <a:ext cx="143319" cy="143319"/>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7" name="Google Shape;767;p22"/>
          <p:cNvSpPr/>
          <p:nvPr/>
        </p:nvSpPr>
        <p:spPr>
          <a:xfrm>
            <a:off x="2084319" y="4092760"/>
            <a:ext cx="1586087" cy="1162767"/>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zh-CN" sz="1600" b="0" i="0" u="none" strike="noStrike" cap="none">
                <a:solidFill>
                  <a:schemeClr val="lt1"/>
                </a:solidFill>
                <a:latin typeface="Arial"/>
                <a:ea typeface="SimSun"/>
                <a:cs typeface="Arial"/>
                <a:sym typeface="Arial"/>
              </a:rPr>
              <a:t>申请流程方便且可预测。</a:t>
            </a:r>
          </a:p>
        </p:txBody>
      </p:sp>
      <p:sp>
        <p:nvSpPr>
          <p:cNvPr id="768" name="Google Shape;768;p22"/>
          <p:cNvSpPr/>
          <p:nvPr/>
        </p:nvSpPr>
        <p:spPr>
          <a:xfrm flipH="1">
            <a:off x="3310492" y="3950680"/>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9" name="Google Shape;769;p22"/>
          <p:cNvSpPr/>
          <p:nvPr/>
        </p:nvSpPr>
        <p:spPr>
          <a:xfrm>
            <a:off x="4126302" y="3754686"/>
            <a:ext cx="1691648" cy="1380151"/>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zh-CN" sz="1600" b="0" i="0" u="none" strike="noStrike" cap="none">
                <a:solidFill>
                  <a:schemeClr val="lt1"/>
                </a:solidFill>
                <a:latin typeface="Arial"/>
                <a:ea typeface="SimSun"/>
                <a:cs typeface="Arial"/>
                <a:sym typeface="Arial"/>
              </a:rPr>
              <a:t>申请顾问</a:t>
            </a:r>
            <a:br>
              <a:rPr lang="zh-CN" sz="1600" b="0" i="0" u="none" strike="noStrike" cap="none">
                <a:solidFill>
                  <a:schemeClr val="lt1"/>
                </a:solidFill>
                <a:latin typeface="Arial"/>
                <a:ea typeface="SimSun"/>
                <a:cs typeface="Arial"/>
                <a:sym typeface="Arial"/>
              </a:rPr>
            </a:br>
            <a:r>
              <a:rPr lang="zh-CN" sz="1600" b="0" i="0" u="none" strike="noStrike" cap="none">
                <a:solidFill>
                  <a:schemeClr val="lt1"/>
                </a:solidFill>
                <a:latin typeface="Arial"/>
                <a:ea typeface="SimSun"/>
                <a:cs typeface="Arial"/>
                <a:sym typeface="Arial"/>
              </a:rPr>
              <a:t>和公益服务为我们提供申请帮助。</a:t>
            </a:r>
          </a:p>
        </p:txBody>
      </p:sp>
      <p:sp>
        <p:nvSpPr>
          <p:cNvPr id="770" name="Google Shape;770;p22"/>
          <p:cNvSpPr/>
          <p:nvPr/>
        </p:nvSpPr>
        <p:spPr>
          <a:xfrm flipH="1">
            <a:off x="5223144" y="3614314"/>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1" name="Google Shape;771;p22"/>
          <p:cNvSpPr/>
          <p:nvPr/>
        </p:nvSpPr>
        <p:spPr>
          <a:xfrm>
            <a:off x="6053501" y="3415758"/>
            <a:ext cx="1350600" cy="12303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zh-CN" sz="1600" b="0" i="0" u="none" strike="noStrike" cap="none">
                <a:solidFill>
                  <a:schemeClr val="lt1"/>
                </a:solidFill>
                <a:latin typeface="Arial"/>
                <a:ea typeface="SimSun"/>
                <a:cs typeface="Arial"/>
                <a:sym typeface="Arial"/>
              </a:rPr>
              <a:t>我们拥有帮助我们启动申请的资源。</a:t>
            </a:r>
          </a:p>
        </p:txBody>
      </p:sp>
      <p:sp>
        <p:nvSpPr>
          <p:cNvPr id="772" name="Google Shape;772;p22"/>
          <p:cNvSpPr/>
          <p:nvPr/>
        </p:nvSpPr>
        <p:spPr>
          <a:xfrm>
            <a:off x="6365057" y="3270111"/>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3" name="Google Shape;773;p22"/>
          <p:cNvSpPr/>
          <p:nvPr/>
        </p:nvSpPr>
        <p:spPr>
          <a:xfrm>
            <a:off x="7463674" y="2799909"/>
            <a:ext cx="1509900" cy="18462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zh-CN" sz="1600" b="0" i="0" u="none" strike="noStrike" cap="none">
                <a:solidFill>
                  <a:schemeClr val="lt1"/>
                </a:solidFill>
                <a:latin typeface="Arial"/>
                <a:ea typeface="SimSun"/>
                <a:cs typeface="Arial"/>
                <a:sym typeface="Arial"/>
              </a:rPr>
              <a:t>感谢不断提供资源，感谢 ICANN 社群。</a:t>
            </a:r>
          </a:p>
        </p:txBody>
      </p:sp>
      <p:sp>
        <p:nvSpPr>
          <p:cNvPr id="774" name="Google Shape;774;p22"/>
          <p:cNvSpPr/>
          <p:nvPr/>
        </p:nvSpPr>
        <p:spPr>
          <a:xfrm flipH="1">
            <a:off x="8463665" y="2654405"/>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5" name="Google Shape;775;p22"/>
          <p:cNvSpPr/>
          <p:nvPr/>
        </p:nvSpPr>
        <p:spPr>
          <a:xfrm>
            <a:off x="8658100" y="2211650"/>
            <a:ext cx="393300" cy="393300"/>
          </a:xfrm>
          <a:prstGeom prst="ellipse">
            <a:avLst/>
          </a:prstGeom>
          <a:solidFill>
            <a:srgbClr val="0B3458"/>
          </a:solidFill>
          <a:ln>
            <a:noFill/>
          </a:ln>
        </p:spPr>
        <p:txBody>
          <a:bodyPr spcFirstLastPara="1" wrap="square" lIns="0" tIns="0" rIns="1800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zh-CN" sz="1400" b="1" i="0" u="none" strike="noStrike" cap="none">
                <a:solidFill>
                  <a:srgbClr val="F1633E"/>
                </a:solidFill>
                <a:latin typeface="Arial"/>
                <a:ea typeface="SimSun"/>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
                  </a:ext>
                </a:extLst>
              </a:rPr>
              <a:t>10</a:t>
            </a:r>
          </a:p>
        </p:txBody>
      </p:sp>
      <p:sp>
        <p:nvSpPr>
          <p:cNvPr id="776" name="Google Shape;776;p22"/>
          <p:cNvSpPr/>
          <p:nvPr/>
        </p:nvSpPr>
        <p:spPr>
          <a:xfrm>
            <a:off x="6346522" y="5611786"/>
            <a:ext cx="2359245" cy="701040"/>
          </a:xfrm>
          <a:prstGeom prst="rect">
            <a:avLst/>
          </a:prstGeom>
          <a:noFill/>
          <a:ln>
            <a:noFill/>
          </a:ln>
        </p:spPr>
        <p:txBody>
          <a:bodyPr spcFirstLastPara="1" wrap="square" lIns="91425" tIns="45700" rIns="91425" bIns="4570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导师制度费用减免</a:t>
            </a:r>
            <a:br>
              <a:rPr lang="zh-CN" sz="1600" b="0" i="0" u="none" strike="noStrike" cap="none">
                <a:solidFill>
                  <a:srgbClr val="0B3458"/>
                </a:solidFill>
                <a:latin typeface="Arial"/>
                <a:ea typeface="SimSun"/>
                <a:cs typeface="Arial"/>
                <a:sym typeface="Arial"/>
              </a:rPr>
            </a:br>
            <a:r>
              <a:rPr lang="zh-CN" sz="1600" b="0" i="0" u="none" strike="noStrike" cap="none">
                <a:solidFill>
                  <a:srgbClr val="0B3458"/>
                </a:solidFill>
                <a:latin typeface="Arial"/>
                <a:ea typeface="SimSun"/>
                <a:cs typeface="Arial"/>
                <a:sym typeface="Arial"/>
              </a:rPr>
              <a:t>RO 应交纳的基本费用</a:t>
            </a:r>
          </a:p>
        </p:txBody>
      </p:sp>
      <p:sp>
        <p:nvSpPr>
          <p:cNvPr id="777" name="Google Shape;777;p22"/>
          <p:cNvSpPr/>
          <p:nvPr/>
        </p:nvSpPr>
        <p:spPr>
          <a:xfrm rot="5400000">
            <a:off x="1564110" y="1744836"/>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8" name="Google Shape;778;p22"/>
          <p:cNvSpPr/>
          <p:nvPr/>
        </p:nvSpPr>
        <p:spPr>
          <a:xfrm rot="5400000">
            <a:off x="1563044" y="5871081"/>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9" name="Google Shape;779;p22"/>
          <p:cNvSpPr/>
          <p:nvPr/>
        </p:nvSpPr>
        <p:spPr>
          <a:xfrm rot="5400000">
            <a:off x="6271734" y="5871083"/>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80" name="Google Shape;780;p22"/>
          <p:cNvSpPr/>
          <p:nvPr/>
        </p:nvSpPr>
        <p:spPr>
          <a:xfrm rot="5400000">
            <a:off x="3914504" y="5871084"/>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81" name="Google Shape;781;p22"/>
          <p:cNvCxnSpPr/>
          <p:nvPr/>
        </p:nvCxnSpPr>
        <p:spPr>
          <a:xfrm>
            <a:off x="432000" y="1535891"/>
            <a:ext cx="8280000" cy="0"/>
          </a:xfrm>
          <a:prstGeom prst="straightConnector1">
            <a:avLst/>
          </a:prstGeom>
          <a:noFill/>
          <a:ln w="15875" cap="flat" cmpd="sng">
            <a:solidFill>
              <a:srgbClr val="7F7F7F"/>
            </a:solidFill>
            <a:prstDash val="solid"/>
            <a:round/>
            <a:headEnd type="none" w="sm" len="sm"/>
            <a:tailEnd type="none" w="sm" len="sm"/>
          </a:ln>
        </p:spPr>
      </p:cxnSp>
      <p:cxnSp>
        <p:nvCxnSpPr>
          <p:cNvPr id="782" name="Google Shape;782;p22"/>
          <p:cNvCxnSpPr/>
          <p:nvPr/>
        </p:nvCxnSpPr>
        <p:spPr>
          <a:xfrm>
            <a:off x="432000" y="2109972"/>
            <a:ext cx="8280000" cy="0"/>
          </a:xfrm>
          <a:prstGeom prst="straightConnector1">
            <a:avLst/>
          </a:prstGeom>
          <a:noFill/>
          <a:ln w="15875" cap="flat" cmpd="sng">
            <a:solidFill>
              <a:srgbClr val="7F7F7F"/>
            </a:solidFill>
            <a:prstDash val="solid"/>
            <a:round/>
            <a:headEnd type="none" w="sm" len="sm"/>
            <a:tailEnd type="none" w="sm" len="sm"/>
          </a:ln>
        </p:spPr>
      </p:cxnSp>
      <p:cxnSp>
        <p:nvCxnSpPr>
          <p:cNvPr id="783" name="Google Shape;783;p22"/>
          <p:cNvCxnSpPr/>
          <p:nvPr/>
        </p:nvCxnSpPr>
        <p:spPr>
          <a:xfrm>
            <a:off x="432000" y="5556370"/>
            <a:ext cx="8280000" cy="0"/>
          </a:xfrm>
          <a:prstGeom prst="straightConnector1">
            <a:avLst/>
          </a:prstGeom>
          <a:noFill/>
          <a:ln w="15875" cap="flat" cmpd="sng">
            <a:solidFill>
              <a:srgbClr val="7F7F7F"/>
            </a:solidFill>
            <a:prstDash val="solid"/>
            <a:round/>
            <a:headEnd type="none" w="sm" len="sm"/>
            <a:tailEnd type="none" w="sm" len="sm"/>
          </a:ln>
        </p:spPr>
      </p:cxnSp>
      <p:cxnSp>
        <p:nvCxnSpPr>
          <p:cNvPr id="784" name="Google Shape;784;p22"/>
          <p:cNvCxnSpPr/>
          <p:nvPr/>
        </p:nvCxnSpPr>
        <p:spPr>
          <a:xfrm>
            <a:off x="432000" y="6353860"/>
            <a:ext cx="8280000" cy="0"/>
          </a:xfrm>
          <a:prstGeom prst="straightConnector1">
            <a:avLst/>
          </a:prstGeom>
          <a:noFill/>
          <a:ln w="15875" cap="flat" cmpd="sng">
            <a:solidFill>
              <a:srgbClr val="7F7F7F"/>
            </a:solidFill>
            <a:prstDash val="solid"/>
            <a:round/>
            <a:headEnd type="none" w="sm" len="sm"/>
            <a:tailEnd type="none" w="sm" len="sm"/>
          </a:ln>
        </p:spPr>
      </p:cxnSp>
      <p:sp>
        <p:nvSpPr>
          <p:cNvPr id="785" name="Google Shape;785;p22"/>
          <p:cNvSpPr/>
          <p:nvPr/>
        </p:nvSpPr>
        <p:spPr>
          <a:xfrm>
            <a:off x="6385963" y="2229448"/>
            <a:ext cx="1966467" cy="384769"/>
          </a:xfrm>
          <a:prstGeom prst="roundRect">
            <a:avLst>
              <a:gd name="adj" fmla="val 23859"/>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准备启动！ </a:t>
            </a:r>
          </a:p>
        </p:txBody>
      </p:sp>
      <p:sp>
        <p:nvSpPr>
          <p:cNvPr id="786" name="Google Shape;786;p22"/>
          <p:cNvSpPr/>
          <p:nvPr/>
        </p:nvSpPr>
        <p:spPr>
          <a:xfrm rot="5400000">
            <a:off x="8342128" y="2363105"/>
            <a:ext cx="137276" cy="118342"/>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87" name="Google Shape;787;p22"/>
          <p:cNvSpPr txBox="1"/>
          <p:nvPr/>
        </p:nvSpPr>
        <p:spPr>
          <a:xfrm>
            <a:off x="450611" y="1721902"/>
            <a:ext cx="993271"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zh-CN" sz="1400" b="0" i="0" u="none" strike="noStrike" cap="none">
                <a:solidFill>
                  <a:srgbClr val="7F7F7F"/>
                </a:solidFill>
                <a:latin typeface="Arial"/>
                <a:ea typeface="SimSun"/>
                <a:cs typeface="Arial"/>
                <a:sym typeface="Arial"/>
              </a:rPr>
              <a:t>阶段</a:t>
            </a:r>
          </a:p>
        </p:txBody>
      </p:sp>
      <p:sp>
        <p:nvSpPr>
          <p:cNvPr id="788" name="Google Shape;788;p22"/>
          <p:cNvSpPr txBox="1"/>
          <p:nvPr/>
        </p:nvSpPr>
        <p:spPr>
          <a:xfrm>
            <a:off x="450611" y="5844103"/>
            <a:ext cx="1123106"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zh-CN" sz="1400" b="1" i="0" u="none" strike="noStrike" cap="none">
                <a:solidFill>
                  <a:srgbClr val="7F7F7F"/>
                </a:solidFill>
                <a:latin typeface="Arial"/>
                <a:ea typeface="SimSun"/>
                <a:cs typeface="Arial"/>
                <a:sym typeface="Arial"/>
              </a:rPr>
              <a:t>支持</a:t>
            </a:r>
          </a:p>
        </p:txBody>
      </p:sp>
      <p:sp>
        <p:nvSpPr>
          <p:cNvPr id="789" name="Google Shape;789;p22"/>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22"/>
          <p:cNvSpPr txBox="1"/>
          <p:nvPr/>
        </p:nvSpPr>
        <p:spPr>
          <a:xfrm>
            <a:off x="421724" y="3517300"/>
            <a:ext cx="12156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zh-CN" sz="1400" b="0" i="0" u="none" strike="noStrike" cap="none">
                <a:solidFill>
                  <a:srgbClr val="7F7F7F"/>
                </a:solidFill>
                <a:latin typeface="Arial"/>
                <a:ea typeface="SimSun"/>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
                  </a:ext>
                </a:extLst>
              </a:rPr>
              <a:t>经历</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cxnSp>
        <p:nvCxnSpPr>
          <p:cNvPr id="796" name="Google Shape;796;p23"/>
          <p:cNvCxnSpPr/>
          <p:nvPr/>
        </p:nvCxnSpPr>
        <p:spPr>
          <a:xfrm>
            <a:off x="8681229" y="2125266"/>
            <a:ext cx="0" cy="704230"/>
          </a:xfrm>
          <a:prstGeom prst="straightConnector1">
            <a:avLst/>
          </a:prstGeom>
          <a:noFill/>
          <a:ln w="38100" cap="rnd" cmpd="sng">
            <a:solidFill>
              <a:srgbClr val="114E84"/>
            </a:solidFill>
            <a:prstDash val="dot"/>
            <a:round/>
            <a:headEnd type="none" w="sm" len="sm"/>
            <a:tailEnd type="none" w="sm" len="sm"/>
          </a:ln>
        </p:spPr>
      </p:cxnSp>
      <p:sp>
        <p:nvSpPr>
          <p:cNvPr id="797" name="Google Shape;797;p23"/>
          <p:cNvSpPr txBox="1"/>
          <p:nvPr/>
        </p:nvSpPr>
        <p:spPr>
          <a:xfrm>
            <a:off x="432000" y="1882383"/>
            <a:ext cx="1480690" cy="19236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Clr>
                <a:srgbClr val="000000"/>
              </a:buClr>
              <a:buSzPts val="1600"/>
              <a:buFont typeface="Arial"/>
              <a:buNone/>
            </a:pPr>
            <a:r>
              <a:rPr lang="zh-CN" sz="1600" b="1" i="0" u="none" strike="noStrike" cap="none">
                <a:solidFill>
                  <a:srgbClr val="7F7F7F"/>
                </a:solidFill>
                <a:latin typeface="Arial"/>
                <a:ea typeface="SimSun"/>
                <a:cs typeface="Arial"/>
                <a:sym typeface="Arial"/>
              </a:rPr>
              <a:t>2024 年 11 月</a:t>
            </a:r>
          </a:p>
        </p:txBody>
      </p:sp>
      <p:sp>
        <p:nvSpPr>
          <p:cNvPr id="798" name="Google Shape;798;p23"/>
          <p:cNvSpPr txBox="1"/>
          <p:nvPr/>
        </p:nvSpPr>
        <p:spPr>
          <a:xfrm>
            <a:off x="6200189" y="1882383"/>
            <a:ext cx="1480669" cy="231474"/>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Clr>
                <a:srgbClr val="000000"/>
              </a:buClr>
              <a:buSzPts val="1600"/>
              <a:buFont typeface="Arial"/>
              <a:buNone/>
            </a:pPr>
            <a:r>
              <a:rPr lang="zh-CN" sz="1600" b="1" i="0" u="none" strike="noStrike" cap="none" dirty="0">
                <a:solidFill>
                  <a:srgbClr val="7F7F7F"/>
                </a:solidFill>
                <a:latin typeface="Arial"/>
                <a:ea typeface="SimSun"/>
                <a:cs typeface="Arial"/>
                <a:sym typeface="Arial"/>
              </a:rPr>
              <a:t>2026 年 4 月</a:t>
            </a:r>
          </a:p>
        </p:txBody>
      </p:sp>
      <p:cxnSp>
        <p:nvCxnSpPr>
          <p:cNvPr id="799" name="Google Shape;799;p23"/>
          <p:cNvCxnSpPr/>
          <p:nvPr/>
        </p:nvCxnSpPr>
        <p:spPr>
          <a:xfrm>
            <a:off x="461560" y="2125266"/>
            <a:ext cx="0" cy="704230"/>
          </a:xfrm>
          <a:prstGeom prst="straightConnector1">
            <a:avLst/>
          </a:prstGeom>
          <a:noFill/>
          <a:ln w="38100" cap="rnd" cmpd="sng">
            <a:solidFill>
              <a:srgbClr val="F1633E"/>
            </a:solidFill>
            <a:prstDash val="dot"/>
            <a:round/>
            <a:headEnd type="none" w="sm" len="sm"/>
            <a:tailEnd type="none" w="sm" len="sm"/>
          </a:ln>
        </p:spPr>
      </p:cxnSp>
      <p:cxnSp>
        <p:nvCxnSpPr>
          <p:cNvPr id="800" name="Google Shape;800;p23"/>
          <p:cNvCxnSpPr/>
          <p:nvPr/>
        </p:nvCxnSpPr>
        <p:spPr>
          <a:xfrm>
            <a:off x="6219876" y="2125266"/>
            <a:ext cx="0" cy="704230"/>
          </a:xfrm>
          <a:prstGeom prst="straightConnector1">
            <a:avLst/>
          </a:prstGeom>
          <a:noFill/>
          <a:ln w="38100" cap="rnd" cmpd="sng">
            <a:solidFill>
              <a:srgbClr val="114E84"/>
            </a:solidFill>
            <a:prstDash val="dot"/>
            <a:round/>
            <a:headEnd type="none" w="sm" len="sm"/>
            <a:tailEnd type="none" w="sm" len="sm"/>
          </a:ln>
        </p:spPr>
      </p:cxnSp>
      <p:sp>
        <p:nvSpPr>
          <p:cNvPr id="803" name="Google Shape;803;p23"/>
          <p:cNvSpPr txBox="1"/>
          <p:nvPr/>
        </p:nvSpPr>
        <p:spPr>
          <a:xfrm>
            <a:off x="7817894" y="1882383"/>
            <a:ext cx="915053" cy="192360"/>
          </a:xfrm>
          <a:prstGeom prst="rect">
            <a:avLst/>
          </a:prstGeom>
          <a:noFill/>
          <a:ln>
            <a:noFill/>
          </a:ln>
        </p:spPr>
        <p:txBody>
          <a:bodyPr spcFirstLastPara="1" wrap="square" lIns="0" tIns="0" rIns="0" bIns="0" anchor="t" anchorCtr="0">
            <a:spAutoFit/>
          </a:bodyPr>
          <a:lstStyle/>
          <a:p>
            <a:pPr marL="0" marR="0" lvl="0" indent="0" algn="r" rtl="0">
              <a:lnSpc>
                <a:spcPct val="93750"/>
              </a:lnSpc>
              <a:spcBef>
                <a:spcPts val="0"/>
              </a:spcBef>
              <a:spcAft>
                <a:spcPts val="0"/>
              </a:spcAft>
              <a:buClr>
                <a:srgbClr val="000000"/>
              </a:buClr>
              <a:buSzPts val="1600"/>
              <a:buFont typeface="Arial"/>
              <a:buNone/>
            </a:pPr>
            <a:r>
              <a:rPr lang="zh-CN" sz="1600" b="1" i="0" u="none" strike="noStrike" cap="none">
                <a:solidFill>
                  <a:srgbClr val="7F7F7F"/>
                </a:solidFill>
                <a:latin typeface="Arial"/>
                <a:ea typeface="SimSun"/>
                <a:cs typeface="Arial"/>
                <a:sym typeface="Arial"/>
              </a:rPr>
              <a:t>2026 年第 3 季度</a:t>
            </a:r>
          </a:p>
        </p:txBody>
      </p:sp>
      <p:sp>
        <p:nvSpPr>
          <p:cNvPr id="804" name="Google Shape;804;p23"/>
          <p:cNvSpPr txBox="1"/>
          <p:nvPr/>
        </p:nvSpPr>
        <p:spPr>
          <a:xfrm>
            <a:off x="2813298" y="1882375"/>
            <a:ext cx="1480675" cy="231474"/>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Clr>
                <a:srgbClr val="000000"/>
              </a:buClr>
              <a:buSzPts val="1600"/>
              <a:buFont typeface="Arial"/>
              <a:buNone/>
            </a:pPr>
            <a:r>
              <a:rPr lang="en-US" altLang="zh-CN" sz="1600" b="1" i="0" u="none" strike="noStrike" cap="none" dirty="0">
                <a:solidFill>
                  <a:srgbClr val="7F7F7F"/>
                </a:solidFill>
                <a:latin typeface="Arial"/>
                <a:ea typeface="SimSun"/>
                <a:cs typeface="Arial"/>
                <a:sym typeface="Arial"/>
              </a:rPr>
              <a:t>2025 </a:t>
            </a:r>
            <a:r>
              <a:rPr lang="zh-CN" altLang="en-US" sz="1600" b="1" i="0" u="none" strike="noStrike" cap="none" dirty="0">
                <a:solidFill>
                  <a:srgbClr val="7F7F7F"/>
                </a:solidFill>
                <a:latin typeface="Arial"/>
                <a:ea typeface="SimSun"/>
                <a:cs typeface="Arial"/>
                <a:sym typeface="Arial"/>
              </a:rPr>
              <a:t>年 </a:t>
            </a:r>
            <a:r>
              <a:rPr lang="en-US" altLang="zh-CN" sz="1600" b="1" i="0" u="none" strike="noStrike" cap="none" dirty="0">
                <a:solidFill>
                  <a:srgbClr val="7F7F7F"/>
                </a:solidFill>
                <a:latin typeface="Arial"/>
                <a:ea typeface="SimSun"/>
                <a:cs typeface="Arial"/>
                <a:sym typeface="Arial"/>
              </a:rPr>
              <a:t>12 </a:t>
            </a:r>
            <a:r>
              <a:rPr lang="zh-CN" altLang="en-US" sz="1600" b="1" i="0" u="none" strike="noStrike" cap="none" dirty="0">
                <a:solidFill>
                  <a:srgbClr val="7F7F7F"/>
                </a:solidFill>
                <a:latin typeface="Arial"/>
                <a:ea typeface="SimSun"/>
                <a:cs typeface="Arial"/>
                <a:sym typeface="Arial"/>
              </a:rPr>
              <a:t>月</a:t>
            </a:r>
          </a:p>
        </p:txBody>
      </p:sp>
      <p:cxnSp>
        <p:nvCxnSpPr>
          <p:cNvPr id="805" name="Google Shape;805;p23"/>
          <p:cNvCxnSpPr/>
          <p:nvPr/>
        </p:nvCxnSpPr>
        <p:spPr>
          <a:xfrm>
            <a:off x="2849986" y="2146286"/>
            <a:ext cx="0" cy="683210"/>
          </a:xfrm>
          <a:prstGeom prst="straightConnector1">
            <a:avLst/>
          </a:prstGeom>
          <a:noFill/>
          <a:ln w="38100" cap="rnd" cmpd="sng">
            <a:solidFill>
              <a:srgbClr val="7030A0"/>
            </a:solidFill>
            <a:prstDash val="dot"/>
            <a:round/>
            <a:headEnd type="none" w="sm" len="sm"/>
            <a:tailEnd type="none" w="sm" len="sm"/>
          </a:ln>
        </p:spPr>
      </p:cxnSp>
      <p:sp>
        <p:nvSpPr>
          <p:cNvPr id="806" name="Google Shape;806;p23"/>
          <p:cNvSpPr/>
          <p:nvPr/>
        </p:nvSpPr>
        <p:spPr>
          <a:xfrm>
            <a:off x="431800" y="2636273"/>
            <a:ext cx="3960000" cy="2255639"/>
          </a:xfrm>
          <a:prstGeom prst="rect">
            <a:avLst/>
          </a:prstGeom>
          <a:solidFill>
            <a:srgbClr val="F1633E"/>
          </a:solidFill>
          <a:ln>
            <a:noFill/>
          </a:ln>
        </p:spPr>
        <p:txBody>
          <a:bodyPr spcFirstLastPara="1" wrap="square" lIns="360000" tIns="936000" rIns="360000"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zh-CN" sz="1600" b="1" i="0" u="none" strike="noStrike" cap="none">
                <a:solidFill>
                  <a:srgbClr val="002A49"/>
                </a:solidFill>
                <a:latin typeface="Arial"/>
                <a:ea typeface="SimSun"/>
                <a:cs typeface="Arial"/>
                <a:sym typeface="Arial"/>
              </a:rPr>
              <a:t>申请人</a:t>
            </a:r>
            <a:br>
              <a:rPr lang="zh-CN" sz="1600" b="1" i="0" u="none" strike="noStrike" cap="none">
                <a:solidFill>
                  <a:srgbClr val="002A49"/>
                </a:solidFill>
                <a:latin typeface="Arial"/>
                <a:ea typeface="SimSun"/>
                <a:cs typeface="Arial"/>
                <a:sym typeface="Arial"/>
              </a:rPr>
            </a:br>
            <a:r>
              <a:rPr lang="zh-CN" sz="1600" b="1" i="0" u="none" strike="noStrike" cap="none">
                <a:solidFill>
                  <a:srgbClr val="002A49"/>
                </a:solidFill>
                <a:latin typeface="Arial"/>
                <a:ea typeface="SimSun"/>
                <a:cs typeface="Arial"/>
                <a:sym typeface="Arial"/>
              </a:rPr>
              <a:t>支持计划</a:t>
            </a:r>
            <a:br>
              <a:rPr lang="zh-CN" sz="1600" b="1" i="0" u="none" strike="noStrike" cap="none">
                <a:solidFill>
                  <a:srgbClr val="002A49"/>
                </a:solidFill>
                <a:latin typeface="Arial"/>
                <a:ea typeface="SimSun"/>
                <a:cs typeface="Arial"/>
                <a:sym typeface="Arial"/>
              </a:rPr>
            </a:br>
            <a:r>
              <a:rPr lang="zh-CN" sz="1600" b="1" i="0" u="none" strike="noStrike" cap="none">
                <a:solidFill>
                  <a:srgbClr val="002A49"/>
                </a:solidFill>
                <a:latin typeface="Arial"/>
                <a:ea typeface="SimSun"/>
                <a:cs typeface="Arial"/>
                <a:sym typeface="Arial"/>
              </a:rPr>
              <a:t>申请</a:t>
            </a:r>
            <a:br>
              <a:rPr lang="zh-CN" sz="1600" b="1" i="0" u="none" strike="noStrike" cap="none">
                <a:solidFill>
                  <a:srgbClr val="002A49"/>
                </a:solidFill>
                <a:latin typeface="Arial"/>
                <a:ea typeface="SimSun"/>
                <a:cs typeface="Arial"/>
                <a:sym typeface="Arial"/>
              </a:rPr>
            </a:br>
            <a:r>
              <a:rPr lang="zh-CN" sz="1600" b="1" i="0" u="none" strike="noStrike" cap="none">
                <a:solidFill>
                  <a:srgbClr val="002A49"/>
                </a:solidFill>
                <a:latin typeface="Arial"/>
                <a:ea typeface="SimSun"/>
                <a:cs typeface="Arial"/>
                <a:sym typeface="Arial"/>
              </a:rPr>
              <a:t>提交</a:t>
            </a:r>
          </a:p>
        </p:txBody>
      </p:sp>
      <p:sp>
        <p:nvSpPr>
          <p:cNvPr id="807" name="Google Shape;807;p23"/>
          <p:cNvSpPr/>
          <p:nvPr/>
        </p:nvSpPr>
        <p:spPr>
          <a:xfrm>
            <a:off x="2836309" y="2636274"/>
            <a:ext cx="5857611" cy="1980374"/>
          </a:xfrm>
          <a:prstGeom prst="rect">
            <a:avLst/>
          </a:prstGeom>
          <a:solidFill>
            <a:srgbClr val="7030A0"/>
          </a:solidFill>
          <a:ln>
            <a:noFill/>
          </a:ln>
        </p:spPr>
        <p:txBody>
          <a:bodyPr spcFirstLastPara="1" wrap="square" lIns="360000" tIns="936000" rIns="324000"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zh-CN" sz="1600" b="1" i="0" u="none" strike="noStrike" cap="none">
                <a:solidFill>
                  <a:schemeClr val="bg1"/>
                </a:solidFill>
                <a:latin typeface="Arial"/>
                <a:ea typeface="SimSun"/>
                <a:cs typeface="Arial"/>
                <a:sym typeface="Arial"/>
              </a:rPr>
              <a:t>申请人</a:t>
            </a:r>
            <a:br>
              <a:rPr lang="zh-CN" sz="1600" b="1" i="0" u="none" strike="noStrike" cap="none">
                <a:solidFill>
                  <a:schemeClr val="bg1"/>
                </a:solidFill>
                <a:latin typeface="Arial"/>
                <a:ea typeface="SimSun"/>
                <a:cs typeface="Arial"/>
                <a:sym typeface="Arial"/>
              </a:rPr>
            </a:br>
            <a:r>
              <a:rPr lang="zh-CN" sz="1600" b="1" i="0" u="none" strike="noStrike" cap="none">
                <a:solidFill>
                  <a:schemeClr val="bg1"/>
                </a:solidFill>
                <a:latin typeface="Arial"/>
                <a:ea typeface="SimSun"/>
                <a:cs typeface="Arial"/>
                <a:sym typeface="Arial"/>
              </a:rPr>
              <a:t>指导手册</a:t>
            </a:r>
          </a:p>
        </p:txBody>
      </p:sp>
      <p:sp>
        <p:nvSpPr>
          <p:cNvPr id="808" name="Google Shape;808;p23"/>
          <p:cNvSpPr txBox="1">
            <a:spLocks noGrp="1"/>
          </p:cNvSpPr>
          <p:nvPr>
            <p:ph type="title"/>
          </p:nvPr>
        </p:nvSpPr>
        <p:spPr>
          <a:xfrm>
            <a:off x="431798" y="900114"/>
            <a:ext cx="5836799" cy="5320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a:t>主要日期</a:t>
            </a:r>
          </a:p>
        </p:txBody>
      </p:sp>
      <p:sp>
        <p:nvSpPr>
          <p:cNvPr id="809" name="Google Shape;809;p23"/>
          <p:cNvSpPr/>
          <p:nvPr/>
        </p:nvSpPr>
        <p:spPr>
          <a:xfrm>
            <a:off x="6182228" y="2636274"/>
            <a:ext cx="2520000" cy="1700260"/>
          </a:xfrm>
          <a:prstGeom prst="rect">
            <a:avLst/>
          </a:prstGeom>
          <a:solidFill>
            <a:srgbClr val="114E84"/>
          </a:solidFill>
          <a:ln>
            <a:noFill/>
          </a:ln>
        </p:spPr>
        <p:txBody>
          <a:bodyPr spcFirstLastPara="1" wrap="square" lIns="360000" tIns="936000" rIns="324000"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zh-CN" sz="1600" b="1" i="0" u="none" strike="noStrike" cap="none">
                <a:solidFill>
                  <a:schemeClr val="lt1"/>
                </a:solidFill>
                <a:latin typeface="Arial"/>
                <a:ea typeface="SimSun"/>
                <a:cs typeface="Arial"/>
                <a:sym typeface="Arial"/>
              </a:rPr>
              <a:t>提交 gTLD 申请</a:t>
            </a:r>
          </a:p>
        </p:txBody>
      </p:sp>
      <p:pic>
        <p:nvPicPr>
          <p:cNvPr id="810" name="Google Shape;810;p23"/>
          <p:cNvPicPr preferRelativeResize="0"/>
          <p:nvPr/>
        </p:nvPicPr>
        <p:blipFill rotWithShape="1">
          <a:blip r:embed="rId3">
            <a:alphaModFix/>
          </a:blip>
          <a:srcRect/>
          <a:stretch/>
        </p:blipFill>
        <p:spPr>
          <a:xfrm>
            <a:off x="802969" y="2934283"/>
            <a:ext cx="513730" cy="432000"/>
          </a:xfrm>
          <a:prstGeom prst="rect">
            <a:avLst/>
          </a:prstGeom>
          <a:noFill/>
          <a:ln>
            <a:noFill/>
          </a:ln>
        </p:spPr>
      </p:pic>
      <p:pic>
        <p:nvPicPr>
          <p:cNvPr id="811" name="Google Shape;811;p23"/>
          <p:cNvPicPr preferRelativeResize="0"/>
          <p:nvPr/>
        </p:nvPicPr>
        <p:blipFill rotWithShape="1">
          <a:blip r:embed="rId4">
            <a:alphaModFix/>
          </a:blip>
          <a:srcRect/>
          <a:stretch/>
        </p:blipFill>
        <p:spPr>
          <a:xfrm>
            <a:off x="6540549" y="2921683"/>
            <a:ext cx="389466" cy="457200"/>
          </a:xfrm>
          <a:prstGeom prst="rect">
            <a:avLst/>
          </a:prstGeom>
          <a:noFill/>
          <a:ln>
            <a:noFill/>
          </a:ln>
        </p:spPr>
      </p:pic>
      <p:cxnSp>
        <p:nvCxnSpPr>
          <p:cNvPr id="812" name="Google Shape;812;p23"/>
          <p:cNvCxnSpPr/>
          <p:nvPr/>
        </p:nvCxnSpPr>
        <p:spPr>
          <a:xfrm>
            <a:off x="0" y="2653103"/>
            <a:ext cx="9144000" cy="0"/>
          </a:xfrm>
          <a:prstGeom prst="straightConnector1">
            <a:avLst/>
          </a:prstGeom>
          <a:noFill/>
          <a:ln w="38100" cap="rnd" cmpd="sng">
            <a:solidFill>
              <a:srgbClr val="002A49"/>
            </a:solidFill>
            <a:prstDash val="dot"/>
            <a:round/>
            <a:headEnd type="none" w="sm" len="sm"/>
            <a:tailEnd type="none" w="sm" len="sm"/>
          </a:ln>
        </p:spPr>
      </p:cxnSp>
      <p:sp>
        <p:nvSpPr>
          <p:cNvPr id="814" name="Google Shape;814;p23"/>
          <p:cNvSpPr txBox="1"/>
          <p:nvPr/>
        </p:nvSpPr>
        <p:spPr>
          <a:xfrm>
            <a:off x="929230" y="5057077"/>
            <a:ext cx="2297447"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zh-CN" sz="1600" b="0" i="0" u="none" strike="noStrike" cap="none" dirty="0">
                <a:solidFill>
                  <a:srgbClr val="0B3458"/>
                </a:solidFill>
                <a:latin typeface="Arial"/>
                <a:ea typeface="SimSun"/>
                <a:cs typeface="Arial"/>
                <a:sym typeface="Arial"/>
              </a:rPr>
              <a:t>ASP 的</a:t>
            </a:r>
            <a:r>
              <a:rPr lang="en-US" altLang="zh-CN" sz="1600" b="0" i="0" u="none" strike="noStrike" cap="none" dirty="0">
                <a:solidFill>
                  <a:srgbClr val="0B3458"/>
                </a:solidFill>
                <a:latin typeface="Arial"/>
                <a:ea typeface="SimSun"/>
                <a:cs typeface="Arial"/>
                <a:sym typeface="Arial"/>
              </a:rPr>
              <a:t> </a:t>
            </a:r>
            <a:r>
              <a:rPr lang="zh-CN" sz="1600" b="0" i="0" u="none" strike="noStrike" cap="none" dirty="0">
                <a:solidFill>
                  <a:srgbClr val="0B3458"/>
                </a:solidFill>
                <a:latin typeface="Arial"/>
                <a:ea typeface="SimSun"/>
                <a:cs typeface="Arial"/>
                <a:sym typeface="Arial"/>
              </a:rPr>
              <a:t>申请</a:t>
            </a:r>
            <a:br>
              <a:rPr lang="zh-CN" sz="1600" b="0" i="0" u="none" strike="noStrike" cap="none" dirty="0">
                <a:solidFill>
                  <a:srgbClr val="0B3458"/>
                </a:solidFill>
                <a:latin typeface="Arial"/>
                <a:ea typeface="SimSun"/>
                <a:cs typeface="Arial"/>
                <a:sym typeface="Arial"/>
              </a:rPr>
            </a:br>
            <a:r>
              <a:rPr lang="zh-CN" sz="1600" b="0" i="0" u="none" strike="noStrike" cap="none" dirty="0">
                <a:solidFill>
                  <a:srgbClr val="0B3458"/>
                </a:solidFill>
                <a:latin typeface="Arial"/>
                <a:ea typeface="SimSun"/>
                <a:cs typeface="Arial"/>
                <a:sym typeface="Arial"/>
              </a:rPr>
              <a:t>提交期</a:t>
            </a:r>
            <a:r>
              <a:rPr lang="zh-CN" sz="1600" b="1" i="0" u="none" strike="noStrike" cap="none" dirty="0">
                <a:solidFill>
                  <a:srgbClr val="0B3458"/>
                </a:solidFill>
                <a:latin typeface="Arial"/>
                <a:ea typeface="SimSun"/>
                <a:cs typeface="Arial"/>
                <a:sym typeface="Arial"/>
              </a:rPr>
              <a:t>（2024 年 11 月 19 日 - 2025 年 11 月 19 日）</a:t>
            </a:r>
          </a:p>
        </p:txBody>
      </p:sp>
      <p:cxnSp>
        <p:nvCxnSpPr>
          <p:cNvPr id="815" name="Google Shape;815;p23"/>
          <p:cNvCxnSpPr/>
          <p:nvPr/>
        </p:nvCxnSpPr>
        <p:spPr>
          <a:xfrm>
            <a:off x="802969" y="4616648"/>
            <a:ext cx="0" cy="1506152"/>
          </a:xfrm>
          <a:prstGeom prst="straightConnector1">
            <a:avLst/>
          </a:prstGeom>
          <a:noFill/>
          <a:ln w="15875" cap="flat" cmpd="sng">
            <a:solidFill>
              <a:srgbClr val="F1633E"/>
            </a:solidFill>
            <a:prstDash val="solid"/>
            <a:round/>
            <a:headEnd type="none" w="sm" len="sm"/>
            <a:tailEnd type="none" w="sm" len="sm"/>
          </a:ln>
        </p:spPr>
      </p:cxnSp>
      <p:sp>
        <p:nvSpPr>
          <p:cNvPr id="816" name="Google Shape;816;p23"/>
          <p:cNvSpPr txBox="1"/>
          <p:nvPr/>
        </p:nvSpPr>
        <p:spPr>
          <a:xfrm>
            <a:off x="3352942" y="5082930"/>
            <a:ext cx="2485997"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altLang="zh-CN" sz="1600" b="0" i="0" u="none" strike="noStrike" cap="none" dirty="0">
                <a:solidFill>
                  <a:srgbClr val="0B3458"/>
                </a:solidFill>
                <a:latin typeface="Arial"/>
                <a:ea typeface="SimSun"/>
                <a:cs typeface="Arial"/>
                <a:sym typeface="Arial"/>
              </a:rPr>
              <a:t>《</a:t>
            </a:r>
            <a:r>
              <a:rPr lang="zh-CN" altLang="en-US" sz="1600" b="0" i="0" u="none" strike="noStrike" cap="none" dirty="0">
                <a:solidFill>
                  <a:srgbClr val="0B3458"/>
                </a:solidFill>
                <a:latin typeface="Arial"/>
                <a:ea typeface="SimSun"/>
                <a:cs typeface="Arial"/>
                <a:sym typeface="Arial"/>
              </a:rPr>
              <a:t>申请人指导手册</a:t>
            </a:r>
            <a:r>
              <a:rPr lang="en-US" altLang="zh-CN" sz="1600" b="0" i="0" u="none" strike="noStrike" cap="none" dirty="0">
                <a:solidFill>
                  <a:srgbClr val="0B3458"/>
                </a:solidFill>
                <a:latin typeface="Arial"/>
                <a:ea typeface="SimSun"/>
                <a:cs typeface="Arial"/>
                <a:sym typeface="Arial"/>
              </a:rPr>
              <a:t>》</a:t>
            </a:r>
            <a:r>
              <a:rPr lang="zh-CN" altLang="en-US" sz="1600" b="0" i="0" u="none" strike="noStrike" cap="none" dirty="0">
                <a:solidFill>
                  <a:srgbClr val="0B3458"/>
                </a:solidFill>
                <a:latin typeface="Arial"/>
                <a:ea typeface="SimSun"/>
                <a:cs typeface="Arial"/>
                <a:sym typeface="Arial"/>
              </a:rPr>
              <a:t>是本项目的重要资源，预计将于 </a:t>
            </a:r>
            <a:r>
              <a:rPr lang="en-US" altLang="zh-CN" sz="1600" b="1" i="0" u="none" strike="noStrike" cap="none" dirty="0">
                <a:solidFill>
                  <a:srgbClr val="0B3458"/>
                </a:solidFill>
                <a:latin typeface="Arial"/>
                <a:ea typeface="SimSun"/>
                <a:cs typeface="Arial"/>
                <a:sym typeface="Arial"/>
              </a:rPr>
              <a:t>2025 </a:t>
            </a:r>
            <a:r>
              <a:rPr lang="zh-CN" altLang="en-US" sz="1600" b="1" i="0" u="none" strike="noStrike" cap="none" dirty="0">
                <a:solidFill>
                  <a:srgbClr val="0B3458"/>
                </a:solidFill>
                <a:latin typeface="Arial"/>
                <a:ea typeface="SimSun"/>
                <a:cs typeface="Arial"/>
                <a:sym typeface="Arial"/>
              </a:rPr>
              <a:t>年 </a:t>
            </a:r>
            <a:r>
              <a:rPr lang="en-US" altLang="zh-CN" sz="1600" b="1" i="0" u="none" strike="noStrike" cap="none" dirty="0">
                <a:solidFill>
                  <a:srgbClr val="0B3458"/>
                </a:solidFill>
                <a:latin typeface="Arial"/>
                <a:ea typeface="SimSun"/>
                <a:cs typeface="Arial"/>
                <a:sym typeface="Arial"/>
              </a:rPr>
              <a:t>12 </a:t>
            </a:r>
            <a:r>
              <a:rPr lang="zh-CN" altLang="en-US" sz="1600" b="1" i="0" u="none" strike="noStrike" cap="none" dirty="0">
                <a:solidFill>
                  <a:srgbClr val="0B3458"/>
                </a:solidFill>
                <a:latin typeface="Arial"/>
                <a:ea typeface="SimSun"/>
                <a:cs typeface="Arial"/>
                <a:sym typeface="Arial"/>
              </a:rPr>
              <a:t>月</a:t>
            </a:r>
            <a:r>
              <a:rPr lang="zh-CN" altLang="en-US" sz="1600" b="0" i="0" u="none" strike="noStrike" cap="none" dirty="0">
                <a:solidFill>
                  <a:srgbClr val="0B3458"/>
                </a:solidFill>
                <a:latin typeface="Arial"/>
                <a:ea typeface="SimSun"/>
                <a:cs typeface="Arial"/>
                <a:sym typeface="Arial"/>
              </a:rPr>
              <a:t>提供。</a:t>
            </a:r>
          </a:p>
        </p:txBody>
      </p:sp>
      <p:cxnSp>
        <p:nvCxnSpPr>
          <p:cNvPr id="817" name="Google Shape;817;p23"/>
          <p:cNvCxnSpPr/>
          <p:nvPr/>
        </p:nvCxnSpPr>
        <p:spPr>
          <a:xfrm>
            <a:off x="3226680" y="4286143"/>
            <a:ext cx="0" cy="1836657"/>
          </a:xfrm>
          <a:prstGeom prst="straightConnector1">
            <a:avLst/>
          </a:prstGeom>
          <a:noFill/>
          <a:ln w="15875" cap="flat" cmpd="sng">
            <a:solidFill>
              <a:srgbClr val="7030A0"/>
            </a:solidFill>
            <a:prstDash val="solid"/>
            <a:round/>
            <a:headEnd type="none" w="sm" len="sm"/>
            <a:tailEnd type="none" w="sm" len="sm"/>
          </a:ln>
        </p:spPr>
      </p:cxnSp>
      <p:sp>
        <p:nvSpPr>
          <p:cNvPr id="818" name="Google Shape;818;p23"/>
          <p:cNvSpPr txBox="1"/>
          <p:nvPr/>
        </p:nvSpPr>
        <p:spPr>
          <a:xfrm>
            <a:off x="6691053" y="5082930"/>
            <a:ext cx="2046725" cy="119171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zh-CN" sz="1600" b="0" i="0" u="none" strike="noStrike" cap="none" dirty="0">
                <a:solidFill>
                  <a:srgbClr val="0B3458"/>
                </a:solidFill>
                <a:latin typeface="Arial"/>
                <a:ea typeface="SimSun"/>
                <a:cs typeface="Arial"/>
                <a:sym typeface="Arial"/>
              </a:rPr>
              <a:t>新通用顶级域的申请提交期预计将于 </a:t>
            </a:r>
            <a:r>
              <a:rPr lang="zh-CN" sz="1600" b="1" i="0" u="none" strike="noStrike" cap="none" dirty="0">
                <a:solidFill>
                  <a:srgbClr val="0B3458"/>
                </a:solidFill>
                <a:latin typeface="Arial"/>
                <a:ea typeface="SimSun"/>
                <a:cs typeface="Arial"/>
                <a:sym typeface="Arial"/>
              </a:rPr>
              <a:t>2026 年 4 月开放</a:t>
            </a:r>
          </a:p>
        </p:txBody>
      </p:sp>
      <p:cxnSp>
        <p:nvCxnSpPr>
          <p:cNvPr id="819" name="Google Shape;819;p23"/>
          <p:cNvCxnSpPr/>
          <p:nvPr/>
        </p:nvCxnSpPr>
        <p:spPr>
          <a:xfrm>
            <a:off x="6564791" y="4286143"/>
            <a:ext cx="0" cy="1836657"/>
          </a:xfrm>
          <a:prstGeom prst="straightConnector1">
            <a:avLst/>
          </a:prstGeom>
          <a:noFill/>
          <a:ln w="15875" cap="flat" cmpd="sng">
            <a:solidFill>
              <a:srgbClr val="114E84"/>
            </a:solidFill>
            <a:prstDash val="solid"/>
            <a:round/>
            <a:headEnd type="none" w="sm" len="sm"/>
            <a:tailEnd type="none" w="sm" len="sm"/>
          </a:ln>
        </p:spPr>
      </p:cxnSp>
      <p:sp>
        <p:nvSpPr>
          <p:cNvPr id="820" name="Google Shape;820;p23"/>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Google Shape;790;p23">
            <a:extLst>
              <a:ext uri="{FF2B5EF4-FFF2-40B4-BE49-F238E27FC236}">
                <a16:creationId xmlns:a16="http://schemas.microsoft.com/office/drawing/2014/main" id="{EACEBA54-AB64-9F39-DAF8-221104584FD0}"/>
              </a:ext>
            </a:extLst>
          </p:cNvPr>
          <p:cNvPicPr preferRelativeResize="0"/>
          <p:nvPr/>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Lst>
          </a:blip>
          <a:srcRect/>
          <a:stretch/>
        </p:blipFill>
        <p:spPr>
          <a:xfrm>
            <a:off x="3226680" y="2946883"/>
            <a:ext cx="455351" cy="432000"/>
          </a:xfrm>
          <a:prstGeom prst="rect">
            <a:avLst/>
          </a:prstGeom>
        </p:spPr>
      </p:pic>
      <p:sp>
        <p:nvSpPr>
          <p:cNvPr id="3" name="TextBox 2">
            <a:extLst>
              <a:ext uri="{FF2B5EF4-FFF2-40B4-BE49-F238E27FC236}">
                <a16:creationId xmlns:a16="http://schemas.microsoft.com/office/drawing/2014/main" id="{6955BA1B-FCC0-A63C-3926-84A5B0EB16CD}"/>
              </a:ext>
            </a:extLst>
          </p:cNvPr>
          <p:cNvSpPr txBox="1"/>
          <p:nvPr/>
        </p:nvSpPr>
        <p:spPr>
          <a:xfrm>
            <a:off x="757642" y="6384718"/>
            <a:ext cx="3308315" cy="307777"/>
          </a:xfrm>
          <a:prstGeom prst="rect">
            <a:avLst/>
          </a:prstGeom>
          <a:noFill/>
        </p:spPr>
        <p:txBody>
          <a:bodyPr wrap="square" rtlCol="0">
            <a:spAutoFit/>
          </a:bodyPr>
          <a:lstStyle/>
          <a:p>
            <a:r>
              <a:rPr lang="zh-CN">
                <a:solidFill>
                  <a:srgbClr val="0B3458"/>
                </a:solidFill>
              </a:rPr>
              <a:t>日期可能会有所调整</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41"/>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zh-CN"/>
              <a:t>06</a:t>
            </a:r>
          </a:p>
        </p:txBody>
      </p:sp>
      <p:sp>
        <p:nvSpPr>
          <p:cNvPr id="826" name="Google Shape;826;p41"/>
          <p:cNvSpPr txBox="1">
            <a:spLocks noGrp="1"/>
          </p:cNvSpPr>
          <p:nvPr>
            <p:ph type="title"/>
          </p:nvPr>
        </p:nvSpPr>
        <p:spPr>
          <a:xfrm>
            <a:off x="432000" y="2785561"/>
            <a:ext cx="5825700" cy="553998"/>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zh-CN"/>
              <a:t>活动和资源</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42"/>
          <p:cNvSpPr txBox="1">
            <a:spLocks noGrp="1"/>
          </p:cNvSpPr>
          <p:nvPr>
            <p:ph type="title"/>
          </p:nvPr>
        </p:nvSpPr>
        <p:spPr>
          <a:xfrm>
            <a:off x="494840" y="1364198"/>
            <a:ext cx="4966465" cy="55411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a:t>近期活动</a:t>
            </a:r>
          </a:p>
        </p:txBody>
      </p:sp>
      <p:sp>
        <p:nvSpPr>
          <p:cNvPr id="832" name="Google Shape;832;p42"/>
          <p:cNvSpPr txBox="1"/>
          <p:nvPr/>
        </p:nvSpPr>
        <p:spPr>
          <a:xfrm>
            <a:off x="494840" y="2118049"/>
            <a:ext cx="7277560" cy="830997"/>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zh-CN" sz="1800" b="0" i="0" u="none" strike="noStrike" cap="none" dirty="0">
                <a:solidFill>
                  <a:schemeClr val="accent2"/>
                </a:solidFill>
                <a:latin typeface="Arial"/>
                <a:ea typeface="SimSun"/>
                <a:cs typeface="Arial"/>
                <a:sym typeface="Arial"/>
              </a:rPr>
              <a:t>通过 </a:t>
            </a:r>
          </a:p>
          <a:p>
            <a:pPr marL="0" marR="0" lvl="0" indent="0" algn="l" rtl="0">
              <a:lnSpc>
                <a:spcPct val="150000"/>
              </a:lnSpc>
              <a:spcBef>
                <a:spcPts val="0"/>
              </a:spcBef>
              <a:spcAft>
                <a:spcPts val="0"/>
              </a:spcAft>
              <a:buClr>
                <a:srgbClr val="000000"/>
              </a:buClr>
              <a:buSzPts val="1800"/>
              <a:buFont typeface="Arial"/>
              <a:buNone/>
            </a:pPr>
            <a:r>
              <a:rPr lang="zh-CN" sz="1800" b="0" i="0" u="sng" strike="noStrike" cap="none" dirty="0">
                <a:solidFill>
                  <a:schemeClr val="hlink"/>
                </a:solidFill>
                <a:latin typeface="Arial"/>
                <a:ea typeface="SimSun"/>
                <a:cs typeface="Arial"/>
                <a:sym typeface="Arial"/>
                <a:hlinkClick r:id="rId3"/>
              </a:rPr>
              <a:t>ICANN 合作日历</a:t>
            </a:r>
            <a:r>
              <a:rPr lang="zh-CN" sz="1800" b="0" i="0" u="none" strike="noStrike" cap="none" dirty="0">
                <a:solidFill>
                  <a:srgbClr val="000000"/>
                </a:solidFill>
                <a:latin typeface="Arial"/>
                <a:ea typeface="SimSun"/>
                <a:cs typeface="Arial"/>
                <a:sym typeface="Arial"/>
              </a:rPr>
              <a:t>，了解所有 ICANN 活动和下一轮活动的最新资讯。</a:t>
            </a:r>
          </a:p>
        </p:txBody>
      </p:sp>
      <p:sp>
        <p:nvSpPr>
          <p:cNvPr id="833" name="Google Shape;833;p42"/>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30"/>
          <p:cNvSpPr txBox="1">
            <a:spLocks noGrp="1"/>
          </p:cNvSpPr>
          <p:nvPr>
            <p:ph type="title"/>
          </p:nvPr>
        </p:nvSpPr>
        <p:spPr>
          <a:xfrm>
            <a:off x="4076240" y="1021298"/>
            <a:ext cx="4966465" cy="55411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a:t>持续关注。</a:t>
            </a:r>
          </a:p>
        </p:txBody>
      </p:sp>
      <p:sp>
        <p:nvSpPr>
          <p:cNvPr id="839" name="Google Shape;839;p30"/>
          <p:cNvSpPr txBox="1"/>
          <p:nvPr/>
        </p:nvSpPr>
        <p:spPr>
          <a:xfrm>
            <a:off x="4076240" y="1775149"/>
            <a:ext cx="4382700" cy="2216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加入</a:t>
            </a:r>
            <a:r>
              <a:rPr lang="zh-CN" sz="1800" b="1" i="0" u="none" strike="noStrike" cap="none">
                <a:solidFill>
                  <a:srgbClr val="0B3458"/>
                </a:solidFill>
                <a:latin typeface="Arial"/>
                <a:ea typeface="SimSun"/>
                <a:cs typeface="Arial"/>
                <a:sym typeface="Arial"/>
              </a:rPr>
              <a:t>电子邮件清单</a:t>
            </a:r>
            <a:r>
              <a:rPr lang="zh-CN" sz="1800" i="0" u="none" strike="noStrike" cap="none">
                <a:solidFill>
                  <a:srgbClr val="0B3458"/>
                </a:solidFill>
              </a:rPr>
              <a:t>：</a:t>
            </a:r>
            <a:r>
              <a:rPr lang="zh-CN" sz="1800" b="0" i="0" u="sng" strike="noStrike" cap="none">
                <a:solidFill>
                  <a:schemeClr val="dk2"/>
                </a:solidFill>
                <a:latin typeface="Arial"/>
                <a:ea typeface="SimSun"/>
                <a:cs typeface="Arial"/>
                <a:sym typeface="Arial"/>
                <a:hlinkClick r:id="rId3">
                  <a:extLst>
                    <a:ext uri="{A12FA001-AC4F-418D-AE19-62706E023703}">
                      <ahyp:hlinkClr xmlns:ahyp="http://schemas.microsoft.com/office/drawing/2018/hyperlinkcolor" val="tx"/>
                    </a:ext>
                  </a:extLst>
                </a:hlinkClick>
              </a:rPr>
              <a:t>nextroundinfo@icann.org</a:t>
            </a:r>
            <a:r>
              <a:rPr lang="zh-CN" sz="1800" b="0" i="0" u="none" strike="noStrike" cap="none">
                <a:solidFill>
                  <a:schemeClr val="dk2"/>
                </a:solidFill>
                <a:latin typeface="Arial"/>
                <a:ea typeface="SimSun"/>
                <a:cs typeface="Arial"/>
                <a:sym typeface="Arial"/>
              </a:rPr>
              <a:t> </a:t>
            </a:r>
          </a:p>
          <a:p>
            <a:pPr marL="0" marR="0" lvl="0" indent="0" algn="l" rtl="0">
              <a:lnSpc>
                <a:spcPct val="100000"/>
              </a:lnSpc>
              <a:spcBef>
                <a:spcPts val="0"/>
              </a:spcBef>
              <a:spcAft>
                <a:spcPts val="0"/>
              </a:spcAft>
              <a:buClr>
                <a:srgbClr val="000000"/>
              </a:buClr>
              <a:buSzPts val="1800"/>
              <a:buFont typeface="Arial"/>
              <a:buNone/>
            </a:pPr>
            <a:endParaRPr sz="1800">
              <a:solidFill>
                <a:srgbClr val="0B3458"/>
              </a:solidFill>
            </a:endParaRPr>
          </a:p>
          <a:p>
            <a:pPr marL="0" marR="0" lvl="0" indent="0" algn="l" rtl="0">
              <a:lnSpc>
                <a:spcPct val="100000"/>
              </a:lnSpc>
              <a:spcBef>
                <a:spcPts val="0"/>
              </a:spcBef>
              <a:spcAft>
                <a:spcPts val="0"/>
              </a:spcAft>
              <a:buClr>
                <a:srgbClr val="000000"/>
              </a:buClr>
              <a:buSzPts val="1800"/>
              <a:buFont typeface="Arial"/>
              <a:buNone/>
            </a:pPr>
            <a:r>
              <a:rPr lang="zh-CN" sz="1800" b="1">
                <a:solidFill>
                  <a:srgbClr val="0B3458"/>
                </a:solidFill>
              </a:rPr>
              <a:t>一般请求</a:t>
            </a:r>
            <a:r>
              <a:rPr lang="zh-CN" sz="1800">
                <a:solidFill>
                  <a:srgbClr val="0B3458"/>
                </a:solidFill>
              </a:rPr>
              <a:t>：</a:t>
            </a:r>
            <a:r>
              <a:rPr lang="zh-CN" sz="1800" u="sng">
                <a:solidFill>
                  <a:schemeClr val="hlink"/>
                </a:solidFill>
                <a:hlinkClick r:id="rId4"/>
              </a:rPr>
              <a:t>globalsupport@icann.org</a:t>
            </a:r>
            <a:r>
              <a:rPr lang="zh-CN" sz="1800">
                <a:solidFill>
                  <a:srgbClr val="0B3458"/>
                </a:solidFill>
              </a:rPr>
              <a:t> </a:t>
            </a:r>
          </a:p>
          <a:p>
            <a:pPr marL="0" marR="0" lvl="0" indent="0" algn="l" rtl="0">
              <a:lnSpc>
                <a:spcPct val="100000"/>
              </a:lnSpc>
              <a:spcBef>
                <a:spcPts val="0"/>
              </a:spcBef>
              <a:spcAft>
                <a:spcPts val="0"/>
              </a:spcAft>
              <a:buClr>
                <a:srgbClr val="000000"/>
              </a:buClr>
              <a:buSzPts val="1800"/>
              <a:buFont typeface="Arial"/>
              <a:buNone/>
            </a:pPr>
            <a:endParaRPr sz="1800">
              <a:solidFill>
                <a:srgbClr val="0B3458"/>
              </a:solidFill>
            </a:endParaRPr>
          </a:p>
          <a:p>
            <a:pPr marL="0" marR="0" lvl="0" indent="0" algn="l" rtl="0">
              <a:lnSpc>
                <a:spcPct val="100000"/>
              </a:lnSpc>
              <a:spcBef>
                <a:spcPts val="0"/>
              </a:spcBef>
              <a:spcAft>
                <a:spcPts val="0"/>
              </a:spcAft>
              <a:buClr>
                <a:srgbClr val="000000"/>
              </a:buClr>
              <a:buSzPts val="1800"/>
              <a:buFont typeface="Arial"/>
              <a:buNone/>
            </a:pPr>
            <a:r>
              <a:rPr lang="zh-CN" sz="1800" b="1">
                <a:solidFill>
                  <a:srgbClr val="0B3458"/>
                </a:solidFill>
              </a:rPr>
              <a:t>最新</a:t>
            </a:r>
            <a:r>
              <a:rPr lang="zh-CN" sz="1800" b="1" i="0" u="none" strike="noStrike" cap="none">
                <a:solidFill>
                  <a:srgbClr val="0B3458"/>
                </a:solidFill>
                <a:latin typeface="Arial"/>
                <a:ea typeface="SimSun"/>
                <a:cs typeface="Arial"/>
                <a:sym typeface="Arial"/>
              </a:rPr>
              <a:t>消息和新闻</a:t>
            </a:r>
            <a:r>
              <a:rPr lang="zh-CN" sz="1800">
                <a:solidFill>
                  <a:srgbClr val="0B3458"/>
                </a:solidFill>
              </a:rPr>
              <a:t>：</a:t>
            </a:r>
            <a:r>
              <a:rPr lang="zh-CN" sz="1800" b="0" i="0" u="sng" strike="noStrike" cap="none">
                <a:solidFill>
                  <a:schemeClr val="dk2"/>
                </a:solidFill>
                <a:latin typeface="Arial"/>
                <a:ea typeface="SimSun"/>
                <a:cs typeface="Arial"/>
                <a:sym typeface="Arial"/>
                <a:hlinkClick r:id="rId5">
                  <a:extLst>
                    <a:ext uri="{A12FA001-AC4F-418D-AE19-62706E023703}">
                      <ahyp:hlinkClr xmlns:ahyp="http://schemas.microsoft.com/office/drawing/2018/hyperlinkcolor" val="tx"/>
                    </a:ext>
                  </a:extLst>
                </a:hlinkClick>
              </a:rPr>
              <a:t>https://newgtldprogram.icann.org</a:t>
            </a:r>
            <a:r>
              <a:rPr lang="zh-CN" sz="1800" b="0" i="0" u="none" strike="noStrike" cap="none">
                <a:solidFill>
                  <a:schemeClr val="dk2"/>
                </a:solidFill>
                <a:latin typeface="Arial"/>
                <a:ea typeface="SimSun"/>
                <a:cs typeface="Arial"/>
                <a:sym typeface="Arial"/>
              </a:rPr>
              <a:t> </a:t>
            </a:r>
          </a:p>
        </p:txBody>
      </p:sp>
      <p:grpSp>
        <p:nvGrpSpPr>
          <p:cNvPr id="840" name="Google Shape;840;p30"/>
          <p:cNvGrpSpPr/>
          <p:nvPr/>
        </p:nvGrpSpPr>
        <p:grpSpPr>
          <a:xfrm>
            <a:off x="1295017" y="1021298"/>
            <a:ext cx="2142246" cy="4663628"/>
            <a:chOff x="1295017" y="1021298"/>
            <a:chExt cx="2142246" cy="4663628"/>
          </a:xfrm>
        </p:grpSpPr>
        <p:sp>
          <p:nvSpPr>
            <p:cNvPr id="841" name="Google Shape;841;p30"/>
            <p:cNvSpPr/>
            <p:nvPr/>
          </p:nvSpPr>
          <p:spPr>
            <a:xfrm>
              <a:off x="1327175" y="1071446"/>
              <a:ext cx="2068169" cy="4559810"/>
            </a:xfrm>
            <a:prstGeom prst="roundRect">
              <a:avLst>
                <a:gd name="adj" fmla="val 10262"/>
              </a:avLst>
            </a:prstGeom>
            <a:blipFill rotWithShape="1">
              <a:blip r:embed="rId6">
                <a:alphaModFix/>
              </a:blip>
              <a:stretch>
                <a:fillRect/>
              </a:stretch>
            </a:blipFill>
            <a:ln>
              <a:noFill/>
            </a:ln>
            <a:effectLst>
              <a:outerShdw blurRad="254000" dist="63500" dir="2700000" algn="tl"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42" name="Google Shape;842;p30"/>
            <p:cNvPicPr preferRelativeResize="0"/>
            <p:nvPr/>
          </p:nvPicPr>
          <p:blipFill rotWithShape="1">
            <a:blip r:embed="rId7">
              <a:alphaModFix/>
            </a:blip>
            <a:srcRect/>
            <a:stretch/>
          </p:blipFill>
          <p:spPr>
            <a:xfrm>
              <a:off x="1295017" y="1021298"/>
              <a:ext cx="2142246" cy="4663628"/>
            </a:xfrm>
            <a:prstGeom prst="rect">
              <a:avLst/>
            </a:prstGeom>
            <a:noFill/>
            <a:ln>
              <a:noFill/>
            </a:ln>
          </p:spPr>
        </p:pic>
      </p:grpSp>
      <p:sp>
        <p:nvSpPr>
          <p:cNvPr id="843" name="Google Shape;843;p30"/>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grpSp>
        <p:nvGrpSpPr>
          <p:cNvPr id="848" name="Google Shape;848;p31"/>
          <p:cNvGrpSpPr/>
          <p:nvPr/>
        </p:nvGrpSpPr>
        <p:grpSpPr>
          <a:xfrm>
            <a:off x="1295017" y="1021298"/>
            <a:ext cx="2142246" cy="4663628"/>
            <a:chOff x="1295017" y="1021298"/>
            <a:chExt cx="2142246" cy="4663628"/>
          </a:xfrm>
        </p:grpSpPr>
        <p:sp>
          <p:nvSpPr>
            <p:cNvPr id="849" name="Google Shape;849;p31"/>
            <p:cNvSpPr/>
            <p:nvPr/>
          </p:nvSpPr>
          <p:spPr>
            <a:xfrm>
              <a:off x="1335488" y="1079759"/>
              <a:ext cx="2068169" cy="4559810"/>
            </a:xfrm>
            <a:prstGeom prst="roundRect">
              <a:avLst>
                <a:gd name="adj" fmla="val 10262"/>
              </a:avLst>
            </a:prstGeom>
            <a:blipFill rotWithShape="1">
              <a:blip r:embed="rId3">
                <a:alphaModFix/>
              </a:blip>
              <a:stretch>
                <a:fillRect/>
              </a:stretch>
            </a:blipFill>
            <a:ln>
              <a:noFill/>
            </a:ln>
            <a:effectLst>
              <a:outerShdw blurRad="254000" dist="63500" dir="2700000" algn="tl" rotWithShape="0">
                <a:srgbClr val="000000">
                  <a:alpha val="29411"/>
                </a:srgbClr>
              </a:outerShdw>
            </a:effectLst>
          </p:spPr>
          <p:txBody>
            <a:bodyPr spcFirstLastPara="1" wrap="square" lIns="0"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50" name="Google Shape;850;p31"/>
            <p:cNvPicPr preferRelativeResize="0"/>
            <p:nvPr/>
          </p:nvPicPr>
          <p:blipFill rotWithShape="1">
            <a:blip r:embed="rId4">
              <a:alphaModFix/>
            </a:blip>
            <a:srcRect/>
            <a:stretch/>
          </p:blipFill>
          <p:spPr>
            <a:xfrm>
              <a:off x="1295017" y="1021298"/>
              <a:ext cx="2142246" cy="4663628"/>
            </a:xfrm>
            <a:prstGeom prst="rect">
              <a:avLst/>
            </a:prstGeom>
            <a:noFill/>
            <a:ln>
              <a:noFill/>
            </a:ln>
          </p:spPr>
        </p:pic>
      </p:grpSp>
      <p:sp>
        <p:nvSpPr>
          <p:cNvPr id="851" name="Google Shape;851;p31"/>
          <p:cNvSpPr txBox="1">
            <a:spLocks noGrp="1"/>
          </p:cNvSpPr>
          <p:nvPr>
            <p:ph type="title"/>
          </p:nvPr>
        </p:nvSpPr>
        <p:spPr>
          <a:xfrm>
            <a:off x="4076241" y="1021298"/>
            <a:ext cx="4660136" cy="95072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a:t>申请人支持的有用资源</a:t>
            </a:r>
          </a:p>
        </p:txBody>
      </p:sp>
      <p:sp>
        <p:nvSpPr>
          <p:cNvPr id="852" name="Google Shape;852;p31"/>
          <p:cNvSpPr txBox="1"/>
          <p:nvPr/>
        </p:nvSpPr>
        <p:spPr>
          <a:xfrm>
            <a:off x="4076242" y="2204806"/>
            <a:ext cx="4044000" cy="3123000"/>
          </a:xfrm>
          <a:prstGeom prst="rect">
            <a:avLst/>
          </a:prstGeom>
          <a:noFill/>
          <a:ln>
            <a:noFill/>
          </a:ln>
        </p:spPr>
        <p:txBody>
          <a:bodyPr spcFirstLastPara="1" wrap="square" lIns="0" tIns="0" rIns="0" bIns="0" anchor="t" anchorCtr="0">
            <a:spAutoFit/>
          </a:bodyPr>
          <a:lstStyle/>
          <a:p>
            <a:pPr marL="285750" marR="0" lvl="0" indent="-285750" algn="l" rtl="0">
              <a:lnSpc>
                <a:spcPct val="115000"/>
              </a:lnSpc>
              <a:spcBef>
                <a:spcPts val="0"/>
              </a:spcBef>
              <a:spcAft>
                <a:spcPts val="0"/>
              </a:spcAft>
              <a:buClr>
                <a:srgbClr val="F1633E"/>
              </a:buClr>
              <a:buSzPts val="1440"/>
              <a:buFont typeface="NTR"/>
              <a:buChar char="►"/>
            </a:pPr>
            <a:r>
              <a:rPr lang="zh-CN" sz="1800" b="0" i="0" u="sng" strike="noStrike" cap="none">
                <a:solidFill>
                  <a:schemeClr val="dk2"/>
                </a:solidFill>
                <a:latin typeface="Arial"/>
                <a:ea typeface="SimSun"/>
                <a:cs typeface="Arial"/>
                <a:sym typeface="Arial"/>
                <a:hlinkClick r:id="rId5">
                  <a:extLst>
                    <a:ext uri="{A12FA001-AC4F-418D-AE19-62706E023703}">
                      <ahyp:hlinkClr xmlns:ahyp="http://schemas.microsoft.com/office/drawing/2018/hyperlinkcolor" val="tx"/>
                    </a:ext>
                  </a:extLst>
                </a:hlinkClick>
              </a:rPr>
              <a:t>申请人支持计划网站</a:t>
            </a:r>
            <a:r>
              <a:rPr lang="zh-CN" sz="1800" b="0" i="0" u="sng" strike="noStrike" cap="none">
                <a:solidFill>
                  <a:schemeClr val="dk2"/>
                </a:solidFill>
                <a:latin typeface="Arial"/>
                <a:ea typeface="SimSun"/>
                <a:cs typeface="Arial"/>
                <a:sym typeface="Arial"/>
              </a:rPr>
              <a:t> </a:t>
            </a:r>
          </a:p>
          <a:p>
            <a:pPr marL="285750" marR="0" lvl="0" indent="-285750" algn="l" rtl="0">
              <a:lnSpc>
                <a:spcPct val="115000"/>
              </a:lnSpc>
              <a:spcBef>
                <a:spcPts val="1200"/>
              </a:spcBef>
              <a:spcAft>
                <a:spcPts val="0"/>
              </a:spcAft>
              <a:buClr>
                <a:srgbClr val="F1633E"/>
              </a:buClr>
              <a:buSzPts val="1440"/>
              <a:buFont typeface="NTR"/>
              <a:buChar char="►"/>
            </a:pPr>
            <a:r>
              <a:rPr lang="zh-CN" sz="1800" b="0" i="0" u="sng" strike="noStrike" cap="none">
                <a:solidFill>
                  <a:schemeClr val="dk2"/>
                </a:solidFill>
                <a:latin typeface="Arial"/>
                <a:ea typeface="SimSun"/>
                <a:cs typeface="Arial"/>
                <a:sym typeface="Arial"/>
                <a:hlinkClick r:id="rId6">
                  <a:extLst>
                    <a:ext uri="{A12FA001-AC4F-418D-AE19-62706E023703}">
                      <ahyp:hlinkClr xmlns:ahyp="http://schemas.microsoft.com/office/drawing/2018/hyperlinkcolor" val="tx"/>
                    </a:ext>
                  </a:extLst>
                </a:hlinkClick>
              </a:rPr>
              <a:t>申请人支持计划手册</a:t>
            </a:r>
            <a:r>
              <a:rPr lang="zh-CN" sz="1800" b="0" i="0" u="sng" strike="noStrike" cap="none">
                <a:solidFill>
                  <a:schemeClr val="dk2"/>
                </a:solidFill>
                <a:latin typeface="Arial"/>
                <a:ea typeface="SimSun"/>
                <a:cs typeface="Arial"/>
                <a:sym typeface="Arial"/>
              </a:rPr>
              <a:t> </a:t>
            </a:r>
          </a:p>
          <a:p>
            <a:pPr marL="285750" marR="0" lvl="0" indent="-285750" algn="l" rtl="0">
              <a:lnSpc>
                <a:spcPct val="115000"/>
              </a:lnSpc>
              <a:spcBef>
                <a:spcPts val="1200"/>
              </a:spcBef>
              <a:spcAft>
                <a:spcPts val="0"/>
              </a:spcAft>
              <a:buClr>
                <a:srgbClr val="F1633E"/>
              </a:buClr>
              <a:buSzPts val="1440"/>
              <a:buFont typeface="NTR"/>
              <a:buChar char="►"/>
            </a:pPr>
            <a:r>
              <a:rPr lang="zh-CN" sz="1800" b="0" i="0" u="sng" strike="noStrike" cap="none">
                <a:solidFill>
                  <a:schemeClr val="dk2"/>
                </a:solidFill>
                <a:latin typeface="Arial"/>
                <a:ea typeface="SimSun"/>
                <a:cs typeface="Arial"/>
                <a:sym typeface="Arial"/>
                <a:hlinkClick r:id="rId7">
                  <a:extLst>
                    <a:ext uri="{A12FA001-AC4F-418D-AE19-62706E023703}">
                      <ahyp:hlinkClr xmlns:ahyp="http://schemas.microsoft.com/office/drawing/2018/hyperlinkcolor" val="tx"/>
                    </a:ext>
                  </a:extLst>
                </a:hlinkClick>
              </a:rPr>
              <a:t>申请人支持计划 IRT</a:t>
            </a:r>
            <a:br>
              <a:rPr lang="zh-CN" sz="1800" b="0" i="0" u="sng" strike="noStrike" cap="none">
                <a:solidFill>
                  <a:schemeClr val="dk2"/>
                </a:solidFill>
                <a:latin typeface="Arial"/>
                <a:ea typeface="SimSun"/>
                <a:cs typeface="Arial"/>
                <a:sym typeface="Arial"/>
                <a:hlinkClick r:id="rId7">
                  <a:extLst>
                    <a:ext uri="{A12FA001-AC4F-418D-AE19-62706E023703}">
                      <ahyp:hlinkClr xmlns:ahyp="http://schemas.microsoft.com/office/drawing/2018/hyperlinkcolor" val="tx"/>
                    </a:ext>
                  </a:extLst>
                </a:hlinkClick>
              </a:rPr>
            </a:br>
            <a:r>
              <a:rPr lang="zh-CN" sz="1800" b="0" i="0" u="sng" strike="noStrike" cap="none">
                <a:solidFill>
                  <a:schemeClr val="dk2"/>
                </a:solidFill>
                <a:latin typeface="Arial"/>
                <a:ea typeface="SimSun"/>
                <a:cs typeface="Arial"/>
                <a:sym typeface="Arial"/>
                <a:hlinkClick r:id="rId7">
                  <a:extLst>
                    <a:ext uri="{A12FA001-AC4F-418D-AE19-62706E023703}">
                      <ahyp:hlinkClr xmlns:ahyp="http://schemas.microsoft.com/office/drawing/2018/hyperlinkcolor" val="tx"/>
                    </a:ext>
                  </a:extLst>
                </a:hlinkClick>
              </a:rPr>
              <a:t>子通道维基页面</a:t>
            </a:r>
          </a:p>
          <a:p>
            <a:pPr marL="285750" marR="0" lvl="0" indent="-285750" algn="l" rtl="0">
              <a:lnSpc>
                <a:spcPct val="115000"/>
              </a:lnSpc>
              <a:spcBef>
                <a:spcPts val="1200"/>
              </a:spcBef>
              <a:spcAft>
                <a:spcPts val="0"/>
              </a:spcAft>
              <a:buClr>
                <a:srgbClr val="F1633E"/>
              </a:buClr>
              <a:buSzPts val="1440"/>
              <a:buFont typeface="NTR"/>
              <a:buChar char="►"/>
            </a:pPr>
            <a:r>
              <a:rPr lang="zh-CN" sz="1800" b="0" i="0" u="sng" strike="noStrike" cap="none">
                <a:solidFill>
                  <a:schemeClr val="dk2"/>
                </a:solidFill>
                <a:latin typeface="Arial"/>
                <a:ea typeface="SimSun"/>
                <a:cs typeface="Arial"/>
                <a:sym typeface="Arial"/>
                <a:hlinkClick r:id="rId8">
                  <a:extLst>
                    <a:ext uri="{A12FA001-AC4F-418D-AE19-62706E023703}">
                      <ahyp:hlinkClr xmlns:ahyp="http://schemas.microsoft.com/office/drawing/2018/hyperlinkcolor" val="tx"/>
                    </a:ext>
                  </a:extLst>
                </a:hlinkClick>
              </a:rPr>
              <a:t>申请人支持计划的背景信息</a:t>
            </a:r>
          </a:p>
          <a:p>
            <a:pPr marL="285750" marR="0" lvl="0" indent="-285750" algn="l" rtl="0">
              <a:lnSpc>
                <a:spcPct val="115000"/>
              </a:lnSpc>
              <a:spcBef>
                <a:spcPts val="1200"/>
              </a:spcBef>
              <a:spcAft>
                <a:spcPts val="0"/>
              </a:spcAft>
              <a:buClr>
                <a:srgbClr val="F1633E"/>
              </a:buClr>
              <a:buSzPts val="1440"/>
              <a:buFont typeface="NTR"/>
              <a:buChar char="►"/>
            </a:pPr>
            <a:r>
              <a:rPr lang="zh-CN" sz="1800" b="0" i="0" u="sng" strike="noStrike" cap="none">
                <a:solidFill>
                  <a:schemeClr val="dk2"/>
                </a:solidFill>
                <a:latin typeface="Arial"/>
                <a:ea typeface="SimSun"/>
                <a:cs typeface="Arial"/>
                <a:sym typeface="Arial"/>
                <a:hlinkClick r:id="rId9">
                  <a:extLst>
                    <a:ext uri="{A12FA001-AC4F-418D-AE19-62706E023703}">
                      <ahyp:hlinkClr xmlns:ahyp="http://schemas.microsoft.com/office/drawing/2018/hyperlinkcolor" val="tx"/>
                    </a:ext>
                  </a:extLst>
                </a:hlinkClick>
              </a:rPr>
              <a:t>gTLD 的</a:t>
            </a:r>
            <a:r>
              <a:rPr lang="zh-CN" sz="1800" u="sng">
                <a:solidFill>
                  <a:schemeClr val="dk2"/>
                </a:solidFill>
              </a:rPr>
              <a:t>使用案例</a:t>
            </a:r>
          </a:p>
        </p:txBody>
      </p:sp>
      <p:sp>
        <p:nvSpPr>
          <p:cNvPr id="853" name="Google Shape;853;p31"/>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zh-CN" sz="1400" b="0" i="0" u="none" strike="noStrike" cap="none">
                <a:solidFill>
                  <a:srgbClr val="0B3458"/>
                </a:solidFill>
                <a:latin typeface="Arial"/>
                <a:ea typeface="SimSun"/>
                <a:cs typeface="Arial"/>
                <a:sym typeface="Arial"/>
              </a:rPr>
              <a:t>外展与合作</a:t>
            </a:r>
          </a:p>
        </p:txBody>
      </p:sp>
      <p:sp>
        <p:nvSpPr>
          <p:cNvPr id="854" name="Google Shape;854;p31"/>
          <p:cNvSpPr txBox="1"/>
          <p:nvPr/>
        </p:nvSpPr>
        <p:spPr>
          <a:xfrm>
            <a:off x="4076242" y="4929836"/>
            <a:ext cx="4044000" cy="277200"/>
          </a:xfrm>
          <a:prstGeom prst="rect">
            <a:avLst/>
          </a:prstGeom>
          <a:noFill/>
          <a:ln>
            <a:noFill/>
          </a:ln>
        </p:spPr>
        <p:txBody>
          <a:bodyPr spcFirstLastPara="1" wrap="square" lIns="0" tIns="0" rIns="0" bIns="0" anchor="t" anchorCtr="0">
            <a:spAutoFit/>
          </a:bodyPr>
          <a:lstStyle/>
          <a:p>
            <a:pPr marL="285750" marR="0" lvl="0" indent="-285750" algn="l" rtl="0">
              <a:lnSpc>
                <a:spcPct val="115000"/>
              </a:lnSpc>
              <a:spcBef>
                <a:spcPts val="1200"/>
              </a:spcBef>
              <a:spcAft>
                <a:spcPts val="0"/>
              </a:spcAft>
              <a:buClr>
                <a:srgbClr val="F1633E"/>
              </a:buClr>
              <a:buSzPts val="1440"/>
              <a:buFont typeface="NTR"/>
              <a:buChar char="►"/>
            </a:pPr>
            <a:r>
              <a:rPr lang="zh-CN" sz="1800" u="sng" dirty="0">
                <a:solidFill>
                  <a:schemeClr val="hlink"/>
                </a:solidFill>
                <a:hlinkClick r:id="rId10"/>
              </a:rPr>
              <a:t>ICANN 学习中心课程</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32"/>
          <p:cNvSpPr/>
          <p:nvPr/>
        </p:nvSpPr>
        <p:spPr>
          <a:xfrm flipH="1">
            <a:off x="1809496" y="2175595"/>
            <a:ext cx="4059458" cy="3244418"/>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7030A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860" name="Google Shape;860;p32"/>
          <p:cNvSpPr/>
          <p:nvPr/>
        </p:nvSpPr>
        <p:spPr>
          <a:xfrm>
            <a:off x="2239350" y="1625594"/>
            <a:ext cx="4665300" cy="3728620"/>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1" name="Google Shape;861;p32"/>
          <p:cNvSpPr txBox="1"/>
          <p:nvPr/>
        </p:nvSpPr>
        <p:spPr>
          <a:xfrm>
            <a:off x="2942977" y="1909429"/>
            <a:ext cx="3258046" cy="209889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8000"/>
              <a:buFont typeface="Arial"/>
              <a:buNone/>
            </a:pPr>
            <a:r>
              <a:rPr lang="zh-CN" sz="8000" b="1" i="0" u="none" strike="noStrike" cap="none" dirty="0">
                <a:solidFill>
                  <a:schemeClr val="lt1"/>
                </a:solidFill>
                <a:latin typeface="Arial"/>
                <a:ea typeface="SimSun"/>
                <a:cs typeface="Arial"/>
                <a:sym typeface="Arial"/>
              </a:rPr>
              <a:t>问答</a:t>
            </a:r>
            <a:endParaRPr lang="en-US" altLang="zh-CN" sz="8000" b="1" i="0" u="none" strike="noStrike" cap="none" dirty="0">
              <a:solidFill>
                <a:schemeClr val="lt1"/>
              </a:solidFill>
              <a:latin typeface="Arial"/>
              <a:ea typeface="SimSun"/>
              <a:cs typeface="Arial"/>
              <a:sym typeface="Arial"/>
            </a:endParaRPr>
          </a:p>
          <a:p>
            <a:pPr marL="0" marR="0" lvl="0" indent="0" algn="ctr" rtl="0">
              <a:lnSpc>
                <a:spcPct val="100000"/>
              </a:lnSpc>
              <a:spcBef>
                <a:spcPts val="0"/>
              </a:spcBef>
              <a:spcAft>
                <a:spcPts val="0"/>
              </a:spcAft>
              <a:buClr>
                <a:schemeClr val="lt1"/>
              </a:buClr>
              <a:buSzPts val="8000"/>
              <a:buFont typeface="Arial"/>
              <a:buNone/>
            </a:pPr>
            <a:r>
              <a:rPr lang="zh-CN" sz="8000" b="1" i="0" u="none" strike="noStrike" cap="none" dirty="0">
                <a:solidFill>
                  <a:schemeClr val="lt1"/>
                </a:solidFill>
                <a:latin typeface="Arial"/>
                <a:ea typeface="SimSun"/>
                <a:cs typeface="Arial"/>
                <a:sym typeface="Arial"/>
              </a:rPr>
              <a:t>环节</a:t>
            </a:r>
          </a:p>
        </p:txBody>
      </p:sp>
      <p:sp>
        <p:nvSpPr>
          <p:cNvPr id="862" name="Google Shape;862;p32"/>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3"/>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zh-CN"/>
              <a:t>01</a:t>
            </a:r>
          </a:p>
        </p:txBody>
      </p:sp>
      <p:sp>
        <p:nvSpPr>
          <p:cNvPr id="93" name="Google Shape;93;p3"/>
          <p:cNvSpPr txBox="1">
            <a:spLocks noGrp="1"/>
          </p:cNvSpPr>
          <p:nvPr>
            <p:ph type="title"/>
          </p:nvPr>
        </p:nvSpPr>
        <p:spPr>
          <a:xfrm>
            <a:off x="432000" y="2785561"/>
            <a:ext cx="5825744" cy="1661993"/>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zh-CN"/>
              <a:t>下一轮</a:t>
            </a:r>
            <a:br>
              <a:rPr lang="zh-CN"/>
            </a:br>
            <a:r>
              <a:rPr lang="zh-CN"/>
              <a:t>新通用顶级域项目 </a:t>
            </a:r>
            <a:br>
              <a:rPr lang="zh-CN"/>
            </a:br>
            <a:r>
              <a:rPr lang="zh-CN"/>
              <a:t>概述</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33"/>
          <p:cNvSpPr txBox="1">
            <a:spLocks noGrp="1"/>
          </p:cNvSpPr>
          <p:nvPr>
            <p:ph type="body" idx="1"/>
          </p:nvPr>
        </p:nvSpPr>
        <p:spPr>
          <a:xfrm>
            <a:off x="540000" y="1530390"/>
            <a:ext cx="5528125" cy="492443"/>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lt1"/>
              </a:buClr>
              <a:buSzPts val="3200"/>
              <a:buNone/>
            </a:pPr>
            <a:r>
              <a:rPr lang="zh-CN" sz="3200"/>
              <a:t>谢谢大家！</a:t>
            </a:r>
          </a:p>
        </p:txBody>
      </p:sp>
      <p:sp>
        <p:nvSpPr>
          <p:cNvPr id="844" name="Google Shape;844;p33"/>
          <p:cNvSpPr txBox="1"/>
          <p:nvPr/>
        </p:nvSpPr>
        <p:spPr>
          <a:xfrm>
            <a:off x="540000" y="2325159"/>
            <a:ext cx="5048000" cy="27699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zh-CN" sz="1800" b="0" i="0" u="none" strike="noStrike" cap="none">
                <a:solidFill>
                  <a:srgbClr val="FFFFFF"/>
                </a:solidFill>
                <a:latin typeface="Arial"/>
                <a:ea typeface="SimSun"/>
                <a:cs typeface="Arial"/>
                <a:sym typeface="Arial"/>
              </a:rPr>
              <a:t>请访问我们的网站：</a:t>
            </a:r>
            <a:r>
              <a:rPr lang="zh-CN" sz="1800" b="0" i="0" u="sng" strike="noStrike" cap="none">
                <a:solidFill>
                  <a:schemeClr val="accent5"/>
                </a:solidFill>
                <a:latin typeface="Arial"/>
                <a:ea typeface="SimSun"/>
                <a:cs typeface="Arial"/>
                <a:sym typeface="Arial"/>
                <a:hlinkClick r:id="rId3">
                  <a:extLst>
                    <a:ext uri="{A12FA001-AC4F-418D-AE19-62706E023703}">
                      <ahyp:hlinkClr xmlns:ahyp="http://schemas.microsoft.com/office/drawing/2018/hyperlinkcolor" val="tx"/>
                    </a:ext>
                  </a:extLst>
                </a:hlinkClick>
              </a:rPr>
              <a:t>https://newgtldprogram.icann.org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cxnSp>
        <p:nvCxnSpPr>
          <p:cNvPr id="99" name="Google Shape;99;p4"/>
          <p:cNvCxnSpPr/>
          <p:nvPr/>
        </p:nvCxnSpPr>
        <p:spPr>
          <a:xfrm>
            <a:off x="4599000" y="5416973"/>
            <a:ext cx="0" cy="1441027"/>
          </a:xfrm>
          <a:prstGeom prst="straightConnector1">
            <a:avLst/>
          </a:prstGeom>
          <a:noFill/>
          <a:ln w="31750" cap="flat" cmpd="sng">
            <a:solidFill>
              <a:srgbClr val="002A49"/>
            </a:solidFill>
            <a:prstDash val="solid"/>
            <a:round/>
            <a:headEnd type="none" w="sm" len="sm"/>
            <a:tailEnd type="none" w="sm" len="sm"/>
          </a:ln>
        </p:spPr>
      </p:cxnSp>
      <p:sp>
        <p:nvSpPr>
          <p:cNvPr id="100" name="Google Shape;100;p4"/>
          <p:cNvSpPr txBox="1">
            <a:spLocks noGrp="1"/>
          </p:cNvSpPr>
          <p:nvPr>
            <p:ph type="title"/>
          </p:nvPr>
        </p:nvSpPr>
        <p:spPr>
          <a:xfrm>
            <a:off x="432000" y="900001"/>
            <a:ext cx="4167000" cy="57577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a:t>新通用顶级域项目</a:t>
            </a:r>
          </a:p>
        </p:txBody>
      </p:sp>
      <p:sp>
        <p:nvSpPr>
          <p:cNvPr id="101" name="Google Shape;101;p4"/>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4"/>
          <p:cNvSpPr txBox="1"/>
          <p:nvPr/>
        </p:nvSpPr>
        <p:spPr>
          <a:xfrm>
            <a:off x="404814" y="1689187"/>
            <a:ext cx="3984297" cy="153888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zh-CN" sz="2000" b="1" i="0" u="none" strike="noStrike" cap="none">
                <a:solidFill>
                  <a:srgbClr val="F1633E"/>
                </a:solidFill>
                <a:latin typeface="Arial"/>
                <a:ea typeface="SimSun"/>
                <a:cs typeface="Arial"/>
                <a:sym typeface="Arial"/>
              </a:rPr>
              <a:t>新通用顶级域 (Generic Top-Level Domain, gTLD) 项目</a:t>
            </a:r>
            <a:r>
              <a:rPr lang="zh-CN" sz="2000" b="0" i="0" u="none" strike="noStrike" cap="none">
                <a:solidFill>
                  <a:srgbClr val="0B3458"/>
                </a:solidFill>
                <a:latin typeface="Arial"/>
                <a:ea typeface="SimSun"/>
                <a:cs typeface="Arial"/>
                <a:sym typeface="Arial"/>
              </a:rPr>
              <a:t>是一个由社群推动的倡议，旨在促进域名系统的持续扩展。</a:t>
            </a:r>
          </a:p>
        </p:txBody>
      </p:sp>
      <p:sp>
        <p:nvSpPr>
          <p:cNvPr id="103" name="Google Shape;103;p4"/>
          <p:cNvSpPr txBox="1"/>
          <p:nvPr/>
        </p:nvSpPr>
        <p:spPr>
          <a:xfrm>
            <a:off x="4840941" y="1689187"/>
            <a:ext cx="3898200" cy="1539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zh-CN" sz="2000">
                <a:solidFill>
                  <a:srgbClr val="0B3458"/>
                </a:solidFill>
              </a:rPr>
              <a:t>从 2026 年开始，</a:t>
            </a:r>
            <a:r>
              <a:rPr lang="zh-CN" sz="2000" b="0" i="0" u="none" strike="noStrike" cap="none">
                <a:solidFill>
                  <a:srgbClr val="0B3458"/>
                </a:solidFill>
                <a:latin typeface="Arial"/>
                <a:ea typeface="SimSun"/>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企业、社群、政府和其他组织可以申请适合其需求的新通用顶级域。</a:t>
            </a:r>
          </a:p>
        </p:txBody>
      </p:sp>
      <p:pic>
        <p:nvPicPr>
          <p:cNvPr id="104" name="Google Shape;104;p4"/>
          <p:cNvPicPr preferRelativeResize="0"/>
          <p:nvPr/>
        </p:nvPicPr>
        <p:blipFill rotWithShape="1">
          <a:blip r:embed="rId3">
            <a:alphaModFix/>
          </a:blip>
          <a:srcRect t="1" b="78038"/>
          <a:stretch/>
        </p:blipFill>
        <p:spPr>
          <a:xfrm>
            <a:off x="1266940" y="5410145"/>
            <a:ext cx="6610120" cy="1447855"/>
          </a:xfrm>
          <a:prstGeom prst="rect">
            <a:avLst/>
          </a:prstGeom>
          <a:noFill/>
          <a:ln>
            <a:noFill/>
          </a:ln>
        </p:spPr>
      </p:pic>
      <p:grpSp>
        <p:nvGrpSpPr>
          <p:cNvPr id="105" name="Google Shape;105;p4"/>
          <p:cNvGrpSpPr/>
          <p:nvPr/>
        </p:nvGrpSpPr>
        <p:grpSpPr>
          <a:xfrm>
            <a:off x="3160757" y="4380910"/>
            <a:ext cx="2876486" cy="1742080"/>
            <a:chOff x="2907167" y="3879633"/>
            <a:chExt cx="1236082" cy="748604"/>
          </a:xfrm>
        </p:grpSpPr>
        <p:sp>
          <p:nvSpPr>
            <p:cNvPr id="106" name="Google Shape;106;p4"/>
            <p:cNvSpPr/>
            <p:nvPr/>
          </p:nvSpPr>
          <p:spPr>
            <a:xfrm>
              <a:off x="2997232" y="3879633"/>
              <a:ext cx="1060227" cy="724614"/>
            </a:xfrm>
            <a:custGeom>
              <a:avLst/>
              <a:gdLst/>
              <a:ahLst/>
              <a:cxnLst/>
              <a:rect l="l" t="t" r="r" b="b"/>
              <a:pathLst>
                <a:path w="1060227" h="724614" extrusionOk="0">
                  <a:moveTo>
                    <a:pt x="1060228" y="703004"/>
                  </a:moveTo>
                  <a:cubicBezTo>
                    <a:pt x="1060228" y="714936"/>
                    <a:pt x="1050565" y="724615"/>
                    <a:pt x="1038654" y="724615"/>
                  </a:cubicBezTo>
                  <a:lnTo>
                    <a:pt x="21574" y="724615"/>
                  </a:lnTo>
                  <a:cubicBezTo>
                    <a:pt x="9662" y="724615"/>
                    <a:pt x="0" y="714936"/>
                    <a:pt x="0" y="703004"/>
                  </a:cubicBezTo>
                  <a:lnTo>
                    <a:pt x="0" y="21643"/>
                  </a:lnTo>
                  <a:cubicBezTo>
                    <a:pt x="0" y="9679"/>
                    <a:pt x="9662" y="0"/>
                    <a:pt x="21574" y="0"/>
                  </a:cubicBezTo>
                  <a:lnTo>
                    <a:pt x="1038622" y="0"/>
                  </a:lnTo>
                  <a:cubicBezTo>
                    <a:pt x="1050534" y="0"/>
                    <a:pt x="1060196" y="9679"/>
                    <a:pt x="1060196" y="21643"/>
                  </a:cubicBezTo>
                  <a:lnTo>
                    <a:pt x="1060196" y="703004"/>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7" name="Google Shape;107;p4"/>
            <p:cNvSpPr/>
            <p:nvPr/>
          </p:nvSpPr>
          <p:spPr>
            <a:xfrm>
              <a:off x="3024318" y="3910795"/>
              <a:ext cx="1006086" cy="662289"/>
            </a:xfrm>
            <a:custGeom>
              <a:avLst/>
              <a:gdLst/>
              <a:ahLst/>
              <a:cxnLst/>
              <a:rect l="l" t="t" r="r" b="b"/>
              <a:pathLst>
                <a:path w="1006086" h="662289" extrusionOk="0">
                  <a:moveTo>
                    <a:pt x="993193" y="0"/>
                  </a:moveTo>
                  <a:cubicBezTo>
                    <a:pt x="1000314" y="0"/>
                    <a:pt x="1006087" y="5783"/>
                    <a:pt x="1006087" y="12916"/>
                  </a:cubicBezTo>
                  <a:lnTo>
                    <a:pt x="1006087" y="649373"/>
                  </a:lnTo>
                  <a:cubicBezTo>
                    <a:pt x="1006087" y="656507"/>
                    <a:pt x="1000314" y="662289"/>
                    <a:pt x="993193" y="662289"/>
                  </a:cubicBezTo>
                  <a:lnTo>
                    <a:pt x="12894" y="662289"/>
                  </a:lnTo>
                  <a:cubicBezTo>
                    <a:pt x="5773" y="662289"/>
                    <a:pt x="0" y="656507"/>
                    <a:pt x="0" y="649373"/>
                  </a:cubicBezTo>
                  <a:lnTo>
                    <a:pt x="0" y="12916"/>
                  </a:lnTo>
                  <a:cubicBezTo>
                    <a:pt x="0" y="5783"/>
                    <a:pt x="5773" y="0"/>
                    <a:pt x="1289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8" name="Google Shape;108;p4"/>
            <p:cNvSpPr/>
            <p:nvPr/>
          </p:nvSpPr>
          <p:spPr>
            <a:xfrm>
              <a:off x="2907167" y="4602311"/>
              <a:ext cx="1236082" cy="25926"/>
            </a:xfrm>
            <a:custGeom>
              <a:avLst/>
              <a:gdLst/>
              <a:ahLst/>
              <a:cxnLst/>
              <a:rect l="l" t="t" r="r" b="b"/>
              <a:pathLst>
                <a:path w="1236082" h="25926" extrusionOk="0">
                  <a:moveTo>
                    <a:pt x="41691" y="25927"/>
                  </a:moveTo>
                  <a:lnTo>
                    <a:pt x="1194392" y="25927"/>
                  </a:lnTo>
                  <a:cubicBezTo>
                    <a:pt x="1217391" y="25927"/>
                    <a:pt x="1236082" y="14312"/>
                    <a:pt x="1236082" y="0"/>
                  </a:cubicBezTo>
                  <a:lnTo>
                    <a:pt x="0" y="0"/>
                  </a:lnTo>
                  <a:cubicBezTo>
                    <a:pt x="0" y="14312"/>
                    <a:pt x="18628" y="25927"/>
                    <a:pt x="41691" y="25927"/>
                  </a:cubicBezTo>
                  <a:close/>
                </a:path>
              </a:pathLst>
            </a:custGeom>
            <a:solidFill>
              <a:srgbClr val="FA5B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09" name="Google Shape;109;p4"/>
          <p:cNvSpPr txBox="1"/>
          <p:nvPr/>
        </p:nvSpPr>
        <p:spPr>
          <a:xfrm>
            <a:off x="3751979" y="4787275"/>
            <a:ext cx="1744048"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zh-CN" sz="1800" b="1" i="0" u="none" strike="noStrike" cap="none" dirty="0">
                <a:solidFill>
                  <a:srgbClr val="0B3458"/>
                </a:solidFill>
                <a:latin typeface="Arial"/>
                <a:ea typeface="SimSun"/>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gTLD 的数量已增至 1,200 多个。</a:t>
            </a:r>
          </a:p>
        </p:txBody>
      </p:sp>
      <p:cxnSp>
        <p:nvCxnSpPr>
          <p:cNvPr id="110" name="Google Shape;110;p4"/>
          <p:cNvCxnSpPr/>
          <p:nvPr/>
        </p:nvCxnSpPr>
        <p:spPr>
          <a:xfrm>
            <a:off x="4572000" y="1689187"/>
            <a:ext cx="0" cy="1584000"/>
          </a:xfrm>
          <a:prstGeom prst="straightConnector1">
            <a:avLst/>
          </a:prstGeom>
          <a:noFill/>
          <a:ln w="15875" cap="flat" cmpd="sng">
            <a:solidFill>
              <a:srgbClr val="F1633E"/>
            </a:solidFill>
            <a:prstDash val="solid"/>
            <a:round/>
            <a:headEnd type="none" w="sm" len="sm"/>
            <a:tailEnd type="none" w="sm" len="sm"/>
          </a:ln>
        </p:spPr>
      </p:cxnSp>
      <p:sp>
        <p:nvSpPr>
          <p:cNvPr id="112" name="Google Shape;112;p4"/>
          <p:cNvSpPr/>
          <p:nvPr/>
        </p:nvSpPr>
        <p:spPr>
          <a:xfrm>
            <a:off x="1427477" y="4469015"/>
            <a:ext cx="781800" cy="7818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zh-CN" sz="1600" b="1" i="0" u="none" strike="noStrike" cap="none">
                <a:solidFill>
                  <a:srgbClr val="0B3458"/>
                </a:solidFill>
                <a:latin typeface="Arial"/>
                <a:ea typeface="SimSun"/>
                <a:cs typeface="Arial"/>
                <a:sym typeface="Arial"/>
              </a:rPr>
              <a:t>.baby</a:t>
            </a:r>
          </a:p>
        </p:txBody>
      </p:sp>
      <p:sp>
        <p:nvSpPr>
          <p:cNvPr id="113" name="Google Shape;113;p4"/>
          <p:cNvSpPr/>
          <p:nvPr/>
        </p:nvSpPr>
        <p:spPr>
          <a:xfrm>
            <a:off x="1559571" y="5496392"/>
            <a:ext cx="1246200" cy="1246200"/>
          </a:xfrm>
          <a:prstGeom prst="ellipse">
            <a:avLst/>
          </a:prstGeom>
          <a:solidFill>
            <a:srgbClr val="114E8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zh-CN" sz="2000" b="1" i="0" u="none" strike="noStrike" cap="none">
                <a:solidFill>
                  <a:schemeClr val="lt1"/>
                </a:solidFill>
                <a:latin typeface="Helvetica Neue"/>
                <a:ea typeface="SimSun"/>
                <a:cs typeface="Helvetica Neue"/>
                <a:sym typeface="Helvetica Neue"/>
              </a:rPr>
              <a:t>.みんな</a:t>
            </a:r>
          </a:p>
        </p:txBody>
      </p:sp>
      <p:sp>
        <p:nvSpPr>
          <p:cNvPr id="114" name="Google Shape;114;p4"/>
          <p:cNvSpPr/>
          <p:nvPr/>
        </p:nvSpPr>
        <p:spPr>
          <a:xfrm>
            <a:off x="351763" y="3629561"/>
            <a:ext cx="1075702" cy="1075702"/>
          </a:xfrm>
          <a:prstGeom prst="ellipse">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zh-CN" sz="1800" b="1" i="0" u="none" strike="noStrike" cap="none">
                <a:solidFill>
                  <a:schemeClr val="lt1"/>
                </a:solidFill>
                <a:latin typeface="Arial"/>
                <a:ea typeface="SimSun"/>
                <a:cs typeface="Arial"/>
                <a:sym typeface="Arial"/>
              </a:rPr>
              <a:t>.futbol</a:t>
            </a:r>
          </a:p>
        </p:txBody>
      </p:sp>
      <p:sp>
        <p:nvSpPr>
          <p:cNvPr id="115" name="Google Shape;115;p4"/>
          <p:cNvSpPr/>
          <p:nvPr/>
        </p:nvSpPr>
        <p:spPr>
          <a:xfrm>
            <a:off x="5491002" y="3737150"/>
            <a:ext cx="971880" cy="971880"/>
          </a:xfrm>
          <a:prstGeom prst="ellipse">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zh-CN" sz="1800" b="1" i="0" u="none" strike="noStrike" cap="none">
                <a:solidFill>
                  <a:schemeClr val="lt1"/>
                </a:solidFill>
                <a:latin typeface="Arial"/>
                <a:ea typeface="SimSun"/>
                <a:cs typeface="Arial"/>
                <a:sym typeface="Arial"/>
              </a:rPr>
              <a:t>.paris</a:t>
            </a:r>
          </a:p>
        </p:txBody>
      </p:sp>
      <p:sp>
        <p:nvSpPr>
          <p:cNvPr id="116" name="Google Shape;116;p4"/>
          <p:cNvSpPr/>
          <p:nvPr/>
        </p:nvSpPr>
        <p:spPr>
          <a:xfrm>
            <a:off x="2696134" y="4640830"/>
            <a:ext cx="806158" cy="806158"/>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zh-CN" sz="1600" b="1" i="0" u="none" strike="noStrike" cap="none">
                <a:solidFill>
                  <a:srgbClr val="0B3458"/>
                </a:solidFill>
                <a:latin typeface="Arial"/>
                <a:ea typeface="SimSun"/>
                <a:cs typeface="Arial"/>
                <a:sym typeface="Arial"/>
              </a:rPr>
              <a:t>.公益</a:t>
            </a:r>
          </a:p>
        </p:txBody>
      </p:sp>
      <p:sp>
        <p:nvSpPr>
          <p:cNvPr id="117" name="Google Shape;117;p4"/>
          <p:cNvSpPr/>
          <p:nvPr/>
        </p:nvSpPr>
        <p:spPr>
          <a:xfrm>
            <a:off x="3672802" y="3512023"/>
            <a:ext cx="1072525" cy="1072525"/>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zh-CN" sz="1800" b="1" i="0" u="none" strike="noStrike" cap="none">
                <a:solidFill>
                  <a:schemeClr val="lt1"/>
                </a:solidFill>
                <a:latin typeface="Arial"/>
                <a:ea typeface="SimSun"/>
                <a:cs typeface="Arial"/>
                <a:sym typeface="Arial"/>
              </a:rPr>
              <a:t>.dance</a:t>
            </a:r>
          </a:p>
        </p:txBody>
      </p:sp>
      <p:sp>
        <p:nvSpPr>
          <p:cNvPr id="119" name="Google Shape;119;p4"/>
          <p:cNvSpPr/>
          <p:nvPr/>
        </p:nvSpPr>
        <p:spPr>
          <a:xfrm>
            <a:off x="7788575" y="3548925"/>
            <a:ext cx="1072500" cy="1072500"/>
          </a:xfrm>
          <a:prstGeom prst="ellipse">
            <a:avLst/>
          </a:prstGeom>
          <a:solidFill>
            <a:srgbClr val="0B3458"/>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zh-CN" sz="1600" b="1" i="0" u="none" strike="noStrike" cap="none">
                <a:solidFill>
                  <a:schemeClr val="lt1"/>
                </a:solidFill>
                <a:latin typeface="Arial"/>
                <a:ea typeface="SimSun"/>
                <a:cs typeface="Arial"/>
                <a:sym typeface="Arial"/>
              </a:rPr>
              <a:t>.charity</a:t>
            </a:r>
          </a:p>
        </p:txBody>
      </p:sp>
      <p:sp>
        <p:nvSpPr>
          <p:cNvPr id="120" name="Google Shape;120;p4"/>
          <p:cNvSpPr/>
          <p:nvPr/>
        </p:nvSpPr>
        <p:spPr>
          <a:xfrm>
            <a:off x="373701" y="5123764"/>
            <a:ext cx="933900" cy="9339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zh-CN" sz="1600" b="1" i="0" u="none" strike="noStrike" cap="none">
                <a:solidFill>
                  <a:srgbClr val="0B3458"/>
                </a:solidFill>
                <a:latin typeface="Arial"/>
                <a:ea typeface="SimSun"/>
                <a:cs typeface="Arial"/>
                <a:sym typeface="Arial"/>
              </a:rPr>
              <a:t>.</a:t>
            </a:r>
            <a:r>
              <a:rPr lang="zh-CN" sz="1600" b="1">
                <a:solidFill>
                  <a:srgbClr val="0B3458"/>
                </a:solidFill>
              </a:rPr>
              <a:t>fast</a:t>
            </a:r>
          </a:p>
        </p:txBody>
      </p:sp>
      <p:sp>
        <p:nvSpPr>
          <p:cNvPr id="121" name="Google Shape;121;p4"/>
          <p:cNvSpPr/>
          <p:nvPr/>
        </p:nvSpPr>
        <p:spPr>
          <a:xfrm>
            <a:off x="6253800" y="5213725"/>
            <a:ext cx="1072500" cy="10725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zh-CN" sz="1600" b="1" i="0" u="none" strike="noStrike" cap="none">
                <a:solidFill>
                  <a:schemeClr val="lt1"/>
                </a:solidFill>
                <a:latin typeface="Arial"/>
                <a:ea typeface="SimSun"/>
                <a:cs typeface="Arial"/>
                <a:sym typeface="Arial"/>
              </a:rPr>
              <a:t>.alibaba</a:t>
            </a:r>
          </a:p>
        </p:txBody>
      </p:sp>
      <p:sp>
        <p:nvSpPr>
          <p:cNvPr id="122" name="Google Shape;122;p4"/>
          <p:cNvSpPr/>
          <p:nvPr/>
        </p:nvSpPr>
        <p:spPr>
          <a:xfrm>
            <a:off x="3672800" y="6132975"/>
            <a:ext cx="745800" cy="7458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zh-CN" sz="1700" b="1" i="0" u="none" strike="noStrike" cap="none">
                <a:solidFill>
                  <a:srgbClr val="0B3458"/>
                </a:solidFill>
                <a:latin typeface="Arial"/>
                <a:ea typeface="SimSun"/>
                <a:cs typeface="Arial"/>
                <a:sym typeface="Arial"/>
              </a:rPr>
              <a:t>.</a:t>
            </a:r>
            <a:r>
              <a:rPr lang="zh-CN" sz="1700" b="1" i="0" u="none" strike="noStrike" cap="none">
                <a:solidFill>
                  <a:srgbClr val="0B3458"/>
                </a:solidFill>
                <a:latin typeface="Arial"/>
                <a:ea typeface="SimSun"/>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com</a:t>
            </a:r>
          </a:p>
        </p:txBody>
      </p:sp>
      <p:sp>
        <p:nvSpPr>
          <p:cNvPr id="123" name="Google Shape;123;p4"/>
          <p:cNvSpPr/>
          <p:nvPr/>
        </p:nvSpPr>
        <p:spPr>
          <a:xfrm>
            <a:off x="6781581" y="4365527"/>
            <a:ext cx="781800" cy="7818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zh-CN" sz="1600" b="1" i="0" u="none" strike="noStrike" cap="none">
                <a:solidFill>
                  <a:srgbClr val="0B3458"/>
                </a:solidFill>
                <a:latin typeface="Arial"/>
                <a:ea typeface="SimSun"/>
                <a:cs typeface="Arial"/>
                <a:sym typeface="Arial"/>
              </a:rPr>
              <a:t>.host</a:t>
            </a:r>
          </a:p>
        </p:txBody>
      </p:sp>
      <p:sp>
        <p:nvSpPr>
          <p:cNvPr id="124" name="Google Shape;124;p4"/>
          <p:cNvSpPr/>
          <p:nvPr/>
        </p:nvSpPr>
        <p:spPr>
          <a:xfrm>
            <a:off x="7668775" y="5175951"/>
            <a:ext cx="950700" cy="9507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zh-CN" sz="1600" b="1" i="0" u="none" strike="noStrike" cap="none">
                <a:solidFill>
                  <a:srgbClr val="0B3458"/>
                </a:solidFill>
                <a:latin typeface="Arial"/>
                <a:ea typeface="SimSun"/>
                <a:cs typeface="Arial"/>
                <a:sym typeface="Arial"/>
              </a:rPr>
              <a:t>.chase</a:t>
            </a:r>
          </a:p>
        </p:txBody>
      </p:sp>
      <p:sp>
        <p:nvSpPr>
          <p:cNvPr id="2" name="Google Shape;111;p4">
            <a:extLst>
              <a:ext uri="{FF2B5EF4-FFF2-40B4-BE49-F238E27FC236}">
                <a16:creationId xmlns:a16="http://schemas.microsoft.com/office/drawing/2014/main" id="{555CC2CD-C856-5191-40AB-563EF1DACC15}"/>
              </a:ext>
            </a:extLst>
          </p:cNvPr>
          <p:cNvSpPr/>
          <p:nvPr/>
        </p:nvSpPr>
        <p:spPr>
          <a:xfrm>
            <a:off x="2173140" y="3471825"/>
            <a:ext cx="1134998" cy="1134998"/>
          </a:xfrm>
          <a:prstGeom prst="ellipse">
            <a:avLst/>
          </a:prstGeom>
          <a:solidFill>
            <a:srgbClr val="7030A0"/>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zh-CN" sz="1600" b="1" i="0" u="none" strike="noStrike" cap="none">
                <a:solidFill>
                  <a:schemeClr val="bg1"/>
                </a:solidFill>
                <a:latin typeface="Arial" panose="020B0604020202020204" pitchFamily="34" charset="0"/>
                <a:ea typeface="SimSun"/>
                <a:cs typeface="Arial" panose="020B0604020202020204" pitchFamily="34" charset="0"/>
                <a:sym typeface="Helvetica Neue"/>
              </a:rPr>
              <a:t>.онлайн</a:t>
            </a:r>
          </a:p>
        </p:txBody>
      </p:sp>
      <p:sp>
        <p:nvSpPr>
          <p:cNvPr id="3" name="Google Shape;118;p4">
            <a:extLst>
              <a:ext uri="{FF2B5EF4-FFF2-40B4-BE49-F238E27FC236}">
                <a16:creationId xmlns:a16="http://schemas.microsoft.com/office/drawing/2014/main" id="{0D74C43D-8D2B-A612-8999-45AB24D83774}"/>
              </a:ext>
            </a:extLst>
          </p:cNvPr>
          <p:cNvSpPr/>
          <p:nvPr/>
        </p:nvSpPr>
        <p:spPr>
          <a:xfrm>
            <a:off x="4773586" y="6132675"/>
            <a:ext cx="745800" cy="746100"/>
          </a:xfrm>
          <a:prstGeom prst="ellipse">
            <a:avLst/>
          </a:prstGeom>
          <a:solidFill>
            <a:srgbClr val="7030A0"/>
          </a:solidFill>
          <a:ln>
            <a:noFill/>
          </a:ln>
        </p:spPr>
        <p:txBody>
          <a:bodyPr spcFirstLastPara="1" wrap="square" lIns="0" tIns="0" rIns="0" bIns="0" anchor="ctr" anchorCtr="0">
            <a:noAutofit/>
          </a:bodyPr>
          <a:lstStyle/>
          <a:p>
            <a:pPr marL="0" marR="0" lvl="0" indent="0" algn="ctr" rtl="0">
              <a:lnSpc>
                <a:spcPct val="104999"/>
              </a:lnSpc>
              <a:spcBef>
                <a:spcPts val="0"/>
              </a:spcBef>
              <a:spcAft>
                <a:spcPts val="0"/>
              </a:spcAft>
              <a:buClr>
                <a:srgbClr val="000000"/>
              </a:buClr>
              <a:buSzPts val="2000"/>
              <a:buFont typeface="Arial"/>
              <a:buNone/>
            </a:pPr>
            <a:r>
              <a:rPr lang="zh-CN" sz="1750" b="1" i="0" u="none" strike="noStrike" cap="none">
                <a:solidFill>
                  <a:schemeClr val="bg1"/>
                </a:solidFill>
                <a:latin typeface="Arial"/>
                <a:ea typeface="SimSun"/>
                <a:cs typeface="Arial"/>
                <a:sym typeface="Arial"/>
              </a:rPr>
              <a:t>.org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2" name="Picture 1">
            <a:extLst>
              <a:ext uri="{FF2B5EF4-FFF2-40B4-BE49-F238E27FC236}">
                <a16:creationId xmlns:a16="http://schemas.microsoft.com/office/drawing/2014/main" id="{1796F09E-CBEB-9F09-CC86-5FDA8C6F8893}"/>
              </a:ext>
            </a:extLst>
          </p:cNvPr>
          <p:cNvPicPr>
            <a:picLocks noChangeAspect="1"/>
          </p:cNvPicPr>
          <p:nvPr/>
        </p:nvPicPr>
        <p:blipFill>
          <a:blip r:embed="rId3"/>
          <a:stretch>
            <a:fillRect/>
          </a:stretch>
        </p:blipFill>
        <p:spPr>
          <a:xfrm>
            <a:off x="5342135" y="1475778"/>
            <a:ext cx="2282158" cy="4846321"/>
          </a:xfrm>
          <a:prstGeom prst="rect">
            <a:avLst/>
          </a:prstGeom>
        </p:spPr>
      </p:pic>
      <p:sp>
        <p:nvSpPr>
          <p:cNvPr id="130" name="Google Shape;130;p5"/>
          <p:cNvSpPr txBox="1">
            <a:spLocks noGrp="1"/>
          </p:cNvSpPr>
          <p:nvPr>
            <p:ph type="title"/>
          </p:nvPr>
        </p:nvSpPr>
        <p:spPr>
          <a:xfrm>
            <a:off x="432000" y="900001"/>
            <a:ext cx="4167000" cy="57577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a:t>什么是 gTLD？</a:t>
            </a:r>
          </a:p>
        </p:txBody>
      </p:sp>
      <p:sp>
        <p:nvSpPr>
          <p:cNvPr id="131" name="Google Shape;131;p5"/>
          <p:cNvSpPr txBox="1"/>
          <p:nvPr/>
        </p:nvSpPr>
        <p:spPr>
          <a:xfrm>
            <a:off x="432000" y="1689187"/>
            <a:ext cx="3664800" cy="355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zh-CN" sz="2000" b="0" i="0" u="none" strike="noStrike" cap="none">
                <a:solidFill>
                  <a:srgbClr val="0B3458"/>
                </a:solidFill>
                <a:latin typeface="Arial"/>
                <a:ea typeface="SimSun"/>
                <a:cs typeface="Arial"/>
                <a:sym typeface="Arial"/>
              </a:rPr>
              <a:t>顶级域 (top-level domain, TLD) 是一个域名的最后一部分，即在圆点后的部分。例如，在域名 </a:t>
            </a:r>
            <a:r>
              <a:rPr lang="zh-CN" sz="2000" b="1" i="0" u="none" strike="noStrike" cap="none">
                <a:solidFill>
                  <a:srgbClr val="F1633E"/>
                </a:solidFill>
                <a:latin typeface="Arial"/>
                <a:ea typeface="SimSun"/>
                <a:cs typeface="Arial"/>
                <a:sym typeface="Arial"/>
              </a:rPr>
              <a:t>icann.org</a:t>
            </a:r>
            <a:r>
              <a:rPr lang="zh-CN" sz="2000" b="0" i="0" u="none" strike="noStrike" cap="none">
                <a:solidFill>
                  <a:srgbClr val="0B3458"/>
                </a:solidFill>
                <a:latin typeface="Arial"/>
                <a:ea typeface="SimSun"/>
                <a:cs typeface="Arial"/>
                <a:sym typeface="Arial"/>
              </a:rPr>
              <a:t> 中，字符串“org”即表示 TLD。</a:t>
            </a:r>
          </a:p>
          <a:p>
            <a:pPr marL="0" marR="0" lvl="0" indent="0" algn="l" rtl="0">
              <a:lnSpc>
                <a:spcPct val="100000"/>
              </a:lnSpc>
              <a:spcBef>
                <a:spcPts val="1350"/>
              </a:spcBef>
              <a:spcAft>
                <a:spcPts val="0"/>
              </a:spcAft>
              <a:buClr>
                <a:srgbClr val="000000"/>
              </a:buClr>
              <a:buSzPts val="2000"/>
              <a:buFont typeface="Arial"/>
              <a:buNone/>
            </a:pPr>
            <a:r>
              <a:rPr lang="zh-CN" sz="2000" b="0" i="0" u="none" strike="noStrike" cap="none">
                <a:solidFill>
                  <a:srgbClr val="0B3458"/>
                </a:solidFill>
                <a:latin typeface="Arial"/>
                <a:ea typeface="SimSun"/>
                <a:cs typeface="Arial"/>
                <a:sym typeface="Arial"/>
              </a:rPr>
              <a:t>通过 2012 年的新通用顶级域项目，互联网上新增了 1200 多个唯一域名，如 </a:t>
            </a:r>
            <a:r>
              <a:rPr lang="zh-CN" sz="2000" b="1" i="0" u="none" strike="noStrike" cap="none">
                <a:solidFill>
                  <a:srgbClr val="0B3458"/>
                </a:solidFill>
                <a:latin typeface="Arial"/>
                <a:ea typeface="SimSun"/>
                <a:cs typeface="Arial"/>
                <a:sym typeface="Arial"/>
              </a:rPr>
              <a:t>.trade</a:t>
            </a:r>
            <a:r>
              <a:rPr lang="zh-CN" sz="2000" b="0" i="0" u="none" strike="noStrike" cap="none">
                <a:solidFill>
                  <a:srgbClr val="0B3458"/>
                </a:solidFill>
                <a:latin typeface="Arial"/>
                <a:ea typeface="SimSun"/>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a:t>
            </a:r>
            <a:r>
              <a:rPr lang="zh-CN" sz="2000" b="0" i="0" u="none" strike="noStrike" cap="none">
                <a:solidFill>
                  <a:srgbClr val="0B3458"/>
                </a:solidFill>
                <a:latin typeface="Arial"/>
                <a:ea typeface="SimSun"/>
                <a:cs typeface="Arial"/>
                <a:sym typeface="Arial"/>
              </a:rPr>
              <a:t>和 </a:t>
            </a:r>
            <a:r>
              <a:rPr lang="zh-CN" sz="2000" b="1" i="0" u="none" strike="noStrike" cap="none">
                <a:solidFill>
                  <a:srgbClr val="0B3458"/>
                </a:solidFill>
                <a:latin typeface="Arial"/>
                <a:ea typeface="SimSun"/>
                <a:cs typeface="Arial"/>
                <a:sym typeface="Arial"/>
              </a:rPr>
              <a:t>.vegas</a:t>
            </a:r>
            <a:r>
              <a:rPr lang="zh-CN" sz="2000" b="0" i="0" u="none" strike="noStrike" cap="none">
                <a:solidFill>
                  <a:srgbClr val="0B3458"/>
                </a:solidFill>
                <a:latin typeface="Arial"/>
                <a:ea typeface="SimSun"/>
                <a:cs typeface="Arial"/>
                <a:sym typeface="Arial"/>
              </a:rPr>
              <a:t>。</a:t>
            </a:r>
          </a:p>
        </p:txBody>
      </p:sp>
      <p:sp>
        <p:nvSpPr>
          <p:cNvPr id="137" name="Google Shape;137;p5"/>
          <p:cNvSpPr/>
          <p:nvPr/>
        </p:nvSpPr>
        <p:spPr>
          <a:xfrm>
            <a:off x="5793843" y="4580665"/>
            <a:ext cx="2918157" cy="785239"/>
          </a:xfrm>
          <a:prstGeom prst="roundRect">
            <a:avLst>
              <a:gd name="adj"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2777"/>
              </a:lnSpc>
              <a:spcBef>
                <a:spcPts val="0"/>
              </a:spcBef>
              <a:spcAft>
                <a:spcPts val="0"/>
              </a:spcAft>
              <a:buClr>
                <a:srgbClr val="000000"/>
              </a:buClr>
              <a:buSzPts val="3600"/>
              <a:buFont typeface="Arial"/>
              <a:buNone/>
            </a:pPr>
            <a:r>
              <a:rPr lang="zh-CN" sz="3600" b="0" i="0" u="none" strike="noStrike" cap="none">
                <a:solidFill>
                  <a:srgbClr val="0B3458"/>
                </a:solidFill>
                <a:latin typeface="Arial"/>
                <a:ea typeface="SimSun"/>
                <a:cs typeface="Arial"/>
                <a:sym typeface="Arial"/>
              </a:rPr>
              <a:t>icann.</a:t>
            </a:r>
            <a:r>
              <a:rPr lang="zh-CN" sz="3600" b="1" i="0" u="none" strike="noStrike" cap="none">
                <a:solidFill>
                  <a:srgbClr val="0B3458"/>
                </a:solidFill>
                <a:latin typeface="Arial"/>
                <a:ea typeface="SimSun"/>
                <a:cs typeface="Arial"/>
                <a:sym typeface="Arial"/>
              </a:rPr>
              <a:t>org</a:t>
            </a:r>
          </a:p>
        </p:txBody>
      </p:sp>
      <p:sp>
        <p:nvSpPr>
          <p:cNvPr id="138" name="Google Shape;138;p5"/>
          <p:cNvSpPr/>
          <p:nvPr/>
        </p:nvSpPr>
        <p:spPr>
          <a:xfrm rot="-7644920">
            <a:off x="7771988" y="5348012"/>
            <a:ext cx="698721" cy="395463"/>
          </a:xfrm>
          <a:prstGeom prst="rightArrow">
            <a:avLst>
              <a:gd name="adj1" fmla="val 50000"/>
              <a:gd name="adj2" fmla="val 98656"/>
            </a:avLst>
          </a:prstGeom>
          <a:solidFill>
            <a:schemeClr val="lt1"/>
          </a:solidFill>
          <a:ln w="12700">
            <a:solidFill>
              <a:schemeClr val="tx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2" name="Google Shape;142;p5"/>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 name="Group 6">
            <a:extLst>
              <a:ext uri="{FF2B5EF4-FFF2-40B4-BE49-F238E27FC236}">
                <a16:creationId xmlns:a16="http://schemas.microsoft.com/office/drawing/2014/main" id="{550BEB2B-5849-6048-32E4-D43513BC8122}"/>
              </a:ext>
            </a:extLst>
          </p:cNvPr>
          <p:cNvGrpSpPr/>
          <p:nvPr/>
        </p:nvGrpSpPr>
        <p:grpSpPr>
          <a:xfrm>
            <a:off x="5403850" y="2060575"/>
            <a:ext cx="2076449" cy="1238250"/>
            <a:chOff x="5403850" y="2060575"/>
            <a:chExt cx="2076449" cy="1238250"/>
          </a:xfrm>
        </p:grpSpPr>
        <p:sp>
          <p:nvSpPr>
            <p:cNvPr id="6" name="Rectangle 5">
              <a:extLst>
                <a:ext uri="{FF2B5EF4-FFF2-40B4-BE49-F238E27FC236}">
                  <a16:creationId xmlns:a16="http://schemas.microsoft.com/office/drawing/2014/main" id="{2C97F303-7442-9660-EF63-68161A13CC65}"/>
                </a:ext>
              </a:extLst>
            </p:cNvPr>
            <p:cNvSpPr/>
            <p:nvPr/>
          </p:nvSpPr>
          <p:spPr>
            <a:xfrm>
              <a:off x="5403850" y="2060575"/>
              <a:ext cx="2076449" cy="1238250"/>
            </a:xfrm>
            <a:prstGeom prst="rect">
              <a:avLst/>
            </a:prstGeom>
            <a:solidFill>
              <a:srgbClr val="00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BC1D858-FD4E-2F2B-8C26-5E41829D4A64}"/>
                </a:ext>
              </a:extLst>
            </p:cNvPr>
            <p:cNvSpPr txBox="1"/>
            <p:nvPr/>
          </p:nvSpPr>
          <p:spPr>
            <a:xfrm>
              <a:off x="5426074" y="2146300"/>
              <a:ext cx="1945109" cy="507831"/>
            </a:xfrm>
            <a:prstGeom prst="rect">
              <a:avLst/>
            </a:prstGeom>
            <a:noFill/>
          </p:spPr>
          <p:txBody>
            <a:bodyPr wrap="square" rtlCol="0">
              <a:spAutoFit/>
            </a:bodyPr>
            <a:lstStyle/>
            <a:p>
              <a:r>
                <a:rPr lang="zh-CN" sz="900" b="1">
                  <a:solidFill>
                    <a:schemeClr val="bg1"/>
                  </a:solidFill>
                </a:rPr>
                <a:t>ICANN 的使命在于确保全球互联网的稳定、安全与统一。</a:t>
              </a:r>
            </a:p>
          </p:txBody>
        </p:sp>
        <p:sp>
          <p:nvSpPr>
            <p:cNvPr id="4" name="TextBox 3">
              <a:extLst>
                <a:ext uri="{FF2B5EF4-FFF2-40B4-BE49-F238E27FC236}">
                  <a16:creationId xmlns:a16="http://schemas.microsoft.com/office/drawing/2014/main" id="{DB4BAE45-E87F-25CD-48A7-B5709B25BF8F}"/>
                </a:ext>
              </a:extLst>
            </p:cNvPr>
            <p:cNvSpPr txBox="1"/>
            <p:nvPr/>
          </p:nvSpPr>
          <p:spPr>
            <a:xfrm>
              <a:off x="5426075" y="2597150"/>
              <a:ext cx="2001092" cy="400110"/>
            </a:xfrm>
            <a:prstGeom prst="rect">
              <a:avLst/>
            </a:prstGeom>
            <a:noFill/>
          </p:spPr>
          <p:txBody>
            <a:bodyPr wrap="square" rtlCol="0">
              <a:spAutoFit/>
            </a:bodyPr>
            <a:lstStyle/>
            <a:p>
              <a:r>
                <a:rPr lang="zh-CN" sz="500">
                  <a:solidFill>
                    <a:schemeClr val="bg1"/>
                  </a:solidFill>
                </a:rPr>
                <a:t>要在互联网上访问另一个人的信息，您必须在电脑或其他设备中键入一个地址——可以是一个名称或是一串数字。这个地址必须是独一无二的，只有这样电脑之间才能互相识别。 </a:t>
              </a:r>
            </a:p>
          </p:txBody>
        </p:sp>
        <p:sp>
          <p:nvSpPr>
            <p:cNvPr id="5" name="Rectangle 4">
              <a:extLst>
                <a:ext uri="{FF2B5EF4-FFF2-40B4-BE49-F238E27FC236}">
                  <a16:creationId xmlns:a16="http://schemas.microsoft.com/office/drawing/2014/main" id="{D059EB6F-E57D-F63E-95A5-99D4D7915E32}"/>
                </a:ext>
              </a:extLst>
            </p:cNvPr>
            <p:cNvSpPr/>
            <p:nvPr/>
          </p:nvSpPr>
          <p:spPr>
            <a:xfrm>
              <a:off x="5505450" y="3044825"/>
              <a:ext cx="466725" cy="149225"/>
            </a:xfrm>
            <a:prstGeom prst="rect">
              <a:avLst/>
            </a:prstGeom>
            <a:solidFill>
              <a:srgbClr val="00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400"/>
                <a:t>了解更多信息</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p:nvPr/>
        </p:nvSpPr>
        <p:spPr>
          <a:xfrm>
            <a:off x="431799" y="2213208"/>
            <a:ext cx="8280400" cy="1298602"/>
          </a:xfrm>
          <a:prstGeom prst="rect">
            <a:avLst/>
          </a:prstGeom>
          <a:solidFill>
            <a:schemeClr val="lt1"/>
          </a:solidFill>
          <a:ln>
            <a:noFill/>
          </a:ln>
        </p:spPr>
        <p:txBody>
          <a:bodyPr spcFirstLastPara="1" wrap="square" lIns="288000" tIns="216000" rIns="720000" bIns="2700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zh-CN" sz="2200" b="1"/>
              <a:t>下一轮新通用顶级域项目的目标</a:t>
            </a:r>
          </a:p>
        </p:txBody>
      </p:sp>
      <p:sp>
        <p:nvSpPr>
          <p:cNvPr id="149" name="Google Shape;149;p7"/>
          <p:cNvSpPr txBox="1">
            <a:spLocks noGrp="1"/>
          </p:cNvSpPr>
          <p:nvPr>
            <p:ph type="title"/>
          </p:nvPr>
        </p:nvSpPr>
        <p:spPr>
          <a:xfrm>
            <a:off x="431800" y="900112"/>
            <a:ext cx="2972407" cy="87974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a:t>成功的下一轮</a:t>
            </a:r>
          </a:p>
        </p:txBody>
      </p:sp>
      <p:sp>
        <p:nvSpPr>
          <p:cNvPr id="150" name="Google Shape;150;p7"/>
          <p:cNvSpPr txBox="1"/>
          <p:nvPr/>
        </p:nvSpPr>
        <p:spPr>
          <a:xfrm>
            <a:off x="3312434" y="938598"/>
            <a:ext cx="5399700" cy="831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zh-CN" sz="1800" b="1">
                <a:solidFill>
                  <a:srgbClr val="0B3458"/>
                </a:solidFill>
              </a:rPr>
              <a:t>促进多样性。</a:t>
            </a:r>
          </a:p>
          <a:p>
            <a:pPr marL="0" marR="0" lvl="0" indent="0" algn="l" rtl="0">
              <a:lnSpc>
                <a:spcPct val="100000"/>
              </a:lnSpc>
              <a:spcBef>
                <a:spcPts val="0"/>
              </a:spcBef>
              <a:spcAft>
                <a:spcPts val="0"/>
              </a:spcAft>
              <a:buClr>
                <a:srgbClr val="000000"/>
              </a:buClr>
              <a:buSzPts val="1800"/>
              <a:buFont typeface="Arial"/>
              <a:buNone/>
            </a:pPr>
            <a:r>
              <a:rPr lang="zh-CN" sz="1800" b="1">
                <a:solidFill>
                  <a:srgbClr val="0B3458"/>
                </a:solidFill>
              </a:rPr>
              <a:t>	鼓励竞争。</a:t>
            </a:r>
          </a:p>
          <a:p>
            <a:pPr marL="0" marR="0" lvl="0" indent="0" algn="l" rtl="0">
              <a:lnSpc>
                <a:spcPct val="100000"/>
              </a:lnSpc>
              <a:spcBef>
                <a:spcPts val="0"/>
              </a:spcBef>
              <a:spcAft>
                <a:spcPts val="0"/>
              </a:spcAft>
              <a:buClr>
                <a:srgbClr val="000000"/>
              </a:buClr>
              <a:buSzPts val="1800"/>
              <a:buFont typeface="Arial"/>
              <a:buNone/>
            </a:pPr>
            <a:r>
              <a:rPr lang="zh-CN" sz="1800" b="1">
                <a:solidFill>
                  <a:srgbClr val="0B3458"/>
                </a:solidFill>
              </a:rPr>
              <a:t>		提高 DNS 的实用性。</a:t>
            </a:r>
          </a:p>
        </p:txBody>
      </p:sp>
      <p:cxnSp>
        <p:nvCxnSpPr>
          <p:cNvPr id="151" name="Google Shape;151;p7"/>
          <p:cNvCxnSpPr/>
          <p:nvPr/>
        </p:nvCxnSpPr>
        <p:spPr>
          <a:xfrm>
            <a:off x="3054546" y="900113"/>
            <a:ext cx="0" cy="879742"/>
          </a:xfrm>
          <a:prstGeom prst="straightConnector1">
            <a:avLst/>
          </a:prstGeom>
          <a:noFill/>
          <a:ln w="15875" cap="flat" cmpd="sng">
            <a:solidFill>
              <a:srgbClr val="6D99B3"/>
            </a:solidFill>
            <a:prstDash val="solid"/>
            <a:round/>
            <a:headEnd type="none" w="sm" len="sm"/>
            <a:tailEnd type="none" w="sm" len="sm"/>
          </a:ln>
        </p:spPr>
      </p:cxnSp>
      <p:sp>
        <p:nvSpPr>
          <p:cNvPr id="152" name="Google Shape;152;p7"/>
          <p:cNvSpPr/>
          <p:nvPr/>
        </p:nvSpPr>
        <p:spPr>
          <a:xfrm>
            <a:off x="4632275" y="3023200"/>
            <a:ext cx="4032000" cy="2908800"/>
          </a:xfrm>
          <a:prstGeom prst="rect">
            <a:avLst/>
          </a:prstGeom>
          <a:solidFill>
            <a:srgbClr val="0B3458"/>
          </a:solidFill>
          <a:ln>
            <a:noFill/>
          </a:ln>
        </p:spPr>
        <p:txBody>
          <a:bodyPr spcFirstLastPara="1" wrap="square" lIns="288000" tIns="360000" rIns="503975" bIns="288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0" i="0" u="none" strike="noStrike" cap="none">
                <a:solidFill>
                  <a:schemeClr val="lt1"/>
                </a:solidFill>
                <a:latin typeface="Arial"/>
                <a:ea typeface="SimSun"/>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北美和欧洲以外的实体提交申请的比例高于</a:t>
            </a:r>
            <a:r>
              <a:rPr lang="zh-CN" sz="1800" b="0" i="0" u="none" strike="noStrike" cap="none">
                <a:solidFill>
                  <a:srgbClr val="1D1C1D"/>
                </a:solidFill>
                <a:latin typeface="Arial"/>
                <a:ea typeface="SimSun"/>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a:t>
            </a:r>
            <a:r>
              <a:rPr lang="zh-CN" sz="2000" b="0" i="0" u="none" strike="noStrike" cap="none">
                <a:solidFill>
                  <a:schemeClr val="lt1"/>
                </a:solidFill>
                <a:latin typeface="Arial"/>
                <a:ea typeface="SimSun"/>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2012 年轮次。</a:t>
            </a:r>
            <a:r>
              <a:rPr lang="zh-CN" sz="2000" b="0" i="0" u="none" strike="noStrike" cap="none">
                <a:solidFill>
                  <a:schemeClr val="lt1"/>
                </a:solidFill>
                <a:latin typeface="Arial"/>
                <a:ea typeface="SimSun"/>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 </a:t>
            </a:r>
          </a:p>
        </p:txBody>
      </p:sp>
      <p:sp>
        <p:nvSpPr>
          <p:cNvPr id="153" name="Google Shape;153;p7"/>
          <p:cNvSpPr/>
          <p:nvPr/>
        </p:nvSpPr>
        <p:spPr>
          <a:xfrm>
            <a:off x="431800" y="3023200"/>
            <a:ext cx="4032000" cy="2908800"/>
          </a:xfrm>
          <a:prstGeom prst="rect">
            <a:avLst/>
          </a:prstGeom>
          <a:solidFill>
            <a:srgbClr val="0B3458"/>
          </a:solidFill>
          <a:ln>
            <a:noFill/>
          </a:ln>
        </p:spPr>
        <p:txBody>
          <a:bodyPr spcFirstLastPara="1" wrap="square" lIns="288000" tIns="360000" rIns="288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0" i="0" u="none" strike="noStrike" cap="none">
                <a:solidFill>
                  <a:schemeClr val="lt1"/>
                </a:solidFill>
                <a:latin typeface="Arial"/>
                <a:ea typeface="SimSun"/>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包括新社群和新声音、各种语言和文字、多样化的地理位置和民族、企业家和初创企业以及非营利组织在内的申请</a:t>
            </a:r>
            <a:r>
              <a:rPr lang="zh-CN" sz="2000" b="0" i="0" u="none" strike="noStrike" cap="none">
                <a:solidFill>
                  <a:schemeClr val="lt1"/>
                </a:solidFill>
                <a:latin typeface="Arial"/>
                <a:ea typeface="SimSun"/>
                <a:cs typeface="Arial"/>
                <a:sym typeface="Arial"/>
              </a:rPr>
              <a:t>。 </a:t>
            </a:r>
          </a:p>
        </p:txBody>
      </p:sp>
      <p:sp>
        <p:nvSpPr>
          <p:cNvPr id="154" name="Google Shape;154;p7"/>
          <p:cNvSpPr/>
          <p:nvPr/>
        </p:nvSpPr>
        <p:spPr>
          <a:xfrm>
            <a:off x="160759" y="2875161"/>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1</a:t>
            </a:r>
          </a:p>
        </p:txBody>
      </p:sp>
      <p:sp>
        <p:nvSpPr>
          <p:cNvPr id="155" name="Google Shape;155;p7"/>
          <p:cNvSpPr/>
          <p:nvPr/>
        </p:nvSpPr>
        <p:spPr>
          <a:xfrm>
            <a:off x="4486658" y="2839109"/>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2</a:t>
            </a:r>
          </a:p>
        </p:txBody>
      </p:sp>
      <p:sp>
        <p:nvSpPr>
          <p:cNvPr id="156" name="Google Shape;156;p7"/>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57" name="Google Shape;157;p7"/>
          <p:cNvCxnSpPr/>
          <p:nvPr/>
        </p:nvCxnSpPr>
        <p:spPr>
          <a:xfrm>
            <a:off x="160749" y="2135883"/>
            <a:ext cx="8280300" cy="0"/>
          </a:xfrm>
          <a:prstGeom prst="straightConnector1">
            <a:avLst/>
          </a:prstGeom>
          <a:noFill/>
          <a:ln w="15875" cap="flat" cmpd="sng">
            <a:solidFill>
              <a:srgbClr val="F1633E"/>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6"/>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zh-CN"/>
              <a:t>02</a:t>
            </a:r>
          </a:p>
        </p:txBody>
      </p:sp>
      <p:sp>
        <p:nvSpPr>
          <p:cNvPr id="163" name="Google Shape;163;p6"/>
          <p:cNvSpPr txBox="1">
            <a:spLocks noGrp="1"/>
          </p:cNvSpPr>
          <p:nvPr>
            <p:ph type="title"/>
          </p:nvPr>
        </p:nvSpPr>
        <p:spPr>
          <a:xfrm>
            <a:off x="431800" y="2786075"/>
            <a:ext cx="4931400" cy="16623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zh-CN"/>
              <a:t>利用通用顶级域发挥互联网的力量</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9"/>
          <p:cNvSpPr txBox="1">
            <a:spLocks noGrp="1"/>
          </p:cNvSpPr>
          <p:nvPr>
            <p:ph type="title"/>
          </p:nvPr>
        </p:nvSpPr>
        <p:spPr>
          <a:xfrm>
            <a:off x="431800" y="900112"/>
            <a:ext cx="5263920" cy="51004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a:t>新域名，新用途</a:t>
            </a:r>
          </a:p>
        </p:txBody>
      </p:sp>
      <p:sp>
        <p:nvSpPr>
          <p:cNvPr id="170" name="Google Shape;170;p9"/>
          <p:cNvSpPr/>
          <p:nvPr/>
        </p:nvSpPr>
        <p:spPr>
          <a:xfrm>
            <a:off x="2438712" y="4011509"/>
            <a:ext cx="1800000" cy="2087998"/>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管理和保护您的在线形象</a:t>
            </a:r>
            <a:r>
              <a:rPr lang="zh-CN" sz="1600" b="0" i="0" u="none" strike="noStrike" cap="none">
                <a:solidFill>
                  <a:srgbClr val="0B3458"/>
                </a:solidFill>
                <a:latin typeface="Arial"/>
                <a:ea typeface="SimSun"/>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a:t>
            </a:r>
          </a:p>
        </p:txBody>
      </p:sp>
      <p:sp>
        <p:nvSpPr>
          <p:cNvPr id="171" name="Google Shape;171;p9"/>
          <p:cNvSpPr/>
          <p:nvPr/>
        </p:nvSpPr>
        <p:spPr>
          <a:xfrm>
            <a:off x="432000" y="1734669"/>
            <a:ext cx="1800000" cy="2088000"/>
          </a:xfrm>
          <a:prstGeom prst="rect">
            <a:avLst/>
          </a:prstGeom>
          <a:solidFill>
            <a:schemeClr val="lt1"/>
          </a:solidFill>
          <a:ln>
            <a:noFill/>
          </a:ln>
        </p:spPr>
        <p:txBody>
          <a:bodyPr spcFirstLastPara="1" wrap="square" lIns="288000" tIns="144000" rIns="216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zh-CN" sz="1600">
                <a:solidFill>
                  <a:srgbClr val="0B3458"/>
                </a:solidFill>
              </a:rPr>
              <a:t>服务于不同的</a:t>
            </a:r>
          </a:p>
          <a:p>
            <a:pPr marL="0" marR="0" lvl="0" indent="0" algn="l" rtl="0">
              <a:lnSpc>
                <a:spcPct val="100000"/>
              </a:lnSpc>
              <a:spcBef>
                <a:spcPts val="0"/>
              </a:spcBef>
              <a:spcAft>
                <a:spcPts val="0"/>
              </a:spcAft>
              <a:buClr>
                <a:srgbClr val="000000"/>
              </a:buClr>
              <a:buSzPts val="1600"/>
              <a:buFont typeface="Arial"/>
              <a:buNone/>
            </a:pPr>
            <a:r>
              <a:rPr lang="zh-CN" sz="1600">
                <a:solidFill>
                  <a:srgbClr val="0B3458"/>
                </a:solidFill>
              </a:rPr>
              <a:t>文化、地理、 </a:t>
            </a:r>
          </a:p>
          <a:p>
            <a:pPr marL="0" marR="0" lvl="0" indent="0" algn="l" rtl="0">
              <a:lnSpc>
                <a:spcPct val="100000"/>
              </a:lnSpc>
              <a:spcBef>
                <a:spcPts val="0"/>
              </a:spcBef>
              <a:spcAft>
                <a:spcPts val="0"/>
              </a:spcAft>
              <a:buClr>
                <a:srgbClr val="000000"/>
              </a:buClr>
              <a:buSzPts val="1600"/>
              <a:buFont typeface="Arial"/>
              <a:buNone/>
            </a:pPr>
            <a:r>
              <a:rPr lang="zh-CN" sz="1600">
                <a:solidFill>
                  <a:srgbClr val="0B3458"/>
                </a:solidFill>
              </a:rPr>
              <a:t>语言和专业社群。</a:t>
            </a:r>
          </a:p>
        </p:txBody>
      </p:sp>
      <p:sp>
        <p:nvSpPr>
          <p:cNvPr id="172" name="Google Shape;172;p9"/>
          <p:cNvSpPr/>
          <p:nvPr/>
        </p:nvSpPr>
        <p:spPr>
          <a:xfrm>
            <a:off x="431800" y="4011509"/>
            <a:ext cx="1800000" cy="2088000"/>
          </a:xfrm>
          <a:prstGeom prst="rect">
            <a:avLst/>
          </a:prstGeom>
          <a:solidFill>
            <a:schemeClr val="lt1"/>
          </a:solidFill>
          <a:ln>
            <a:noFill/>
          </a:ln>
        </p:spPr>
        <p:txBody>
          <a:bodyPr spcFirstLastPara="1" wrap="square" lIns="288000" tIns="144000" rIns="36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建立品牌信任度和知名度。</a:t>
            </a:r>
          </a:p>
        </p:txBody>
      </p:sp>
      <p:sp>
        <p:nvSpPr>
          <p:cNvPr id="173" name="Google Shape;173;p9"/>
          <p:cNvSpPr/>
          <p:nvPr/>
        </p:nvSpPr>
        <p:spPr>
          <a:xfrm>
            <a:off x="2438712" y="1734669"/>
            <a:ext cx="1800000" cy="2088000"/>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为</a:t>
            </a:r>
            <a:r>
              <a:rPr lang="zh-CN" sz="1600">
                <a:solidFill>
                  <a:srgbClr val="0B3458"/>
                </a:solidFill>
              </a:rPr>
              <a:t>社群和组织</a:t>
            </a:r>
            <a:r>
              <a:rPr lang="zh-CN" sz="1600" b="0" i="0" u="none" strike="noStrike" cap="none">
                <a:solidFill>
                  <a:srgbClr val="0B3458"/>
                </a:solidFill>
                <a:latin typeface="Arial"/>
                <a:ea typeface="SimSun"/>
                <a:cs typeface="Arial"/>
                <a:sym typeface="Arial"/>
              </a:rPr>
              <a:t>提供打造自身网络空间的机会。</a:t>
            </a:r>
          </a:p>
        </p:txBody>
      </p:sp>
      <p:sp>
        <p:nvSpPr>
          <p:cNvPr id="174" name="Google Shape;174;p9"/>
          <p:cNvSpPr/>
          <p:nvPr/>
        </p:nvSpPr>
        <p:spPr>
          <a:xfrm>
            <a:off x="6525460" y="4618524"/>
            <a:ext cx="870559" cy="399361"/>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zh-CN" sz="1800" b="1" i="0" u="none" strike="noStrike" cap="none">
                <a:solidFill>
                  <a:srgbClr val="0B3458"/>
                </a:solidFill>
                <a:latin typeface="Arial"/>
                <a:ea typeface="SimSun"/>
                <a:cs typeface="Arial"/>
                <a:sym typeface="Arial"/>
              </a:rPr>
              <a:t>.网址</a:t>
            </a:r>
          </a:p>
        </p:txBody>
      </p:sp>
      <p:sp>
        <p:nvSpPr>
          <p:cNvPr id="175" name="Google Shape;175;p9"/>
          <p:cNvSpPr/>
          <p:nvPr/>
        </p:nvSpPr>
        <p:spPr>
          <a:xfrm>
            <a:off x="7542302" y="4615946"/>
            <a:ext cx="8706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zh-CN" sz="1800" b="1" i="0" u="none" strike="noStrike" cap="none">
                <a:solidFill>
                  <a:srgbClr val="0B3458"/>
                </a:solidFill>
                <a:uFill>
                  <a:noFill/>
                </a:uFill>
                <a:latin typeface="Arial"/>
                <a:ea typeface="SimSun"/>
                <a:cs typeface="Arial"/>
                <a:sym typeface="Arial"/>
                <a:hlinkClick r:id="rId3">
                  <a:extLst>
                    <a:ext uri="{A12FA001-AC4F-418D-AE19-62706E023703}">
                      <ahyp:hlinkClr xmlns:ahyp="http://schemas.microsoft.com/office/drawing/2018/hyperlinkcolor" val="tx"/>
                    </a:ext>
                  </a:extLst>
                </a:hlinkClick>
              </a:rPr>
              <a:t>شبكة</a:t>
            </a:r>
            <a:r>
              <a:rPr lang="zh-CN" sz="1800" b="1" i="0" u="none" strike="noStrike" cap="none">
                <a:solidFill>
                  <a:srgbClr val="0B3458"/>
                </a:solidFill>
                <a:latin typeface="Arial"/>
                <a:ea typeface="SimSun"/>
                <a:cs typeface="Arial"/>
                <a:sym typeface="Arial"/>
              </a:rPr>
              <a:t>.</a:t>
            </a:r>
          </a:p>
        </p:txBody>
      </p:sp>
      <p:sp>
        <p:nvSpPr>
          <p:cNvPr id="176" name="Google Shape;176;p9"/>
          <p:cNvSpPr txBox="1"/>
          <p:nvPr/>
        </p:nvSpPr>
        <p:spPr>
          <a:xfrm>
            <a:off x="4238712" y="4702422"/>
            <a:ext cx="2140471"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基于文字：</a:t>
            </a:r>
          </a:p>
        </p:txBody>
      </p:sp>
      <p:sp>
        <p:nvSpPr>
          <p:cNvPr id="177" name="Google Shape;177;p9"/>
          <p:cNvSpPr txBox="1"/>
          <p:nvPr/>
        </p:nvSpPr>
        <p:spPr>
          <a:xfrm>
            <a:off x="4238712" y="4133254"/>
            <a:ext cx="2140472"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基于位置：</a:t>
            </a:r>
          </a:p>
        </p:txBody>
      </p:sp>
      <p:sp>
        <p:nvSpPr>
          <p:cNvPr id="178" name="Google Shape;178;p9"/>
          <p:cNvSpPr/>
          <p:nvPr/>
        </p:nvSpPr>
        <p:spPr>
          <a:xfrm>
            <a:off x="7713502" y="4052027"/>
            <a:ext cx="7206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zh-CN" sz="1800" b="1" i="0" u="none" strike="noStrike" cap="none">
                <a:solidFill>
                  <a:schemeClr val="lt1"/>
                </a:solidFill>
                <a:latin typeface="Arial"/>
                <a:ea typeface="SimSun"/>
                <a:cs typeface="Arial"/>
                <a:sym typeface="Arial"/>
              </a:rPr>
              <a:t>.nyc</a:t>
            </a:r>
          </a:p>
        </p:txBody>
      </p:sp>
      <p:sp>
        <p:nvSpPr>
          <p:cNvPr id="179" name="Google Shape;179;p9"/>
          <p:cNvSpPr/>
          <p:nvPr/>
        </p:nvSpPr>
        <p:spPr>
          <a:xfrm>
            <a:off x="6525450" y="4052025"/>
            <a:ext cx="10713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zh-CN" sz="1800" b="1" i="0" u="none" strike="noStrike" cap="none">
                <a:solidFill>
                  <a:schemeClr val="lt1"/>
                </a:solidFill>
                <a:latin typeface="Arial"/>
                <a:ea typeface="SimSun"/>
                <a:cs typeface="Arial"/>
                <a:sym typeface="Arial"/>
              </a:rPr>
              <a:t>.durban</a:t>
            </a:r>
          </a:p>
        </p:txBody>
      </p:sp>
      <p:sp>
        <p:nvSpPr>
          <p:cNvPr id="180" name="Google Shape;180;p9"/>
          <p:cNvSpPr txBox="1"/>
          <p:nvPr/>
        </p:nvSpPr>
        <p:spPr>
          <a:xfrm>
            <a:off x="4238713" y="5825758"/>
            <a:ext cx="2145107"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在线身份：</a:t>
            </a:r>
          </a:p>
        </p:txBody>
      </p:sp>
      <p:sp>
        <p:nvSpPr>
          <p:cNvPr id="181" name="Google Shape;181;p9"/>
          <p:cNvSpPr/>
          <p:nvPr/>
        </p:nvSpPr>
        <p:spPr>
          <a:xfrm>
            <a:off x="6525460" y="5751518"/>
            <a:ext cx="870559" cy="399361"/>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zh-CN" sz="1800" b="1" i="0" u="none" strike="noStrike" cap="none">
                <a:solidFill>
                  <a:schemeClr val="lt1"/>
                </a:solidFill>
                <a:latin typeface="Arial"/>
                <a:ea typeface="SimSun"/>
                <a:cs typeface="Arial"/>
                <a:sym typeface="Arial"/>
              </a:rPr>
              <a:t>.blog</a:t>
            </a:r>
          </a:p>
        </p:txBody>
      </p:sp>
      <p:sp>
        <p:nvSpPr>
          <p:cNvPr id="182" name="Google Shape;182;p9"/>
          <p:cNvSpPr txBox="1"/>
          <p:nvPr/>
        </p:nvSpPr>
        <p:spPr>
          <a:xfrm>
            <a:off x="4231632" y="3312725"/>
            <a:ext cx="2149993"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创意工具：</a:t>
            </a:r>
          </a:p>
        </p:txBody>
      </p:sp>
      <p:sp>
        <p:nvSpPr>
          <p:cNvPr id="183" name="Google Shape;183;p9"/>
          <p:cNvSpPr/>
          <p:nvPr/>
        </p:nvSpPr>
        <p:spPr>
          <a:xfrm>
            <a:off x="6525460" y="3001225"/>
            <a:ext cx="1649789" cy="399361"/>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zh-CN" sz="1800" b="1" i="0" u="none" strike="noStrike" cap="none">
                <a:solidFill>
                  <a:schemeClr val="lt1"/>
                </a:solidFill>
                <a:latin typeface="Arial"/>
                <a:ea typeface="SimSun"/>
                <a:cs typeface="Arial"/>
                <a:sym typeface="Arial"/>
              </a:rPr>
              <a:t>playlist.new</a:t>
            </a:r>
          </a:p>
        </p:txBody>
      </p:sp>
      <p:sp>
        <p:nvSpPr>
          <p:cNvPr id="184" name="Google Shape;184;p9"/>
          <p:cNvSpPr/>
          <p:nvPr/>
        </p:nvSpPr>
        <p:spPr>
          <a:xfrm>
            <a:off x="6525460" y="3485530"/>
            <a:ext cx="1340292" cy="399361"/>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zh-CN" sz="1800" b="1" i="0" u="none" strike="noStrike" cap="none">
                <a:solidFill>
                  <a:schemeClr val="lt1"/>
                </a:solidFill>
                <a:latin typeface="Arial"/>
                <a:ea typeface="SimSun"/>
                <a:cs typeface="Arial"/>
                <a:sym typeface="Arial"/>
              </a:rPr>
              <a:t>doc.new</a:t>
            </a:r>
          </a:p>
        </p:txBody>
      </p:sp>
      <p:sp>
        <p:nvSpPr>
          <p:cNvPr id="185" name="Google Shape;185;p9"/>
          <p:cNvSpPr txBox="1"/>
          <p:nvPr/>
        </p:nvSpPr>
        <p:spPr>
          <a:xfrm>
            <a:off x="4231633" y="5268742"/>
            <a:ext cx="2145107"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品牌：</a:t>
            </a:r>
          </a:p>
        </p:txBody>
      </p:sp>
      <p:sp>
        <p:nvSpPr>
          <p:cNvPr id="186" name="Google Shape;186;p9"/>
          <p:cNvSpPr txBox="1"/>
          <p:nvPr/>
        </p:nvSpPr>
        <p:spPr>
          <a:xfrm>
            <a:off x="4238712" y="2262507"/>
            <a:ext cx="2142914"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特定行业：</a:t>
            </a:r>
          </a:p>
        </p:txBody>
      </p:sp>
      <p:sp>
        <p:nvSpPr>
          <p:cNvPr id="187" name="Google Shape;187;p9"/>
          <p:cNvSpPr/>
          <p:nvPr/>
        </p:nvSpPr>
        <p:spPr>
          <a:xfrm>
            <a:off x="6525460" y="1950423"/>
            <a:ext cx="1860738" cy="399361"/>
          </a:xfrm>
          <a:prstGeom prst="roundRect">
            <a:avLst>
              <a:gd name="adj" fmla="val 17932"/>
            </a:avLst>
          </a:prstGeom>
          <a:solidFill>
            <a:srgbClr val="7030A0"/>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zh-CN" sz="1800" b="1" i="0" u="none" strike="noStrike" cap="none">
                <a:solidFill>
                  <a:schemeClr val="bg1"/>
                </a:solidFill>
                <a:latin typeface="Arial"/>
                <a:ea typeface="SimSun"/>
                <a:cs typeface="Arial"/>
                <a:sym typeface="Arial"/>
              </a:rPr>
              <a:t>.photography</a:t>
            </a:r>
          </a:p>
        </p:txBody>
      </p:sp>
      <p:sp>
        <p:nvSpPr>
          <p:cNvPr id="188" name="Google Shape;188;p9"/>
          <p:cNvSpPr/>
          <p:nvPr/>
        </p:nvSpPr>
        <p:spPr>
          <a:xfrm>
            <a:off x="6525451" y="2434725"/>
            <a:ext cx="1071300" cy="399300"/>
          </a:xfrm>
          <a:prstGeom prst="roundRect">
            <a:avLst>
              <a:gd name="adj" fmla="val 17932"/>
            </a:avLst>
          </a:prstGeom>
          <a:solidFill>
            <a:srgbClr val="7030A0"/>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zh-CN" sz="1800" b="1" i="0" u="none" strike="noStrike" cap="none">
                <a:solidFill>
                  <a:schemeClr val="bg1"/>
                </a:solidFill>
                <a:latin typeface="Arial"/>
                <a:ea typeface="SimSun"/>
                <a:cs typeface="Arial"/>
                <a:sym typeface="Arial"/>
              </a:rPr>
              <a:t>.rugby</a:t>
            </a:r>
          </a:p>
        </p:txBody>
      </p:sp>
      <p:sp>
        <p:nvSpPr>
          <p:cNvPr id="189" name="Google Shape;189;p9"/>
          <p:cNvSpPr/>
          <p:nvPr/>
        </p:nvSpPr>
        <p:spPr>
          <a:xfrm>
            <a:off x="7720214" y="2433179"/>
            <a:ext cx="905400" cy="399300"/>
          </a:xfrm>
          <a:prstGeom prst="roundRect">
            <a:avLst>
              <a:gd name="adj" fmla="val 17932"/>
            </a:avLst>
          </a:prstGeom>
          <a:solidFill>
            <a:srgbClr val="7030A0"/>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zh-CN" sz="1800" b="1" i="0" u="none" strike="noStrike" cap="none">
                <a:solidFill>
                  <a:schemeClr val="bg1"/>
                </a:solidFill>
                <a:latin typeface="Arial"/>
                <a:ea typeface="SimSun"/>
                <a:cs typeface="Arial"/>
                <a:sym typeface="Arial"/>
              </a:rPr>
              <a:t>.bank</a:t>
            </a:r>
          </a:p>
        </p:txBody>
      </p:sp>
      <p:sp>
        <p:nvSpPr>
          <p:cNvPr id="190" name="Google Shape;190;p9"/>
          <p:cNvSpPr/>
          <p:nvPr/>
        </p:nvSpPr>
        <p:spPr>
          <a:xfrm>
            <a:off x="7691262" y="5179855"/>
            <a:ext cx="964096" cy="399361"/>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zh-CN" sz="1800" b="1" i="0" u="none" strike="noStrike" cap="none">
                <a:solidFill>
                  <a:schemeClr val="lt1"/>
                </a:solidFill>
                <a:latin typeface="Arial"/>
                <a:ea typeface="SimSun"/>
                <a:cs typeface="Arial"/>
                <a:sym typeface="Arial"/>
              </a:rPr>
              <a:t>.apple</a:t>
            </a:r>
          </a:p>
        </p:txBody>
      </p:sp>
      <p:sp>
        <p:nvSpPr>
          <p:cNvPr id="191" name="Google Shape;191;p9"/>
          <p:cNvSpPr/>
          <p:nvPr/>
        </p:nvSpPr>
        <p:spPr>
          <a:xfrm>
            <a:off x="6525460" y="5185021"/>
            <a:ext cx="1071393" cy="399361"/>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zh-CN" sz="1800" b="1" i="0" u="none" strike="noStrike" cap="none">
                <a:solidFill>
                  <a:schemeClr val="lt1"/>
                </a:solidFill>
                <a:latin typeface="Arial"/>
                <a:ea typeface="SimSun"/>
                <a:cs typeface="Arial"/>
                <a:sym typeface="Arial"/>
              </a:rPr>
              <a:t>.google</a:t>
            </a:r>
          </a:p>
        </p:txBody>
      </p:sp>
      <p:sp>
        <p:nvSpPr>
          <p:cNvPr id="192" name="Google Shape;192;p9"/>
          <p:cNvSpPr/>
          <p:nvPr/>
        </p:nvSpPr>
        <p:spPr>
          <a:xfrm rot="5400000">
            <a:off x="516313" y="1925936"/>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3" name="Google Shape;193;p9"/>
          <p:cNvSpPr/>
          <p:nvPr/>
        </p:nvSpPr>
        <p:spPr>
          <a:xfrm rot="5400000">
            <a:off x="2513061" y="1925936"/>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4" name="Google Shape;194;p9"/>
          <p:cNvSpPr/>
          <p:nvPr/>
        </p:nvSpPr>
        <p:spPr>
          <a:xfrm rot="5400000">
            <a:off x="516313" y="4202776"/>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5" name="Google Shape;195;p9"/>
          <p:cNvSpPr/>
          <p:nvPr/>
        </p:nvSpPr>
        <p:spPr>
          <a:xfrm rot="5400000">
            <a:off x="2513061" y="4202776"/>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6" name="Google Shape;196;p9"/>
          <p:cNvSpPr txBox="1"/>
          <p:nvPr/>
        </p:nvSpPr>
        <p:spPr>
          <a:xfrm>
            <a:off x="6525460" y="1562451"/>
            <a:ext cx="2253017"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zh-CN" sz="1600" b="0" i="0" u="none" strike="noStrike" cap="none">
                <a:solidFill>
                  <a:srgbClr val="7F7F7F"/>
                </a:solidFill>
                <a:latin typeface="Arial"/>
                <a:ea typeface="SimSun"/>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示例：</a:t>
            </a:r>
          </a:p>
        </p:txBody>
      </p:sp>
      <p:sp>
        <p:nvSpPr>
          <p:cNvPr id="197" name="Google Shape;197;p9"/>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98" name="Google Shape;198;p9"/>
          <p:cNvCxnSpPr/>
          <p:nvPr/>
        </p:nvCxnSpPr>
        <p:spPr>
          <a:xfrm>
            <a:off x="431800"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99" name="Google Shape;199;p9"/>
          <p:cNvCxnSpPr/>
          <p:nvPr/>
        </p:nvCxnSpPr>
        <p:spPr>
          <a:xfrm>
            <a:off x="2433855"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200" name="Google Shape;200;p9"/>
          <p:cNvCxnSpPr/>
          <p:nvPr/>
        </p:nvCxnSpPr>
        <p:spPr>
          <a:xfrm>
            <a:off x="431800" y="4004839"/>
            <a:ext cx="0" cy="2088000"/>
          </a:xfrm>
          <a:prstGeom prst="straightConnector1">
            <a:avLst/>
          </a:prstGeom>
          <a:noFill/>
          <a:ln w="15875" cap="flat" cmpd="sng">
            <a:solidFill>
              <a:srgbClr val="F1633E"/>
            </a:solidFill>
            <a:prstDash val="solid"/>
            <a:round/>
            <a:headEnd type="none" w="sm" len="sm"/>
            <a:tailEnd type="none" w="sm" len="sm"/>
          </a:ln>
        </p:spPr>
      </p:cxnSp>
      <p:cxnSp>
        <p:nvCxnSpPr>
          <p:cNvPr id="201" name="Google Shape;201;p9"/>
          <p:cNvCxnSpPr/>
          <p:nvPr/>
        </p:nvCxnSpPr>
        <p:spPr>
          <a:xfrm>
            <a:off x="2433855" y="4004839"/>
            <a:ext cx="0" cy="2088000"/>
          </a:xfrm>
          <a:prstGeom prst="straightConnector1">
            <a:avLst/>
          </a:prstGeom>
          <a:noFill/>
          <a:ln w="15875" cap="flat" cmpd="sng">
            <a:solidFill>
              <a:srgbClr val="F1633E"/>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8"/>
          <p:cNvSpPr txBox="1">
            <a:spLocks noGrp="1"/>
          </p:cNvSpPr>
          <p:nvPr>
            <p:ph type="title"/>
          </p:nvPr>
        </p:nvSpPr>
        <p:spPr>
          <a:xfrm>
            <a:off x="431800" y="900112"/>
            <a:ext cx="3578336" cy="87974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a:t>gTLD 机遇</a:t>
            </a:r>
          </a:p>
        </p:txBody>
      </p:sp>
      <p:sp>
        <p:nvSpPr>
          <p:cNvPr id="208" name="Google Shape;208;p8"/>
          <p:cNvSpPr txBox="1"/>
          <p:nvPr/>
        </p:nvSpPr>
        <p:spPr>
          <a:xfrm>
            <a:off x="4572001" y="1013537"/>
            <a:ext cx="3578400" cy="277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zh-CN" sz="1800" b="1">
                <a:solidFill>
                  <a:srgbClr val="0B3458"/>
                </a:solidFill>
              </a:rPr>
              <a:t>连接和服务新群体：</a:t>
            </a:r>
          </a:p>
        </p:txBody>
      </p:sp>
      <p:cxnSp>
        <p:nvCxnSpPr>
          <p:cNvPr id="209" name="Google Shape;209;p8"/>
          <p:cNvCxnSpPr/>
          <p:nvPr/>
        </p:nvCxnSpPr>
        <p:spPr>
          <a:xfrm>
            <a:off x="4314112" y="900113"/>
            <a:ext cx="0" cy="504000"/>
          </a:xfrm>
          <a:prstGeom prst="straightConnector1">
            <a:avLst/>
          </a:prstGeom>
          <a:noFill/>
          <a:ln w="15875" cap="flat" cmpd="sng">
            <a:solidFill>
              <a:srgbClr val="6D99B3"/>
            </a:solidFill>
            <a:prstDash val="solid"/>
            <a:round/>
            <a:headEnd type="none" w="sm" len="sm"/>
            <a:tailEnd type="none" w="sm" len="sm"/>
          </a:ln>
        </p:spPr>
      </p:cxnSp>
      <p:sp>
        <p:nvSpPr>
          <p:cNvPr id="210" name="Google Shape;210;p8"/>
          <p:cNvSpPr/>
          <p:nvPr/>
        </p:nvSpPr>
        <p:spPr>
          <a:xfrm>
            <a:off x="1149929" y="2082759"/>
            <a:ext cx="1080300" cy="1080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11" name="Google Shape;211;p8"/>
          <p:cNvSpPr txBox="1"/>
          <p:nvPr/>
        </p:nvSpPr>
        <p:spPr>
          <a:xfrm>
            <a:off x="862401" y="3309052"/>
            <a:ext cx="1655100" cy="554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企业和品牌</a:t>
            </a:r>
          </a:p>
        </p:txBody>
      </p:sp>
      <p:sp>
        <p:nvSpPr>
          <p:cNvPr id="212" name="Google Shape;212;p8"/>
          <p:cNvSpPr txBox="1"/>
          <p:nvPr/>
        </p:nvSpPr>
        <p:spPr>
          <a:xfrm>
            <a:off x="3749592" y="3272809"/>
            <a:ext cx="1926300" cy="554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社群和文化</a:t>
            </a:r>
          </a:p>
        </p:txBody>
      </p:sp>
      <p:sp>
        <p:nvSpPr>
          <p:cNvPr id="213" name="Google Shape;213;p8"/>
          <p:cNvSpPr txBox="1"/>
          <p:nvPr/>
        </p:nvSpPr>
        <p:spPr>
          <a:xfrm>
            <a:off x="6608825" y="3272800"/>
            <a:ext cx="2159400" cy="831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地理区域</a:t>
            </a:r>
          </a:p>
          <a:p>
            <a:pPr marL="0" marR="0" lvl="0" indent="0" algn="ctr"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（例如城市和地区）</a:t>
            </a:r>
          </a:p>
        </p:txBody>
      </p:sp>
      <p:sp>
        <p:nvSpPr>
          <p:cNvPr id="214" name="Google Shape;214;p8"/>
          <p:cNvSpPr txBox="1"/>
          <p:nvPr/>
        </p:nvSpPr>
        <p:spPr>
          <a:xfrm>
            <a:off x="362865" y="5531612"/>
            <a:ext cx="2655000" cy="554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地方和国家政府以及国际政府间组织 (IGO)</a:t>
            </a:r>
          </a:p>
        </p:txBody>
      </p:sp>
      <p:sp>
        <p:nvSpPr>
          <p:cNvPr id="215" name="Google Shape;215;p8"/>
          <p:cNvSpPr txBox="1"/>
          <p:nvPr/>
        </p:nvSpPr>
        <p:spPr>
          <a:xfrm>
            <a:off x="6952885" y="5529538"/>
            <a:ext cx="1396800" cy="831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zh-CN" sz="1800" b="0" i="0" u="none" strike="noStrike" cap="none">
                <a:solidFill>
                  <a:srgbClr val="0B3458"/>
                </a:solidFill>
                <a:latin typeface="Arial"/>
                <a:ea typeface="SimSun"/>
                <a:cs typeface="Arial"/>
                <a:sym typeface="Arial"/>
              </a:rPr>
              <a:t>使用不同文字的用户</a:t>
            </a:r>
          </a:p>
        </p:txBody>
      </p:sp>
      <p:sp>
        <p:nvSpPr>
          <p:cNvPr id="216" name="Google Shape;216;p8"/>
          <p:cNvSpPr txBox="1"/>
          <p:nvPr/>
        </p:nvSpPr>
        <p:spPr>
          <a:xfrm>
            <a:off x="3979776" y="5531612"/>
            <a:ext cx="1696115" cy="2769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zh-CN" sz="1800" b="0" i="0" u="none" strike="noStrike" cap="none" dirty="0">
                <a:solidFill>
                  <a:srgbClr val="0B3458"/>
                </a:solidFill>
                <a:latin typeface="Arial"/>
                <a:ea typeface="SimSun"/>
                <a:cs typeface="Arial"/>
                <a:sym typeface="Arial"/>
              </a:rPr>
              <a:t>目标客户或成员</a:t>
            </a:r>
          </a:p>
        </p:txBody>
      </p:sp>
      <p:sp>
        <p:nvSpPr>
          <p:cNvPr id="217" name="Google Shape;217;p8"/>
          <p:cNvSpPr/>
          <p:nvPr/>
        </p:nvSpPr>
        <p:spPr>
          <a:xfrm>
            <a:off x="4167757" y="2077833"/>
            <a:ext cx="10899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18" name="Google Shape;218;p8"/>
          <p:cNvSpPr/>
          <p:nvPr/>
        </p:nvSpPr>
        <p:spPr>
          <a:xfrm>
            <a:off x="7089371" y="2078140"/>
            <a:ext cx="1089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19" name="Google Shape;219;p8"/>
          <p:cNvSpPr/>
          <p:nvPr/>
        </p:nvSpPr>
        <p:spPr>
          <a:xfrm>
            <a:off x="1145395" y="4339507"/>
            <a:ext cx="10899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20" name="Google Shape;220;p8"/>
          <p:cNvSpPr/>
          <p:nvPr/>
        </p:nvSpPr>
        <p:spPr>
          <a:xfrm>
            <a:off x="7114206" y="4339505"/>
            <a:ext cx="10857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21" name="Google Shape;221;p8"/>
          <p:cNvSpPr/>
          <p:nvPr/>
        </p:nvSpPr>
        <p:spPr>
          <a:xfrm>
            <a:off x="4181367" y="4343653"/>
            <a:ext cx="1081500" cy="10815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222" name="Google Shape;222;p8"/>
          <p:cNvGrpSpPr/>
          <p:nvPr/>
        </p:nvGrpSpPr>
        <p:grpSpPr>
          <a:xfrm>
            <a:off x="4468630" y="4619951"/>
            <a:ext cx="506785" cy="528848"/>
            <a:chOff x="5791593" y="1926808"/>
            <a:chExt cx="599604" cy="625708"/>
          </a:xfrm>
        </p:grpSpPr>
        <p:sp>
          <p:nvSpPr>
            <p:cNvPr id="223" name="Google Shape;223;p8"/>
            <p:cNvSpPr/>
            <p:nvPr/>
          </p:nvSpPr>
          <p:spPr>
            <a:xfrm>
              <a:off x="6025774" y="197514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8"/>
            <p:cNvSpPr/>
            <p:nvPr/>
          </p:nvSpPr>
          <p:spPr>
            <a:xfrm>
              <a:off x="6028476" y="2205836"/>
              <a:ext cx="12867" cy="346680"/>
            </a:xfrm>
            <a:custGeom>
              <a:avLst/>
              <a:gdLst/>
              <a:ahLst/>
              <a:cxnLst/>
              <a:rect l="l" t="t" r="r" b="b"/>
              <a:pathLst>
                <a:path w="12867" h="346680" extrusionOk="0">
                  <a:moveTo>
                    <a:pt x="0" y="346680"/>
                  </a:moveTo>
                  <a:lnTo>
                    <a:pt x="0"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8"/>
            <p:cNvSpPr/>
            <p:nvPr/>
          </p:nvSpPr>
          <p:spPr>
            <a:xfrm>
              <a:off x="6091396" y="2389091"/>
              <a:ext cx="12867" cy="160315"/>
            </a:xfrm>
            <a:custGeom>
              <a:avLst/>
              <a:gdLst/>
              <a:ahLst/>
              <a:cxnLst/>
              <a:rect l="l" t="t" r="r" b="b"/>
              <a:pathLst>
                <a:path w="12867" h="160315" extrusionOk="0">
                  <a:moveTo>
                    <a:pt x="0" y="0"/>
                  </a:moveTo>
                  <a:lnTo>
                    <a:pt x="0" y="160315"/>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8"/>
            <p:cNvSpPr/>
            <p:nvPr/>
          </p:nvSpPr>
          <p:spPr>
            <a:xfrm>
              <a:off x="6207199" y="192680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8"/>
            <p:cNvSpPr/>
            <p:nvPr/>
          </p:nvSpPr>
          <p:spPr>
            <a:xfrm>
              <a:off x="6155216" y="2088678"/>
              <a:ext cx="235981" cy="241833"/>
            </a:xfrm>
            <a:custGeom>
              <a:avLst/>
              <a:gdLst/>
              <a:ahLst/>
              <a:cxnLst/>
              <a:rect l="l" t="t" r="r" b="b"/>
              <a:pathLst>
                <a:path w="235981" h="241833" extrusionOk="0">
                  <a:moveTo>
                    <a:pt x="180396" y="241834"/>
                  </a:moveTo>
                  <a:lnTo>
                    <a:pt x="206388" y="225245"/>
                  </a:lnTo>
                  <a:cubicBezTo>
                    <a:pt x="224788" y="213581"/>
                    <a:pt x="235982" y="193234"/>
                    <a:pt x="235982" y="171202"/>
                  </a:cubicBezTo>
                  <a:lnTo>
                    <a:pt x="235982" y="60264"/>
                  </a:lnTo>
                  <a:cubicBezTo>
                    <a:pt x="235982" y="26957"/>
                    <a:pt x="209218" y="0"/>
                    <a:pt x="176150" y="0"/>
                  </a:cubicBezTo>
                  <a:lnTo>
                    <a:pt x="58674" y="0"/>
                  </a:lnTo>
                  <a:cubicBezTo>
                    <a:pt x="29594" y="0"/>
                    <a:pt x="5275" y="20866"/>
                    <a:pt x="0"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8"/>
            <p:cNvSpPr/>
            <p:nvPr/>
          </p:nvSpPr>
          <p:spPr>
            <a:xfrm>
              <a:off x="6335613"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8"/>
            <p:cNvSpPr/>
            <p:nvPr/>
          </p:nvSpPr>
          <p:spPr>
            <a:xfrm>
              <a:off x="6209901"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8"/>
            <p:cNvSpPr/>
            <p:nvPr/>
          </p:nvSpPr>
          <p:spPr>
            <a:xfrm>
              <a:off x="6272821"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1" name="Google Shape;231;p8"/>
            <p:cNvSpPr/>
            <p:nvPr/>
          </p:nvSpPr>
          <p:spPr>
            <a:xfrm>
              <a:off x="5844477" y="1926808"/>
              <a:ext cx="131115" cy="131932"/>
            </a:xfrm>
            <a:custGeom>
              <a:avLst/>
              <a:gdLst/>
              <a:ahLst/>
              <a:cxnLst/>
              <a:rect l="l" t="t" r="r" b="b"/>
              <a:pathLst>
                <a:path w="131115" h="131932" extrusionOk="0">
                  <a:moveTo>
                    <a:pt x="129" y="65966"/>
                  </a:moveTo>
                  <a:cubicBezTo>
                    <a:pt x="129" y="102384"/>
                    <a:pt x="29466" y="131933"/>
                    <a:pt x="65622" y="131933"/>
                  </a:cubicBezTo>
                  <a:cubicBezTo>
                    <a:pt x="101778" y="131933"/>
                    <a:pt x="131115" y="102384"/>
                    <a:pt x="131115" y="65966"/>
                  </a:cubicBezTo>
                  <a:cubicBezTo>
                    <a:pt x="131115" y="29549"/>
                    <a:pt x="101650" y="0"/>
                    <a:pt x="65493" y="0"/>
                  </a:cubicBezTo>
                  <a:cubicBezTo>
                    <a:pt x="29337" y="0"/>
                    <a:pt x="0" y="29549"/>
                    <a:pt x="0"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2" name="Google Shape;232;p8"/>
            <p:cNvSpPr/>
            <p:nvPr/>
          </p:nvSpPr>
          <p:spPr>
            <a:xfrm>
              <a:off x="5791593" y="2088678"/>
              <a:ext cx="235981" cy="241833"/>
            </a:xfrm>
            <a:custGeom>
              <a:avLst/>
              <a:gdLst/>
              <a:ahLst/>
              <a:cxnLst/>
              <a:rect l="l" t="t" r="r" b="b"/>
              <a:pathLst>
                <a:path w="235981" h="241833" extrusionOk="0">
                  <a:moveTo>
                    <a:pt x="55586" y="241834"/>
                  </a:moveTo>
                  <a:lnTo>
                    <a:pt x="29594" y="225245"/>
                  </a:lnTo>
                  <a:cubicBezTo>
                    <a:pt x="11194" y="213581"/>
                    <a:pt x="0" y="193234"/>
                    <a:pt x="0" y="171202"/>
                  </a:cubicBezTo>
                  <a:lnTo>
                    <a:pt x="0" y="60264"/>
                  </a:lnTo>
                  <a:cubicBezTo>
                    <a:pt x="0" y="26957"/>
                    <a:pt x="26763" y="0"/>
                    <a:pt x="59832" y="0"/>
                  </a:cubicBezTo>
                  <a:lnTo>
                    <a:pt x="177308" y="0"/>
                  </a:lnTo>
                  <a:cubicBezTo>
                    <a:pt x="206388" y="0"/>
                    <a:pt x="230706" y="20866"/>
                    <a:pt x="235982"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3" name="Google Shape;233;p8"/>
            <p:cNvSpPr/>
            <p:nvPr/>
          </p:nvSpPr>
          <p:spPr>
            <a:xfrm>
              <a:off x="5847179"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8"/>
            <p:cNvSpPr/>
            <p:nvPr/>
          </p:nvSpPr>
          <p:spPr>
            <a:xfrm>
              <a:off x="5972890"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8"/>
            <p:cNvSpPr/>
            <p:nvPr/>
          </p:nvSpPr>
          <p:spPr>
            <a:xfrm>
              <a:off x="5909970"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6" name="Google Shape;236;p8"/>
            <p:cNvSpPr/>
            <p:nvPr/>
          </p:nvSpPr>
          <p:spPr>
            <a:xfrm>
              <a:off x="5972761" y="2136889"/>
              <a:ext cx="237139" cy="241963"/>
            </a:xfrm>
            <a:custGeom>
              <a:avLst/>
              <a:gdLst/>
              <a:ahLst/>
              <a:cxnLst/>
              <a:rect l="l" t="t" r="r" b="b"/>
              <a:pathLst>
                <a:path w="237139" h="241963" extrusionOk="0">
                  <a:moveTo>
                    <a:pt x="181426" y="241963"/>
                  </a:moveTo>
                  <a:lnTo>
                    <a:pt x="207546" y="225374"/>
                  </a:lnTo>
                  <a:cubicBezTo>
                    <a:pt x="225946" y="213710"/>
                    <a:pt x="237140" y="193234"/>
                    <a:pt x="237140" y="171331"/>
                  </a:cubicBezTo>
                  <a:lnTo>
                    <a:pt x="237140" y="60264"/>
                  </a:lnTo>
                  <a:cubicBezTo>
                    <a:pt x="237140" y="27086"/>
                    <a:pt x="210376" y="0"/>
                    <a:pt x="177308" y="0"/>
                  </a:cubicBezTo>
                  <a:lnTo>
                    <a:pt x="59832" y="0"/>
                  </a:lnTo>
                  <a:cubicBezTo>
                    <a:pt x="26763" y="0"/>
                    <a:pt x="0" y="26957"/>
                    <a:pt x="0" y="60264"/>
                  </a:cubicBezTo>
                  <a:lnTo>
                    <a:pt x="0" y="171331"/>
                  </a:lnTo>
                  <a:cubicBezTo>
                    <a:pt x="0" y="193234"/>
                    <a:pt x="11194" y="213581"/>
                    <a:pt x="29594" y="225374"/>
                  </a:cubicBezTo>
                  <a:lnTo>
                    <a:pt x="55714" y="241963"/>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7" name="Google Shape;237;p8"/>
            <p:cNvSpPr/>
            <p:nvPr/>
          </p:nvSpPr>
          <p:spPr>
            <a:xfrm>
              <a:off x="6154187" y="2205836"/>
              <a:ext cx="12867" cy="346680"/>
            </a:xfrm>
            <a:custGeom>
              <a:avLst/>
              <a:gdLst/>
              <a:ahLst/>
              <a:cxnLst/>
              <a:rect l="l" t="t" r="r" b="b"/>
              <a:pathLst>
                <a:path w="12867" h="346680" extrusionOk="0">
                  <a:moveTo>
                    <a:pt x="0" y="0"/>
                  </a:moveTo>
                  <a:lnTo>
                    <a:pt x="0" y="34668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8" name="Google Shape;238;p8"/>
          <p:cNvGrpSpPr/>
          <p:nvPr/>
        </p:nvGrpSpPr>
        <p:grpSpPr>
          <a:xfrm>
            <a:off x="7354971" y="2348782"/>
            <a:ext cx="563630" cy="563513"/>
            <a:chOff x="3500745" y="1936798"/>
            <a:chExt cx="625838" cy="625708"/>
          </a:xfrm>
        </p:grpSpPr>
        <p:sp>
          <p:nvSpPr>
            <p:cNvPr id="239" name="Google Shape;239;p8"/>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0" name="Google Shape;240;p8"/>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8"/>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8"/>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8"/>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8"/>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8"/>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6" name="Google Shape;246;p8"/>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7" name="Google Shape;247;p8"/>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8" name="Google Shape;248;p8"/>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9" name="Google Shape;249;p8"/>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0" name="Google Shape;250;p8"/>
          <p:cNvGrpSpPr/>
          <p:nvPr/>
        </p:nvGrpSpPr>
        <p:grpSpPr>
          <a:xfrm>
            <a:off x="1426854" y="2360905"/>
            <a:ext cx="535712" cy="511208"/>
            <a:chOff x="4240905" y="5424892"/>
            <a:chExt cx="627518" cy="598814"/>
          </a:xfrm>
        </p:grpSpPr>
        <p:sp>
          <p:nvSpPr>
            <p:cNvPr id="251" name="Google Shape;251;p8"/>
            <p:cNvSpPr/>
            <p:nvPr/>
          </p:nvSpPr>
          <p:spPr>
            <a:xfrm>
              <a:off x="4687067" y="5523272"/>
              <a:ext cx="131135" cy="491056"/>
            </a:xfrm>
            <a:custGeom>
              <a:avLst/>
              <a:gdLst/>
              <a:ahLst/>
              <a:cxnLst/>
              <a:rect l="l" t="t" r="r" b="b"/>
              <a:pathLst>
                <a:path w="131135" h="491056" extrusionOk="0">
                  <a:moveTo>
                    <a:pt x="0" y="0"/>
                  </a:moveTo>
                  <a:lnTo>
                    <a:pt x="131136" y="0"/>
                  </a:lnTo>
                  <a:lnTo>
                    <a:pt x="131136" y="491056"/>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2" name="Google Shape;252;p8"/>
            <p:cNvSpPr/>
            <p:nvPr/>
          </p:nvSpPr>
          <p:spPr>
            <a:xfrm>
              <a:off x="4240905" y="6014328"/>
              <a:ext cx="627518" cy="9378"/>
            </a:xfrm>
            <a:custGeom>
              <a:avLst/>
              <a:gdLst/>
              <a:ahLst/>
              <a:cxnLst/>
              <a:rect l="l" t="t" r="r" b="b"/>
              <a:pathLst>
                <a:path w="627518" h="9378" extrusionOk="0">
                  <a:moveTo>
                    <a:pt x="0" y="0"/>
                  </a:moveTo>
                  <a:lnTo>
                    <a:pt x="627518"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3" name="Google Shape;253;p8"/>
            <p:cNvSpPr/>
            <p:nvPr/>
          </p:nvSpPr>
          <p:spPr>
            <a:xfrm>
              <a:off x="4300513" y="5424892"/>
              <a:ext cx="378575" cy="589436"/>
            </a:xfrm>
            <a:custGeom>
              <a:avLst/>
              <a:gdLst/>
              <a:ahLst/>
              <a:cxnLst/>
              <a:rect l="l" t="t" r="r" b="b"/>
              <a:pathLst>
                <a:path w="378575" h="589436" extrusionOk="0">
                  <a:moveTo>
                    <a:pt x="0" y="589436"/>
                  </a:moveTo>
                  <a:lnTo>
                    <a:pt x="0" y="0"/>
                  </a:lnTo>
                  <a:lnTo>
                    <a:pt x="378576" y="0"/>
                  </a:lnTo>
                  <a:lnTo>
                    <a:pt x="378576" y="589436"/>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4" name="Google Shape;254;p8"/>
            <p:cNvSpPr/>
            <p:nvPr/>
          </p:nvSpPr>
          <p:spPr>
            <a:xfrm>
              <a:off x="4456618" y="5895597"/>
              <a:ext cx="66365" cy="111322"/>
            </a:xfrm>
            <a:custGeom>
              <a:avLst/>
              <a:gdLst/>
              <a:ahLst/>
              <a:cxnLst/>
              <a:rect l="l" t="t" r="r" b="b"/>
              <a:pathLst>
                <a:path w="66365" h="111322" extrusionOk="0">
                  <a:moveTo>
                    <a:pt x="0" y="111322"/>
                  </a:moveTo>
                  <a:lnTo>
                    <a:pt x="0" y="0"/>
                  </a:lnTo>
                  <a:lnTo>
                    <a:pt x="66366" y="0"/>
                  </a:lnTo>
                  <a:lnTo>
                    <a:pt x="66366" y="11132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5" name="Google Shape;255;p8"/>
            <p:cNvSpPr/>
            <p:nvPr/>
          </p:nvSpPr>
          <p:spPr>
            <a:xfrm>
              <a:off x="4741700" y="559717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6" name="Google Shape;256;p8"/>
            <p:cNvSpPr/>
            <p:nvPr/>
          </p:nvSpPr>
          <p:spPr>
            <a:xfrm>
              <a:off x="4741700" y="5699962"/>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7" name="Google Shape;257;p8"/>
            <p:cNvSpPr/>
            <p:nvPr/>
          </p:nvSpPr>
          <p:spPr>
            <a:xfrm>
              <a:off x="4741700" y="5802750"/>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 name="Google Shape;258;p8"/>
            <p:cNvSpPr/>
            <p:nvPr/>
          </p:nvSpPr>
          <p:spPr>
            <a:xfrm>
              <a:off x="4741700" y="590544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9" name="Google Shape;259;p8"/>
            <p:cNvSpPr/>
            <p:nvPr/>
          </p:nvSpPr>
          <p:spPr>
            <a:xfrm>
              <a:off x="4363781" y="5765049"/>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0" name="Google Shape;260;p8"/>
            <p:cNvSpPr/>
            <p:nvPr/>
          </p:nvSpPr>
          <p:spPr>
            <a:xfrm>
              <a:off x="4555462" y="5765049"/>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1" name="Google Shape;261;p8"/>
            <p:cNvSpPr/>
            <p:nvPr/>
          </p:nvSpPr>
          <p:spPr>
            <a:xfrm>
              <a:off x="4363781" y="56276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2" name="Google Shape;262;p8"/>
            <p:cNvSpPr/>
            <p:nvPr/>
          </p:nvSpPr>
          <p:spPr>
            <a:xfrm>
              <a:off x="4555462" y="56276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3" name="Google Shape;263;p8"/>
            <p:cNvSpPr/>
            <p:nvPr/>
          </p:nvSpPr>
          <p:spPr>
            <a:xfrm>
              <a:off x="4363781" y="54903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4" name="Google Shape;264;p8"/>
            <p:cNvSpPr/>
            <p:nvPr/>
          </p:nvSpPr>
          <p:spPr>
            <a:xfrm>
              <a:off x="4555462" y="54903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5" name="Google Shape;265;p8"/>
          <p:cNvGrpSpPr/>
          <p:nvPr/>
        </p:nvGrpSpPr>
        <p:grpSpPr>
          <a:xfrm>
            <a:off x="7407612" y="4633456"/>
            <a:ext cx="490884" cy="473577"/>
            <a:chOff x="4328387" y="4620861"/>
            <a:chExt cx="490884" cy="473577"/>
          </a:xfrm>
        </p:grpSpPr>
        <p:grpSp>
          <p:nvGrpSpPr>
            <p:cNvPr id="266" name="Google Shape;266;p8"/>
            <p:cNvGrpSpPr/>
            <p:nvPr/>
          </p:nvGrpSpPr>
          <p:grpSpPr>
            <a:xfrm>
              <a:off x="4328387" y="4796248"/>
              <a:ext cx="296360" cy="298190"/>
              <a:chOff x="4328387" y="4796248"/>
              <a:chExt cx="296360" cy="298190"/>
            </a:xfrm>
          </p:grpSpPr>
          <p:sp>
            <p:nvSpPr>
              <p:cNvPr id="267" name="Google Shape;267;p8"/>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68" name="Google Shape;268;p8"/>
              <p:cNvGrpSpPr/>
              <p:nvPr/>
            </p:nvGrpSpPr>
            <p:grpSpPr>
              <a:xfrm>
                <a:off x="4433553" y="4892677"/>
                <a:ext cx="87693" cy="105248"/>
                <a:chOff x="4433553" y="4892677"/>
                <a:chExt cx="87693" cy="105248"/>
              </a:xfrm>
            </p:grpSpPr>
            <p:sp>
              <p:nvSpPr>
                <p:cNvPr id="269" name="Google Shape;269;p8"/>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0" name="Google Shape;270;p8"/>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271" name="Google Shape;271;p8"/>
            <p:cNvGrpSpPr/>
            <p:nvPr/>
          </p:nvGrpSpPr>
          <p:grpSpPr>
            <a:xfrm>
              <a:off x="4503608" y="4620861"/>
              <a:ext cx="315663" cy="315663"/>
              <a:chOff x="4503608" y="4620861"/>
              <a:chExt cx="315663" cy="315663"/>
            </a:xfrm>
          </p:grpSpPr>
          <p:sp>
            <p:nvSpPr>
              <p:cNvPr id="272" name="Google Shape;272;p8"/>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73" name="Google Shape;273;p8"/>
              <p:cNvGrpSpPr/>
              <p:nvPr/>
            </p:nvGrpSpPr>
            <p:grpSpPr>
              <a:xfrm>
                <a:off x="4608856" y="4699818"/>
                <a:ext cx="105248" cy="131540"/>
                <a:chOff x="4608856" y="4699818"/>
                <a:chExt cx="105248" cy="131540"/>
              </a:xfrm>
            </p:grpSpPr>
            <p:sp>
              <p:nvSpPr>
                <p:cNvPr id="274" name="Google Shape;274;p8"/>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 name="Google Shape;275;p8"/>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6" name="Google Shape;276;p8"/>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 name="Google Shape;277;p8"/>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grpSp>
        <p:nvGrpSpPr>
          <p:cNvPr id="278" name="Google Shape;278;p8"/>
          <p:cNvGrpSpPr/>
          <p:nvPr/>
        </p:nvGrpSpPr>
        <p:grpSpPr>
          <a:xfrm>
            <a:off x="4423931" y="2316832"/>
            <a:ext cx="554154" cy="612158"/>
            <a:chOff x="5399755" y="2316832"/>
            <a:chExt cx="554154" cy="612158"/>
          </a:xfrm>
        </p:grpSpPr>
        <p:sp>
          <p:nvSpPr>
            <p:cNvPr id="279" name="Google Shape;279;p8"/>
            <p:cNvSpPr/>
            <p:nvPr/>
          </p:nvSpPr>
          <p:spPr>
            <a:xfrm rot="-244200">
              <a:off x="5539149" y="2490569"/>
              <a:ext cx="276011" cy="276484"/>
            </a:xfrm>
            <a:custGeom>
              <a:avLst/>
              <a:gdLst/>
              <a:ahLst/>
              <a:cxnLst/>
              <a:rect l="l" t="t" r="r" b="b"/>
              <a:pathLst>
                <a:path w="276011" h="276484" extrusionOk="0">
                  <a:moveTo>
                    <a:pt x="276012" y="138242"/>
                  </a:moveTo>
                  <a:cubicBezTo>
                    <a:pt x="276012" y="214592"/>
                    <a:pt x="214224" y="276485"/>
                    <a:pt x="138006" y="276485"/>
                  </a:cubicBezTo>
                  <a:cubicBezTo>
                    <a:pt x="61787" y="276485"/>
                    <a:pt x="0" y="214592"/>
                    <a:pt x="0" y="138242"/>
                  </a:cubicBezTo>
                  <a:cubicBezTo>
                    <a:pt x="0" y="61893"/>
                    <a:pt x="61787" y="0"/>
                    <a:pt x="138006" y="0"/>
                  </a:cubicBezTo>
                  <a:cubicBezTo>
                    <a:pt x="214224" y="0"/>
                    <a:pt x="276012" y="61893"/>
                    <a:pt x="276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0" name="Google Shape;280;p8"/>
            <p:cNvSpPr/>
            <p:nvPr/>
          </p:nvSpPr>
          <p:spPr>
            <a:xfrm>
              <a:off x="5625194" y="2490576"/>
              <a:ext cx="104011" cy="276484"/>
            </a:xfrm>
            <a:custGeom>
              <a:avLst/>
              <a:gdLst/>
              <a:ahLst/>
              <a:cxnLst/>
              <a:rect l="l" t="t" r="r" b="b"/>
              <a:pathLst>
                <a:path w="104011" h="276484" extrusionOk="0">
                  <a:moveTo>
                    <a:pt x="104012" y="138242"/>
                  </a:moveTo>
                  <a:cubicBezTo>
                    <a:pt x="104012" y="214592"/>
                    <a:pt x="80728" y="276485"/>
                    <a:pt x="52006" y="276485"/>
                  </a:cubicBezTo>
                  <a:cubicBezTo>
                    <a:pt x="23284" y="276485"/>
                    <a:pt x="0" y="214592"/>
                    <a:pt x="0" y="138242"/>
                  </a:cubicBezTo>
                  <a:cubicBezTo>
                    <a:pt x="0" y="61893"/>
                    <a:pt x="23284" y="0"/>
                    <a:pt x="52006" y="0"/>
                  </a:cubicBezTo>
                  <a:cubicBezTo>
                    <a:pt x="80728" y="0"/>
                    <a:pt x="104012" y="61893"/>
                    <a:pt x="104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 name="Google Shape;281;p8"/>
            <p:cNvSpPr/>
            <p:nvPr/>
          </p:nvSpPr>
          <p:spPr>
            <a:xfrm>
              <a:off x="5563633" y="2677017"/>
              <a:ext cx="227303" cy="30240"/>
            </a:xfrm>
            <a:custGeom>
              <a:avLst/>
              <a:gdLst/>
              <a:ahLst/>
              <a:cxnLst/>
              <a:rect l="l" t="t" r="r" b="b"/>
              <a:pathLst>
                <a:path w="227303" h="30240" extrusionOk="0">
                  <a:moveTo>
                    <a:pt x="0" y="30241"/>
                  </a:moveTo>
                  <a:cubicBezTo>
                    <a:pt x="15306" y="18974"/>
                    <a:pt x="36869" y="10165"/>
                    <a:pt x="62153" y="4998"/>
                  </a:cubicBezTo>
                  <a:cubicBezTo>
                    <a:pt x="62238" y="4998"/>
                    <a:pt x="62407" y="4998"/>
                    <a:pt x="62576" y="4998"/>
                  </a:cubicBezTo>
                  <a:cubicBezTo>
                    <a:pt x="63084" y="4913"/>
                    <a:pt x="63506" y="4828"/>
                    <a:pt x="63929" y="4744"/>
                  </a:cubicBezTo>
                  <a:cubicBezTo>
                    <a:pt x="64437" y="4659"/>
                    <a:pt x="64944" y="4574"/>
                    <a:pt x="65536" y="4405"/>
                  </a:cubicBezTo>
                  <a:cubicBezTo>
                    <a:pt x="80503" y="1525"/>
                    <a:pt x="96739" y="0"/>
                    <a:pt x="113652" y="0"/>
                  </a:cubicBezTo>
                  <a:cubicBezTo>
                    <a:pt x="130564" y="0"/>
                    <a:pt x="146800" y="1525"/>
                    <a:pt x="161768" y="4405"/>
                  </a:cubicBezTo>
                  <a:cubicBezTo>
                    <a:pt x="162275" y="4489"/>
                    <a:pt x="162867" y="4574"/>
                    <a:pt x="163375" y="4744"/>
                  </a:cubicBezTo>
                  <a:cubicBezTo>
                    <a:pt x="163882" y="4744"/>
                    <a:pt x="164305" y="4913"/>
                    <a:pt x="164728" y="4998"/>
                  </a:cubicBezTo>
                  <a:cubicBezTo>
                    <a:pt x="164812" y="4998"/>
                    <a:pt x="164981" y="4998"/>
                    <a:pt x="165151" y="4998"/>
                  </a:cubicBezTo>
                  <a:cubicBezTo>
                    <a:pt x="190435" y="10165"/>
                    <a:pt x="211998" y="18974"/>
                    <a:pt x="227304" y="3024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2" name="Google Shape;282;p8"/>
            <p:cNvSpPr/>
            <p:nvPr/>
          </p:nvSpPr>
          <p:spPr>
            <a:xfrm>
              <a:off x="5565240" y="2547923"/>
              <a:ext cx="223836" cy="29054"/>
            </a:xfrm>
            <a:custGeom>
              <a:avLst/>
              <a:gdLst/>
              <a:ahLst/>
              <a:cxnLst/>
              <a:rect l="l" t="t" r="r" b="b"/>
              <a:pathLst>
                <a:path w="223836" h="29054" extrusionOk="0">
                  <a:moveTo>
                    <a:pt x="223837" y="0"/>
                  </a:moveTo>
                  <a:cubicBezTo>
                    <a:pt x="208700" y="10673"/>
                    <a:pt x="187729" y="19059"/>
                    <a:pt x="163459" y="23972"/>
                  </a:cubicBezTo>
                  <a:cubicBezTo>
                    <a:pt x="163290" y="23972"/>
                    <a:pt x="163121" y="23972"/>
                    <a:pt x="162952" y="24057"/>
                  </a:cubicBezTo>
                  <a:cubicBezTo>
                    <a:pt x="162360" y="24142"/>
                    <a:pt x="161768" y="24311"/>
                    <a:pt x="161176" y="24396"/>
                  </a:cubicBezTo>
                  <a:cubicBezTo>
                    <a:pt x="160584" y="24480"/>
                    <a:pt x="160077" y="24650"/>
                    <a:pt x="159485" y="24735"/>
                  </a:cubicBezTo>
                  <a:cubicBezTo>
                    <a:pt x="144686" y="27530"/>
                    <a:pt x="128704" y="29055"/>
                    <a:pt x="111961" y="29055"/>
                  </a:cubicBezTo>
                  <a:cubicBezTo>
                    <a:pt x="95217" y="29055"/>
                    <a:pt x="79235" y="27530"/>
                    <a:pt x="64437" y="24735"/>
                  </a:cubicBezTo>
                  <a:cubicBezTo>
                    <a:pt x="63845" y="24650"/>
                    <a:pt x="63337" y="24480"/>
                    <a:pt x="62745" y="24396"/>
                  </a:cubicBezTo>
                  <a:cubicBezTo>
                    <a:pt x="62153" y="24396"/>
                    <a:pt x="61561" y="24142"/>
                    <a:pt x="60885" y="24057"/>
                  </a:cubicBezTo>
                  <a:cubicBezTo>
                    <a:pt x="60716" y="24057"/>
                    <a:pt x="60631" y="24057"/>
                    <a:pt x="60462" y="23972"/>
                  </a:cubicBezTo>
                  <a:cubicBezTo>
                    <a:pt x="36108" y="19059"/>
                    <a:pt x="15137" y="10588"/>
                    <a:pt x="0" y="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 name="Google Shape;283;p8"/>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4" name="Google Shape;284;p8"/>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 name="Google Shape;285;p8"/>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 name="Google Shape;286;p8"/>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 name="Google Shape;287;p8"/>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 name="Google Shape;288;p8"/>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9" name="Google Shape;289;p8"/>
            <p:cNvSpPr/>
            <p:nvPr/>
          </p:nvSpPr>
          <p:spPr>
            <a:xfrm rot="-4185000">
              <a:off x="5634967" y="232868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 name="Google Shape;290;p8"/>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 name="Google Shape;291;p8"/>
            <p:cNvSpPr/>
            <p:nvPr/>
          </p:nvSpPr>
          <p:spPr>
            <a:xfrm rot="-4185000">
              <a:off x="5858225" y="271593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 name="Google Shape;292;p8"/>
            <p:cNvSpPr/>
            <p:nvPr/>
          </p:nvSpPr>
          <p:spPr>
            <a:xfrm rot="-4185000">
              <a:off x="5411756" y="245772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3" name="Google Shape;293;p8"/>
            <p:cNvSpPr/>
            <p:nvPr/>
          </p:nvSpPr>
          <p:spPr>
            <a:xfrm rot="-4185000">
              <a:off x="5411723" y="2715911"/>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 name="Google Shape;294;p8"/>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95" name="Google Shape;295;p8"/>
          <p:cNvGrpSpPr/>
          <p:nvPr/>
        </p:nvGrpSpPr>
        <p:grpSpPr>
          <a:xfrm>
            <a:off x="1433121" y="4629506"/>
            <a:ext cx="511778" cy="511777"/>
            <a:chOff x="2195121" y="4629506"/>
            <a:chExt cx="511778" cy="511777"/>
          </a:xfrm>
        </p:grpSpPr>
        <p:grpSp>
          <p:nvGrpSpPr>
            <p:cNvPr id="296" name="Google Shape;296;p8"/>
            <p:cNvGrpSpPr/>
            <p:nvPr/>
          </p:nvGrpSpPr>
          <p:grpSpPr>
            <a:xfrm>
              <a:off x="2195121" y="5075275"/>
              <a:ext cx="511777" cy="66008"/>
              <a:chOff x="2195121" y="5075275"/>
              <a:chExt cx="511777" cy="66008"/>
            </a:xfrm>
          </p:grpSpPr>
          <p:sp>
            <p:nvSpPr>
              <p:cNvPr id="297" name="Google Shape;297;p8"/>
              <p:cNvSpPr/>
              <p:nvPr/>
            </p:nvSpPr>
            <p:spPr>
              <a:xfrm>
                <a:off x="2393240" y="5116519"/>
                <a:ext cx="313658" cy="24764"/>
              </a:xfrm>
              <a:custGeom>
                <a:avLst/>
                <a:gdLst/>
                <a:ahLst/>
                <a:cxnLst/>
                <a:rect l="l" t="t" r="r" b="b"/>
                <a:pathLst>
                  <a:path w="313658" h="24764" extrusionOk="0">
                    <a:moveTo>
                      <a:pt x="0" y="0"/>
                    </a:moveTo>
                    <a:lnTo>
                      <a:pt x="313658" y="0"/>
                    </a:lnTo>
                    <a:lnTo>
                      <a:pt x="313658" y="24765"/>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8" name="Google Shape;298;p8"/>
              <p:cNvSpPr/>
              <p:nvPr/>
            </p:nvSpPr>
            <p:spPr>
              <a:xfrm>
                <a:off x="2195121" y="5116519"/>
                <a:ext cx="90773" cy="24764"/>
              </a:xfrm>
              <a:custGeom>
                <a:avLst/>
                <a:gdLst/>
                <a:ahLst/>
                <a:cxnLst/>
                <a:rect l="l" t="t" r="r" b="b"/>
                <a:pathLst>
                  <a:path w="90773" h="24764" extrusionOk="0">
                    <a:moveTo>
                      <a:pt x="0" y="24765"/>
                    </a:moveTo>
                    <a:lnTo>
                      <a:pt x="0" y="0"/>
                    </a:lnTo>
                    <a:lnTo>
                      <a:pt x="90773"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 name="Google Shape;299;p8"/>
              <p:cNvSpPr/>
              <p:nvPr/>
            </p:nvSpPr>
            <p:spPr>
              <a:xfrm>
                <a:off x="2219885" y="5075275"/>
                <a:ext cx="462248" cy="41243"/>
              </a:xfrm>
              <a:custGeom>
                <a:avLst/>
                <a:gdLst/>
                <a:ahLst/>
                <a:cxnLst/>
                <a:rect l="l" t="t" r="r" b="b"/>
                <a:pathLst>
                  <a:path w="462248" h="41243" extrusionOk="0">
                    <a:moveTo>
                      <a:pt x="0" y="41243"/>
                    </a:moveTo>
                    <a:lnTo>
                      <a:pt x="0" y="0"/>
                    </a:lnTo>
                    <a:lnTo>
                      <a:pt x="462248" y="0"/>
                    </a:lnTo>
                    <a:lnTo>
                      <a:pt x="462248"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00" name="Google Shape;300;p8"/>
            <p:cNvSpPr/>
            <p:nvPr/>
          </p:nvSpPr>
          <p:spPr>
            <a:xfrm>
              <a:off x="2393240" y="4860582"/>
              <a:ext cx="115633" cy="165163"/>
            </a:xfrm>
            <a:custGeom>
              <a:avLst/>
              <a:gdLst/>
              <a:ahLst/>
              <a:cxnLst/>
              <a:rect l="l" t="t" r="r" b="b"/>
              <a:pathLst>
                <a:path w="115633" h="165163" extrusionOk="0">
                  <a:moveTo>
                    <a:pt x="0" y="165163"/>
                  </a:moveTo>
                  <a:lnTo>
                    <a:pt x="0" y="57817"/>
                  </a:lnTo>
                  <a:cubicBezTo>
                    <a:pt x="0" y="25908"/>
                    <a:pt x="25908" y="0"/>
                    <a:pt x="57817" y="0"/>
                  </a:cubicBezTo>
                  <a:lnTo>
                    <a:pt x="57817" y="0"/>
                  </a:lnTo>
                  <a:cubicBezTo>
                    <a:pt x="89726" y="0"/>
                    <a:pt x="115633" y="25908"/>
                    <a:pt x="115633" y="57817"/>
                  </a:cubicBezTo>
                  <a:lnTo>
                    <a:pt x="115633" y="165163"/>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01" name="Google Shape;301;p8"/>
            <p:cNvGrpSpPr/>
            <p:nvPr/>
          </p:nvGrpSpPr>
          <p:grpSpPr>
            <a:xfrm>
              <a:off x="2244650" y="4811147"/>
              <a:ext cx="412718" cy="264128"/>
              <a:chOff x="2244650" y="4811147"/>
              <a:chExt cx="412718" cy="264128"/>
            </a:xfrm>
          </p:grpSpPr>
          <p:grpSp>
            <p:nvGrpSpPr>
              <p:cNvPr id="302" name="Google Shape;302;p8"/>
              <p:cNvGrpSpPr/>
              <p:nvPr/>
            </p:nvGrpSpPr>
            <p:grpSpPr>
              <a:xfrm>
                <a:off x="2244650" y="4811147"/>
                <a:ext cx="98965" cy="264128"/>
                <a:chOff x="2244650" y="4811147"/>
                <a:chExt cx="98965" cy="264128"/>
              </a:xfrm>
            </p:grpSpPr>
            <p:sp>
              <p:nvSpPr>
                <p:cNvPr id="303" name="Google Shape;303;p8"/>
                <p:cNvSpPr/>
                <p:nvPr/>
              </p:nvSpPr>
              <p:spPr>
                <a:xfrm>
                  <a:off x="2327232"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4" name="Google Shape;304;p8"/>
                <p:cNvSpPr/>
                <p:nvPr/>
              </p:nvSpPr>
              <p:spPr>
                <a:xfrm>
                  <a:off x="2310659" y="4811147"/>
                  <a:ext cx="32956" cy="41243"/>
                </a:xfrm>
                <a:custGeom>
                  <a:avLst/>
                  <a:gdLst/>
                  <a:ahLst/>
                  <a:cxnLst/>
                  <a:rect l="l" t="t" r="r" b="b"/>
                  <a:pathLst>
                    <a:path w="32956" h="41243" extrusionOk="0">
                      <a:moveTo>
                        <a:pt x="0" y="41243"/>
                      </a:moveTo>
                      <a:lnTo>
                        <a:pt x="16478" y="41243"/>
                      </a:lnTo>
                      <a:cubicBezTo>
                        <a:pt x="25622" y="41243"/>
                        <a:pt x="32957" y="33814"/>
                        <a:pt x="32957" y="24765"/>
                      </a:cubicBezTo>
                      <a:lnTo>
                        <a:pt x="32957"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5" name="Google Shape;305;p8"/>
                <p:cNvSpPr/>
                <p:nvPr/>
              </p:nvSpPr>
              <p:spPr>
                <a:xfrm>
                  <a:off x="2310659" y="5034032"/>
                  <a:ext cx="32956" cy="41243"/>
                </a:xfrm>
                <a:custGeom>
                  <a:avLst/>
                  <a:gdLst/>
                  <a:ahLst/>
                  <a:cxnLst/>
                  <a:rect l="l" t="t" r="r" b="b"/>
                  <a:pathLst>
                    <a:path w="32956" h="41243" extrusionOk="0">
                      <a:moveTo>
                        <a:pt x="0" y="0"/>
                      </a:moveTo>
                      <a:lnTo>
                        <a:pt x="16478" y="0"/>
                      </a:lnTo>
                      <a:cubicBezTo>
                        <a:pt x="25622" y="0"/>
                        <a:pt x="32957" y="7429"/>
                        <a:pt x="32957" y="16478"/>
                      </a:cubicBezTo>
                      <a:lnTo>
                        <a:pt x="32957"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6" name="Google Shape;306;p8"/>
                <p:cNvSpPr/>
                <p:nvPr/>
              </p:nvSpPr>
              <p:spPr>
                <a:xfrm>
                  <a:off x="2244650" y="4811147"/>
                  <a:ext cx="16478" cy="264128"/>
                </a:xfrm>
                <a:custGeom>
                  <a:avLst/>
                  <a:gdLst/>
                  <a:ahLst/>
                  <a:cxnLst/>
                  <a:rect l="l" t="t" r="r" b="b"/>
                  <a:pathLst>
                    <a:path w="16478" h="264128" extrusionOk="0">
                      <a:moveTo>
                        <a:pt x="0" y="264128"/>
                      </a:moveTo>
                      <a:lnTo>
                        <a:pt x="0" y="239363"/>
                      </a:lnTo>
                      <a:cubicBezTo>
                        <a:pt x="0" y="230219"/>
                        <a:pt x="7430" y="222885"/>
                        <a:pt x="16478" y="222885"/>
                      </a:cubicBezTo>
                      <a:cubicBezTo>
                        <a:pt x="16478" y="222885"/>
                        <a:pt x="7430" y="178118"/>
                        <a:pt x="7430" y="140303"/>
                      </a:cubicBezTo>
                      <a:cubicBezTo>
                        <a:pt x="7430"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07" name="Google Shape;307;p8"/>
              <p:cNvGrpSpPr/>
              <p:nvPr/>
            </p:nvGrpSpPr>
            <p:grpSpPr>
              <a:xfrm>
                <a:off x="2558309" y="4811147"/>
                <a:ext cx="99059" cy="264128"/>
                <a:chOff x="2558309" y="4811147"/>
                <a:chExt cx="99059" cy="264128"/>
              </a:xfrm>
            </p:grpSpPr>
            <p:sp>
              <p:nvSpPr>
                <p:cNvPr id="308" name="Google Shape;308;p8"/>
                <p:cNvSpPr/>
                <p:nvPr/>
              </p:nvSpPr>
              <p:spPr>
                <a:xfrm>
                  <a:off x="2640890"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 name="Google Shape;309;p8"/>
                <p:cNvSpPr/>
                <p:nvPr/>
              </p:nvSpPr>
              <p:spPr>
                <a:xfrm>
                  <a:off x="2624412" y="4811147"/>
                  <a:ext cx="32956" cy="41243"/>
                </a:xfrm>
                <a:custGeom>
                  <a:avLst/>
                  <a:gdLst/>
                  <a:ahLst/>
                  <a:cxnLst/>
                  <a:rect l="l" t="t" r="r" b="b"/>
                  <a:pathLst>
                    <a:path w="32956" h="41243" extrusionOk="0">
                      <a:moveTo>
                        <a:pt x="0" y="41243"/>
                      </a:moveTo>
                      <a:lnTo>
                        <a:pt x="16478" y="41243"/>
                      </a:lnTo>
                      <a:cubicBezTo>
                        <a:pt x="25622" y="41243"/>
                        <a:pt x="32956" y="33814"/>
                        <a:pt x="32956" y="24765"/>
                      </a:cubicBezTo>
                      <a:lnTo>
                        <a:pt x="32956"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 name="Google Shape;310;p8"/>
                <p:cNvSpPr/>
                <p:nvPr/>
              </p:nvSpPr>
              <p:spPr>
                <a:xfrm>
                  <a:off x="2624412" y="5034032"/>
                  <a:ext cx="32956" cy="41243"/>
                </a:xfrm>
                <a:custGeom>
                  <a:avLst/>
                  <a:gdLst/>
                  <a:ahLst/>
                  <a:cxnLst/>
                  <a:rect l="l" t="t" r="r" b="b"/>
                  <a:pathLst>
                    <a:path w="32956" h="41243" extrusionOk="0">
                      <a:moveTo>
                        <a:pt x="0" y="0"/>
                      </a:moveTo>
                      <a:lnTo>
                        <a:pt x="16478" y="0"/>
                      </a:lnTo>
                      <a:cubicBezTo>
                        <a:pt x="25622" y="0"/>
                        <a:pt x="32956" y="7429"/>
                        <a:pt x="32956" y="16478"/>
                      </a:cubicBezTo>
                      <a:lnTo>
                        <a:pt x="32956"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1" name="Google Shape;311;p8"/>
                <p:cNvSpPr/>
                <p:nvPr/>
              </p:nvSpPr>
              <p:spPr>
                <a:xfrm>
                  <a:off x="2558309" y="4811147"/>
                  <a:ext cx="16478" cy="264128"/>
                </a:xfrm>
                <a:custGeom>
                  <a:avLst/>
                  <a:gdLst/>
                  <a:ahLst/>
                  <a:cxnLst/>
                  <a:rect l="l" t="t" r="r" b="b"/>
                  <a:pathLst>
                    <a:path w="16478" h="264128" extrusionOk="0">
                      <a:moveTo>
                        <a:pt x="0" y="264128"/>
                      </a:moveTo>
                      <a:lnTo>
                        <a:pt x="0" y="239363"/>
                      </a:lnTo>
                      <a:cubicBezTo>
                        <a:pt x="0" y="230219"/>
                        <a:pt x="7429" y="222885"/>
                        <a:pt x="16478" y="222885"/>
                      </a:cubicBezTo>
                      <a:cubicBezTo>
                        <a:pt x="16478" y="222885"/>
                        <a:pt x="7429" y="178118"/>
                        <a:pt x="7429" y="140303"/>
                      </a:cubicBezTo>
                      <a:cubicBezTo>
                        <a:pt x="7429"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312" name="Google Shape;312;p8"/>
            <p:cNvGrpSpPr/>
            <p:nvPr/>
          </p:nvGrpSpPr>
          <p:grpSpPr>
            <a:xfrm>
              <a:off x="2195121" y="4629506"/>
              <a:ext cx="511778" cy="181641"/>
              <a:chOff x="2195121" y="4629506"/>
              <a:chExt cx="511778" cy="181641"/>
            </a:xfrm>
          </p:grpSpPr>
          <p:sp>
            <p:nvSpPr>
              <p:cNvPr id="313" name="Google Shape;313;p8"/>
              <p:cNvSpPr/>
              <p:nvPr/>
            </p:nvSpPr>
            <p:spPr>
              <a:xfrm>
                <a:off x="2302467" y="4687322"/>
                <a:ext cx="305371" cy="74294"/>
              </a:xfrm>
              <a:custGeom>
                <a:avLst/>
                <a:gdLst/>
                <a:ahLst/>
                <a:cxnLst/>
                <a:rect l="l" t="t" r="r" b="b"/>
                <a:pathLst>
                  <a:path w="305371" h="74294" extrusionOk="0">
                    <a:moveTo>
                      <a:pt x="148590" y="0"/>
                    </a:moveTo>
                    <a:lnTo>
                      <a:pt x="0" y="74295"/>
                    </a:lnTo>
                    <a:lnTo>
                      <a:pt x="305372" y="74295"/>
                    </a:lnTo>
                    <a:lnTo>
                      <a:pt x="148590" y="0"/>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4" name="Google Shape;314;p8"/>
              <p:cNvSpPr/>
              <p:nvPr/>
            </p:nvSpPr>
            <p:spPr>
              <a:xfrm>
                <a:off x="2195121" y="4629506"/>
                <a:ext cx="511778" cy="181641"/>
              </a:xfrm>
              <a:custGeom>
                <a:avLst/>
                <a:gdLst/>
                <a:ahLst/>
                <a:cxnLst/>
                <a:rect l="l" t="t" r="r" b="b"/>
                <a:pathLst>
                  <a:path w="511778" h="181641" extrusionOk="0">
                    <a:moveTo>
                      <a:pt x="487013" y="181642"/>
                    </a:moveTo>
                    <a:lnTo>
                      <a:pt x="24765" y="181642"/>
                    </a:lnTo>
                    <a:lnTo>
                      <a:pt x="24765" y="148590"/>
                    </a:lnTo>
                    <a:lnTo>
                      <a:pt x="0" y="132112"/>
                    </a:lnTo>
                    <a:lnTo>
                      <a:pt x="255937" y="0"/>
                    </a:lnTo>
                    <a:lnTo>
                      <a:pt x="511778" y="132112"/>
                    </a:lnTo>
                    <a:lnTo>
                      <a:pt x="487013" y="148590"/>
                    </a:lnTo>
                    <a:lnTo>
                      <a:pt x="487013" y="181642"/>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315" name="Google Shape;315;p8"/>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7153</Words>
  <Application>Microsoft Macintosh PowerPoint</Application>
  <PresentationFormat>On-screen Show (4:3)</PresentationFormat>
  <Paragraphs>394</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NTR</vt:lpstr>
      <vt:lpstr>Helvetica Neue</vt:lpstr>
      <vt:lpstr>Calibri</vt:lpstr>
      <vt:lpstr>ICANN PPT_Arial_16x9_June 2017_potx</vt:lpstr>
      <vt:lpstr>更具包容性的互联网：新 gTLD 申请人支持计划 </vt:lpstr>
      <vt:lpstr>议程</vt:lpstr>
      <vt:lpstr>下一轮 新通用顶级域项目  概述</vt:lpstr>
      <vt:lpstr>新通用顶级域项目</vt:lpstr>
      <vt:lpstr>什么是 gTLD？</vt:lpstr>
      <vt:lpstr>成功的下一轮</vt:lpstr>
      <vt:lpstr>利用通用顶级域发挥互联网的力量</vt:lpstr>
      <vt:lpstr>新域名，新用途</vt:lpstr>
      <vt:lpstr>gTLD 机遇</vt:lpstr>
      <vt:lpstr>运营 gTLD 的好处</vt:lpstr>
      <vt:lpstr>成为注册管理 运行机构</vt:lpstr>
      <vt:lpstr>成为注册管理运行机构</vt:lpstr>
      <vt:lpstr>财务和技术考量</vt:lpstr>
      <vt:lpstr>注册管理运行机构的职责   </vt:lpstr>
      <vt:lpstr>为新通用顶级域申请人提供援助</vt:lpstr>
      <vt:lpstr>获得申请人支持的标准 </vt:lpstr>
      <vt:lpstr>申请人支持计划</vt:lpstr>
      <vt:lpstr>申请人支持计划的项目组合</vt:lpstr>
      <vt:lpstr>对支持申请人进行评估</vt:lpstr>
      <vt:lpstr>对支持申请人进行评估</vt:lpstr>
      <vt:lpstr>后续工作还有哪些？</vt:lpstr>
      <vt:lpstr>受支持申请人的历程</vt:lpstr>
      <vt:lpstr>受支持申请人的历程</vt:lpstr>
      <vt:lpstr>主要日期</vt:lpstr>
      <vt:lpstr>活动和资源</vt:lpstr>
      <vt:lpstr>近期活动</vt:lpstr>
      <vt:lpstr>持续关注。</vt:lpstr>
      <vt:lpstr>申请人支持的有用资源</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更具包容性的互联网：新 gTLD 申请人支持计划 </dc:title>
  <dc:creator>Nikki Davis</dc:creator>
  <cp:lastModifiedBy>Jane Sexton</cp:lastModifiedBy>
  <cp:revision>15</cp:revision>
  <dcterms:created xsi:type="dcterms:W3CDTF">2023-12-01T11:42:21Z</dcterms:created>
  <dcterms:modified xsi:type="dcterms:W3CDTF">2024-10-16T13:15:14Z</dcterms:modified>
</cp:coreProperties>
</file>