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92" r:id="rId2"/>
    <p:sldId id="257" r:id="rId3"/>
    <p:sldId id="258" r:id="rId4"/>
    <p:sldId id="259" r:id="rId5"/>
    <p:sldId id="293" r:id="rId6"/>
    <p:sldId id="261" r:id="rId7"/>
    <p:sldId id="262" r:id="rId8"/>
    <p:sldId id="263" r:id="rId9"/>
    <p:sldId id="264" r:id="rId10"/>
    <p:sldId id="265" r:id="rId11"/>
    <p:sldId id="266" r:id="rId12"/>
    <p:sldId id="267" r:id="rId13"/>
    <p:sldId id="294"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Helvetica Neue" panose="02000503000000020004" pitchFamily="2" charset="0"/>
      <p:regular r:id="rId33"/>
      <p:bold r:id="rId34"/>
      <p:italic r:id="rId35"/>
      <p:boldItalic r:id="rId36"/>
    </p:embeddedFont>
    <p:embeddedFont>
      <p:font typeface="NTR"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8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HV1VEOgxzowt2Y7wPyjDbJx7ym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3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9"/>
    <p:restoredTop sz="74830"/>
  </p:normalViewPr>
  <p:slideViewPr>
    <p:cSldViewPr snapToGrid="0">
      <p:cViewPr varScale="1">
        <p:scale>
          <a:sx n="94" d="100"/>
          <a:sy n="94" d="100"/>
        </p:scale>
        <p:origin x="2752" y="192"/>
      </p:cViewPr>
      <p:guideLst>
        <p:guide orient="horz" pos="68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5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gtlds.icann.org/en/program-status/statistic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58" name="Google Shape;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150" dirty="0">
                <a:solidFill>
                  <a:srgbClr val="1D1C1D"/>
                </a:solidFill>
                <a:latin typeface="Arial"/>
                <a:ea typeface="Arial"/>
                <a:cs typeface="Arial"/>
                <a:sym typeface="Arial"/>
              </a:rPr>
              <a:t>Outre le fait de représenter un « label » ou un nom unique, un gTLD peut offrir de nombreux autres avantages.</a:t>
            </a:r>
          </a:p>
          <a:p>
            <a:pPr marL="0" lvl="0" indent="0" algn="l" rtl="0">
              <a:lnSpc>
                <a:spcPct val="115000"/>
              </a:lnSpc>
              <a:spcBef>
                <a:spcPts val="0"/>
              </a:spcBef>
              <a:spcAft>
                <a:spcPts val="0"/>
              </a:spcAft>
              <a:buClr>
                <a:schemeClr val="dk1"/>
              </a:buClr>
              <a:buSzPts val="1100"/>
              <a:buFont typeface="Arial"/>
              <a:buNone/>
            </a:pP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fr-FR" sz="1150" dirty="0">
                <a:solidFill>
                  <a:srgbClr val="1D1C1D"/>
                </a:solidFill>
                <a:latin typeface="Arial"/>
                <a:ea typeface="Arial"/>
                <a:cs typeface="Arial"/>
                <a:sym typeface="Arial"/>
              </a:rPr>
              <a:t>Sécurité renforcée : un RO a la capacité de mettre en place des mesures de sécurité adaptées à un domaine spécifique, permettant ainsi de réduire les risques de cybermenaces telles que les attaques par hameçonnage.</a:t>
            </a:r>
          </a:p>
          <a:p>
            <a:pPr marL="457200" lvl="0" indent="-301625" algn="l" rtl="0">
              <a:lnSpc>
                <a:spcPct val="115000"/>
              </a:lnSpc>
              <a:spcBef>
                <a:spcPts val="0"/>
              </a:spcBef>
              <a:spcAft>
                <a:spcPts val="0"/>
              </a:spcAft>
              <a:buClr>
                <a:srgbClr val="1D1C1D"/>
              </a:buClr>
              <a:buSzPts val="1150"/>
              <a:buFont typeface="Arial"/>
              <a:buAutoNum type="arabicPeriod"/>
            </a:pPr>
            <a:r>
              <a:rPr lang="fr-FR" sz="1150" dirty="0">
                <a:solidFill>
                  <a:srgbClr val="1D1C1D"/>
                </a:solidFill>
                <a:latin typeface="Arial"/>
                <a:ea typeface="Arial"/>
                <a:cs typeface="Arial"/>
                <a:sym typeface="Arial"/>
              </a:rPr>
              <a:t>Possibilités de monétisation : un RO peut vendre des noms de domaine sous un gTLD et donc générer éventuellement des revenus.</a:t>
            </a:r>
          </a:p>
          <a:p>
            <a:pPr marL="457200" lvl="0" indent="-301625" algn="l" rtl="0">
              <a:lnSpc>
                <a:spcPct val="115000"/>
              </a:lnSpc>
              <a:spcBef>
                <a:spcPts val="0"/>
              </a:spcBef>
              <a:spcAft>
                <a:spcPts val="0"/>
              </a:spcAft>
              <a:buClr>
                <a:srgbClr val="1D1C1D"/>
              </a:buClr>
              <a:buSzPts val="1150"/>
              <a:buFont typeface="Arial"/>
              <a:buAutoNum type="arabicPeriod"/>
            </a:pPr>
            <a:r>
              <a:rPr lang="fr-FR" sz="1150" dirty="0">
                <a:solidFill>
                  <a:srgbClr val="1D1C1D"/>
                </a:solidFill>
                <a:latin typeface="Arial"/>
                <a:ea typeface="Arial"/>
                <a:cs typeface="Arial"/>
                <a:sym typeface="Arial"/>
              </a:rPr>
              <a:t>Crédibilité accrue :  un gTLD peut renforcer la crédibilité et la fiabilité d'une marque aux yeux des utilisateurs.</a:t>
            </a:r>
          </a:p>
          <a:p>
            <a:pPr marL="457200" lvl="0" indent="-301625" algn="l" rtl="0">
              <a:lnSpc>
                <a:spcPct val="115000"/>
              </a:lnSpc>
              <a:spcBef>
                <a:spcPts val="0"/>
              </a:spcBef>
              <a:spcAft>
                <a:spcPts val="0"/>
              </a:spcAft>
              <a:buClr>
                <a:srgbClr val="1D1C1D"/>
              </a:buClr>
              <a:buSzPts val="1150"/>
              <a:buFont typeface="Arial"/>
              <a:buAutoNum type="arabicPeriod"/>
            </a:pPr>
            <a:r>
              <a:rPr lang="fr-FR" sz="1150" dirty="0">
                <a:solidFill>
                  <a:srgbClr val="1D1C1D"/>
                </a:solidFill>
                <a:latin typeface="Arial"/>
                <a:ea typeface="Arial"/>
                <a:cs typeface="Arial"/>
                <a:sym typeface="Arial"/>
              </a:rPr>
              <a:t>Contrôle de votre marque : un gTLD vous permet de mieux contrôler votre marque en ligne.</a:t>
            </a:r>
          </a:p>
          <a:p>
            <a:pPr marL="457200" lvl="0" indent="-301625" algn="l" rtl="0">
              <a:lnSpc>
                <a:spcPct val="115000"/>
              </a:lnSpc>
              <a:spcBef>
                <a:spcPts val="0"/>
              </a:spcBef>
              <a:spcAft>
                <a:spcPts val="0"/>
              </a:spcAft>
              <a:buClr>
                <a:srgbClr val="1D1C1D"/>
              </a:buClr>
              <a:buSzPts val="1150"/>
              <a:buFont typeface="Arial"/>
              <a:buAutoNum type="arabicPeriod"/>
            </a:pPr>
            <a:r>
              <a:rPr lang="fr-FR" sz="1150" dirty="0">
                <a:solidFill>
                  <a:srgbClr val="1D1C1D"/>
                </a:solidFill>
                <a:latin typeface="Arial"/>
                <a:ea typeface="Arial"/>
                <a:cs typeface="Arial"/>
                <a:sym typeface="Arial"/>
              </a:rPr>
              <a:t>Souplesse et créativité : en tant que RO, vous pouvez créer des noms de domaine plus adaptés et plus créatifs pour votre niche ou votre secteur d'activité.</a:t>
            </a:r>
          </a:p>
          <a:p>
            <a:pPr marL="457200" lvl="0" indent="-301625" algn="l" rtl="0">
              <a:lnSpc>
                <a:spcPct val="115000"/>
              </a:lnSpc>
              <a:spcBef>
                <a:spcPts val="0"/>
              </a:spcBef>
              <a:spcAft>
                <a:spcPts val="0"/>
              </a:spcAft>
              <a:buClr>
                <a:srgbClr val="1D1C1D"/>
              </a:buClr>
              <a:buSzPts val="1150"/>
              <a:buFont typeface="Arial"/>
              <a:buAutoNum type="arabicPeriod"/>
            </a:pPr>
            <a:r>
              <a:rPr lang="fr-FR" sz="1150" dirty="0">
                <a:solidFill>
                  <a:srgbClr val="1D1C1D"/>
                </a:solidFill>
                <a:latin typeface="Arial"/>
                <a:ea typeface="Arial"/>
                <a:cs typeface="Arial"/>
                <a:sym typeface="Arial"/>
              </a:rPr>
              <a:t>Contrôle sur des politiques : bien que </a:t>
            </a:r>
            <a:r>
              <a:rPr lang="fr-FR" sz="1150" dirty="0">
                <a:solidFill>
                  <a:srgbClr val="1D1C1D"/>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certaines règles soient fixées par les politiques de consensus de l’ICANN</a:t>
            </a:r>
            <a:r>
              <a:rPr lang="fr-FR" sz="1150" dirty="0">
                <a:solidFill>
                  <a:srgbClr val="1D1C1D"/>
                </a:solidFill>
                <a:latin typeface="Arial"/>
                <a:ea typeface="Arial"/>
                <a:cs typeface="Arial"/>
                <a:sym typeface="Arial"/>
              </a:rPr>
              <a:t>, un RO dispose généralement de l’autonomie nécessaire pour définir les politiques d’enregistrement applicables au gTLD, notamment les personnes autorisées à enregistrer des noms de domaine dans le gTLD et les fins auxquelles ils sont destinés.</a:t>
            </a:r>
          </a:p>
          <a:p>
            <a:pPr marL="457200" lvl="0" indent="-301625" algn="l" rtl="0">
              <a:lnSpc>
                <a:spcPct val="115000"/>
              </a:lnSpc>
              <a:spcBef>
                <a:spcPts val="0"/>
              </a:spcBef>
              <a:spcAft>
                <a:spcPts val="0"/>
              </a:spcAft>
              <a:buClr>
                <a:srgbClr val="1D1C1D"/>
              </a:buClr>
              <a:buSzPts val="1150"/>
              <a:buFont typeface="Arial"/>
              <a:buAutoNum type="arabicPeriod"/>
            </a:pPr>
            <a:r>
              <a:rPr lang="fr-FR" sz="1150" dirty="0">
                <a:solidFill>
                  <a:srgbClr val="1D1C1D"/>
                </a:solidFill>
                <a:latin typeface="Arial"/>
                <a:ea typeface="Arial"/>
                <a:cs typeface="Arial"/>
                <a:sym typeface="Arial"/>
              </a:rPr>
              <a:t>Localisation : le fait de disposer de son propre gTLD peut permettre de localiser des noms de domaine destinés à des régions ou à des langues spécifiques, ce qui améliore votre visibilité et votre importance à l'échelle mondiale.</a:t>
            </a:r>
          </a:p>
        </p:txBody>
      </p:sp>
      <p:sp>
        <p:nvSpPr>
          <p:cNvPr id="319" name="Google Shape;31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r>
              <a:rPr lang="fr-FR" dirty="0"/>
              <a:t>La procédure de candidature à l’exploitation d’un registre est beaucoup plus complexe que l’enregistrement d’un nom de domaine, que n’importe quel individu ou organisation peut effectuer, et ne doit pas être prise à la légère. La candidature à un nouveau gTLD revient essentiellement à se porter candidat à l’exploitation d’un registre Internet. Parlons un peu de ce que cela implique.</a:t>
            </a:r>
          </a:p>
          <a:p>
            <a:pPr marL="0" lvl="0" indent="0" algn="l" rtl="0">
              <a:lnSpc>
                <a:spcPct val="100000"/>
              </a:lnSpc>
              <a:spcBef>
                <a:spcPts val="1200"/>
              </a:spcBef>
              <a:spcAft>
                <a:spcPts val="1200"/>
              </a:spcAft>
              <a:buSzPts val="1400"/>
              <a:buNone/>
            </a:pPr>
            <a:endParaRPr sz="1100" dirty="0"/>
          </a:p>
        </p:txBody>
      </p:sp>
      <p:sp>
        <p:nvSpPr>
          <p:cNvPr id="422" name="Google Shape;4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L'organisation qui dépose une candidature demande à gérer un registre qui représente une partie de l'infrastructure de l'Internet. </a:t>
            </a:r>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fr-FR" sz="1100" dirty="0">
                <a:latin typeface="Arial"/>
                <a:ea typeface="Arial"/>
                <a:cs typeface="Arial"/>
                <a:sym typeface="Arial"/>
              </a:rPr>
              <a:t>Un registre est une base de données contenant tous les domaines enregistrés sous un TLD spécifique. Les opérateurs de registre (RO) tiennent à jour cette liste ou registre central. Les RO passent des contrats avec des bureaux d’enregistrement qui leur permettent de vendre des gTLD. Les RO ajoutent, suppriment ou modifient les noms de domaines et effectuent d’autres changements à la demande des bureaux d’enregistrement.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Le RO détermine quelles organisations sont autorisées à enregistrer et à utiliser un domaine et quelles organisations n'y sont pas autorisées. </a:t>
            </a:r>
          </a:p>
          <a:p>
            <a:pPr marL="0" lvl="0" indent="0" algn="l" rtl="0">
              <a:lnSpc>
                <a:spcPct val="100000"/>
              </a:lnSpc>
              <a:spcBef>
                <a:spcPts val="0"/>
              </a:spcBef>
              <a:spcAft>
                <a:spcPts val="0"/>
              </a:spcAft>
              <a:buSzPts val="1400"/>
              <a:buNone/>
            </a:pPr>
            <a:r>
              <a:rPr lang="fr-FR" dirty="0"/>
              <a:t>Ils décident également :  dans quel but le gTLD est-il utilisé ? Le domaine concerne-t-il une communauté fermée comme .</a:t>
            </a:r>
            <a:r>
              <a:rPr lang="fr-FR" dirty="0" err="1"/>
              <a:t>bank</a:t>
            </a:r>
            <a:r>
              <a:rPr lang="fr-FR" dirty="0"/>
              <a:t> ou .</a:t>
            </a:r>
            <a:r>
              <a:rPr lang="fr-FR" dirty="0" err="1"/>
              <a:t>edu</a:t>
            </a:r>
            <a:r>
              <a:rPr lang="fr-FR" dirty="0"/>
              <a:t> ou bien s’agit-il d’un domaine ouvert ? </a:t>
            </a:r>
          </a:p>
          <a:p>
            <a:pPr marL="0" lvl="0" indent="0" algn="l" rtl="0">
              <a:lnSpc>
                <a:spcPct val="100000"/>
              </a:lnSpc>
              <a:spcBef>
                <a:spcPts val="0"/>
              </a:spcBef>
              <a:spcAft>
                <a:spcPts val="0"/>
              </a:spcAft>
              <a:buSzPts val="1400"/>
              <a:buNone/>
            </a:pPr>
            <a:r>
              <a:rPr lang="fr-FR" dirty="0"/>
              <a:t>Doit-il être utilisé uniquement d'une manière spécifique, comme .new ? Ou dans une zone géographique spécifique ?</a:t>
            </a:r>
          </a:p>
        </p:txBody>
      </p:sp>
      <p:sp>
        <p:nvSpPr>
          <p:cNvPr id="429" name="Google Shape;42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t>La procédure de candidature à l’exploitation d’un registre est beaucoup plus complexe que l’enregistrement d’un nom de domaine, que n’importe quel individu ou organisation peut effectuer, et ne doit pas être prise à la légère. </a:t>
            </a:r>
          </a:p>
          <a:p>
            <a:pPr marL="0" lvl="0" indent="0" algn="l" rtl="0">
              <a:spcBef>
                <a:spcPts val="0"/>
              </a:spcBef>
              <a:spcAft>
                <a:spcPts val="0"/>
              </a:spcAft>
              <a:buNone/>
            </a:pPr>
            <a:endParaRPr lang="en-US" dirty="0"/>
          </a:p>
          <a:p>
            <a:pPr marL="0" lvl="0" indent="0" algn="l" rtl="0">
              <a:spcBef>
                <a:spcPts val="0"/>
              </a:spcBef>
              <a:spcAft>
                <a:spcPts val="0"/>
              </a:spcAft>
              <a:buNone/>
            </a:pPr>
            <a:r>
              <a:rPr lang="fr-FR" dirty="0"/>
              <a:t>Tous les candidats à un nouveau gTLD doivent être en mesure de démontrer qu’ils possèdent les capacités opérationnelles, techniques et financières nécessaires pour exploiter un registre. Certaines de ces capacités opérationnelles et techniques, telles que les services </a:t>
            </a:r>
            <a:r>
              <a:rPr lang="fr-FR" dirty="0" err="1"/>
              <a:t>back-end</a:t>
            </a:r>
            <a:r>
              <a:rPr lang="fr-FR" dirty="0"/>
              <a:t>, peuvent être externalisées auprès de tiers appelés fournisseurs de services de registre.</a:t>
            </a:r>
          </a:p>
          <a:p>
            <a:pPr marL="0" lvl="0" indent="0" algn="l" rtl="0">
              <a:spcBef>
                <a:spcPts val="0"/>
              </a:spcBef>
              <a:spcAft>
                <a:spcPts val="0"/>
              </a:spcAft>
              <a:buNone/>
            </a:pPr>
            <a:endParaRPr lang="en-US" dirty="0"/>
          </a:p>
          <a:p>
            <a:pPr marL="0" lvl="0" indent="0" algn="l" rtl="0">
              <a:spcBef>
                <a:spcPts val="0"/>
              </a:spcBef>
              <a:spcAft>
                <a:spcPts val="0"/>
              </a:spcAft>
              <a:buNone/>
            </a:pPr>
            <a:r>
              <a:rPr lang="fr-FR" dirty="0"/>
              <a:t>Mais la candidature à un nouveau gTLD nécessite des ressources financières et techniques, en particulier du personnel et des équipements, qui sont hors de portée pour de nombreuses entités. </a:t>
            </a:r>
          </a:p>
          <a:p>
            <a:pPr marL="0" lvl="0" indent="0" algn="l" rtl="0">
              <a:spcBef>
                <a:spcPts val="0"/>
              </a:spcBef>
              <a:spcAft>
                <a:spcPts val="0"/>
              </a:spcAft>
              <a:buNone/>
            </a:pPr>
            <a:endParaRPr lang="en-US" dirty="0"/>
          </a:p>
          <a:p>
            <a:pPr marL="0" lvl="0" indent="0" algn="l" rtl="0">
              <a:spcBef>
                <a:spcPts val="0"/>
              </a:spcBef>
              <a:spcAft>
                <a:spcPts val="0"/>
              </a:spcAft>
              <a:buNone/>
            </a:pPr>
            <a:r>
              <a:rPr lang="fr-FR" dirty="0"/>
              <a:t>Les frais d’évaluation devraient s’élever à 227 000 dollars américains. Vous trouverez de plus amples informations à ce sujet dans la rubrique Foire aux questions, sur le site web de la prochaine série du programme des gTLD.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f0b3186b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2f0b3186ba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L’exploitation d’un registre implique la gestion de nombreux aspects (techniques, financiers, réglementaires).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L’opérateur de registre joue un rôle essentiel dans l’écosystème de l’Internet, à savoir celui de générer le « fichier de zone » qui permet aux ordinateurs d’acheminer le trafic Internet vers et depuis les TLD partout dans le monde.</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Les opérateurs de registre sont responsables de la gestion du registre associé à chaque domaine de premier niveau.  Les opérateurs de registre ont notamment la responsabilité d'accepter les demandes d'enregistrement, de maintenir une base de données contenant les données nécessaires à l'enregistrement des noms de domaine et de fournir des serveurs de noms pour publier les données du fichier de zone (</a:t>
            </a:r>
            <a:r>
              <a:rPr lang="fr-FR" i="1" dirty="0">
                <a:latin typeface="Arial"/>
                <a:ea typeface="Arial"/>
                <a:cs typeface="Arial"/>
                <a:sym typeface="Arial"/>
              </a:rPr>
              <a:t>c'est</a:t>
            </a:r>
            <a:r>
              <a:rPr lang="fr-FR" dirty="0">
                <a:latin typeface="Arial"/>
                <a:ea typeface="Arial"/>
                <a:cs typeface="Arial"/>
                <a:sym typeface="Arial"/>
              </a:rPr>
              <a:t>-à-dire les informations relatives à l'emplacement d'un nom de domaine) sur l'ensemble de l'internet.</a:t>
            </a: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dirty="0">
                <a:latin typeface="Arial"/>
                <a:ea typeface="Arial"/>
                <a:cs typeface="Arial"/>
                <a:sym typeface="Arial"/>
              </a:rPr>
              <a:t>Certains opérateurs de registre peuvent choisir de confier une partie des aspects techniques à un tiers, appelé fournisseur de services de registre.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dirty="0">
                <a:latin typeface="Arial"/>
                <a:ea typeface="Arial"/>
                <a:cs typeface="Arial"/>
                <a:sym typeface="Arial"/>
              </a:rPr>
              <a:t>Les personnes qui souhaitent en savoir plus sur la procédure à suivre pour devenir opérateur de registre sont invitées à suivre le cours de la plateforme d’apprentissage en ligne ICANN </a:t>
            </a:r>
            <a:r>
              <a:rPr lang="fr-FR" dirty="0" err="1">
                <a:latin typeface="Arial"/>
                <a:ea typeface="Arial"/>
                <a:cs typeface="Arial"/>
                <a:sym typeface="Arial"/>
              </a:rPr>
              <a:t>Learn</a:t>
            </a:r>
            <a:r>
              <a:rPr lang="fr-FR" dirty="0">
                <a:latin typeface="Arial"/>
                <a:ea typeface="Arial"/>
                <a:cs typeface="Arial"/>
                <a:sym typeface="Arial"/>
              </a:rPr>
              <a:t>, disponible sur le site </a:t>
            </a:r>
            <a:r>
              <a:rPr lang="fr-FR" dirty="0" err="1">
                <a:latin typeface="Arial"/>
                <a:ea typeface="Arial"/>
                <a:cs typeface="Arial"/>
                <a:sym typeface="Arial"/>
              </a:rPr>
              <a:t>icann.org</a:t>
            </a:r>
            <a:r>
              <a:rPr lang="fr-FR" dirty="0">
                <a:latin typeface="Arial"/>
                <a:ea typeface="Arial"/>
                <a:cs typeface="Arial"/>
                <a:sym typeface="Arial"/>
              </a:rPr>
              <a:t>.</a:t>
            </a: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74" name="Google Shape;474;g2f0b3186ba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fr-FR" dirty="0"/>
              <a:t>Le programme de soutien aux candidats, ou ASP, vise à rendre la candidature à un nouveau gTLD plus accessible pour les entités qui sont intéressées par la gestion d'un gTLD mais qui ont besoin de ressources financières ou de formation pour le faire.  </a:t>
            </a:r>
          </a:p>
        </p:txBody>
      </p:sp>
      <p:sp>
        <p:nvSpPr>
          <p:cNvPr id="504" name="Google Shape;5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Les critères d'évaluation pour être admissible </a:t>
            </a: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sont les suivants</a:t>
            </a:r>
            <a:r>
              <a:rPr lang="fr-FR" dirty="0"/>
              <a:t> :</a:t>
            </a: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 </a:t>
            </a:r>
          </a:p>
          <a:p>
            <a:pPr marL="914400" lvl="1" indent="-304800" algn="l" rtl="0">
              <a:lnSpc>
                <a:spcPct val="100000"/>
              </a:lnSpc>
              <a:spcBef>
                <a:spcPts val="0"/>
              </a:spcBef>
              <a:spcAft>
                <a:spcPts val="0"/>
              </a:spcAft>
              <a:buClr>
                <a:schemeClr val="dk1"/>
              </a:buClr>
              <a:buSzPts val="1200"/>
              <a:buFont typeface="Calibri"/>
              <a:buChar char="○"/>
            </a:pPr>
            <a:r>
              <a:rPr lang="fr-FR" dirty="0"/>
              <a:t>Diligence raisonnable en matière d’antécédents commerciaux</a:t>
            </a:r>
          </a:p>
          <a:p>
            <a:pPr marL="914400" lvl="1" indent="-304800" algn="l" rtl="0">
              <a:lnSpc>
                <a:spcPct val="100000"/>
              </a:lnSpc>
              <a:spcBef>
                <a:spcPts val="0"/>
              </a:spcBef>
              <a:spcAft>
                <a:spcPts val="0"/>
              </a:spcAft>
              <a:buClr>
                <a:schemeClr val="dk1"/>
              </a:buClr>
              <a:buSzPts val="1200"/>
              <a:buFont typeface="Calibri"/>
              <a:buChar char="○"/>
            </a:pPr>
            <a:r>
              <a:rPr lang="fr-FR" dirty="0"/>
              <a:t>Diligence raisonnable en matière de responsabilité publique</a:t>
            </a:r>
          </a:p>
          <a:p>
            <a:pPr marL="914400" lvl="1" indent="-304800" algn="l" rtl="0">
              <a:lnSpc>
                <a:spcPct val="100000"/>
              </a:lnSpc>
              <a:spcBef>
                <a:spcPts val="0"/>
              </a:spcBef>
              <a:spcAft>
                <a:spcPts val="0"/>
              </a:spcAft>
              <a:buClr>
                <a:schemeClr val="dk1"/>
              </a:buClr>
              <a:buSzPts val="1200"/>
              <a:buFont typeface="Calibri"/>
              <a:buChar char="○"/>
            </a:pPr>
            <a:r>
              <a:rPr lang="fr-FR" dirty="0"/>
              <a:t>Besoin financier </a:t>
            </a:r>
          </a:p>
          <a:p>
            <a:pPr marL="914400" lvl="1" indent="-304800" algn="l" rtl="0">
              <a:lnSpc>
                <a:spcPct val="100000"/>
              </a:lnSpc>
              <a:spcBef>
                <a:spcPts val="0"/>
              </a:spcBef>
              <a:spcAft>
                <a:spcPts val="0"/>
              </a:spcAft>
              <a:buClr>
                <a:schemeClr val="dk1"/>
              </a:buClr>
              <a:buSzPts val="1200"/>
              <a:buFont typeface="Calibri"/>
              <a:buChar char="○"/>
            </a:pPr>
            <a:r>
              <a:rPr lang="fr-FR" dirty="0"/>
              <a:t>Viabilité financière</a:t>
            </a:r>
          </a:p>
          <a:p>
            <a:pPr marL="914400" lvl="1" indent="-304800" algn="l" rtl="0">
              <a:lnSpc>
                <a:spcPct val="100000"/>
              </a:lnSpc>
              <a:spcBef>
                <a:spcPts val="0"/>
              </a:spcBef>
              <a:spcAft>
                <a:spcPts val="0"/>
              </a:spcAft>
              <a:buClr>
                <a:schemeClr val="dk1"/>
              </a:buClr>
              <a:buSzPts val="1200"/>
              <a:buFont typeface="Calibri"/>
              <a:buChar char="○"/>
            </a:pPr>
            <a:r>
              <a:rPr lang="fr-FR" dirty="0"/>
              <a:t>Statut d’entité éligible</a:t>
            </a:r>
          </a:p>
          <a:p>
            <a:pPr marL="0" lvl="0" indent="0" algn="l" rtl="0">
              <a:lnSpc>
                <a:spcPct val="100000"/>
              </a:lnSpc>
              <a:spcBef>
                <a:spcPts val="0"/>
              </a:spcBef>
              <a:spcAft>
                <a:spcPts val="0"/>
              </a:spcAft>
              <a:buClr>
                <a:schemeClr val="dk1"/>
              </a:buClr>
              <a:buSzPts val="1200"/>
              <a:buFont typeface="Calibri"/>
              <a:buNone/>
            </a:pPr>
            <a:endParaRPr dirty="0">
              <a:highlight>
                <a:srgbClr val="FFFF00"/>
              </a:highlight>
            </a:endParaRPr>
          </a:p>
          <a:p>
            <a:pPr marL="0" lvl="0" indent="0" algn="l" rtl="0">
              <a:spcBef>
                <a:spcPts val="0"/>
              </a:spcBef>
              <a:spcAft>
                <a:spcPts val="0"/>
              </a:spcAft>
              <a:buClr>
                <a:schemeClr val="dk1"/>
              </a:buClr>
              <a:buSzPts val="1400"/>
              <a:buFont typeface="Arial"/>
              <a:buNone/>
            </a:pPr>
            <a:r>
              <a:rPr lang="fr-FR" dirty="0"/>
              <a:t>Le </a:t>
            </a:r>
            <a:r>
              <a:rPr lang="fr-FR" u="sng" dirty="0">
                <a:solidFill>
                  <a:srgbClr val="1155CC"/>
                </a:solidFill>
                <a:hlinkClick r:id="rId3">
                  <a:extLst>
                    <a:ext uri="{A12FA001-AC4F-418D-AE19-62706E023703}">
                      <ahyp:hlinkClr xmlns:ahyp="http://schemas.microsoft.com/office/drawing/2018/hyperlinkcolor" val="tx"/>
                    </a:ext>
                  </a:extLst>
                </a:hlinkClick>
              </a:rPr>
              <a:t>Manuel ASP</a:t>
            </a:r>
            <a:r>
              <a:rPr lang="fr-FR" dirty="0"/>
              <a:t> propose un guide complet du processus de soumission de demandes pour l'ASP. Nous en parlerons plus en détail dans quelques minutes.</a:t>
            </a:r>
          </a:p>
        </p:txBody>
      </p:sp>
      <p:sp>
        <p:nvSpPr>
          <p:cNvPr id="511" name="Google Shape;51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Pour être éligibles au programme de soutien aux candidats, les demandeurs doivent appartenir à l’une de ces catégories d’entités : </a:t>
            </a:r>
          </a:p>
          <a:p>
            <a:pPr marL="457200" lvl="0" indent="-317500" algn="l" rtl="0">
              <a:lnSpc>
                <a:spcPct val="100000"/>
              </a:lnSpc>
              <a:spcBef>
                <a:spcPts val="0"/>
              </a:spcBef>
              <a:spcAft>
                <a:spcPts val="0"/>
              </a:spcAft>
              <a:buSzPts val="1400"/>
              <a:buChar char="●"/>
            </a:pP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organisations à but non lucratif, non gouvernementales ou caritatives ;</a:t>
            </a: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 </a:t>
            </a:r>
          </a:p>
          <a:p>
            <a:pPr marL="457200" lvl="0" indent="-317500" algn="l" rtl="0">
              <a:lnSpc>
                <a:spcPct val="100000"/>
              </a:lnSpc>
              <a:spcBef>
                <a:spcPts val="0"/>
              </a:spcBef>
              <a:spcAft>
                <a:spcPts val="0"/>
              </a:spcAft>
              <a:buSzPts val="1400"/>
              <a:buChar char="●"/>
            </a:pP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organisations intergouvernementales ;</a:t>
            </a: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a:t>
            </a:r>
          </a:p>
          <a:p>
            <a:pPr marL="457200" lvl="0" indent="-317500" algn="l" rtl="0">
              <a:lnSpc>
                <a:spcPct val="100000"/>
              </a:lnSpc>
              <a:spcBef>
                <a:spcPts val="0"/>
              </a:spcBef>
              <a:spcAft>
                <a:spcPts val="0"/>
              </a:spcAft>
              <a:buSzPts val="1400"/>
              <a:buChar char="●"/>
            </a:pPr>
            <a:r>
              <a:rPr lang="fr-FR" dirty="0"/>
              <a:t>organisations de communautés autochtones/tribales ;</a:t>
            </a: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 </a:t>
            </a:r>
          </a:p>
          <a:p>
            <a:pPr marL="457200" lvl="0" indent="-317500" algn="l" rtl="0">
              <a:lnSpc>
                <a:spcPct val="100000"/>
              </a:lnSpc>
              <a:spcBef>
                <a:spcPts val="0"/>
              </a:spcBef>
              <a:spcAft>
                <a:spcPts val="0"/>
              </a:spcAft>
              <a:buSzPts val="1400"/>
              <a:buChar char="●"/>
            </a:pP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micro entreprises ou petites entreprises sociales ou basées dans un pays en développement.</a:t>
            </a: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Les demandeurs doivent certifier qu'ils appartiennent à l'un des types d'entités figurant sur cette liste et fournir les documents correspondants.</a:t>
            </a:r>
          </a:p>
          <a:p>
            <a:pPr marL="0" lvl="0" indent="0" algn="l" rtl="0">
              <a:lnSpc>
                <a:spcPct val="100000"/>
              </a:lnSpc>
              <a:spcBef>
                <a:spcPts val="0"/>
              </a:spcBef>
              <a:spcAft>
                <a:spcPts val="0"/>
              </a:spcAft>
              <a:buClr>
                <a:schemeClr val="dk1"/>
              </a:buClr>
              <a:buSzPts val="1200"/>
              <a:buFont typeface="Calibri"/>
              <a:buNone/>
            </a:pPr>
            <a:endParaRPr dirty="0"/>
          </a:p>
        </p:txBody>
      </p:sp>
      <p:sp>
        <p:nvSpPr>
          <p:cNvPr id="534" name="Google Shape;53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Pour les candidats qui remplissent les conditions requises, le programme prévoit une série d'aides financières et non financières afin de les aider à déposer leur candidature pour un gTLD.</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Le soutien financier comprend des réductions de frais (entre 75 et 85 %) en fonction des fonds disponibles et du nombre de candidats qui remplissent les conditions requises pour bénéficier du soutien. </a:t>
            </a:r>
          </a:p>
          <a:p>
            <a:pPr marL="914400" lvl="1" indent="-304800" algn="l" rtl="0">
              <a:lnSpc>
                <a:spcPct val="100000"/>
              </a:lnSpc>
              <a:spcBef>
                <a:spcPts val="0"/>
              </a:spcBef>
              <a:spcAft>
                <a:spcPts val="0"/>
              </a:spcAft>
              <a:buClr>
                <a:schemeClr val="dk1"/>
              </a:buClr>
              <a:buSzPts val="1200"/>
              <a:buFont typeface="Calibri"/>
              <a:buChar char="○"/>
            </a:pPr>
            <a:r>
              <a:rPr lang="fr-FR" dirty="0"/>
              <a:t>La réduction des frais est de 75 % au minimum et de 85 % maximum pour les candidats bénéficiant du soutien. </a:t>
            </a:r>
          </a:p>
          <a:p>
            <a:pPr marL="914400" lvl="1" indent="-304800" algn="l" rtl="0">
              <a:lnSpc>
                <a:spcPct val="100000"/>
              </a:lnSpc>
              <a:spcBef>
                <a:spcPts val="0"/>
              </a:spcBef>
              <a:spcAft>
                <a:spcPts val="0"/>
              </a:spcAft>
              <a:buClr>
                <a:schemeClr val="dk1"/>
              </a:buClr>
              <a:buSzPts val="1200"/>
              <a:buFont typeface="Calibri"/>
              <a:buChar char="○"/>
            </a:pPr>
            <a:r>
              <a:rPr lang="fr-FR" dirty="0"/>
              <a:t>Il est important de noter que les réductions de frais ne s'appliqueront qu'à une seule candidature gTLD par candidat bénéficiaire.</a:t>
            </a:r>
          </a:p>
          <a:p>
            <a:pPr marL="914400" lvl="1" indent="-304800" algn="l" rtl="0">
              <a:lnSpc>
                <a:spcPct val="100000"/>
              </a:lnSpc>
              <a:spcBef>
                <a:spcPts val="0"/>
              </a:spcBef>
              <a:spcAft>
                <a:spcPts val="0"/>
              </a:spcAft>
              <a:buSzPts val="1200"/>
              <a:buFont typeface="Calibri"/>
              <a:buChar char="○"/>
            </a:pPr>
            <a:r>
              <a:rPr lang="fr-FR" dirty="0">
                <a:solidFill>
                  <a:srgbClr val="000000"/>
                </a:solidFill>
              </a:rPr>
              <a:t>Les candidats ASP qualifiés qui participent aux procédures de résolution des litiges dans le cadre du programme des nouveaux gTLD pourront également bénéficier d'un crédit d'offre.</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Le soutien non financier comprend l'accès à du matériel et à des ressources de formation, le recours à des conseillers chargés d'aider les candidats à déposer leur candidature, ainsi que des services professionnels bénévoles.</a:t>
            </a:r>
          </a:p>
        </p:txBody>
      </p:sp>
      <p:sp>
        <p:nvSpPr>
          <p:cNvPr id="599" name="Google Shape;59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fr-FR" dirty="0"/>
              <a:t>L’évaluation ASP sera menée en deux étapes. </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fr-FR" dirty="0"/>
              <a:t>Pendant la première étape, l’ICANN mettra en place une diligence raisonnable en matière d’antécédents commerciaux. Il s'agit de confirmer que le candidat est en conformité avec la législation, que tous les documents requis ont été soumis, que le candidat est éligible au programme des nouveaux gTLD, et de procéder à une vérification d’antécédents. </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fr-FR" dirty="0"/>
              <a:t>Les candidats qui ne valident pas cette première étape de l’évaluation ne peuvent pas passer à la deuxième étape.</a:t>
            </a:r>
          </a:p>
        </p:txBody>
      </p:sp>
      <p:sp>
        <p:nvSpPr>
          <p:cNvPr id="632" name="Google Shape;6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fr-FR" dirty="0"/>
              <a:t>Bonjour, je m’appelle —--  Bienvenue au webinaire d’aujourd’hui, qui a été conçu pour encourager votre participation à la prochaine série du programme des nouveaux gTLD.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fr-FR" sz="1100" dirty="0">
                <a:latin typeface="Arial"/>
                <a:ea typeface="Arial"/>
                <a:cs typeface="Arial"/>
                <a:sym typeface="Arial"/>
              </a:rPr>
              <a:t>La Société pour l’attribution des noms de domaine et des numéros sur Internet (ICANN) s’occupe de la gestion du système des noms de domaine (DNS) au service du monde entier. Elle coordonne le système d’identificateurs uniques de l’Internet, dont font partie les noms de domaine et les adresses IP, à l’échelle mondiale.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fr-FR" dirty="0"/>
              <a:t>L’équipe de l’ICANN en charge de la relation avec les parties prenantes mondiales met en place des activités de sensibilisation à travers le monde au nom de l’organisation ICANN. Ce travail inclut des initiatives de communication et de renforcement des capacités.</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fr-FR" dirty="0"/>
              <a:t>Voici l’ordre du jour des sujets que nous allons aborder aujourd’hui.</a:t>
            </a:r>
          </a:p>
        </p:txBody>
      </p:sp>
      <p:sp>
        <p:nvSpPr>
          <p:cNvPr id="72" name="Google Shape;7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fr-FR" dirty="0"/>
              <a:t>La deuxième étape du processus d’évaluation sera effectuée par un panel de révision du soutien au candidat. Les membres du panel d'évaluation mettront en place des processus d'évaluation équitables, indépendants, efficaces, cohérents et fiables pour examiner les candidats. </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fr-FR" dirty="0"/>
              <a:t>Le panel analysera les autres critères d'évaluation : la responsabilité publique, qui exige que le candidat ne commercialise ni ne produise ni ne promeuve un secteur ou une chaîne qui serait contraire aux normes juridiques généralement acceptées en matière de moralité et d'ordre public. Le candidat ne doit pas non plus être une société affiliée à un opérateur de registre gTLD existant et/ou à un autre candidat potentiel à un gTLD de la prochaine série qui ne respecte pas les critères ASP. </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fr-FR" dirty="0"/>
              <a:t>D'autres critères sont le besoin financier, la viabilité financière et la confirmation que le candidat appartient à l'une des entités éligibles mentionnées plus haut.</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endParaRPr dirty="0"/>
          </a:p>
        </p:txBody>
      </p:sp>
      <p:sp>
        <p:nvSpPr>
          <p:cNvPr id="655" name="Google Shape;65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Il est important de noter que tous les candidats intéressés à obtenir un nouveau gTLD doivent déposer une candidature au programme des nouveaux gTLD. Le dépôt des candidatures pour le programme des nouveaux gTLD commencera au début de l'année 2026. Les candidats ayant fait une demande de soutien mais n’ayant pas été retenus peuvent tout de même déposer une candidature à un gTLD en s’acquittant de la totalité des frais correspondants. Les candidats devront satisfaire aux critères d'évaluation du programme des nouveaux gTLD pour que leur candidature à un gTLD soit acceptée. De plus amples informations sur le programme des nouveaux gTLD sont disponibles sur le site web : </a:t>
            </a:r>
            <a:r>
              <a:rPr lang="fr-FR" u="sng" dirty="0">
                <a:solidFill>
                  <a:schemeClr val="hlink"/>
                </a:solidFill>
                <a:hlinkClick r:id="rId3"/>
              </a:rPr>
              <a:t>https://newgtldprogram.icann.org/en</a:t>
            </a:r>
            <a:r>
              <a:rPr lang="fr-FR" dirty="0"/>
              <a:t>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678" name="Google Shape;67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La barre supérieure montre les </a:t>
            </a:r>
            <a:r>
              <a:rPr lang="fr-FR" b="1" dirty="0"/>
              <a:t>étapes</a:t>
            </a:r>
            <a:r>
              <a:rPr lang="fr-FR" dirty="0"/>
              <a:t> franchies par les personnes lorsqu'elles prennent une décision importante, comme la demande d'un gTLD. La barre inférieure montre le </a:t>
            </a:r>
            <a:r>
              <a:rPr lang="fr-FR" b="1" dirty="0"/>
              <a:t>soutien</a:t>
            </a:r>
            <a:r>
              <a:rPr lang="fr-FR" dirty="0"/>
              <a:t> apporté par l'ICANN à chacune de ces étapes. Au milieu, nous présentons un exemple d'</a:t>
            </a:r>
            <a:r>
              <a:rPr lang="fr-FR" b="1" dirty="0"/>
              <a:t>expérience</a:t>
            </a:r>
            <a:r>
              <a:rPr lang="fr-FR" dirty="0"/>
              <a:t> d'un candidat bénéficiant des différents types de </a:t>
            </a: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soutien</a:t>
            </a:r>
            <a:r>
              <a:rPr lang="fr-FR" dirty="0"/>
              <a:t> tout au long de ces étapes. </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fr-FR" dirty="0"/>
              <a:t>Dans ce cas de figure, le candidat profite du soutien pour renforcer ses capacités, faire appel à l'expertise d'un conseiller ou utiliser les services professionnels bénévoles proposés. Le parcours continue dans la diapo suivante.</a:t>
            </a:r>
          </a:p>
        </p:txBody>
      </p:sp>
      <p:sp>
        <p:nvSpPr>
          <p:cNvPr id="691" name="Google Shape;69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Cette diapositive montre la suite du parcours, c'est-à-dire le moment où un candidat prend la </a:t>
            </a:r>
            <a:r>
              <a:rPr lang="fr-FR" b="1"/>
              <a:t>décision</a:t>
            </a:r>
            <a:r>
              <a:rPr lang="fr-FR"/>
              <a:t> de déposer sa candidature (barre supérieure) et l'aide qui lui est proposée pendant et après la procédure de dépôt de candidature à un gTLD (barre inférieure). Ce graphique montre le parcours d'un candidat tout au long du processus de passation de contrat et de délégation de gTLD, ainsi que les aides disponibles à long terme lorsque le candidat devient un opérateur de registre. </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p:txBody>
      </p:sp>
      <p:sp>
        <p:nvSpPr>
          <p:cNvPr id="743" name="Google Shape;74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fr-FR" sz="1800">
                <a:effectLst/>
                <a:latin typeface="Calibri" panose="020F0502020204030204" pitchFamily="34" charset="0"/>
                <a:ea typeface="Calibri" panose="020F0502020204030204" pitchFamily="34" charset="0"/>
                <a:cs typeface="Arial" panose="020B0604020202020204" pitchFamily="34" charset="0"/>
              </a:rPr>
              <a:t>Pour </a:t>
            </a:r>
            <a:r>
              <a:rPr lang="fr-FR" sz="1800" dirty="0">
                <a:effectLst/>
                <a:latin typeface="Calibri" panose="020F0502020204030204" pitchFamily="34" charset="0"/>
                <a:ea typeface="Calibri" panose="020F0502020204030204" pitchFamily="34" charset="0"/>
                <a:cs typeface="Arial" panose="020B0604020202020204" pitchFamily="34" charset="0"/>
              </a:rPr>
              <a:t>terminer, voici quelques dates importantes à retenir. L’ouverture du programme de soutien aux candidats est prévue pour le 19 novembre de cette année. Le Guide de candidature du programme des nouveaux gTLD devrait être prêt en décembre 2025. Le programme des nouveaux gTLD devrait être ouvert aux candidatures en avril 2026.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lang="fr-FR" dirty="0">
              <a:latin typeface="Arial"/>
              <a:ea typeface="Arial"/>
              <a:cs typeface="Arial"/>
              <a:sym typeface="Arial"/>
            </a:endParaRPr>
          </a:p>
        </p:txBody>
      </p:sp>
      <p:sp>
        <p:nvSpPr>
          <p:cNvPr id="794" name="Google Shape;79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3" name="Google Shape;82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Le présentateur peut ajouter des événements pertinents sur cette diapositive si nécessaire. </a:t>
            </a:r>
          </a:p>
        </p:txBody>
      </p:sp>
      <p:sp>
        <p:nvSpPr>
          <p:cNvPr id="829" name="Google Shape;82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57" name="Google Shape;85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Je vous propose de commencer par voir pourquoi nous sommes ici aujourd’hui. Je vais vous parler des nouvelles opportunités, intéressantes et passionnantes, qui s’ouvrent avec le lancement de ce que l’on appelle la prochaine série du programme des nouveaux gTLD. </a:t>
            </a:r>
          </a:p>
        </p:txBody>
      </p:sp>
      <p:sp>
        <p:nvSpPr>
          <p:cNvPr id="90" name="Google Shape;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1" name="Google Shape;84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L'Internet a débuté avec à peine une poignée de gTLD. Probablement, vous connaissez bien .com, .</a:t>
            </a:r>
            <a:r>
              <a:rPr lang="fr-FR" dirty="0" err="1"/>
              <a:t>org</a:t>
            </a:r>
            <a:r>
              <a:rPr lang="fr-FR" dirty="0"/>
              <a:t> et .net.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À mesure de l’évolution de l’Internet, le nombre de gTLD a augmenté. L’ICANN a lancé le programme des nouveaux gTLD en 2012 pour encourager l’innovation, la concurrence et le choix des consommateurs dans le secteur des noms de domaine.  Fin mars 2021, on comptait plus de </a:t>
            </a:r>
            <a:r>
              <a:rPr lang="fr-FR" u="sng" dirty="0">
                <a:solidFill>
                  <a:srgbClr val="1155CC"/>
                </a:solidFill>
                <a:hlinkClick r:id="rId3">
                  <a:extLst>
                    <a:ext uri="{A12FA001-AC4F-418D-AE19-62706E023703}">
                      <ahyp:hlinkClr xmlns:ahyp="http://schemas.microsoft.com/office/drawing/2018/hyperlinkcolor" val="tx"/>
                    </a:ext>
                  </a:extLst>
                </a:hlinkClick>
              </a:rPr>
              <a:t>1 200 gTLD</a:t>
            </a:r>
            <a:r>
              <a:rPr lang="fr-FR" dirty="0"/>
              <a:t>.</a:t>
            </a:r>
          </a:p>
        </p:txBody>
      </p:sp>
      <p:sp>
        <p:nvSpPr>
          <p:cNvPr id="97" name="Google Shape;9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fr-FR" dirty="0"/>
              <a:t>Les domaines de premier niveau représentent la partie des adresses Internet qui se trouve après le point. Les nouveaux noms génériques de premier niveau, dits gTLD, peuvent représenter des marques, des communautés et des régions géographiques. Ils peut s’agir également de noms de domaine dans différents scripts et comportant plus de trois caractères. Dans certains scripts, le TLD apparaît à gauche du point, comme c’est le cas de l’arabe. </a:t>
            </a:r>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fr-FR" dirty="0"/>
              <a:t>Remarque : tous les TLD à deux caractères, sans exception, sont des domaines de code de pays, qui indiquent le pays, l'État souverain ou le territoire sous dépendance où le site web est basé.</a:t>
            </a:r>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fr-FR" dirty="0"/>
              <a:t>À mesure de l’évolution de l’Internet, le nombre de TLD génériques s’est accru pour refléter la diversité des milliards d'utilisateurs de l’Internet. L’ICANN a organisé trois séries de candidatures pour les nouveaux gTLD : en 2000, 2004 et 2012. </a:t>
            </a:r>
          </a:p>
        </p:txBody>
      </p:sp>
      <p:sp>
        <p:nvSpPr>
          <p:cNvPr id="128" name="Google Shape;12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dirty="0"/>
              <a:t>Comment évaluerons-nous notre succès ? Notre objectif global pour la prochaine série, tel qu’il a été défini par la communauté, est de favoriser la diversité, d’encourager la concurrence et d’améliorer l’utilité du DNS. Il s'agit en fait de rendre le DNS plus utile à des publics plus nombreux et plus variés.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fr-FR" dirty="0"/>
              <a:t>Comment saurons-nous si nous y sommes parvenus ? Nous aimerions recevoir des candidatures de nouvelles communautés, cultures et organisations. Nous souhaitons qu'une plus grande proportion de candidatures provienne de régions actuellement sous-représentées au sein de l'ICANN.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fr-FR" dirty="0"/>
              <a:t>Notre objectif est de maximiser la probabilité que ces groupes déposent une candidature à un gTLD. Pour y parvenir, nous pouvons entre autres accompagner ces candidats potentiels tout au long de la procédure.</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p:txBody>
      </p:sp>
      <p:sp>
        <p:nvSpPr>
          <p:cNvPr id="146" name="Google Shape;14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L’ICANN prépare le lancement d’une nouvelle série de candidatures aux nouveaux gTLD. Mais, que veut dire exactement « déposer une candidature à un nouveau gTLD » ? Et pourquoi une organisation aurait-elle intérêt à déposer une candidature, et plus encore à gérer un gTLD ?</a:t>
            </a:r>
          </a:p>
        </p:txBody>
      </p:sp>
      <p:sp>
        <p:nvSpPr>
          <p:cNvPr id="160" name="Google Shape;1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fr-FR" dirty="0"/>
              <a:t>Les nouveaux gTLD visent à accroître le choix des consommateurs et peuvent se prêter à de nombreuses utilisations innovantes. Par exemple, plusieurs marques utilisent des TLD à usage interne pour permettre à leurs employés et à leurs équipes techniques de créer des espaces sécurisés en ligne.</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b="1" dirty="0"/>
              <a:t>.</a:t>
            </a:r>
            <a:r>
              <a:rPr lang="fr-FR" b="1" dirty="0" err="1"/>
              <a:t>bank</a:t>
            </a:r>
            <a:r>
              <a:rPr lang="fr-FR" dirty="0"/>
              <a:t> favorise la confiance dans le système bancaire car il ne peut être utilisé que par les industries financières et propose un espace sécurisé, authentifié et facilement identifiable en ligne.</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b="1" dirty="0"/>
              <a:t>.</a:t>
            </a:r>
            <a:r>
              <a:rPr lang="fr-FR" b="1" dirty="0" err="1"/>
              <a:t>nyc</a:t>
            </a:r>
            <a:r>
              <a:rPr lang="fr-FR" dirty="0"/>
              <a:t> a été créé pour refléter la diversité de perspectives, de personnes et d'entreprises qui contribuent à faire de New York la ville dynamique qu'elle est.</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b="1" dirty="0"/>
              <a:t>.new</a:t>
            </a:r>
            <a:r>
              <a:rPr lang="fr-FR" dirty="0"/>
              <a:t>, en revanche, ne peut être utilisé que pour créer une nouvelle tâche, comme par exemple l'ouverture d'un nouveau document Google ou d'une nouvelle liste de lecture Spotify.</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Les gTLD peuvent représenter des cultures, des marques, des zones géographiques, des communautés, des intérêts particuliers et bien plus encore (par exemple, .</a:t>
            </a:r>
            <a:r>
              <a:rPr lang="fr-FR" dirty="0" err="1"/>
              <a:t>community</a:t>
            </a:r>
            <a:r>
              <a:rPr lang="fr-FR" dirty="0"/>
              <a:t>, .</a:t>
            </a:r>
            <a:r>
              <a:rPr lang="fr-FR" dirty="0" err="1"/>
              <a:t>london</a:t>
            </a:r>
            <a:r>
              <a:rPr lang="fr-FR" dirty="0"/>
              <a:t>, .sport).</a:t>
            </a:r>
          </a:p>
          <a:p>
            <a:pPr marL="0" lvl="0" indent="0" algn="l" rtl="0">
              <a:lnSpc>
                <a:spcPct val="100000"/>
              </a:lnSpc>
              <a:spcBef>
                <a:spcPts val="0"/>
              </a:spcBef>
              <a:spcAft>
                <a:spcPts val="0"/>
              </a:spcAft>
              <a:buSzPts val="1400"/>
              <a:buNone/>
            </a:pPr>
            <a:endParaRPr dirty="0"/>
          </a:p>
        </p:txBody>
      </p:sp>
      <p:sp>
        <p:nvSpPr>
          <p:cNvPr id="167" name="Google Shape;16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solidFill>
                  <a:srgbClr val="0B181B"/>
                </a:solidFill>
              </a:rPr>
              <a:t>Pour les entreprises, les gTLD représentent des opportunités de marque.</a:t>
            </a:r>
            <a:r>
              <a:rPr lang="fr-FR" b="1" dirty="0">
                <a:solidFill>
                  <a:srgbClr val="0B181B"/>
                </a:solidFill>
              </a:rPr>
              <a:t> </a:t>
            </a:r>
            <a:r>
              <a:rPr lang="fr-FR" dirty="0">
                <a:solidFill>
                  <a:srgbClr val="0B181B"/>
                </a:solidFill>
              </a:rPr>
              <a:t>Les possibilités sont presque illimitées, permettant aux entreprises individuelles, aux organisations commerciales ou à des secteurs entiers de développer un label unique sur Internet. </a:t>
            </a:r>
          </a:p>
          <a:p>
            <a:pPr marL="0" lvl="0" indent="0" algn="l" rtl="0">
              <a:lnSpc>
                <a:spcPct val="100000"/>
              </a:lnSpc>
              <a:spcBef>
                <a:spcPts val="0"/>
              </a:spcBef>
              <a:spcAft>
                <a:spcPts val="0"/>
              </a:spcAft>
              <a:buSzPts val="1400"/>
              <a:buNone/>
            </a:pPr>
            <a:endParaRPr dirty="0">
              <a:solidFill>
                <a:srgbClr val="0B181B"/>
              </a:solidFill>
            </a:endParaRPr>
          </a:p>
          <a:p>
            <a:pPr marL="0" lvl="0" indent="0" algn="l" rtl="0">
              <a:lnSpc>
                <a:spcPct val="100000"/>
              </a:lnSpc>
              <a:spcBef>
                <a:spcPts val="0"/>
              </a:spcBef>
              <a:spcAft>
                <a:spcPts val="0"/>
              </a:spcAft>
              <a:buSzPts val="1400"/>
              <a:buNone/>
            </a:pPr>
            <a:r>
              <a:rPr lang="fr-FR" dirty="0">
                <a:solidFill>
                  <a:srgbClr val="0B181B"/>
                </a:solidFill>
              </a:rPr>
              <a:t>Les nouveaux gTLD profiteront aux personnes, aux entreprises et aux communautés, qu’il s'agisse de communautés autochtones, religieuses ou linguistiques, d’entreprises et de gouvernements souhaitant s’adresser à leurs clients et à leurs administrés dans des langues locales, ou de communautés dispersées dans le monde entier qui partagent une passion ou un intérêt commun. Ces groupes et entités ont ainsi la possibilité de faire connaître leur communauté, leurs valeurs et leurs spécificités géographiques ou culturelles par l’intermédiaire d’un nouveau gTLD.</a:t>
            </a:r>
          </a:p>
        </p:txBody>
      </p:sp>
      <p:sp>
        <p:nvSpPr>
          <p:cNvPr id="205" name="Google Shape;2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11"/>
        <p:cNvGrpSpPr/>
        <p:nvPr/>
      </p:nvGrpSpPr>
      <p:grpSpPr>
        <a:xfrm>
          <a:off x="0" y="0"/>
          <a:ext cx="0" cy="0"/>
          <a:chOff x="0" y="0"/>
          <a:chExt cx="0" cy="0"/>
        </a:xfrm>
      </p:grpSpPr>
      <p:sp>
        <p:nvSpPr>
          <p:cNvPr id="12" name="Google Shape;12;p35"/>
          <p:cNvSpPr txBox="1">
            <a:spLocks noGrp="1"/>
          </p:cNvSpPr>
          <p:nvPr>
            <p:ph type="title"/>
          </p:nvPr>
        </p:nvSpPr>
        <p:spPr>
          <a:xfrm>
            <a:off x="540000" y="2049472"/>
            <a:ext cx="4254465" cy="2058256"/>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35"/>
          <p:cNvSpPr txBox="1">
            <a:spLocks noGrp="1"/>
          </p:cNvSpPr>
          <p:nvPr>
            <p:ph type="body" idx="1"/>
          </p:nvPr>
        </p:nvSpPr>
        <p:spPr>
          <a:xfrm>
            <a:off x="540000" y="4344247"/>
            <a:ext cx="4262308" cy="716808"/>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14" name="Google Shape;14;p35"/>
          <p:cNvPicPr preferRelativeResize="0"/>
          <p:nvPr/>
        </p:nvPicPr>
        <p:blipFill rotWithShape="1">
          <a:blip r:embed="rId2">
            <a:alphaModFix/>
          </a:blip>
          <a:srcRect/>
          <a:stretch/>
        </p:blipFill>
        <p:spPr>
          <a:xfrm>
            <a:off x="540000" y="5375868"/>
            <a:ext cx="1186518" cy="943970"/>
          </a:xfrm>
          <a:prstGeom prst="rect">
            <a:avLst/>
          </a:prstGeom>
          <a:noFill/>
          <a:ln>
            <a:noFill/>
          </a:ln>
        </p:spPr>
      </p:pic>
      <p:pic>
        <p:nvPicPr>
          <p:cNvPr id="15" name="Google Shape;15;p35"/>
          <p:cNvPicPr preferRelativeResize="0"/>
          <p:nvPr/>
        </p:nvPicPr>
        <p:blipFill rotWithShape="1">
          <a:blip r:embed="rId3">
            <a:alphaModFix/>
          </a:blip>
          <a:srcRect/>
          <a:stretch/>
        </p:blipFill>
        <p:spPr>
          <a:xfrm>
            <a:off x="540000" y="611558"/>
            <a:ext cx="6054632" cy="19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16"/>
        <p:cNvGrpSpPr/>
        <p:nvPr/>
      </p:nvGrpSpPr>
      <p:grpSpPr>
        <a:xfrm>
          <a:off x="0" y="0"/>
          <a:ext cx="0" cy="0"/>
          <a:chOff x="0" y="0"/>
          <a:chExt cx="0" cy="0"/>
        </a:xfrm>
      </p:grpSpPr>
      <p:sp>
        <p:nvSpPr>
          <p:cNvPr id="17" name="Google Shape;17;p36"/>
          <p:cNvSpPr txBox="1">
            <a:spLocks noGrp="1"/>
          </p:cNvSpPr>
          <p:nvPr>
            <p:ph type="title"/>
          </p:nvPr>
        </p:nvSpPr>
        <p:spPr>
          <a:xfrm>
            <a:off x="431999" y="900001"/>
            <a:ext cx="5979817"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6"/>
          <p:cNvSpPr/>
          <p:nvPr/>
        </p:nvSpPr>
        <p:spPr>
          <a:xfrm rot="8100000">
            <a:off x="1919628" y="6077048"/>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6"/>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20"/>
        <p:cNvGrpSpPr/>
        <p:nvPr/>
      </p:nvGrpSpPr>
      <p:grpSpPr>
        <a:xfrm>
          <a:off x="0" y="0"/>
          <a:ext cx="0" cy="0"/>
          <a:chOff x="0" y="0"/>
          <a:chExt cx="0" cy="0"/>
        </a:xfrm>
      </p:grpSpPr>
      <p:sp>
        <p:nvSpPr>
          <p:cNvPr id="21" name="Google Shape;21;p37"/>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2" name="Google Shape;22;p37"/>
          <p:cNvSpPr txBox="1">
            <a:spLocks noGrp="1"/>
          </p:cNvSpPr>
          <p:nvPr>
            <p:ph type="title"/>
          </p:nvPr>
        </p:nvSpPr>
        <p:spPr>
          <a:xfrm>
            <a:off x="432000" y="2785561"/>
            <a:ext cx="5825744" cy="5539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37"/>
          <p:cNvPicPr preferRelativeResize="0"/>
          <p:nvPr/>
        </p:nvPicPr>
        <p:blipFill rotWithShape="1">
          <a:blip r:embed="rId2">
            <a:alphaModFix/>
          </a:blip>
          <a:srcRect r="24078"/>
          <a:stretch/>
        </p:blipFill>
        <p:spPr>
          <a:xfrm>
            <a:off x="5513560" y="-3637"/>
            <a:ext cx="3630440" cy="68675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24"/>
        <p:cNvGrpSpPr/>
        <p:nvPr/>
      </p:nvGrpSpPr>
      <p:grpSpPr>
        <a:xfrm>
          <a:off x="0" y="0"/>
          <a:ext cx="0" cy="0"/>
          <a:chOff x="0" y="0"/>
          <a:chExt cx="0" cy="0"/>
        </a:xfrm>
      </p:grpSpPr>
      <p:sp>
        <p:nvSpPr>
          <p:cNvPr id="25" name="Google Shape;25;p38"/>
          <p:cNvSpPr txBox="1">
            <a:spLocks noGrp="1"/>
          </p:cNvSpPr>
          <p:nvPr>
            <p:ph type="title"/>
          </p:nvPr>
        </p:nvSpPr>
        <p:spPr>
          <a:xfrm>
            <a:off x="432000" y="900001"/>
            <a:ext cx="5362872"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38"/>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432000" y="900000"/>
            <a:ext cx="5406940" cy="576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27"/>
        <p:cNvGrpSpPr/>
        <p:nvPr/>
      </p:nvGrpSpPr>
      <p:grpSpPr>
        <a:xfrm>
          <a:off x="0" y="0"/>
          <a:ext cx="0" cy="0"/>
          <a:chOff x="0" y="0"/>
          <a:chExt cx="0" cy="0"/>
        </a:xfrm>
      </p:grpSpPr>
      <p:cxnSp>
        <p:nvCxnSpPr>
          <p:cNvPr id="28" name="Google Shape;28;p39"/>
          <p:cNvCxnSpPr/>
          <p:nvPr/>
        </p:nvCxnSpPr>
        <p:spPr>
          <a:xfrm>
            <a:off x="3779384" y="3198304"/>
            <a:ext cx="2693" cy="3659703"/>
          </a:xfrm>
          <a:prstGeom prst="straightConnector1">
            <a:avLst/>
          </a:prstGeom>
          <a:noFill/>
          <a:ln w="15875" cap="flat" cmpd="sng">
            <a:solidFill>
              <a:schemeClr val="accent5"/>
            </a:solidFill>
            <a:prstDash val="solid"/>
            <a:round/>
            <a:headEnd type="none" w="sm" len="sm"/>
            <a:tailEnd type="none" w="sm" len="sm"/>
          </a:ln>
        </p:spPr>
      </p:cxnSp>
      <p:cxnSp>
        <p:nvCxnSpPr>
          <p:cNvPr id="29" name="Google Shape;29;p39"/>
          <p:cNvCxnSpPr/>
          <p:nvPr/>
        </p:nvCxnSpPr>
        <p:spPr>
          <a:xfrm>
            <a:off x="756229" y="3198304"/>
            <a:ext cx="0" cy="3659703"/>
          </a:xfrm>
          <a:prstGeom prst="straightConnector1">
            <a:avLst/>
          </a:prstGeom>
          <a:noFill/>
          <a:ln w="15875" cap="flat" cmpd="sng">
            <a:solidFill>
              <a:schemeClr val="accent5"/>
            </a:solidFill>
            <a:prstDash val="solid"/>
            <a:round/>
            <a:headEnd type="none" w="sm" len="sm"/>
            <a:tailEnd type="none" w="sm" len="sm"/>
          </a:ln>
        </p:spPr>
      </p:cxnSp>
      <p:sp>
        <p:nvSpPr>
          <p:cNvPr id="30" name="Google Shape;30;p39"/>
          <p:cNvSpPr txBox="1"/>
          <p:nvPr/>
        </p:nvSpPr>
        <p:spPr>
          <a:xfrm>
            <a:off x="4112015" y="3141058"/>
            <a:ext cx="2669453"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flickr.com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linkedin.com</a:t>
            </a:r>
            <a:r>
              <a:rPr lang="en-US" sz="1600" b="0" i="0" u="none" strike="noStrike" cap="none" dirty="0">
                <a:solidFill>
                  <a:schemeClr val="accent5"/>
                </a:solidFill>
                <a:latin typeface="Arial"/>
                <a:ea typeface="Arial"/>
                <a:cs typeface="Arial"/>
                <a:sym typeface="Arial"/>
              </a:rPr>
              <a:t>/company/</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instagram.com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p:txBody>
      </p:sp>
      <p:sp>
        <p:nvSpPr>
          <p:cNvPr id="31" name="Google Shape;31;p39"/>
          <p:cNvSpPr/>
          <p:nvPr/>
        </p:nvSpPr>
        <p:spPr>
          <a:xfrm>
            <a:off x="3566362"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2" name="Google Shape;32;p39"/>
          <p:cNvSpPr/>
          <p:nvPr/>
        </p:nvSpPr>
        <p:spPr>
          <a:xfrm>
            <a:off x="3566362"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3" name="Google Shape;33;p39"/>
          <p:cNvSpPr/>
          <p:nvPr/>
        </p:nvSpPr>
        <p:spPr>
          <a:xfrm>
            <a:off x="3566362" y="4565473"/>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4" name="Google Shape;34;p39"/>
          <p:cNvSpPr/>
          <p:nvPr/>
        </p:nvSpPr>
        <p:spPr>
          <a:xfrm>
            <a:off x="540000"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5" name="Google Shape;35;p39"/>
          <p:cNvSpPr/>
          <p:nvPr/>
        </p:nvSpPr>
        <p:spPr>
          <a:xfrm>
            <a:off x="540000"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6" name="Google Shape;36;p39"/>
          <p:cNvSpPr/>
          <p:nvPr/>
        </p:nvSpPr>
        <p:spPr>
          <a:xfrm>
            <a:off x="540000" y="4565472"/>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37" name="Google Shape;37;p39"/>
          <p:cNvPicPr preferRelativeResize="0"/>
          <p:nvPr/>
        </p:nvPicPr>
        <p:blipFill rotWithShape="1">
          <a:blip r:embed="rId2">
            <a:alphaModFix/>
          </a:blip>
          <a:srcRect/>
          <a:stretch/>
        </p:blipFill>
        <p:spPr>
          <a:xfrm>
            <a:off x="3688436" y="4698193"/>
            <a:ext cx="184206" cy="177742"/>
          </a:xfrm>
          <a:prstGeom prst="rect">
            <a:avLst/>
          </a:prstGeom>
          <a:noFill/>
          <a:ln>
            <a:noFill/>
          </a:ln>
        </p:spPr>
      </p:pic>
      <p:pic>
        <p:nvPicPr>
          <p:cNvPr id="38" name="Google Shape;38;p39"/>
          <p:cNvPicPr preferRelativeResize="0"/>
          <p:nvPr/>
        </p:nvPicPr>
        <p:blipFill rotWithShape="1">
          <a:blip r:embed="rId3">
            <a:alphaModFix/>
          </a:blip>
          <a:srcRect/>
          <a:stretch/>
        </p:blipFill>
        <p:spPr>
          <a:xfrm>
            <a:off x="3617678" y="3860920"/>
            <a:ext cx="340340" cy="340340"/>
          </a:xfrm>
          <a:prstGeom prst="rect">
            <a:avLst/>
          </a:prstGeom>
          <a:noFill/>
          <a:ln>
            <a:noFill/>
          </a:ln>
        </p:spPr>
      </p:pic>
      <p:sp>
        <p:nvSpPr>
          <p:cNvPr id="39" name="Google Shape;39;p39"/>
          <p:cNvSpPr/>
          <p:nvPr/>
        </p:nvSpPr>
        <p:spPr>
          <a:xfrm>
            <a:off x="3669363"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0" name="Google Shape;40;p39"/>
          <p:cNvSpPr/>
          <p:nvPr/>
        </p:nvSpPr>
        <p:spPr>
          <a:xfrm>
            <a:off x="3794267"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1" name="Google Shape;41;p39"/>
          <p:cNvSpPr txBox="1">
            <a:spLocks noGrp="1"/>
          </p:cNvSpPr>
          <p:nvPr>
            <p:ph type="body" idx="1"/>
          </p:nvPr>
        </p:nvSpPr>
        <p:spPr>
          <a:xfrm>
            <a:off x="540000" y="1718062"/>
            <a:ext cx="4308194" cy="369332"/>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lnSpc>
                <a:spcPct val="100000"/>
              </a:lnSpc>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 name="Google Shape;42;p39"/>
          <p:cNvSpPr txBox="1"/>
          <p:nvPr/>
        </p:nvSpPr>
        <p:spPr>
          <a:xfrm>
            <a:off x="1087753" y="3145187"/>
            <a:ext cx="2361155"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facebook.com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youtube.com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icannnews</a:t>
            </a:r>
            <a:endParaRPr sz="1600" b="0" i="0" u="none" strike="noStrike" cap="none" dirty="0">
              <a:solidFill>
                <a:schemeClr val="accent5"/>
              </a:solidFill>
              <a:latin typeface="Arial"/>
              <a:ea typeface="Arial"/>
              <a:cs typeface="Arial"/>
              <a:sym typeface="Arial"/>
            </a:endParaRPr>
          </a:p>
        </p:txBody>
      </p:sp>
      <p:pic>
        <p:nvPicPr>
          <p:cNvPr id="43" name="Google Shape;43;p39"/>
          <p:cNvPicPr preferRelativeResize="0"/>
          <p:nvPr/>
        </p:nvPicPr>
        <p:blipFill rotWithShape="1">
          <a:blip r:embed="rId4">
            <a:alphaModFix/>
          </a:blip>
          <a:srcRect/>
          <a:stretch/>
        </p:blipFill>
        <p:spPr>
          <a:xfrm>
            <a:off x="661143" y="4718555"/>
            <a:ext cx="193406" cy="131017"/>
          </a:xfrm>
          <a:prstGeom prst="rect">
            <a:avLst/>
          </a:prstGeom>
          <a:noFill/>
          <a:ln>
            <a:noFill/>
          </a:ln>
        </p:spPr>
      </p:pic>
      <p:pic>
        <p:nvPicPr>
          <p:cNvPr id="44" name="Google Shape;44;p39"/>
          <p:cNvPicPr preferRelativeResize="0"/>
          <p:nvPr/>
        </p:nvPicPr>
        <p:blipFill rotWithShape="1">
          <a:blip r:embed="rId5">
            <a:alphaModFix/>
          </a:blip>
          <a:srcRect/>
          <a:stretch/>
        </p:blipFill>
        <p:spPr>
          <a:xfrm>
            <a:off x="660619" y="3199155"/>
            <a:ext cx="189759" cy="171687"/>
          </a:xfrm>
          <a:prstGeom prst="rect">
            <a:avLst/>
          </a:prstGeom>
          <a:noFill/>
          <a:ln>
            <a:noFill/>
          </a:ln>
        </p:spPr>
      </p:pic>
      <p:pic>
        <p:nvPicPr>
          <p:cNvPr id="45" name="Google Shape;45;p39"/>
          <p:cNvPicPr preferRelativeResize="0"/>
          <p:nvPr/>
        </p:nvPicPr>
        <p:blipFill rotWithShape="1">
          <a:blip r:embed="rId6">
            <a:alphaModFix/>
          </a:blip>
          <a:srcRect/>
          <a:stretch/>
        </p:blipFill>
        <p:spPr>
          <a:xfrm>
            <a:off x="593555" y="3876167"/>
            <a:ext cx="320921" cy="320921"/>
          </a:xfrm>
          <a:prstGeom prst="rect">
            <a:avLst/>
          </a:prstGeom>
          <a:noFill/>
          <a:ln>
            <a:noFill/>
          </a:ln>
        </p:spPr>
      </p:pic>
      <p:pic>
        <p:nvPicPr>
          <p:cNvPr id="46" name="Google Shape;46;p39"/>
          <p:cNvPicPr preferRelativeResize="0"/>
          <p:nvPr/>
        </p:nvPicPr>
        <p:blipFill rotWithShape="1">
          <a:blip r:embed="rId7">
            <a:alphaModFix/>
          </a:blip>
          <a:srcRect/>
          <a:stretch/>
        </p:blipFill>
        <p:spPr>
          <a:xfrm>
            <a:off x="5477116" y="4446953"/>
            <a:ext cx="3666884" cy="2414222"/>
          </a:xfrm>
          <a:prstGeom prst="rect">
            <a:avLst/>
          </a:prstGeom>
          <a:noFill/>
          <a:ln>
            <a:noFill/>
          </a:ln>
        </p:spPr>
      </p:pic>
      <p:sp>
        <p:nvSpPr>
          <p:cNvPr id="47" name="Google Shape;47;p39"/>
          <p:cNvSpPr/>
          <p:nvPr/>
        </p:nvSpPr>
        <p:spPr>
          <a:xfrm>
            <a:off x="5012946" y="6005456"/>
            <a:ext cx="720000" cy="72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8" name="Google Shape;48;p39"/>
          <p:cNvSpPr/>
          <p:nvPr/>
        </p:nvSpPr>
        <p:spPr>
          <a:xfrm>
            <a:off x="8663221" y="3577348"/>
            <a:ext cx="180000" cy="18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9" name="Google Shape;49;p39"/>
          <p:cNvSpPr/>
          <p:nvPr/>
        </p:nvSpPr>
        <p:spPr>
          <a:xfrm>
            <a:off x="6822688" y="2108508"/>
            <a:ext cx="432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0" name="Google Shape;50;p39"/>
          <p:cNvPicPr preferRelativeResize="0"/>
          <p:nvPr/>
        </p:nvPicPr>
        <p:blipFill rotWithShape="1">
          <a:blip r:embed="rId8">
            <a:alphaModFix/>
          </a:blip>
          <a:srcRect/>
          <a:stretch/>
        </p:blipFill>
        <p:spPr>
          <a:xfrm>
            <a:off x="7162675" y="5410158"/>
            <a:ext cx="1186518" cy="943970"/>
          </a:xfrm>
          <a:prstGeom prst="rect">
            <a:avLst/>
          </a:prstGeom>
          <a:noFill/>
          <a:ln>
            <a:noFill/>
          </a:ln>
        </p:spPr>
      </p:pic>
      <p:sp>
        <p:nvSpPr>
          <p:cNvPr id="51" name="Google Shape;51;p39"/>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2" name="Google Shape;52;p39"/>
          <p:cNvPicPr preferRelativeResize="0"/>
          <p:nvPr/>
        </p:nvPicPr>
        <p:blipFill rotWithShape="1">
          <a:blip r:embed="rId9">
            <a:alphaModFix/>
          </a:blip>
          <a:srcRect/>
          <a:stretch/>
        </p:blipFill>
        <p:spPr>
          <a:xfrm>
            <a:off x="540000" y="611558"/>
            <a:ext cx="6054632" cy="198000"/>
          </a:xfrm>
          <a:prstGeom prst="rect">
            <a:avLst/>
          </a:prstGeom>
          <a:noFill/>
          <a:ln>
            <a:noFill/>
          </a:ln>
        </p:spPr>
      </p:pic>
      <p:pic>
        <p:nvPicPr>
          <p:cNvPr id="53" name="Google Shape;53;p39"/>
          <p:cNvPicPr preferRelativeResize="0"/>
          <p:nvPr/>
        </p:nvPicPr>
        <p:blipFill rotWithShape="1">
          <a:blip r:embed="rId10">
            <a:alphaModFix/>
          </a:blip>
          <a:srcRect/>
          <a:stretch/>
        </p:blipFill>
        <p:spPr>
          <a:xfrm>
            <a:off x="7138247" y="294969"/>
            <a:ext cx="800100" cy="800100"/>
          </a:xfrm>
          <a:prstGeom prst="rect">
            <a:avLst/>
          </a:prstGeom>
          <a:noFill/>
          <a:ln>
            <a:noFill/>
          </a:ln>
        </p:spPr>
      </p:pic>
    </p:spTree>
    <p:extLst>
      <p:ext uri="{BB962C8B-B14F-4D97-AF65-F5344CB8AC3E}">
        <p14:creationId xmlns:p14="http://schemas.microsoft.com/office/powerpoint/2010/main" val="237118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9"/>
        <p:cNvGrpSpPr/>
        <p:nvPr/>
      </p:nvGrpSpPr>
      <p:grpSpPr>
        <a:xfrm>
          <a:off x="0" y="0"/>
          <a:ext cx="0" cy="0"/>
          <a:chOff x="0" y="0"/>
          <a:chExt cx="0" cy="0"/>
        </a:xfrm>
      </p:grpSpPr>
      <p:pic>
        <p:nvPicPr>
          <p:cNvPr id="10" name="Google Shape;10;p34"/>
          <p:cNvPicPr preferRelativeResize="0"/>
          <p:nvPr/>
        </p:nvPicPr>
        <p:blipFill rotWithShape="1">
          <a:blip r:embed="rId8">
            <a:alphaModFix/>
          </a:blip>
          <a:srcRect/>
          <a:stretch/>
        </p:blipFill>
        <p:spPr>
          <a:xfrm>
            <a:off x="432000" y="288001"/>
            <a:ext cx="4420810" cy="28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pos="5493">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cann.org/en/engagement-calenda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nextroundinfo@icann.org" TargetMode="External"/><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newgtldprogram.icann.org/en" TargetMode="External"/><Relationship Id="rId4" Type="http://schemas.openxmlformats.org/officeDocument/2006/relationships/hyperlink" Target="mailto:globalsupport@icann.or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newgtldprogram.icann.org/en/application-rounds/round2/asp/resources" TargetMode="External"/><Relationship Id="rId3" Type="http://schemas.openxmlformats.org/officeDocument/2006/relationships/image" Target="../media/image21.png"/><Relationship Id="rId7" Type="http://schemas.openxmlformats.org/officeDocument/2006/relationships/hyperlink" Target="https://community.icann.org/display/SPIR/ASP+%7C+Applicant+Support+Progra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newgtldprogram.icann.org/en/application-rounds/round2/asp/handbook" TargetMode="External"/><Relationship Id="rId5" Type="http://schemas.openxmlformats.org/officeDocument/2006/relationships/hyperlink" Target="https://newgtldprogram.icann.org/en/application-rounds/round2/asp" TargetMode="External"/><Relationship Id="rId10" Type="http://schemas.openxmlformats.org/officeDocument/2006/relationships/hyperlink" Target="https://www.icann.org/en/beginners/courses-and-learning" TargetMode="External"/><Relationship Id="rId4" Type="http://schemas.openxmlformats.org/officeDocument/2006/relationships/image" Target="../media/image20.png"/><Relationship Id="rId9" Type="http://schemas.openxmlformats.org/officeDocument/2006/relationships/hyperlink" Target="https://newgtlds.icann.org/en/announcements-and-media/case-studi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newgtldprogram.icann.org/"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title"/>
          </p:nvPr>
        </p:nvSpPr>
        <p:spPr>
          <a:xfrm>
            <a:off x="540000" y="1380204"/>
            <a:ext cx="6733248" cy="204879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000"/>
              <a:buFont typeface="Arial"/>
              <a:buNone/>
            </a:pPr>
            <a:r>
              <a:rPr lang="fr-FR" sz="4000" dirty="0"/>
              <a:t>Un Internet plus inclusif : programme de soutien aux candidats aux nouveaux gTLD </a:t>
            </a:r>
          </a:p>
        </p:txBody>
      </p:sp>
      <p:sp>
        <p:nvSpPr>
          <p:cNvPr id="61" name="Google Shape;61;p1"/>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62" name="Google Shape;62;p1"/>
          <p:cNvPicPr preferRelativeResize="0"/>
          <p:nvPr/>
        </p:nvPicPr>
        <p:blipFill rotWithShape="1">
          <a:blip r:embed="rId3">
            <a:alphaModFix/>
          </a:blip>
          <a:srcRect/>
          <a:stretch/>
        </p:blipFill>
        <p:spPr>
          <a:xfrm>
            <a:off x="4971719" y="4111033"/>
            <a:ext cx="4172281" cy="2746967"/>
          </a:xfrm>
          <a:prstGeom prst="rect">
            <a:avLst/>
          </a:prstGeom>
          <a:noFill/>
          <a:ln>
            <a:noFill/>
          </a:ln>
        </p:spPr>
      </p:pic>
      <p:sp>
        <p:nvSpPr>
          <p:cNvPr id="63" name="Google Shape;63;p1"/>
          <p:cNvSpPr/>
          <p:nvPr/>
        </p:nvSpPr>
        <p:spPr>
          <a:xfrm>
            <a:off x="7997799" y="3103543"/>
            <a:ext cx="650913" cy="650913"/>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30A0"/>
              </a:solidFill>
              <a:latin typeface="Arial"/>
              <a:ea typeface="Arial"/>
              <a:cs typeface="Arial"/>
              <a:sym typeface="Arial"/>
            </a:endParaRPr>
          </a:p>
        </p:txBody>
      </p:sp>
      <p:sp>
        <p:nvSpPr>
          <p:cNvPr id="64" name="Google Shape;64;p1"/>
          <p:cNvSpPr/>
          <p:nvPr/>
        </p:nvSpPr>
        <p:spPr>
          <a:xfrm>
            <a:off x="8648712" y="1514415"/>
            <a:ext cx="180576" cy="180576"/>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 name="Google Shape;65;p1"/>
          <p:cNvSpPr/>
          <p:nvPr/>
        </p:nvSpPr>
        <p:spPr>
          <a:xfrm>
            <a:off x="7425204" y="2034160"/>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 name="Google Shape;66;p1"/>
          <p:cNvSpPr txBox="1"/>
          <p:nvPr/>
        </p:nvSpPr>
        <p:spPr>
          <a:xfrm>
            <a:off x="540000" y="3886054"/>
            <a:ext cx="47766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B3458"/>
              </a:buClr>
              <a:buSzPts val="1800"/>
              <a:buFont typeface="Arial"/>
              <a:buNone/>
            </a:pPr>
            <a:r>
              <a:rPr lang="fr-FR" sz="1800" b="1" i="0" u="none" strike="noStrike" cap="none" dirty="0">
                <a:solidFill>
                  <a:schemeClr val="lt1"/>
                </a:solidFill>
                <a:latin typeface="Arial"/>
                <a:ea typeface="Arial"/>
                <a:cs typeface="Arial"/>
                <a:sym typeface="Arial"/>
              </a:rPr>
              <a:t>De nouvelles opportunités pour des communautés</a:t>
            </a:r>
            <a:r>
              <a:rPr lang="fr-FR" sz="1800" b="1" dirty="0">
                <a:solidFill>
                  <a:schemeClr val="lt1"/>
                </a:solidFill>
              </a:rPr>
              <a:t>,</a:t>
            </a:r>
            <a:r>
              <a:rPr lang="fr-FR" sz="1800" b="1" i="0" u="none" strike="noStrike" cap="none" dirty="0">
                <a:solidFill>
                  <a:schemeClr val="lt1"/>
                </a:solidFill>
                <a:latin typeface="Arial"/>
                <a:ea typeface="Arial"/>
                <a:cs typeface="Arial"/>
                <a:sym typeface="Arial"/>
              </a:rPr>
              <a:t> </a:t>
            </a:r>
            <a:r>
              <a:rPr lang="fr-FR" sz="1800" b="1" dirty="0">
                <a:solidFill>
                  <a:schemeClr val="lt1"/>
                </a:solidFill>
              </a:rPr>
              <a:t>des organisations et des </a:t>
            </a:r>
            <a:r>
              <a:rPr lang="fr-FR" sz="1800" b="1" i="0" u="none" strike="noStrike" cap="none" dirty="0">
                <a:solidFill>
                  <a:schemeClr val="lt1"/>
                </a:solidFill>
                <a:latin typeface="Arial"/>
                <a:ea typeface="Arial"/>
                <a:cs typeface="Arial"/>
                <a:sym typeface="Arial"/>
              </a:rPr>
              <a:t>régions du monde entier</a:t>
            </a:r>
          </a:p>
        </p:txBody>
      </p:sp>
      <p:pic>
        <p:nvPicPr>
          <p:cNvPr id="67" name="Google Shape;67;p1"/>
          <p:cNvPicPr preferRelativeResize="0"/>
          <p:nvPr/>
        </p:nvPicPr>
        <p:blipFill rotWithShape="1">
          <a:blip r:embed="rId4">
            <a:alphaModFix/>
          </a:blip>
          <a:srcRect/>
          <a:stretch/>
        </p:blipFill>
        <p:spPr>
          <a:xfrm>
            <a:off x="7138247" y="294969"/>
            <a:ext cx="800100" cy="800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0"/>
          <p:cNvSpPr/>
          <p:nvPr/>
        </p:nvSpPr>
        <p:spPr>
          <a:xfrm rot="10800000">
            <a:off x="2632599" y="2299496"/>
            <a:ext cx="3864641" cy="3872294"/>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2" name="Google Shape;322;p10"/>
          <p:cNvSpPr txBox="1">
            <a:spLocks noGrp="1"/>
          </p:cNvSpPr>
          <p:nvPr>
            <p:ph type="title"/>
          </p:nvPr>
        </p:nvSpPr>
        <p:spPr>
          <a:xfrm>
            <a:off x="431799" y="900112"/>
            <a:ext cx="6815924" cy="5449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Avantages de l’exploitation d’un gTLD</a:t>
            </a:r>
          </a:p>
        </p:txBody>
      </p:sp>
      <p:sp>
        <p:nvSpPr>
          <p:cNvPr id="323" name="Google Shape;323;p10"/>
          <p:cNvSpPr txBox="1"/>
          <p:nvPr/>
        </p:nvSpPr>
        <p:spPr>
          <a:xfrm>
            <a:off x="3171970" y="3576805"/>
            <a:ext cx="2791800" cy="1530900"/>
          </a:xfrm>
          <a:prstGeom prst="rect">
            <a:avLst/>
          </a:prstGeom>
          <a:solidFill>
            <a:srgbClr val="F1EFEA"/>
          </a:solidFill>
          <a:ln>
            <a:noFill/>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B3458"/>
                </a:solidFill>
                <a:latin typeface="Arial"/>
                <a:ea typeface="Arial"/>
                <a:cs typeface="Arial"/>
                <a:sym typeface="Arial"/>
              </a:rPr>
              <a:t>Les gTLD permettent aux organisations d'avoir un impact à l'échelle mondiale.</a:t>
            </a:r>
          </a:p>
        </p:txBody>
      </p:sp>
      <p:sp>
        <p:nvSpPr>
          <p:cNvPr id="324" name="Google Shape;324;p10"/>
          <p:cNvSpPr/>
          <p:nvPr/>
        </p:nvSpPr>
        <p:spPr>
          <a:xfrm>
            <a:off x="816326"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Possibilités de monétisation</a:t>
            </a:r>
          </a:p>
        </p:txBody>
      </p:sp>
      <p:sp>
        <p:nvSpPr>
          <p:cNvPr id="325" name="Google Shape;325;p10"/>
          <p:cNvSpPr/>
          <p:nvPr/>
        </p:nvSpPr>
        <p:spPr>
          <a:xfrm>
            <a:off x="1259410" y="5802807"/>
            <a:ext cx="1893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a:solidFill>
                  <a:srgbClr val="0B3458"/>
                </a:solidFill>
              </a:rPr>
              <a:t>Renforcer</a:t>
            </a:r>
            <a:r>
              <a:rPr lang="fr-FR" sz="1800" b="0" i="0" u="none" strike="noStrike" cap="none">
                <a:solidFill>
                  <a:srgbClr val="0B3458"/>
                </a:solidFill>
                <a:latin typeface="Arial"/>
                <a:ea typeface="Arial"/>
                <a:cs typeface="Arial"/>
                <a:sym typeface="Arial"/>
              </a:rPr>
              <a:t> la sécurité </a:t>
            </a:r>
          </a:p>
        </p:txBody>
      </p:sp>
      <p:sp>
        <p:nvSpPr>
          <p:cNvPr id="326" name="Google Shape;326;p10"/>
          <p:cNvSpPr/>
          <p:nvPr/>
        </p:nvSpPr>
        <p:spPr>
          <a:xfrm>
            <a:off x="6790551"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Souplesse et créativité</a:t>
            </a:r>
          </a:p>
        </p:txBody>
      </p:sp>
      <p:sp>
        <p:nvSpPr>
          <p:cNvPr id="327" name="Google Shape;327;p10"/>
          <p:cNvSpPr/>
          <p:nvPr/>
        </p:nvSpPr>
        <p:spPr>
          <a:xfrm>
            <a:off x="6225421" y="2673291"/>
            <a:ext cx="2152458" cy="61731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rgbClr val="0B3458"/>
                </a:solidFill>
                <a:latin typeface="Arial"/>
                <a:ea typeface="Arial"/>
                <a:cs typeface="Arial"/>
                <a:sym typeface="Arial"/>
              </a:rPr>
              <a:t>Contrôle sur des </a:t>
            </a:r>
            <a:r>
              <a:rPr lang="fr-FR"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politiques</a:t>
            </a:r>
          </a:p>
        </p:txBody>
      </p:sp>
      <p:sp>
        <p:nvSpPr>
          <p:cNvPr id="328" name="Google Shape;328;p10"/>
          <p:cNvSpPr/>
          <p:nvPr/>
        </p:nvSpPr>
        <p:spPr>
          <a:xfrm>
            <a:off x="3257252" y="1646363"/>
            <a:ext cx="2629495"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rgbClr val="0B3458"/>
                </a:solidFill>
                <a:latin typeface="Arial"/>
                <a:ea typeface="Arial"/>
                <a:cs typeface="Arial"/>
                <a:sym typeface="Arial"/>
              </a:rPr>
              <a:t>Gestion</a:t>
            </a:r>
            <a:r>
              <a:rPr lang="fr-FR" sz="1800" dirty="0">
                <a:solidFill>
                  <a:srgbClr val="0B3458"/>
                </a:solidFill>
              </a:rPr>
              <a:t> de marque</a:t>
            </a:r>
            <a:r>
              <a:rPr lang="fr-FR" sz="1800" b="0" i="0" u="none" strike="noStrike" cap="none" dirty="0">
                <a:solidFill>
                  <a:srgbClr val="0B3458"/>
                </a:solidFill>
                <a:latin typeface="Arial"/>
                <a:ea typeface="Arial"/>
                <a:cs typeface="Arial"/>
                <a:sym typeface="Arial"/>
              </a:rPr>
              <a:t> </a:t>
            </a:r>
          </a:p>
        </p:txBody>
      </p:sp>
      <p:sp>
        <p:nvSpPr>
          <p:cNvPr id="329" name="Google Shape;329;p10"/>
          <p:cNvSpPr/>
          <p:nvPr/>
        </p:nvSpPr>
        <p:spPr>
          <a:xfrm>
            <a:off x="1318939" y="2670157"/>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Crédibilité accrue</a:t>
            </a:r>
          </a:p>
        </p:txBody>
      </p:sp>
      <p:sp>
        <p:nvSpPr>
          <p:cNvPr id="330" name="Google Shape;330;p10"/>
          <p:cNvSpPr/>
          <p:nvPr/>
        </p:nvSpPr>
        <p:spPr>
          <a:xfrm>
            <a:off x="5996819" y="5899361"/>
            <a:ext cx="1250904" cy="3413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Localisation</a:t>
            </a:r>
          </a:p>
        </p:txBody>
      </p:sp>
      <p:sp>
        <p:nvSpPr>
          <p:cNvPr id="331" name="Google Shape;331;p10"/>
          <p:cNvSpPr/>
          <p:nvPr/>
        </p:nvSpPr>
        <p:spPr>
          <a:xfrm>
            <a:off x="3394306" y="5674467"/>
            <a:ext cx="544648" cy="54398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p10"/>
          <p:cNvSpPr/>
          <p:nvPr/>
        </p:nvSpPr>
        <p:spPr>
          <a:xfrm>
            <a:off x="6170047" y="4431096"/>
            <a:ext cx="543368" cy="54270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3" name="Google Shape;333;p10"/>
          <p:cNvSpPr/>
          <p:nvPr/>
        </p:nvSpPr>
        <p:spPr>
          <a:xfrm>
            <a:off x="2418751" y="4433092"/>
            <a:ext cx="539372" cy="53871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10"/>
          <p:cNvSpPr/>
          <p:nvPr/>
        </p:nvSpPr>
        <p:spPr>
          <a:xfrm>
            <a:off x="5842982" y="2774957"/>
            <a:ext cx="538280" cy="53762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 name="Google Shape;335;p10"/>
          <p:cNvSpPr/>
          <p:nvPr/>
        </p:nvSpPr>
        <p:spPr>
          <a:xfrm>
            <a:off x="2745817" y="2771870"/>
            <a:ext cx="544460" cy="54379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10"/>
          <p:cNvSpPr/>
          <p:nvPr/>
        </p:nvSpPr>
        <p:spPr>
          <a:xfrm>
            <a:off x="4299837" y="2041955"/>
            <a:ext cx="541694" cy="54103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 name="Google Shape;337;p10"/>
          <p:cNvSpPr/>
          <p:nvPr/>
        </p:nvSpPr>
        <p:spPr>
          <a:xfrm>
            <a:off x="5224422" y="5675776"/>
            <a:ext cx="542026" cy="54136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8" name="Google Shape;338;p10"/>
          <p:cNvGrpSpPr/>
          <p:nvPr/>
        </p:nvGrpSpPr>
        <p:grpSpPr>
          <a:xfrm>
            <a:off x="2547602" y="4582129"/>
            <a:ext cx="281670" cy="236614"/>
            <a:chOff x="4582472" y="2001793"/>
            <a:chExt cx="341181" cy="286605"/>
          </a:xfrm>
        </p:grpSpPr>
        <p:sp>
          <p:nvSpPr>
            <p:cNvPr id="339" name="Google Shape;339;p10"/>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0" name="Google Shape;340;p10"/>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10"/>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2" name="Google Shape;342;p10"/>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3" name="Google Shape;343;p10"/>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10"/>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10"/>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10"/>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10"/>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10"/>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10"/>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50" name="Google Shape;350;p10"/>
          <p:cNvGrpSpPr/>
          <p:nvPr/>
        </p:nvGrpSpPr>
        <p:grpSpPr>
          <a:xfrm>
            <a:off x="6004883" y="2903009"/>
            <a:ext cx="226370" cy="256116"/>
            <a:chOff x="10334203" y="3610289"/>
            <a:chExt cx="589811" cy="667317"/>
          </a:xfrm>
        </p:grpSpPr>
        <p:sp>
          <p:nvSpPr>
            <p:cNvPr id="351" name="Google Shape;351;p10"/>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10"/>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10"/>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10"/>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10"/>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10"/>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10"/>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10"/>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10"/>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0" name="Google Shape;360;p10"/>
          <p:cNvGrpSpPr/>
          <p:nvPr/>
        </p:nvGrpSpPr>
        <p:grpSpPr>
          <a:xfrm>
            <a:off x="2856559" y="2869295"/>
            <a:ext cx="308911" cy="313456"/>
            <a:chOff x="2856559" y="2869295"/>
            <a:chExt cx="308911" cy="313456"/>
          </a:xfrm>
        </p:grpSpPr>
        <p:grpSp>
          <p:nvGrpSpPr>
            <p:cNvPr id="361" name="Google Shape;361;p10"/>
            <p:cNvGrpSpPr/>
            <p:nvPr/>
          </p:nvGrpSpPr>
          <p:grpSpPr>
            <a:xfrm>
              <a:off x="2856559" y="3068761"/>
              <a:ext cx="308911" cy="113990"/>
              <a:chOff x="2856559" y="3068761"/>
              <a:chExt cx="308911" cy="113990"/>
            </a:xfrm>
          </p:grpSpPr>
          <p:grpSp>
            <p:nvGrpSpPr>
              <p:cNvPr id="362" name="Google Shape;362;p10"/>
              <p:cNvGrpSpPr/>
              <p:nvPr/>
            </p:nvGrpSpPr>
            <p:grpSpPr>
              <a:xfrm>
                <a:off x="3062500" y="3074530"/>
                <a:ext cx="102970" cy="108221"/>
                <a:chOff x="3062500" y="3074530"/>
                <a:chExt cx="102970" cy="108221"/>
              </a:xfrm>
            </p:grpSpPr>
            <p:sp>
              <p:nvSpPr>
                <p:cNvPr id="363" name="Google Shape;363;p10"/>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10"/>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5" name="Google Shape;365;p10"/>
              <p:cNvGrpSpPr/>
              <p:nvPr/>
            </p:nvGrpSpPr>
            <p:grpSpPr>
              <a:xfrm>
                <a:off x="2959530" y="3068761"/>
                <a:ext cx="102970" cy="113990"/>
                <a:chOff x="2959530" y="3068761"/>
                <a:chExt cx="102970" cy="113990"/>
              </a:xfrm>
            </p:grpSpPr>
            <p:sp>
              <p:nvSpPr>
                <p:cNvPr id="366" name="Google Shape;366;p10"/>
                <p:cNvSpPr/>
                <p:nvPr/>
              </p:nvSpPr>
              <p:spPr>
                <a:xfrm rot="-4603200">
                  <a:off x="2982586" y="3074519"/>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10"/>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8" name="Google Shape;368;p10"/>
              <p:cNvGrpSpPr/>
              <p:nvPr/>
            </p:nvGrpSpPr>
            <p:grpSpPr>
              <a:xfrm>
                <a:off x="2856559" y="3074530"/>
                <a:ext cx="102970" cy="108221"/>
                <a:chOff x="2856559" y="3074530"/>
                <a:chExt cx="102970" cy="108221"/>
              </a:xfrm>
            </p:grpSpPr>
            <p:sp>
              <p:nvSpPr>
                <p:cNvPr id="369" name="Google Shape;369;p10"/>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10"/>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1" name="Google Shape;371;p10"/>
            <p:cNvGrpSpPr/>
            <p:nvPr/>
          </p:nvGrpSpPr>
          <p:grpSpPr>
            <a:xfrm>
              <a:off x="2908044" y="2869295"/>
              <a:ext cx="205862" cy="179061"/>
              <a:chOff x="2908044" y="2869295"/>
              <a:chExt cx="205862" cy="179061"/>
            </a:xfrm>
          </p:grpSpPr>
          <p:sp>
            <p:nvSpPr>
              <p:cNvPr id="372" name="Google Shape;372;p10"/>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10"/>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10"/>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5" name="Google Shape;375;p10"/>
          <p:cNvGrpSpPr/>
          <p:nvPr/>
        </p:nvGrpSpPr>
        <p:grpSpPr>
          <a:xfrm>
            <a:off x="5364010" y="5790225"/>
            <a:ext cx="260931" cy="305180"/>
            <a:chOff x="5364010" y="5790225"/>
            <a:chExt cx="260931" cy="305180"/>
          </a:xfrm>
        </p:grpSpPr>
        <p:sp>
          <p:nvSpPr>
            <p:cNvPr id="376" name="Google Shape;376;p10"/>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10"/>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10"/>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10"/>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2" name="Google Shape;382;p10"/>
          <p:cNvGrpSpPr/>
          <p:nvPr/>
        </p:nvGrpSpPr>
        <p:grpSpPr>
          <a:xfrm>
            <a:off x="4499207" y="2223952"/>
            <a:ext cx="234480" cy="212845"/>
            <a:chOff x="5477493" y="2045584"/>
            <a:chExt cx="234480" cy="212845"/>
          </a:xfrm>
        </p:grpSpPr>
        <p:sp>
          <p:nvSpPr>
            <p:cNvPr id="383" name="Google Shape;383;p10"/>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10"/>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10"/>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10"/>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7" name="Google Shape;387;p10"/>
          <p:cNvGrpSpPr/>
          <p:nvPr/>
        </p:nvGrpSpPr>
        <p:grpSpPr>
          <a:xfrm>
            <a:off x="4409214" y="2183267"/>
            <a:ext cx="234409" cy="212845"/>
            <a:chOff x="5387500" y="2004899"/>
            <a:chExt cx="234409" cy="212845"/>
          </a:xfrm>
        </p:grpSpPr>
        <p:sp>
          <p:nvSpPr>
            <p:cNvPr id="388" name="Google Shape;388;p10"/>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10"/>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10"/>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10"/>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2" name="Google Shape;392;p10"/>
          <p:cNvGrpSpPr/>
          <p:nvPr/>
        </p:nvGrpSpPr>
        <p:grpSpPr>
          <a:xfrm>
            <a:off x="6297047" y="4539749"/>
            <a:ext cx="296430" cy="325398"/>
            <a:chOff x="4362504" y="3177511"/>
            <a:chExt cx="420591" cy="461691"/>
          </a:xfrm>
        </p:grpSpPr>
        <p:grpSp>
          <p:nvGrpSpPr>
            <p:cNvPr id="393" name="Google Shape;393;p10"/>
            <p:cNvGrpSpPr/>
            <p:nvPr/>
          </p:nvGrpSpPr>
          <p:grpSpPr>
            <a:xfrm>
              <a:off x="4429861" y="3244655"/>
              <a:ext cx="286007" cy="394547"/>
              <a:chOff x="4429861" y="3244655"/>
              <a:chExt cx="286007" cy="394547"/>
            </a:xfrm>
          </p:grpSpPr>
          <p:sp>
            <p:nvSpPr>
              <p:cNvPr id="394" name="Google Shape;394;p10"/>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10"/>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10"/>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7" name="Google Shape;397;p10"/>
            <p:cNvGrpSpPr/>
            <p:nvPr/>
          </p:nvGrpSpPr>
          <p:grpSpPr>
            <a:xfrm>
              <a:off x="4362504" y="3177511"/>
              <a:ext cx="420591" cy="358919"/>
              <a:chOff x="4362504" y="3177511"/>
              <a:chExt cx="420591" cy="358919"/>
            </a:xfrm>
          </p:grpSpPr>
          <p:grpSp>
            <p:nvGrpSpPr>
              <p:cNvPr id="398" name="Google Shape;398;p10"/>
              <p:cNvGrpSpPr/>
              <p:nvPr/>
            </p:nvGrpSpPr>
            <p:grpSpPr>
              <a:xfrm>
                <a:off x="4362504" y="3387760"/>
                <a:ext cx="420591" cy="9415"/>
                <a:chOff x="4362504" y="3387760"/>
                <a:chExt cx="420591" cy="9415"/>
              </a:xfrm>
            </p:grpSpPr>
            <p:sp>
              <p:nvSpPr>
                <p:cNvPr id="399" name="Google Shape;399;p10"/>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10"/>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1" name="Google Shape;401;p10"/>
              <p:cNvGrpSpPr/>
              <p:nvPr/>
            </p:nvGrpSpPr>
            <p:grpSpPr>
              <a:xfrm>
                <a:off x="4424176" y="3239089"/>
                <a:ext cx="297342" cy="297341"/>
                <a:chOff x="4424176" y="3239089"/>
                <a:chExt cx="297342" cy="297341"/>
              </a:xfrm>
            </p:grpSpPr>
            <p:sp>
              <p:nvSpPr>
                <p:cNvPr id="402" name="Google Shape;402;p10"/>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10"/>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4" name="Google Shape;404;p10"/>
              <p:cNvGrpSpPr/>
              <p:nvPr/>
            </p:nvGrpSpPr>
            <p:grpSpPr>
              <a:xfrm>
                <a:off x="4424176" y="3239089"/>
                <a:ext cx="297342" cy="297341"/>
                <a:chOff x="4424176" y="3239089"/>
                <a:chExt cx="297342" cy="297341"/>
              </a:xfrm>
            </p:grpSpPr>
            <p:sp>
              <p:nvSpPr>
                <p:cNvPr id="405" name="Google Shape;405;p10"/>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10"/>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07" name="Google Shape;407;p10"/>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8" name="Google Shape;408;p10"/>
            <p:cNvGrpSpPr/>
            <p:nvPr/>
          </p:nvGrpSpPr>
          <p:grpSpPr>
            <a:xfrm>
              <a:off x="4497146" y="3379380"/>
              <a:ext cx="151401" cy="168255"/>
              <a:chOff x="4497146" y="3379380"/>
              <a:chExt cx="151401" cy="168255"/>
            </a:xfrm>
          </p:grpSpPr>
          <p:sp>
            <p:nvSpPr>
              <p:cNvPr id="409" name="Google Shape;409;p10"/>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10"/>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10"/>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412" name="Google Shape;412;p10"/>
          <p:cNvGrpSpPr/>
          <p:nvPr/>
        </p:nvGrpSpPr>
        <p:grpSpPr>
          <a:xfrm>
            <a:off x="3532038" y="5794042"/>
            <a:ext cx="265294" cy="325678"/>
            <a:chOff x="3532038" y="5801158"/>
            <a:chExt cx="265294" cy="325678"/>
          </a:xfrm>
        </p:grpSpPr>
        <p:grpSp>
          <p:nvGrpSpPr>
            <p:cNvPr id="413" name="Google Shape;413;p10"/>
            <p:cNvGrpSpPr/>
            <p:nvPr/>
          </p:nvGrpSpPr>
          <p:grpSpPr>
            <a:xfrm>
              <a:off x="3608928" y="5882879"/>
              <a:ext cx="111418" cy="149514"/>
              <a:chOff x="3608928" y="5882879"/>
              <a:chExt cx="111418" cy="149514"/>
            </a:xfrm>
          </p:grpSpPr>
          <p:sp>
            <p:nvSpPr>
              <p:cNvPr id="414" name="Google Shape;414;p10"/>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10"/>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10"/>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10"/>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8" name="Google Shape;418;p10"/>
            <p:cNvSpPr/>
            <p:nvPr/>
          </p:nvSpPr>
          <p:spPr>
            <a:xfrm>
              <a:off x="3532038" y="5801158"/>
              <a:ext cx="265294" cy="32567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9" name="Google Shape;419;p1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0"/>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fr-FR"/>
              <a:t>03</a:t>
            </a:r>
          </a:p>
        </p:txBody>
      </p:sp>
      <p:sp>
        <p:nvSpPr>
          <p:cNvPr id="425" name="Google Shape;425;p20"/>
          <p:cNvSpPr txBox="1">
            <a:spLocks noGrp="1"/>
          </p:cNvSpPr>
          <p:nvPr>
            <p:ph type="title"/>
          </p:nvPr>
        </p:nvSpPr>
        <p:spPr>
          <a:xfrm>
            <a:off x="431800" y="2786063"/>
            <a:ext cx="5203190" cy="110799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fr-FR"/>
              <a:t>Devenir un opérateur</a:t>
            </a:r>
            <a:br>
              <a:rPr lang="fr-FR"/>
            </a:br>
            <a:r>
              <a:rPr lang="fr-FR"/>
              <a:t>de registre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431799" y="900113"/>
            <a:ext cx="6564424" cy="52311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Devenir un opérateur de registre</a:t>
            </a:r>
          </a:p>
        </p:txBody>
      </p:sp>
      <p:sp>
        <p:nvSpPr>
          <p:cNvPr id="432" name="Google Shape;432;p12"/>
          <p:cNvSpPr/>
          <p:nvPr/>
        </p:nvSpPr>
        <p:spPr>
          <a:xfrm>
            <a:off x="683799" y="2079546"/>
            <a:ext cx="3773290" cy="2222379"/>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rgbClr val="0B3458"/>
                </a:solidFill>
                <a:latin typeface="Arial"/>
                <a:ea typeface="Arial"/>
                <a:cs typeface="Arial"/>
                <a:sym typeface="Arial"/>
              </a:rPr>
              <a:t>En déposant une candidature pour un gTLD, vous demandez à exploiter une partie de l'In</a:t>
            </a:r>
            <a:r>
              <a:rPr lang="fr-FR" sz="2000" dirty="0">
                <a:solidFill>
                  <a:srgbClr val="0B3458"/>
                </a:solidFill>
              </a:rPr>
              <a:t>ternet (un</a:t>
            </a:r>
            <a:r>
              <a:rPr lang="fr-FR" sz="20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registre).</a:t>
            </a:r>
          </a:p>
        </p:txBody>
      </p:sp>
      <p:sp>
        <p:nvSpPr>
          <p:cNvPr id="433" name="Google Shape;433;p12"/>
          <p:cNvSpPr/>
          <p:nvPr/>
        </p:nvSpPr>
        <p:spPr>
          <a:xfrm>
            <a:off x="4680199" y="2079547"/>
            <a:ext cx="3773289" cy="2222378"/>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a:solidFill>
                  <a:srgbClr val="0B3458"/>
                </a:solidFill>
              </a:rPr>
              <a:t>Un opérateur de registre assure la gestion de tous les domaines enregistrés sous un gTLD particulier.</a:t>
            </a:r>
          </a:p>
        </p:txBody>
      </p:sp>
      <p:sp>
        <p:nvSpPr>
          <p:cNvPr id="434" name="Google Shape;434;p12"/>
          <p:cNvSpPr/>
          <p:nvPr/>
        </p:nvSpPr>
        <p:spPr>
          <a:xfrm>
            <a:off x="683799" y="4301931"/>
            <a:ext cx="7776402" cy="2072485"/>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F1633E"/>
                </a:solidFill>
                <a:latin typeface="Arial"/>
                <a:ea typeface="Arial"/>
                <a:cs typeface="Arial"/>
                <a:sym typeface="Arial"/>
              </a:rPr>
              <a:t>Un opérateur de registre :</a:t>
            </a:r>
          </a:p>
          <a:p>
            <a:pPr marL="342900" marR="0" lvl="0" indent="-342900" algn="l" rtl="0">
              <a:lnSpc>
                <a:spcPct val="100000"/>
              </a:lnSpc>
              <a:spcBef>
                <a:spcPts val="600"/>
              </a:spcBef>
              <a:spcAft>
                <a:spcPts val="0"/>
              </a:spcAft>
              <a:buClr>
                <a:srgbClr val="F1633E"/>
              </a:buClr>
              <a:buSzPts val="1600"/>
              <a:buFont typeface="NTR"/>
              <a:buChar char="►"/>
            </a:pPr>
            <a:r>
              <a:rPr lang="fr-FR" sz="2000" dirty="0">
                <a:solidFill>
                  <a:schemeClr val="lt1"/>
                </a:solidFill>
              </a:rPr>
              <a:t>d</a:t>
            </a:r>
            <a:r>
              <a:rPr lang="fr-FR" sz="2000" b="0" i="0" u="none" strike="noStrike" cap="none" dirty="0">
                <a:solidFill>
                  <a:schemeClr val="lt1"/>
                </a:solidFill>
                <a:latin typeface="Arial"/>
                <a:ea typeface="Arial"/>
                <a:cs typeface="Arial"/>
                <a:sym typeface="Arial"/>
              </a:rPr>
              <a:t>éfinit les exigences applicables aux gTLD ;</a:t>
            </a:r>
          </a:p>
          <a:p>
            <a:pPr marL="342900" marR="0" lvl="0" indent="-342900" algn="l" rtl="0">
              <a:lnSpc>
                <a:spcPct val="100000"/>
              </a:lnSpc>
              <a:spcBef>
                <a:spcPts val="600"/>
              </a:spcBef>
              <a:spcAft>
                <a:spcPts val="0"/>
              </a:spcAft>
              <a:buClr>
                <a:srgbClr val="F1633E"/>
              </a:buClr>
              <a:buSzPts val="1600"/>
              <a:buFont typeface="NTR"/>
              <a:buChar char="►"/>
            </a:pPr>
            <a:r>
              <a:rPr lang="fr-FR" sz="2000" dirty="0">
                <a:solidFill>
                  <a:schemeClr val="lt1"/>
                </a:solidFill>
              </a:rPr>
              <a:t>d</a:t>
            </a:r>
            <a:r>
              <a:rPr lang="fr-FR" sz="2000" b="0" i="0" u="none" strike="noStrike" cap="none" dirty="0">
                <a:solidFill>
                  <a:schemeClr val="lt1"/>
                </a:solidFill>
                <a:latin typeface="Arial"/>
                <a:ea typeface="Arial"/>
                <a:cs typeface="Arial"/>
                <a:sym typeface="Arial"/>
              </a:rPr>
              <a:t>étermine quels domaines de second niveau (caractères à gauche du point) peuvent être enregistrés, et par qui.</a:t>
            </a:r>
          </a:p>
        </p:txBody>
      </p:sp>
      <p:sp>
        <p:nvSpPr>
          <p:cNvPr id="435" name="Google Shape;435;p1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6" name="Google Shape;436;p12"/>
          <p:cNvCxnSpPr/>
          <p:nvPr/>
        </p:nvCxnSpPr>
        <p:spPr>
          <a:xfrm>
            <a:off x="4680199" y="2079547"/>
            <a:ext cx="3780002" cy="0"/>
          </a:xfrm>
          <a:prstGeom prst="straightConnector1">
            <a:avLst/>
          </a:prstGeom>
          <a:noFill/>
          <a:ln w="15875" cap="flat" cmpd="sng">
            <a:solidFill>
              <a:srgbClr val="F1633E"/>
            </a:solidFill>
            <a:prstDash val="solid"/>
            <a:round/>
            <a:headEnd type="none" w="sm" len="sm"/>
            <a:tailEnd type="none" w="sm" len="sm"/>
          </a:ln>
        </p:spPr>
      </p:cxnSp>
      <p:cxnSp>
        <p:nvCxnSpPr>
          <p:cNvPr id="437" name="Google Shape;437;p12"/>
          <p:cNvCxnSpPr/>
          <p:nvPr/>
        </p:nvCxnSpPr>
        <p:spPr>
          <a:xfrm>
            <a:off x="685714" y="2079547"/>
            <a:ext cx="3771375" cy="0"/>
          </a:xfrm>
          <a:prstGeom prst="straightConnector1">
            <a:avLst/>
          </a:prstGeom>
          <a:noFill/>
          <a:ln w="15875" cap="flat" cmpd="sng">
            <a:solidFill>
              <a:srgbClr val="F1633E"/>
            </a:solidFill>
            <a:prstDash val="solid"/>
            <a:round/>
            <a:headEnd type="none" w="sm" len="sm"/>
            <a:tailEnd type="none" w="sm" len="sm"/>
          </a:ln>
        </p:spPr>
      </p:cxnSp>
      <p:grpSp>
        <p:nvGrpSpPr>
          <p:cNvPr id="438" name="Google Shape;438;p12"/>
          <p:cNvGrpSpPr/>
          <p:nvPr/>
        </p:nvGrpSpPr>
        <p:grpSpPr>
          <a:xfrm>
            <a:off x="5014983" y="1775799"/>
            <a:ext cx="656316" cy="656316"/>
            <a:chOff x="3145601" y="1775799"/>
            <a:chExt cx="656316" cy="656316"/>
          </a:xfrm>
        </p:grpSpPr>
        <p:sp>
          <p:nvSpPr>
            <p:cNvPr id="439" name="Google Shape;439;p12"/>
            <p:cNvSpPr/>
            <p:nvPr/>
          </p:nvSpPr>
          <p:spPr>
            <a:xfrm>
              <a:off x="3145601"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40" name="Google Shape;440;p12"/>
            <p:cNvGrpSpPr/>
            <p:nvPr/>
          </p:nvGrpSpPr>
          <p:grpSpPr>
            <a:xfrm>
              <a:off x="3251261" y="1857441"/>
              <a:ext cx="439754" cy="485782"/>
              <a:chOff x="5399755" y="2316832"/>
              <a:chExt cx="554154" cy="612158"/>
            </a:xfrm>
          </p:grpSpPr>
          <p:sp>
            <p:nvSpPr>
              <p:cNvPr id="441" name="Google Shape;441;p1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1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1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1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1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1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12"/>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1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12"/>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12"/>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12"/>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1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12"/>
            <p:cNvSpPr/>
            <p:nvPr/>
          </p:nvSpPr>
          <p:spPr>
            <a:xfrm>
              <a:off x="3396002" y="2029823"/>
              <a:ext cx="156388" cy="155634"/>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54" name="Google Shape;454;p12"/>
          <p:cNvGrpSpPr/>
          <p:nvPr/>
        </p:nvGrpSpPr>
        <p:grpSpPr>
          <a:xfrm>
            <a:off x="1018582" y="1775799"/>
            <a:ext cx="656316" cy="656316"/>
            <a:chOff x="355642" y="1775799"/>
            <a:chExt cx="656316" cy="656316"/>
          </a:xfrm>
        </p:grpSpPr>
        <p:sp>
          <p:nvSpPr>
            <p:cNvPr id="455" name="Google Shape;455;p12"/>
            <p:cNvSpPr/>
            <p:nvPr/>
          </p:nvSpPr>
          <p:spPr>
            <a:xfrm>
              <a:off x="355642"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56" name="Google Shape;456;p12"/>
            <p:cNvGrpSpPr/>
            <p:nvPr/>
          </p:nvGrpSpPr>
          <p:grpSpPr>
            <a:xfrm>
              <a:off x="555065" y="1942711"/>
              <a:ext cx="257466" cy="335954"/>
              <a:chOff x="1876510" y="1547778"/>
              <a:chExt cx="347712" cy="453711"/>
            </a:xfrm>
          </p:grpSpPr>
          <p:sp>
            <p:nvSpPr>
              <p:cNvPr id="457" name="Google Shape;457;p1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8" name="Google Shape;458;p1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431799" y="1532335"/>
            <a:ext cx="6574725" cy="746100"/>
          </a:xfrm>
          <a:prstGeom prst="rect">
            <a:avLst/>
          </a:prstGeom>
          <a:noFill/>
          <a:ln>
            <a:noFill/>
          </a:ln>
        </p:spPr>
        <p:txBody>
          <a:bodyPr spcFirstLastPara="1" wrap="square" lIns="0" tIns="0" rIns="0" bIns="0" anchor="t" anchorCtr="0">
            <a:noAutofit/>
          </a:bodyPr>
          <a:lstStyle/>
          <a:p>
            <a:r>
              <a:rPr lang="fr-FR"/>
              <a:t>Considérations financières et techniques</a:t>
            </a:r>
          </a:p>
        </p:txBody>
      </p:sp>
      <p:sp>
        <p:nvSpPr>
          <p:cNvPr id="1255" name="Google Shape;1255;p73"/>
          <p:cNvSpPr txBox="1"/>
          <p:nvPr/>
        </p:nvSpPr>
        <p:spPr>
          <a:xfrm>
            <a:off x="431799" y="2530723"/>
            <a:ext cx="3756775" cy="2975219"/>
          </a:xfrm>
          <a:prstGeom prst="rect">
            <a:avLst/>
          </a:prstGeom>
          <a:noFill/>
          <a:ln>
            <a:noFill/>
          </a:ln>
        </p:spPr>
        <p:txBody>
          <a:bodyPr spcFirstLastPara="1" wrap="square" lIns="0" tIns="0" rIns="0" bIns="0" anchor="t" anchorCtr="0">
            <a:noAutofit/>
          </a:bodyPr>
          <a:lstStyle/>
          <a:p>
            <a:r>
              <a:rPr lang="fr-FR" sz="1350" dirty="0">
                <a:solidFill>
                  <a:srgbClr val="0B3458"/>
                </a:solidFill>
              </a:rPr>
              <a:t>Frais prévus pour l’évaluation des candidatures à la prochaine série du programme des nouveaux gTLD : </a:t>
            </a:r>
            <a:r>
              <a:rPr lang="fr-FR" sz="1350" b="1" dirty="0">
                <a:solidFill>
                  <a:srgbClr val="0B3458"/>
                </a:solidFill>
              </a:rPr>
              <a:t>227 000 dollars américains.</a:t>
            </a:r>
          </a:p>
          <a:p>
            <a:endParaRPr lang="en-US" sz="1350" b="1" dirty="0">
              <a:solidFill>
                <a:srgbClr val="0B3458"/>
              </a:solidFill>
            </a:endParaRPr>
          </a:p>
          <a:p>
            <a:r>
              <a:rPr lang="fr-FR" sz="1350" dirty="0">
                <a:solidFill>
                  <a:srgbClr val="0B3458"/>
                </a:solidFill>
              </a:rPr>
              <a:t>En plus des :</a:t>
            </a:r>
          </a:p>
          <a:p>
            <a:endParaRPr sz="1350" dirty="0">
              <a:solidFill>
                <a:srgbClr val="0B3458"/>
              </a:solidFill>
            </a:endParaRPr>
          </a:p>
          <a:p>
            <a:pPr marL="295312" indent="-214313">
              <a:buClr>
                <a:srgbClr val="F1633E"/>
              </a:buClr>
              <a:buSzPts val="1440"/>
              <a:buFont typeface="NTR"/>
              <a:buChar char="✚"/>
            </a:pPr>
            <a:r>
              <a:rPr lang="fr-FR" sz="1350" dirty="0">
                <a:solidFill>
                  <a:srgbClr val="0B3458"/>
                </a:solidFill>
              </a:rPr>
              <a:t>Frais de fonctionnement standard inclus dans le contrat de registre signé avec l’ICANN. </a:t>
            </a:r>
          </a:p>
          <a:p>
            <a:pPr marL="295312" indent="-145733">
              <a:buClr>
                <a:srgbClr val="F1633E"/>
              </a:buClr>
              <a:buSzPts val="1440"/>
            </a:pPr>
            <a:endParaRPr sz="1350" dirty="0">
              <a:solidFill>
                <a:srgbClr val="0B3458"/>
              </a:solidFill>
            </a:endParaRPr>
          </a:p>
          <a:p>
            <a:pPr marL="295312" indent="-214313">
              <a:buClr>
                <a:srgbClr val="F1633E"/>
              </a:buClr>
              <a:buSzPts val="1440"/>
              <a:buFont typeface="NTR"/>
              <a:buChar char="✚"/>
            </a:pPr>
            <a:r>
              <a:rPr lang="fr-FR" sz="1350" dirty="0">
                <a:solidFill>
                  <a:srgbClr val="0B3458"/>
                </a:solidFill>
              </a:rPr>
              <a:t>Obligations financières et techniques permanentes.</a:t>
            </a:r>
          </a:p>
          <a:p>
            <a:pPr marL="295312" indent="-214313">
              <a:buClr>
                <a:srgbClr val="F1633E"/>
              </a:buClr>
              <a:buSzPts val="1440"/>
              <a:buFont typeface="NTR"/>
              <a:buChar char="✚"/>
            </a:pPr>
            <a:endParaRPr lang="en-US" sz="1350" dirty="0">
              <a:solidFill>
                <a:srgbClr val="0B3458"/>
              </a:solidFill>
            </a:endParaRPr>
          </a:p>
          <a:p>
            <a:pPr marL="80999">
              <a:buClr>
                <a:srgbClr val="F1633E"/>
              </a:buClr>
              <a:buSzPts val="1440"/>
            </a:pPr>
            <a:r>
              <a:rPr lang="fr-FR" sz="1050" dirty="0">
                <a:solidFill>
                  <a:srgbClr val="0B3458"/>
                </a:solidFill>
              </a:rPr>
              <a:t>*Les frais sont susceptibles d’être modifiés</a:t>
            </a:r>
          </a:p>
          <a:p>
            <a:pPr marL="80999">
              <a:buClr>
                <a:srgbClr val="F1633E"/>
              </a:buClr>
              <a:buSzPts val="1440"/>
            </a:pPr>
            <a:endParaRPr lang="en-US" sz="1050" dirty="0">
              <a:solidFill>
                <a:srgbClr val="0B3458"/>
              </a:solidFill>
            </a:endParaRPr>
          </a:p>
          <a:p>
            <a:pPr marL="80999">
              <a:buClr>
                <a:srgbClr val="F1633E"/>
              </a:buClr>
              <a:buSzPts val="1440"/>
            </a:pPr>
            <a:r>
              <a:rPr lang="fr-FR" sz="1050" dirty="0">
                <a:solidFill>
                  <a:srgbClr val="0B3458"/>
                </a:solidFill>
              </a:rPr>
              <a:t>**Des exceptions peuvent s’appliquer aux candidats éligibles</a:t>
            </a:r>
          </a:p>
          <a:p>
            <a:pPr marL="295312" indent="-214313">
              <a:buClr>
                <a:srgbClr val="F1633E"/>
              </a:buClr>
              <a:buSzPts val="1440"/>
              <a:buFont typeface="NTR"/>
              <a:buChar char="✚"/>
            </a:pPr>
            <a:endParaRPr lang="en-US" sz="1350" dirty="0"/>
          </a:p>
        </p:txBody>
      </p:sp>
      <p:sp>
        <p:nvSpPr>
          <p:cNvPr id="1256" name="Google Shape;1256;p73"/>
          <p:cNvSpPr/>
          <p:nvPr/>
        </p:nvSpPr>
        <p:spPr>
          <a:xfrm>
            <a:off x="4572000" y="3763767"/>
            <a:ext cx="4572000" cy="1742175"/>
          </a:xfrm>
          <a:prstGeom prst="rect">
            <a:avLst/>
          </a:prstGeom>
          <a:solidFill>
            <a:srgbClr val="0B3458"/>
          </a:solidFill>
          <a:ln>
            <a:noFill/>
          </a:ln>
        </p:spPr>
        <p:txBody>
          <a:bodyPr spcFirstLastPara="1" wrap="square" lIns="270000" tIns="270000" rIns="459000" bIns="202500" anchor="t" anchorCtr="0">
            <a:noAutofit/>
          </a:bodyPr>
          <a:lstStyle/>
          <a:p>
            <a:r>
              <a:rPr lang="fr-FR" sz="1350">
                <a:solidFill>
                  <a:schemeClr val="lt1"/>
                </a:solidFill>
              </a:rPr>
              <a:t>Tous les candidats à un nouveau gTLD doivent être en mesure de démontrer qu’ils possèdent les capacités opérationnelles, techniques et financières nécessaires pour exploiter un registre et satisfaire aux exigences contractuelles.</a:t>
            </a:r>
          </a:p>
        </p:txBody>
      </p:sp>
      <p:sp>
        <p:nvSpPr>
          <p:cNvPr id="1257" name="Google Shape;1257;p73"/>
          <p:cNvSpPr/>
          <p:nvPr/>
        </p:nvSpPr>
        <p:spPr>
          <a:xfrm>
            <a:off x="4572000" y="2376920"/>
            <a:ext cx="4572000" cy="1108800"/>
          </a:xfrm>
          <a:prstGeom prst="rect">
            <a:avLst/>
          </a:prstGeom>
          <a:solidFill>
            <a:srgbClr val="0B3458"/>
          </a:solidFill>
          <a:ln>
            <a:noFill/>
          </a:ln>
        </p:spPr>
        <p:txBody>
          <a:bodyPr spcFirstLastPara="1" wrap="square" lIns="270000" tIns="270000" rIns="459000" bIns="202500" anchor="t" anchorCtr="0">
            <a:noAutofit/>
          </a:bodyPr>
          <a:lstStyle/>
          <a:p>
            <a:r>
              <a:rPr lang="fr-FR" sz="1350">
                <a:solidFill>
                  <a:schemeClr val="lt1"/>
                </a:solidFill>
              </a:rPr>
              <a:t>Postuler pour un nouveau gTLD implique d’importantes ressources financières et techniques.</a:t>
            </a:r>
          </a:p>
        </p:txBody>
      </p:sp>
      <p:sp>
        <p:nvSpPr>
          <p:cNvPr id="1258" name="Google Shape;1258;p73"/>
          <p:cNvSpPr>
            <a:spLocks/>
          </p:cNvSpPr>
          <p:nvPr/>
        </p:nvSpPr>
        <p:spPr>
          <a:xfrm>
            <a:off x="4955426" y="3584524"/>
            <a:ext cx="356400" cy="356400"/>
          </a:xfrm>
          <a:prstGeom prst="ellipse">
            <a:avLst/>
          </a:prstGeom>
          <a:solidFill>
            <a:srgbClr val="F1633E"/>
          </a:solidFill>
          <a:ln>
            <a:noFill/>
          </a:ln>
        </p:spPr>
        <p:txBody>
          <a:bodyPr spcFirstLastPara="1" wrap="square" lIns="68569" tIns="34275" rIns="68569" bIns="34275" anchor="ctr" anchorCtr="0">
            <a:noAutofit/>
          </a:bodyPr>
          <a:lstStyle/>
          <a:p>
            <a:pPr algn="ctr"/>
            <a:r>
              <a:rPr lang="fr-FR" sz="1800" b="1">
                <a:solidFill>
                  <a:srgbClr val="0B3458"/>
                </a:solidFill>
              </a:rPr>
              <a:t>!</a:t>
            </a:r>
          </a:p>
        </p:txBody>
      </p:sp>
      <p:sp>
        <p:nvSpPr>
          <p:cNvPr id="1259" name="Google Shape;1259;p73"/>
          <p:cNvSpPr/>
          <p:nvPr/>
        </p:nvSpPr>
        <p:spPr>
          <a:xfrm>
            <a:off x="4955424" y="2197987"/>
            <a:ext cx="356400" cy="356400"/>
          </a:xfrm>
          <a:prstGeom prst="ellipse">
            <a:avLst/>
          </a:prstGeom>
          <a:solidFill>
            <a:srgbClr val="F1633E"/>
          </a:solidFill>
          <a:ln>
            <a:noFill/>
          </a:ln>
        </p:spPr>
        <p:txBody>
          <a:bodyPr spcFirstLastPara="1" wrap="square" lIns="68569" tIns="34275" rIns="68569" bIns="34275" anchor="ctr" anchorCtr="0">
            <a:noAutofit/>
          </a:bodyPr>
          <a:lstStyle/>
          <a:p>
            <a:pPr algn="ctr"/>
            <a:r>
              <a:rPr lang="fr-FR" sz="1800" b="1">
                <a:solidFill>
                  <a:srgbClr val="0B3458"/>
                </a:solidFill>
              </a:rPr>
              <a:t>!</a:t>
            </a:r>
          </a:p>
        </p:txBody>
      </p:sp>
      <p:sp>
        <p:nvSpPr>
          <p:cNvPr id="2" name="TextBox 1">
            <a:extLst>
              <a:ext uri="{FF2B5EF4-FFF2-40B4-BE49-F238E27FC236}">
                <a16:creationId xmlns:a16="http://schemas.microsoft.com/office/drawing/2014/main" id="{6FF5A994-4C1E-2176-3E17-F1C82D962105}"/>
              </a:ext>
            </a:extLst>
          </p:cNvPr>
          <p:cNvSpPr txBox="1"/>
          <p:nvPr/>
        </p:nvSpPr>
        <p:spPr>
          <a:xfrm>
            <a:off x="3858905" y="5883038"/>
            <a:ext cx="184731" cy="253916"/>
          </a:xfrm>
          <a:prstGeom prst="rect">
            <a:avLst/>
          </a:prstGeom>
          <a:noFill/>
        </p:spPr>
        <p:txBody>
          <a:bodyPr wrap="none" rtlCol="0">
            <a:spAutoFit/>
          </a:bodyPr>
          <a:lstStyle/>
          <a:p>
            <a:endParaRPr lang="en-BE" sz="105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f0b3186bae_0_0"/>
          <p:cNvSpPr txBox="1">
            <a:spLocks noGrp="1"/>
          </p:cNvSpPr>
          <p:nvPr>
            <p:ph type="title"/>
          </p:nvPr>
        </p:nvSpPr>
        <p:spPr>
          <a:xfrm>
            <a:off x="431799" y="900125"/>
            <a:ext cx="7521353" cy="646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Responsabilités des opérateurs de registre </a:t>
            </a:r>
          </a:p>
          <a:p>
            <a:pPr marL="0" lvl="0" indent="0" algn="l" rtl="0">
              <a:lnSpc>
                <a:spcPct val="100000"/>
              </a:lnSpc>
              <a:spcBef>
                <a:spcPts val="0"/>
              </a:spcBef>
              <a:spcAft>
                <a:spcPts val="0"/>
              </a:spcAft>
              <a:buClr>
                <a:srgbClr val="0B3458"/>
              </a:buClr>
              <a:buSzPts val="2800"/>
              <a:buFont typeface="Arial"/>
              <a:buNone/>
            </a:pPr>
            <a:r>
              <a:rPr lang="fr-FR" dirty="0"/>
              <a:t>	</a:t>
            </a:r>
          </a:p>
        </p:txBody>
      </p:sp>
      <p:sp>
        <p:nvSpPr>
          <p:cNvPr id="477" name="Google Shape;477;g2f0b3186bae_0_0"/>
          <p:cNvSpPr txBox="1"/>
          <p:nvPr/>
        </p:nvSpPr>
        <p:spPr>
          <a:xfrm>
            <a:off x="4990642" y="318208"/>
            <a:ext cx="33153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2f0b3186bae_0_0"/>
          <p:cNvSpPr/>
          <p:nvPr/>
        </p:nvSpPr>
        <p:spPr>
          <a:xfrm>
            <a:off x="4656238" y="2962911"/>
            <a:ext cx="4032000" cy="3511312"/>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fr-FR" sz="1800" dirty="0">
                <a:solidFill>
                  <a:schemeClr val="lt1"/>
                </a:solidFill>
              </a:rPr>
              <a:t>Répondre aux exigences détaillées dans le contrat de registre et les politiques de l'ICANN. </a:t>
            </a:r>
          </a:p>
          <a:p>
            <a:pPr marL="457200" lvl="0" indent="-342900" algn="l" rtl="0">
              <a:spcBef>
                <a:spcPts val="0"/>
              </a:spcBef>
              <a:spcAft>
                <a:spcPts val="0"/>
              </a:spcAft>
              <a:buClr>
                <a:schemeClr val="lt1"/>
              </a:buClr>
              <a:buSzPts val="1800"/>
              <a:buChar char="●"/>
            </a:pPr>
            <a:r>
              <a:rPr lang="fr-FR" sz="1800" dirty="0">
                <a:solidFill>
                  <a:schemeClr val="lt1"/>
                </a:solidFill>
              </a:rPr>
              <a:t>Convertir les noms de domaine en adresses IP pour permettre l'acheminement du trafic Internet.</a:t>
            </a:r>
          </a:p>
          <a:p>
            <a:pPr marL="457200" lvl="0" indent="-342900" algn="l" rtl="0">
              <a:spcBef>
                <a:spcPts val="0"/>
              </a:spcBef>
              <a:spcAft>
                <a:spcPts val="0"/>
              </a:spcAft>
              <a:buClr>
                <a:schemeClr val="lt1"/>
              </a:buClr>
              <a:buSzPts val="1800"/>
              <a:buChar char="●"/>
            </a:pPr>
            <a:r>
              <a:rPr lang="fr-FR" sz="1800" dirty="0">
                <a:solidFill>
                  <a:schemeClr val="lt1"/>
                </a:solidFill>
              </a:rPr>
              <a:t>Gérer les aspects techniques du TLD</a:t>
            </a:r>
          </a:p>
        </p:txBody>
      </p:sp>
      <p:sp>
        <p:nvSpPr>
          <p:cNvPr id="479" name="Google Shape;479;g2f0b3186bae_0_0"/>
          <p:cNvSpPr/>
          <p:nvPr/>
        </p:nvSpPr>
        <p:spPr>
          <a:xfrm>
            <a:off x="455763" y="2962911"/>
            <a:ext cx="4032000" cy="3501712"/>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fr-FR" sz="1800" dirty="0">
                <a:solidFill>
                  <a:schemeClr val="lt1"/>
                </a:solidFill>
              </a:rPr>
              <a:t>Maintenir la base de données principale de tous les noms de domaine enregistrés dans le TLD. </a:t>
            </a:r>
          </a:p>
          <a:p>
            <a:pPr marL="457200" lvl="0" indent="-342900" algn="l" rtl="0">
              <a:spcBef>
                <a:spcPts val="0"/>
              </a:spcBef>
              <a:spcAft>
                <a:spcPts val="0"/>
              </a:spcAft>
              <a:buClr>
                <a:schemeClr val="lt1"/>
              </a:buClr>
              <a:buSzPts val="1800"/>
              <a:buChar char="●"/>
            </a:pPr>
            <a:r>
              <a:rPr lang="fr-FR" sz="1800" dirty="0">
                <a:solidFill>
                  <a:schemeClr val="lt1"/>
                </a:solidFill>
              </a:rPr>
              <a:t>Générer le « fichier de zone » qui permet aux ordinateurs d'acheminer le trafic Internet vers et depuis les TLD partout dans le monde.</a:t>
            </a:r>
          </a:p>
        </p:txBody>
      </p:sp>
      <p:sp>
        <p:nvSpPr>
          <p:cNvPr id="480" name="Google Shape;480;g2f0b3186bae_0_0"/>
          <p:cNvSpPr/>
          <p:nvPr/>
        </p:nvSpPr>
        <p:spPr>
          <a:xfrm>
            <a:off x="455775" y="1928811"/>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dirty="0">
                <a:solidFill>
                  <a:srgbClr val="0B3458"/>
                </a:solidFill>
              </a:rPr>
              <a:t>Opérateurs de registre</a:t>
            </a:r>
          </a:p>
        </p:txBody>
      </p:sp>
      <p:sp>
        <p:nvSpPr>
          <p:cNvPr id="481" name="Google Shape;481;g2f0b3186bae_0_0"/>
          <p:cNvSpPr/>
          <p:nvPr/>
        </p:nvSpPr>
        <p:spPr>
          <a:xfrm>
            <a:off x="4656250" y="1935111"/>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dirty="0">
                <a:solidFill>
                  <a:srgbClr val="0B3458"/>
                </a:solidFill>
              </a:rPr>
              <a:t>Responsabilités</a:t>
            </a:r>
          </a:p>
        </p:txBody>
      </p:sp>
      <p:cxnSp>
        <p:nvCxnSpPr>
          <p:cNvPr id="482" name="Google Shape;482;g2f0b3186bae_0_0"/>
          <p:cNvCxnSpPr/>
          <p:nvPr/>
        </p:nvCxnSpPr>
        <p:spPr>
          <a:xfrm>
            <a:off x="455764" y="1922508"/>
            <a:ext cx="4011600" cy="4800"/>
          </a:xfrm>
          <a:prstGeom prst="straightConnector1">
            <a:avLst/>
          </a:prstGeom>
          <a:noFill/>
          <a:ln w="15875" cap="flat" cmpd="sng">
            <a:solidFill>
              <a:srgbClr val="F1633E"/>
            </a:solidFill>
            <a:prstDash val="solid"/>
            <a:round/>
            <a:headEnd type="none" w="sm" len="sm"/>
            <a:tailEnd type="none" w="sm" len="sm"/>
          </a:ln>
        </p:spPr>
      </p:cxnSp>
      <p:cxnSp>
        <p:nvCxnSpPr>
          <p:cNvPr id="483" name="Google Shape;483;g2f0b3186bae_0_0"/>
          <p:cNvCxnSpPr/>
          <p:nvPr/>
        </p:nvCxnSpPr>
        <p:spPr>
          <a:xfrm>
            <a:off x="4666439" y="1922521"/>
            <a:ext cx="4011600" cy="4800"/>
          </a:xfrm>
          <a:prstGeom prst="straightConnector1">
            <a:avLst/>
          </a:prstGeom>
          <a:noFill/>
          <a:ln w="15875" cap="flat" cmpd="sng">
            <a:solidFill>
              <a:srgbClr val="F1633E"/>
            </a:solidFill>
            <a:prstDash val="solid"/>
            <a:round/>
            <a:headEnd type="none" w="sm" len="sm"/>
            <a:tailEnd type="none" w="sm" len="sm"/>
          </a:ln>
        </p:spPr>
      </p:cxnSp>
      <p:grpSp>
        <p:nvGrpSpPr>
          <p:cNvPr id="484" name="Google Shape;484;g2f0b3186bae_0_0"/>
          <p:cNvGrpSpPr/>
          <p:nvPr/>
        </p:nvGrpSpPr>
        <p:grpSpPr>
          <a:xfrm>
            <a:off x="714183" y="1596710"/>
            <a:ext cx="656400" cy="656400"/>
            <a:chOff x="3145601" y="1775799"/>
            <a:chExt cx="656400" cy="656400"/>
          </a:xfrm>
        </p:grpSpPr>
        <p:sp>
          <p:nvSpPr>
            <p:cNvPr id="485" name="Google Shape;485;g2f0b3186bae_0_0"/>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86" name="Google Shape;486;g2f0b3186bae_0_0"/>
            <p:cNvGrpSpPr/>
            <p:nvPr/>
          </p:nvGrpSpPr>
          <p:grpSpPr>
            <a:xfrm>
              <a:off x="3251481" y="1857588"/>
              <a:ext cx="439657" cy="485762"/>
              <a:chOff x="5399755" y="2316890"/>
              <a:chExt cx="554003" cy="612100"/>
            </a:xfrm>
          </p:grpSpPr>
          <p:sp>
            <p:nvSpPr>
              <p:cNvPr id="487" name="Google Shape;487;g2f0b3186bae_0_0"/>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g2f0b3186bae_0_0"/>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g2f0b3186bae_0_0"/>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g2f0b3186bae_0_0"/>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g2f0b3186bae_0_0"/>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g2f0b3186bae_0_0"/>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g2f0b3186bae_0_0"/>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g2f0b3186bae_0_0"/>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g2f0b3186bae_0_0"/>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g2f0b3186bae_0_0"/>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g2f0b3186bae_0_0"/>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g2f0b3186bae_0_0"/>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99" name="Google Shape;499;g2f0b3186bae_0_0"/>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0" name="Google Shape;500;g2f0b3186bae_0_0"/>
          <p:cNvSpPr/>
          <p:nvPr/>
        </p:nvSpPr>
        <p:spPr>
          <a:xfrm>
            <a:off x="4927033" y="1631216"/>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501" name="Google Shape;501;g2f0b3186bae_0_0"/>
          <p:cNvPicPr preferRelativeResize="0"/>
          <p:nvPr/>
        </p:nvPicPr>
        <p:blipFill rotWithShape="1">
          <a:blip r:embed="rId3">
            <a:alphaModFix/>
          </a:blip>
          <a:srcRect/>
          <a:stretch/>
        </p:blipFill>
        <p:spPr>
          <a:xfrm>
            <a:off x="5064549" y="1802022"/>
            <a:ext cx="373658" cy="2562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fr-FR"/>
              <a:t>04</a:t>
            </a:r>
          </a:p>
        </p:txBody>
      </p:sp>
      <p:sp>
        <p:nvSpPr>
          <p:cNvPr id="507" name="Google Shape;507;p11"/>
          <p:cNvSpPr txBox="1">
            <a:spLocks noGrp="1"/>
          </p:cNvSpPr>
          <p:nvPr>
            <p:ph type="title"/>
          </p:nvPr>
        </p:nvSpPr>
        <p:spPr>
          <a:xfrm>
            <a:off x="431800" y="2786063"/>
            <a:ext cx="5203200" cy="1108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fr-FR"/>
              <a:t>Soutien proposé aux candidats aux nouveaux gTLD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5"/>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a:t>Critères pour bénéficier du soutien aux candidats </a:t>
            </a:r>
          </a:p>
        </p:txBody>
      </p:sp>
      <p:sp>
        <p:nvSpPr>
          <p:cNvPr id="514" name="Google Shape;514;p15"/>
          <p:cNvSpPr txBox="1"/>
          <p:nvPr/>
        </p:nvSpPr>
        <p:spPr>
          <a:xfrm>
            <a:off x="431800" y="2074914"/>
            <a:ext cx="2768599" cy="28521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rgbClr val="0B3458"/>
                </a:solidFill>
                <a:latin typeface="Arial"/>
                <a:ea typeface="Arial"/>
                <a:cs typeface="Arial"/>
                <a:sym typeface="Arial"/>
              </a:rPr>
              <a:t>Pour être éligible aux aides accordées par le biais du programme de soutien aux candidats, les candidats doivent démontrer :</a:t>
            </a:r>
          </a:p>
        </p:txBody>
      </p:sp>
      <p:sp>
        <p:nvSpPr>
          <p:cNvPr id="515" name="Google Shape;515;p15"/>
          <p:cNvSpPr/>
          <p:nvPr/>
        </p:nvSpPr>
        <p:spPr>
          <a:xfrm>
            <a:off x="3997842" y="3647163"/>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fr-FR" sz="1900" b="0" i="0" u="none" strike="noStrike" cap="none" dirty="0">
                <a:solidFill>
                  <a:schemeClr val="lt1"/>
                </a:solidFill>
                <a:latin typeface="Arial"/>
                <a:ea typeface="Arial"/>
                <a:cs typeface="Arial"/>
                <a:sym typeface="Arial"/>
              </a:rPr>
              <a:t>Besoin financier</a:t>
            </a:r>
          </a:p>
        </p:txBody>
      </p:sp>
      <p:sp>
        <p:nvSpPr>
          <p:cNvPr id="516" name="Google Shape;516;p15"/>
          <p:cNvSpPr/>
          <p:nvPr/>
        </p:nvSpPr>
        <p:spPr>
          <a:xfrm>
            <a:off x="3997842" y="4443047"/>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fr-FR" sz="1900" b="0" i="0" u="none" strike="noStrike" cap="none" dirty="0">
                <a:solidFill>
                  <a:schemeClr val="lt1"/>
                </a:solidFill>
                <a:latin typeface="Arial"/>
                <a:ea typeface="Arial"/>
                <a:cs typeface="Arial"/>
                <a:sym typeface="Arial"/>
              </a:rPr>
              <a:t>Viabilité</a:t>
            </a:r>
            <a:r>
              <a:rPr lang="fr-FR" sz="1900" b="1" i="0" u="none" strike="noStrike" cap="none" dirty="0">
                <a:solidFill>
                  <a:srgbClr val="F1633E"/>
                </a:solidFill>
                <a:latin typeface="Arial"/>
                <a:ea typeface="Arial"/>
                <a:cs typeface="Arial"/>
                <a:sym typeface="Arial"/>
              </a:rPr>
              <a:t> </a:t>
            </a:r>
            <a:r>
              <a:rPr lang="fr-FR" sz="1900" b="0" i="0" u="none" strike="noStrike" cap="none" dirty="0">
                <a:solidFill>
                  <a:schemeClr val="lt1"/>
                </a:solidFill>
                <a:latin typeface="Arial"/>
                <a:ea typeface="Arial"/>
                <a:cs typeface="Arial"/>
                <a:sym typeface="Arial"/>
              </a:rPr>
              <a:t>financière</a:t>
            </a:r>
          </a:p>
        </p:txBody>
      </p:sp>
      <p:sp>
        <p:nvSpPr>
          <p:cNvPr id="517" name="Google Shape;517;p15"/>
          <p:cNvSpPr/>
          <p:nvPr/>
        </p:nvSpPr>
        <p:spPr>
          <a:xfrm>
            <a:off x="3997842" y="2055406"/>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fr-FR" sz="1900" b="0" i="0" u="none" strike="noStrike" cap="none" dirty="0">
                <a:solidFill>
                  <a:schemeClr val="lt1"/>
                </a:solidFill>
                <a:latin typeface="Arial"/>
                <a:ea typeface="Arial"/>
                <a:cs typeface="Arial"/>
                <a:sym typeface="Arial"/>
              </a:rPr>
              <a:t>Diligence raisonnable en matière d’antécédents commerciaux</a:t>
            </a:r>
          </a:p>
        </p:txBody>
      </p:sp>
      <p:sp>
        <p:nvSpPr>
          <p:cNvPr id="518" name="Google Shape;518;p15"/>
          <p:cNvSpPr/>
          <p:nvPr/>
        </p:nvSpPr>
        <p:spPr>
          <a:xfrm>
            <a:off x="3997842" y="2851290"/>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fr-FR" sz="1900" b="0" i="0" u="none" strike="noStrike" cap="none" dirty="0">
                <a:solidFill>
                  <a:schemeClr val="lt1"/>
                </a:solidFill>
                <a:latin typeface="Arial"/>
                <a:ea typeface="Arial"/>
                <a:cs typeface="Arial"/>
                <a:sym typeface="Arial"/>
              </a:rPr>
              <a:t>Diligence raisonnable</a:t>
            </a:r>
            <a:r>
              <a:rPr lang="fr-FR" sz="1900" b="1" i="0" u="none" strike="noStrike" cap="none" dirty="0">
                <a:solidFill>
                  <a:schemeClr val="lt1"/>
                </a:solidFill>
                <a:latin typeface="Arial"/>
                <a:ea typeface="Arial"/>
                <a:cs typeface="Arial"/>
                <a:sym typeface="Arial"/>
              </a:rPr>
              <a:t> </a:t>
            </a:r>
            <a:r>
              <a:rPr lang="fr-FR" sz="1900" b="0" i="0" u="none" strike="noStrike" cap="none" dirty="0">
                <a:solidFill>
                  <a:schemeClr val="lt1"/>
                </a:solidFill>
                <a:latin typeface="Arial"/>
                <a:ea typeface="Arial"/>
                <a:cs typeface="Arial"/>
                <a:sym typeface="Arial"/>
              </a:rPr>
              <a:t>en matière de</a:t>
            </a:r>
            <a:r>
              <a:rPr lang="fr-FR" sz="1900" b="1" i="0" u="none" strike="noStrike" cap="none" dirty="0">
                <a:solidFill>
                  <a:schemeClr val="lt1"/>
                </a:solidFill>
                <a:latin typeface="Arial"/>
                <a:ea typeface="Arial"/>
                <a:cs typeface="Arial"/>
                <a:sym typeface="Arial"/>
              </a:rPr>
              <a:t> </a:t>
            </a:r>
            <a:r>
              <a:rPr lang="fr-FR" sz="1900" b="0" i="0" u="none" strike="noStrike" cap="none" dirty="0">
                <a:solidFill>
                  <a:schemeClr val="lt1"/>
                </a:solidFill>
                <a:latin typeface="Arial"/>
                <a:ea typeface="Arial"/>
                <a:cs typeface="Arial"/>
                <a:sym typeface="Arial"/>
              </a:rPr>
              <a:t>responsabilité publique</a:t>
            </a:r>
          </a:p>
        </p:txBody>
      </p:sp>
      <p:sp>
        <p:nvSpPr>
          <p:cNvPr id="519" name="Google Shape;519;p15"/>
          <p:cNvSpPr/>
          <p:nvPr/>
        </p:nvSpPr>
        <p:spPr>
          <a:xfrm>
            <a:off x="3997842" y="5260005"/>
            <a:ext cx="5146158" cy="636389"/>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fr-FR" sz="1900" b="0" i="0" u="none" strike="noStrike" cap="none" dirty="0">
                <a:solidFill>
                  <a:schemeClr val="lt1"/>
                </a:solidFill>
                <a:latin typeface="Arial"/>
                <a:ea typeface="Arial"/>
                <a:cs typeface="Arial"/>
                <a:sym typeface="Arial"/>
              </a:rPr>
              <a:t>Statut</a:t>
            </a:r>
            <a:r>
              <a:rPr lang="fr-FR" sz="1900" b="1" i="0" u="none" strike="noStrike" cap="none" dirty="0">
                <a:solidFill>
                  <a:schemeClr val="lt1"/>
                </a:solidFill>
                <a:latin typeface="Arial"/>
                <a:ea typeface="Arial"/>
                <a:cs typeface="Arial"/>
                <a:sym typeface="Arial"/>
              </a:rPr>
              <a:t> </a:t>
            </a:r>
            <a:r>
              <a:rPr lang="fr-FR" sz="1900" b="0" i="0" u="none" strike="noStrike" cap="none" dirty="0">
                <a:solidFill>
                  <a:schemeClr val="lt1"/>
                </a:solidFill>
                <a:latin typeface="Arial"/>
                <a:ea typeface="Arial"/>
                <a:cs typeface="Arial"/>
                <a:sym typeface="Arial"/>
              </a:rPr>
              <a:t>d’entité</a:t>
            </a:r>
            <a:r>
              <a:rPr lang="fr-FR" sz="1900" b="1" i="0" u="none" strike="noStrike" cap="none" dirty="0">
                <a:solidFill>
                  <a:schemeClr val="lt1"/>
                </a:solidFill>
                <a:latin typeface="Arial"/>
                <a:ea typeface="Arial"/>
                <a:cs typeface="Arial"/>
                <a:sym typeface="Arial"/>
              </a:rPr>
              <a:t> </a:t>
            </a:r>
            <a:r>
              <a:rPr lang="fr-FR" sz="1900" b="0" i="0" u="none" strike="noStrike" cap="none" dirty="0">
                <a:solidFill>
                  <a:schemeClr val="lt1"/>
                </a:solidFill>
                <a:latin typeface="Arial"/>
                <a:ea typeface="Arial"/>
                <a:cs typeface="Arial"/>
                <a:sym typeface="Arial"/>
              </a:rPr>
              <a:t>éligible</a:t>
            </a:r>
          </a:p>
        </p:txBody>
      </p:sp>
      <p:sp>
        <p:nvSpPr>
          <p:cNvPr id="520" name="Google Shape;520;p15"/>
          <p:cNvSpPr/>
          <p:nvPr/>
        </p:nvSpPr>
        <p:spPr>
          <a:xfrm>
            <a:off x="3830381" y="380022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1" name="Google Shape;521;p15"/>
          <p:cNvPicPr preferRelativeResize="0"/>
          <p:nvPr/>
        </p:nvPicPr>
        <p:blipFill rotWithShape="1">
          <a:blip r:embed="rId3">
            <a:alphaModFix/>
          </a:blip>
          <a:srcRect/>
          <a:stretch/>
        </p:blipFill>
        <p:spPr>
          <a:xfrm>
            <a:off x="3923994" y="3917089"/>
            <a:ext cx="147696" cy="101276"/>
          </a:xfrm>
          <a:prstGeom prst="rect">
            <a:avLst/>
          </a:prstGeom>
          <a:noFill/>
          <a:ln>
            <a:noFill/>
          </a:ln>
        </p:spPr>
      </p:pic>
      <p:sp>
        <p:nvSpPr>
          <p:cNvPr id="522" name="Google Shape;522;p15"/>
          <p:cNvSpPr/>
          <p:nvPr/>
        </p:nvSpPr>
        <p:spPr>
          <a:xfrm>
            <a:off x="3830381" y="45922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3" name="Google Shape;523;p15"/>
          <p:cNvPicPr preferRelativeResize="0"/>
          <p:nvPr/>
        </p:nvPicPr>
        <p:blipFill rotWithShape="1">
          <a:blip r:embed="rId3">
            <a:alphaModFix/>
          </a:blip>
          <a:srcRect/>
          <a:stretch/>
        </p:blipFill>
        <p:spPr>
          <a:xfrm>
            <a:off x="3923994" y="4709139"/>
            <a:ext cx="147696" cy="101276"/>
          </a:xfrm>
          <a:prstGeom prst="rect">
            <a:avLst/>
          </a:prstGeom>
          <a:noFill/>
          <a:ln>
            <a:noFill/>
          </a:ln>
        </p:spPr>
      </p:pic>
      <p:sp>
        <p:nvSpPr>
          <p:cNvPr id="524" name="Google Shape;524;p15"/>
          <p:cNvSpPr/>
          <p:nvPr/>
        </p:nvSpPr>
        <p:spPr>
          <a:xfrm>
            <a:off x="3830381" y="2213679"/>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5" name="Google Shape;525;p15"/>
          <p:cNvPicPr preferRelativeResize="0"/>
          <p:nvPr/>
        </p:nvPicPr>
        <p:blipFill rotWithShape="1">
          <a:blip r:embed="rId3">
            <a:alphaModFix/>
          </a:blip>
          <a:srcRect/>
          <a:stretch/>
        </p:blipFill>
        <p:spPr>
          <a:xfrm>
            <a:off x="3923994" y="2330544"/>
            <a:ext cx="147696" cy="101276"/>
          </a:xfrm>
          <a:prstGeom prst="rect">
            <a:avLst/>
          </a:prstGeom>
          <a:noFill/>
          <a:ln>
            <a:noFill/>
          </a:ln>
        </p:spPr>
      </p:pic>
      <p:sp>
        <p:nvSpPr>
          <p:cNvPr id="526" name="Google Shape;526;p15"/>
          <p:cNvSpPr/>
          <p:nvPr/>
        </p:nvSpPr>
        <p:spPr>
          <a:xfrm>
            <a:off x="3830381" y="3002510"/>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7" name="Google Shape;527;p15"/>
          <p:cNvPicPr preferRelativeResize="0"/>
          <p:nvPr/>
        </p:nvPicPr>
        <p:blipFill rotWithShape="1">
          <a:blip r:embed="rId3">
            <a:alphaModFix/>
          </a:blip>
          <a:srcRect/>
          <a:stretch/>
        </p:blipFill>
        <p:spPr>
          <a:xfrm>
            <a:off x="3923994" y="3119375"/>
            <a:ext cx="147696" cy="101276"/>
          </a:xfrm>
          <a:prstGeom prst="rect">
            <a:avLst/>
          </a:prstGeom>
          <a:noFill/>
          <a:ln>
            <a:noFill/>
          </a:ln>
        </p:spPr>
      </p:pic>
      <p:sp>
        <p:nvSpPr>
          <p:cNvPr id="528" name="Google Shape;528;p15"/>
          <p:cNvSpPr/>
          <p:nvPr/>
        </p:nvSpPr>
        <p:spPr>
          <a:xfrm>
            <a:off x="3830381" y="5412275"/>
            <a:ext cx="334922" cy="33492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9" name="Google Shape;529;p15"/>
          <p:cNvPicPr preferRelativeResize="0"/>
          <p:nvPr/>
        </p:nvPicPr>
        <p:blipFill rotWithShape="1">
          <a:blip r:embed="rId3">
            <a:alphaModFix/>
          </a:blip>
          <a:srcRect/>
          <a:stretch/>
        </p:blipFill>
        <p:spPr>
          <a:xfrm>
            <a:off x="3923994" y="5529140"/>
            <a:ext cx="147696" cy="101276"/>
          </a:xfrm>
          <a:prstGeom prst="rect">
            <a:avLst/>
          </a:prstGeom>
          <a:noFill/>
          <a:ln>
            <a:noFill/>
          </a:ln>
        </p:spPr>
      </p:pic>
      <p:sp>
        <p:nvSpPr>
          <p:cNvPr id="530" name="Google Shape;530;p1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4"/>
          <p:cNvSpPr/>
          <p:nvPr/>
        </p:nvSpPr>
        <p:spPr>
          <a:xfrm>
            <a:off x="2614542" y="4161249"/>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organisations intergouvernementales</a:t>
            </a:r>
          </a:p>
        </p:txBody>
      </p:sp>
      <p:sp>
        <p:nvSpPr>
          <p:cNvPr id="537" name="Google Shape;537;p14"/>
          <p:cNvSpPr/>
          <p:nvPr/>
        </p:nvSpPr>
        <p:spPr>
          <a:xfrm>
            <a:off x="463625" y="4161250"/>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organisations à but non lucratif, </a:t>
            </a:r>
            <a:r>
              <a:rPr lang="fr-FR"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non gouvernementales</a:t>
            </a:r>
            <a:r>
              <a:rPr lang="fr-FR"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 ou caritatives</a:t>
            </a:r>
          </a:p>
          <a:p>
            <a:pPr marL="0" marR="0" lvl="0" indent="0" algn="l" rtl="0">
              <a:lnSpc>
                <a:spcPct val="100000"/>
              </a:lnSpc>
              <a:spcBef>
                <a:spcPts val="0"/>
              </a:spcBef>
              <a:spcAft>
                <a:spcPts val="0"/>
              </a:spcAft>
              <a:buClr>
                <a:srgbClr val="000000"/>
              </a:buClr>
              <a:buSzPts val="1600"/>
              <a:buFont typeface="Arial"/>
              <a:buNone/>
            </a:pPr>
            <a:endParaRPr lang="fr-FR"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endParaRPr>
          </a:p>
        </p:txBody>
      </p:sp>
      <p:sp>
        <p:nvSpPr>
          <p:cNvPr id="538" name="Google Shape;538;p14"/>
          <p:cNvSpPr/>
          <p:nvPr/>
        </p:nvSpPr>
        <p:spPr>
          <a:xfrm>
            <a:off x="4765459" y="4161250"/>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dirty="0">
                <a:solidFill>
                  <a:srgbClr val="0B345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o</a:t>
            </a:r>
            <a:r>
              <a:rPr lang="fr-FR"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rganisations de communautés </a:t>
            </a:r>
            <a:r>
              <a:rPr lang="fr-FR" sz="1600" b="0" i="0" u="none" strike="noStrike" cap="none" dirty="0">
                <a:solidFill>
                  <a:srgbClr val="0B3458"/>
                </a:solidFill>
                <a:latin typeface="Arial"/>
                <a:ea typeface="Arial"/>
                <a:cs typeface="Arial"/>
                <a:sym typeface="Arial"/>
              </a:rPr>
              <a:t>autochtones/</a:t>
            </a: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tribales</a:t>
            </a:r>
          </a:p>
        </p:txBody>
      </p:sp>
      <p:sp>
        <p:nvSpPr>
          <p:cNvPr id="539" name="Google Shape;539;p14"/>
          <p:cNvSpPr/>
          <p:nvPr/>
        </p:nvSpPr>
        <p:spPr>
          <a:xfrm>
            <a:off x="6772374" y="4161250"/>
            <a:ext cx="2078311"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micro entreprises ou petites entreprises sociales ou basées dans un pays en développement.</a:t>
            </a:r>
          </a:p>
        </p:txBody>
      </p:sp>
      <p:sp>
        <p:nvSpPr>
          <p:cNvPr id="540" name="Google Shape;540;p14"/>
          <p:cNvSpPr txBox="1">
            <a:spLocks noGrp="1"/>
          </p:cNvSpPr>
          <p:nvPr>
            <p:ph type="title"/>
          </p:nvPr>
        </p:nvSpPr>
        <p:spPr>
          <a:xfrm>
            <a:off x="431799" y="900113"/>
            <a:ext cx="6553213" cy="5202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Programme de soutien aux candidats</a:t>
            </a:r>
          </a:p>
        </p:txBody>
      </p:sp>
      <p:sp>
        <p:nvSpPr>
          <p:cNvPr id="541" name="Google Shape;541;p14"/>
          <p:cNvSpPr txBox="1"/>
          <p:nvPr/>
        </p:nvSpPr>
        <p:spPr>
          <a:xfrm>
            <a:off x="431800" y="1742175"/>
            <a:ext cx="8248575" cy="1571152"/>
          </a:xfrm>
          <a:prstGeom prst="rect">
            <a:avLst/>
          </a:prstGeom>
          <a:noFill/>
          <a:ln>
            <a:noFill/>
          </a:ln>
        </p:spPr>
        <p:txBody>
          <a:bodyPr spcFirstLastPara="1" wrap="square" lIns="0" tIns="0" rIns="0" bIns="0" anchor="t" anchorCtr="0">
            <a:noAutofit/>
          </a:bodyPr>
          <a:lstStyle/>
          <a:p>
            <a:pPr marL="0" marR="0" lvl="0" indent="0" algn="l" rtl="0">
              <a:lnSpc>
                <a:spcPts val="2000"/>
              </a:lnSpc>
              <a:spcBef>
                <a:spcPts val="0"/>
              </a:spcBef>
              <a:spcAft>
                <a:spcPts val="0"/>
              </a:spcAft>
              <a:buClr>
                <a:srgbClr val="000000"/>
              </a:buClr>
              <a:buSzPts val="2000"/>
              <a:buFont typeface="Arial"/>
              <a:buNone/>
            </a:pPr>
            <a:r>
              <a:rPr lang="fr-FR" sz="2000" dirty="0">
                <a:solidFill>
                  <a:srgbClr val="0B3458"/>
                </a:solidFill>
              </a:rPr>
              <a:t>La candidature à un gTLD</a:t>
            </a:r>
            <a:r>
              <a:rPr lang="fr-FR" sz="2000" b="0" i="0" u="none" strike="noStrike" cap="none" dirty="0">
                <a:solidFill>
                  <a:srgbClr val="0B3458"/>
                </a:solidFill>
                <a:latin typeface="Arial"/>
                <a:ea typeface="Arial"/>
                <a:cs typeface="Arial"/>
                <a:sym typeface="Arial"/>
              </a:rPr>
              <a:t> est coûteuse et peut être hors de portée pour de nombreuses personnes. Le programme de soutien aux candidats rend plus accessible la possibilité de déposer une candidature pour un nouveau gTLD aux entités qui ne sont pas en mesure de le faire en raison de contraintes financières ou d'autres contraintes de ressources.</a:t>
            </a:r>
          </a:p>
        </p:txBody>
      </p:sp>
      <p:sp>
        <p:nvSpPr>
          <p:cNvPr id="542" name="Google Shape;542;p14"/>
          <p:cNvSpPr txBox="1"/>
          <p:nvPr/>
        </p:nvSpPr>
        <p:spPr>
          <a:xfrm>
            <a:off x="431799" y="3259028"/>
            <a:ext cx="7711537" cy="45004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F1633E"/>
                </a:solidFill>
                <a:latin typeface="Arial"/>
                <a:ea typeface="Arial"/>
                <a:cs typeface="Arial"/>
                <a:sym typeface="Arial"/>
              </a:rPr>
              <a:t>Les candidats doivent appartenir à l'un de ces types d'entités :</a:t>
            </a:r>
          </a:p>
        </p:txBody>
      </p:sp>
      <p:cxnSp>
        <p:nvCxnSpPr>
          <p:cNvPr id="543" name="Google Shape;543;p14"/>
          <p:cNvCxnSpPr/>
          <p:nvPr/>
        </p:nvCxnSpPr>
        <p:spPr>
          <a:xfrm>
            <a:off x="463625" y="4160602"/>
            <a:ext cx="2052000" cy="0"/>
          </a:xfrm>
          <a:prstGeom prst="straightConnector1">
            <a:avLst/>
          </a:prstGeom>
          <a:noFill/>
          <a:ln w="15875" cap="flat" cmpd="sng">
            <a:solidFill>
              <a:srgbClr val="F1633E"/>
            </a:solidFill>
            <a:prstDash val="solid"/>
            <a:round/>
            <a:headEnd type="none" w="sm" len="sm"/>
            <a:tailEnd type="none" w="sm" len="sm"/>
          </a:ln>
        </p:spPr>
      </p:cxnSp>
      <p:cxnSp>
        <p:nvCxnSpPr>
          <p:cNvPr id="544" name="Google Shape;544;p14"/>
          <p:cNvCxnSpPr/>
          <p:nvPr/>
        </p:nvCxnSpPr>
        <p:spPr>
          <a:xfrm>
            <a:off x="2619684" y="4160602"/>
            <a:ext cx="2046858" cy="0"/>
          </a:xfrm>
          <a:prstGeom prst="straightConnector1">
            <a:avLst/>
          </a:prstGeom>
          <a:noFill/>
          <a:ln w="15875" cap="flat" cmpd="sng">
            <a:solidFill>
              <a:srgbClr val="F1633E"/>
            </a:solidFill>
            <a:prstDash val="solid"/>
            <a:round/>
            <a:headEnd type="none" w="sm" len="sm"/>
            <a:tailEnd type="none" w="sm" len="sm"/>
          </a:ln>
        </p:spPr>
      </p:cxnSp>
      <p:cxnSp>
        <p:nvCxnSpPr>
          <p:cNvPr id="545" name="Google Shape;545;p14"/>
          <p:cNvCxnSpPr/>
          <p:nvPr/>
        </p:nvCxnSpPr>
        <p:spPr>
          <a:xfrm>
            <a:off x="4775743" y="4160602"/>
            <a:ext cx="1897716" cy="0"/>
          </a:xfrm>
          <a:prstGeom prst="straightConnector1">
            <a:avLst/>
          </a:prstGeom>
          <a:noFill/>
          <a:ln w="15875" cap="flat" cmpd="sng">
            <a:solidFill>
              <a:srgbClr val="F1633E"/>
            </a:solidFill>
            <a:prstDash val="solid"/>
            <a:round/>
            <a:headEnd type="none" w="sm" len="sm"/>
            <a:tailEnd type="none" w="sm" len="sm"/>
          </a:ln>
        </p:spPr>
      </p:cxnSp>
      <p:cxnSp>
        <p:nvCxnSpPr>
          <p:cNvPr id="546" name="Google Shape;546;p14"/>
          <p:cNvCxnSpPr/>
          <p:nvPr/>
        </p:nvCxnSpPr>
        <p:spPr>
          <a:xfrm rot="10800000" flipH="1">
            <a:off x="6773988" y="4160338"/>
            <a:ext cx="1906387" cy="264"/>
          </a:xfrm>
          <a:prstGeom prst="straightConnector1">
            <a:avLst/>
          </a:prstGeom>
          <a:noFill/>
          <a:ln w="15875" cap="flat" cmpd="sng">
            <a:solidFill>
              <a:srgbClr val="F1633E"/>
            </a:solidFill>
            <a:prstDash val="solid"/>
            <a:round/>
            <a:headEnd type="none" w="sm" len="sm"/>
            <a:tailEnd type="none" w="sm" len="sm"/>
          </a:ln>
        </p:spPr>
      </p:cxnSp>
      <p:sp>
        <p:nvSpPr>
          <p:cNvPr id="547" name="Google Shape;547;p14"/>
          <p:cNvSpPr/>
          <p:nvPr/>
        </p:nvSpPr>
        <p:spPr>
          <a:xfrm>
            <a:off x="4978476" y="3783458"/>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48" name="Google Shape;548;p14"/>
          <p:cNvGrpSpPr/>
          <p:nvPr/>
        </p:nvGrpSpPr>
        <p:grpSpPr>
          <a:xfrm>
            <a:off x="5135678" y="3963656"/>
            <a:ext cx="356882" cy="314301"/>
            <a:chOff x="5135678" y="3849353"/>
            <a:chExt cx="356882" cy="314301"/>
          </a:xfrm>
        </p:grpSpPr>
        <p:grpSp>
          <p:nvGrpSpPr>
            <p:cNvPr id="549" name="Google Shape;549;p14"/>
            <p:cNvGrpSpPr/>
            <p:nvPr/>
          </p:nvGrpSpPr>
          <p:grpSpPr>
            <a:xfrm>
              <a:off x="5135678" y="3849353"/>
              <a:ext cx="356882" cy="314301"/>
              <a:chOff x="5135678" y="3849353"/>
              <a:chExt cx="356882" cy="314301"/>
            </a:xfrm>
          </p:grpSpPr>
          <p:sp>
            <p:nvSpPr>
              <p:cNvPr id="550" name="Google Shape;550;p14"/>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1" name="Google Shape;551;p14"/>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2" name="Google Shape;552;p14"/>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3" name="Google Shape;553;p14"/>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4" name="Google Shape;554;p14"/>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5" name="Google Shape;555;p14"/>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6" name="Google Shape;556;p14"/>
          <p:cNvSpPr/>
          <p:nvPr/>
        </p:nvSpPr>
        <p:spPr>
          <a:xfrm>
            <a:off x="2822298" y="3783458"/>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57" name="Google Shape;557;p14"/>
          <p:cNvGrpSpPr/>
          <p:nvPr/>
        </p:nvGrpSpPr>
        <p:grpSpPr>
          <a:xfrm>
            <a:off x="2991485" y="3920315"/>
            <a:ext cx="333110" cy="333111"/>
            <a:chOff x="2991485" y="3806012"/>
            <a:chExt cx="333110" cy="333111"/>
          </a:xfrm>
        </p:grpSpPr>
        <p:grpSp>
          <p:nvGrpSpPr>
            <p:cNvPr id="558" name="Google Shape;558;p14"/>
            <p:cNvGrpSpPr/>
            <p:nvPr/>
          </p:nvGrpSpPr>
          <p:grpSpPr>
            <a:xfrm>
              <a:off x="2991485" y="4096159"/>
              <a:ext cx="333110" cy="42964"/>
              <a:chOff x="2991485" y="4096159"/>
              <a:chExt cx="333110" cy="42964"/>
            </a:xfrm>
          </p:grpSpPr>
          <p:sp>
            <p:nvSpPr>
              <p:cNvPr id="559" name="Google Shape;559;p14"/>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0" name="Google Shape;560;p14"/>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1" name="Google Shape;561;p14"/>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62" name="Google Shape;562;p14"/>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63" name="Google Shape;563;p14"/>
            <p:cNvGrpSpPr/>
            <p:nvPr/>
          </p:nvGrpSpPr>
          <p:grpSpPr>
            <a:xfrm>
              <a:off x="3023724" y="3924241"/>
              <a:ext cx="268633" cy="171918"/>
              <a:chOff x="3023724" y="3924241"/>
              <a:chExt cx="268633" cy="171918"/>
            </a:xfrm>
          </p:grpSpPr>
          <p:grpSp>
            <p:nvGrpSpPr>
              <p:cNvPr id="564" name="Google Shape;564;p14"/>
              <p:cNvGrpSpPr/>
              <p:nvPr/>
            </p:nvGrpSpPr>
            <p:grpSpPr>
              <a:xfrm>
                <a:off x="3023724" y="3924241"/>
                <a:ext cx="64415" cy="171918"/>
                <a:chOff x="3023724" y="3924241"/>
                <a:chExt cx="64415" cy="171918"/>
              </a:xfrm>
            </p:grpSpPr>
            <p:sp>
              <p:nvSpPr>
                <p:cNvPr id="565" name="Google Shape;565;p14"/>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14"/>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7" name="Google Shape;567;p14"/>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8" name="Google Shape;568;p14"/>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69" name="Google Shape;569;p14"/>
              <p:cNvGrpSpPr/>
              <p:nvPr/>
            </p:nvGrpSpPr>
            <p:grpSpPr>
              <a:xfrm>
                <a:off x="3227880" y="3924241"/>
                <a:ext cx="64477" cy="171918"/>
                <a:chOff x="3227880" y="3924241"/>
                <a:chExt cx="64477" cy="171918"/>
              </a:xfrm>
            </p:grpSpPr>
            <p:sp>
              <p:nvSpPr>
                <p:cNvPr id="570" name="Google Shape;570;p14"/>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1" name="Google Shape;571;p14"/>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2" name="Google Shape;572;p14"/>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3" name="Google Shape;573;p14"/>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574" name="Google Shape;574;p14"/>
            <p:cNvGrpSpPr/>
            <p:nvPr/>
          </p:nvGrpSpPr>
          <p:grpSpPr>
            <a:xfrm>
              <a:off x="2991485" y="3806012"/>
              <a:ext cx="333110" cy="118228"/>
              <a:chOff x="2991485" y="3806012"/>
              <a:chExt cx="333110" cy="118228"/>
            </a:xfrm>
          </p:grpSpPr>
          <p:sp>
            <p:nvSpPr>
              <p:cNvPr id="575" name="Google Shape;575;p14"/>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14"/>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577" name="Google Shape;577;p14"/>
          <p:cNvSpPr/>
          <p:nvPr/>
        </p:nvSpPr>
        <p:spPr>
          <a:xfrm>
            <a:off x="673646" y="3783458"/>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78" name="Google Shape;578;p14"/>
          <p:cNvGrpSpPr/>
          <p:nvPr/>
        </p:nvGrpSpPr>
        <p:grpSpPr>
          <a:xfrm>
            <a:off x="864586" y="3988644"/>
            <a:ext cx="273625" cy="242523"/>
            <a:chOff x="864586" y="3874341"/>
            <a:chExt cx="273625" cy="242523"/>
          </a:xfrm>
        </p:grpSpPr>
        <p:sp>
          <p:nvSpPr>
            <p:cNvPr id="579" name="Google Shape;579;p14"/>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0" name="Google Shape;580;p14"/>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1" name="Google Shape;581;p14"/>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82" name="Google Shape;582;p14"/>
          <p:cNvSpPr/>
          <p:nvPr/>
        </p:nvSpPr>
        <p:spPr>
          <a:xfrm>
            <a:off x="6985012" y="3783458"/>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83" name="Google Shape;583;p14"/>
          <p:cNvGrpSpPr/>
          <p:nvPr/>
        </p:nvGrpSpPr>
        <p:grpSpPr>
          <a:xfrm>
            <a:off x="7126169" y="3954050"/>
            <a:ext cx="373988" cy="295271"/>
            <a:chOff x="7126169" y="3839747"/>
            <a:chExt cx="373988" cy="295271"/>
          </a:xfrm>
        </p:grpSpPr>
        <p:sp>
          <p:nvSpPr>
            <p:cNvPr id="584" name="Google Shape;584;p14"/>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14"/>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6" name="Google Shape;586;p14"/>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7" name="Google Shape;587;p14"/>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8" name="Google Shape;588;p14"/>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9" name="Google Shape;589;p14"/>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0" name="Google Shape;590;p14"/>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1" name="Google Shape;591;p14"/>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2" name="Google Shape;592;p14"/>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3" name="Google Shape;593;p14"/>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14"/>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5" name="Google Shape;595;p14"/>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6"/>
          <p:cNvSpPr/>
          <p:nvPr/>
        </p:nvSpPr>
        <p:spPr>
          <a:xfrm>
            <a:off x="4947649" y="2363050"/>
            <a:ext cx="3715895" cy="4372500"/>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F1633E"/>
                </a:solidFill>
                <a:latin typeface="Arial"/>
                <a:ea typeface="Arial"/>
                <a:cs typeface="Arial"/>
                <a:sym typeface="Arial"/>
              </a:rPr>
              <a:t>Soutien non financier</a:t>
            </a:r>
          </a:p>
          <a:p>
            <a:pPr marL="285750" marR="0" lvl="0" indent="-285750" algn="l" rtl="0">
              <a:lnSpc>
                <a:spcPct val="100000"/>
              </a:lnSpc>
              <a:spcBef>
                <a:spcPts val="600"/>
              </a:spcBef>
              <a:spcAft>
                <a:spcPts val="0"/>
              </a:spcAft>
              <a:buClr>
                <a:srgbClr val="F1633E"/>
              </a:buClr>
              <a:buSzPts val="1800"/>
              <a:buFont typeface="NTR"/>
              <a:buChar char="►"/>
            </a:pPr>
            <a:r>
              <a:rPr lang="fr-FR" sz="1800" b="0" i="0" u="none" strike="noStrike" cap="none" dirty="0">
                <a:solidFill>
                  <a:srgbClr val="0B3458"/>
                </a:solidFill>
                <a:latin typeface="Arial"/>
                <a:ea typeface="Arial"/>
                <a:cs typeface="Arial"/>
                <a:sym typeface="Arial"/>
              </a:rPr>
              <a:t>Matériel de formation : dépôt de candidature à un gTLD, devenir opérateur de registre. </a:t>
            </a:r>
          </a:p>
          <a:p>
            <a:pPr marL="285750" marR="0" lvl="0" indent="-285750" algn="l" rtl="0">
              <a:lnSpc>
                <a:spcPct val="100000"/>
              </a:lnSpc>
              <a:spcBef>
                <a:spcPts val="600"/>
              </a:spcBef>
              <a:spcAft>
                <a:spcPts val="0"/>
              </a:spcAft>
              <a:buClr>
                <a:srgbClr val="F1633E"/>
              </a:buClr>
              <a:buSzPts val="1800"/>
              <a:buFont typeface="NTR"/>
              <a:buChar char="►"/>
            </a:pPr>
            <a:r>
              <a:rPr lang="fr-FR" sz="1800" b="0" i="0" u="none" strike="noStrike" cap="none" dirty="0">
                <a:solidFill>
                  <a:srgbClr val="0B3458"/>
                </a:solidFill>
                <a:latin typeface="Arial"/>
                <a:ea typeface="Arial"/>
                <a:cs typeface="Arial"/>
                <a:sym typeface="Arial"/>
              </a:rPr>
              <a:t>Programme de renforcement des capacités/de mentorat. </a:t>
            </a:r>
          </a:p>
          <a:p>
            <a:pPr marL="285750" marR="0" lvl="0" indent="-285750" algn="l" rtl="0">
              <a:lnSpc>
                <a:spcPct val="100000"/>
              </a:lnSpc>
              <a:spcBef>
                <a:spcPts val="600"/>
              </a:spcBef>
              <a:spcAft>
                <a:spcPts val="0"/>
              </a:spcAft>
              <a:buClr>
                <a:srgbClr val="F1633E"/>
              </a:buClr>
              <a:buSzPts val="1800"/>
              <a:buFont typeface="NTR"/>
              <a:buChar char="►"/>
            </a:pPr>
            <a:r>
              <a:rPr lang="fr-FR" sz="1800" b="0" i="0" u="none" strike="noStrike" cap="none" dirty="0">
                <a:solidFill>
                  <a:srgbClr val="0B3458"/>
                </a:solidFill>
                <a:latin typeface="Arial"/>
                <a:ea typeface="Arial"/>
                <a:cs typeface="Arial"/>
                <a:sym typeface="Arial"/>
              </a:rPr>
              <a:t>Accès à des services </a:t>
            </a:r>
            <a:r>
              <a:rPr lang="fr-FR"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de conseil </a:t>
            </a:r>
            <a:r>
              <a:rPr lang="fr-FR"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pour les candidats.</a:t>
            </a:r>
          </a:p>
          <a:p>
            <a:pPr marL="285750" marR="0" lvl="0" indent="-285750" algn="l" rtl="0">
              <a:lnSpc>
                <a:spcPct val="100000"/>
              </a:lnSpc>
              <a:spcBef>
                <a:spcPts val="600"/>
              </a:spcBef>
              <a:spcAft>
                <a:spcPts val="0"/>
              </a:spcAft>
              <a:buClr>
                <a:srgbClr val="F1633E"/>
              </a:buClr>
              <a:buSzPts val="1800"/>
              <a:buFont typeface="NTR"/>
              <a:buChar char="►"/>
            </a:pPr>
            <a:r>
              <a:rPr lang="fr-FR" sz="1800" b="0" i="0" u="none" strike="noStrike" cap="none" dirty="0">
                <a:solidFill>
                  <a:srgbClr val="0B3458"/>
                </a:solidFill>
                <a:latin typeface="Arial"/>
                <a:ea typeface="Arial"/>
                <a:cs typeface="Arial"/>
                <a:sym typeface="Arial"/>
              </a:rPr>
              <a:t>Liste de prestataires de services professionnels à titre gratuit.</a:t>
            </a:r>
          </a:p>
        </p:txBody>
      </p:sp>
      <p:cxnSp>
        <p:nvCxnSpPr>
          <p:cNvPr id="602" name="Google Shape;602;p16"/>
          <p:cNvCxnSpPr/>
          <p:nvPr/>
        </p:nvCxnSpPr>
        <p:spPr>
          <a:xfrm>
            <a:off x="4944677" y="2358565"/>
            <a:ext cx="3711000" cy="0"/>
          </a:xfrm>
          <a:prstGeom prst="straightConnector1">
            <a:avLst/>
          </a:prstGeom>
          <a:noFill/>
          <a:ln w="15875" cap="flat" cmpd="sng">
            <a:solidFill>
              <a:srgbClr val="F1633E"/>
            </a:solidFill>
            <a:prstDash val="solid"/>
            <a:round/>
            <a:headEnd type="none" w="sm" len="sm"/>
            <a:tailEnd type="none" w="sm" len="sm"/>
          </a:ln>
        </p:spPr>
      </p:cxnSp>
      <p:sp>
        <p:nvSpPr>
          <p:cNvPr id="603" name="Google Shape;603;p16"/>
          <p:cNvSpPr/>
          <p:nvPr/>
        </p:nvSpPr>
        <p:spPr>
          <a:xfrm>
            <a:off x="680059" y="2363050"/>
            <a:ext cx="3712955" cy="4372500"/>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F1633E"/>
                </a:solidFill>
                <a:latin typeface="Arial"/>
                <a:ea typeface="Arial"/>
                <a:cs typeface="Arial"/>
                <a:sym typeface="Arial"/>
              </a:rPr>
              <a:t>Soutien financier</a:t>
            </a:r>
          </a:p>
          <a:p>
            <a:pPr marL="285750" marR="0" lvl="0" indent="-285750" algn="l" rtl="0">
              <a:lnSpc>
                <a:spcPct val="100000"/>
              </a:lnSpc>
              <a:spcBef>
                <a:spcPts val="600"/>
              </a:spcBef>
              <a:spcAft>
                <a:spcPts val="0"/>
              </a:spcAft>
              <a:buClr>
                <a:srgbClr val="F1633E"/>
              </a:buClr>
              <a:buSzPts val="1800"/>
              <a:buFont typeface="NTR"/>
              <a:buChar char="►"/>
            </a:pPr>
            <a:r>
              <a:rPr lang="fr-FR"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Une réduction de 75 % à 85 % sur les frais d'évaluation des gTLD</a:t>
            </a:r>
          </a:p>
          <a:p>
            <a:pPr marL="285750" marR="0" lvl="0" indent="-285750" algn="l" rtl="0">
              <a:lnSpc>
                <a:spcPct val="100000"/>
              </a:lnSpc>
              <a:spcBef>
                <a:spcPts val="600"/>
              </a:spcBef>
              <a:spcAft>
                <a:spcPts val="0"/>
              </a:spcAft>
              <a:buClr>
                <a:srgbClr val="F1633E"/>
              </a:buClr>
              <a:buSzPts val="1800"/>
              <a:buFont typeface="NTR"/>
              <a:buChar char="►"/>
            </a:pPr>
            <a:r>
              <a:rPr lang="fr-FR" sz="1800" b="0" i="0" u="none" strike="noStrike" cap="none" dirty="0">
                <a:solidFill>
                  <a:srgbClr val="0B3458"/>
                </a:solidFill>
                <a:latin typeface="Arial"/>
                <a:ea typeface="Arial"/>
                <a:cs typeface="Arial"/>
                <a:sym typeface="Arial"/>
              </a:rPr>
              <a:t>Crédit d’offre </a:t>
            </a:r>
          </a:p>
          <a:p>
            <a:pPr marL="285750" marR="0" lvl="0" indent="-285750" algn="l" rtl="0">
              <a:lnSpc>
                <a:spcPct val="100000"/>
              </a:lnSpc>
              <a:spcBef>
                <a:spcPts val="600"/>
              </a:spcBef>
              <a:spcAft>
                <a:spcPts val="0"/>
              </a:spcAft>
              <a:buClr>
                <a:srgbClr val="F1633E"/>
              </a:buClr>
              <a:buSzPts val="1800"/>
              <a:buFont typeface="NTR"/>
              <a:buChar char="►"/>
            </a:pPr>
            <a:r>
              <a:rPr lang="fr-FR"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Réduction/annulation des frais d’exploitation du registre de base.</a:t>
            </a:r>
            <a:r>
              <a:rPr lang="fr-FR" sz="1800" b="0" i="0" u="none" strike="noStrike" cap="none" dirty="0">
                <a:solidFill>
                  <a:srgbClr val="0B3458"/>
                </a:solidFill>
                <a:latin typeface="Arial"/>
                <a:ea typeface="Arial"/>
                <a:cs typeface="Arial"/>
                <a:sym typeface="Arial"/>
              </a:rPr>
              <a:t> </a:t>
            </a:r>
          </a:p>
        </p:txBody>
      </p:sp>
      <p:cxnSp>
        <p:nvCxnSpPr>
          <p:cNvPr id="604" name="Google Shape;604;p16"/>
          <p:cNvCxnSpPr/>
          <p:nvPr/>
        </p:nvCxnSpPr>
        <p:spPr>
          <a:xfrm>
            <a:off x="670436" y="2358565"/>
            <a:ext cx="3717600" cy="0"/>
          </a:xfrm>
          <a:prstGeom prst="straightConnector1">
            <a:avLst/>
          </a:prstGeom>
          <a:noFill/>
          <a:ln w="15875" cap="flat" cmpd="sng">
            <a:solidFill>
              <a:srgbClr val="F1633E"/>
            </a:solidFill>
            <a:prstDash val="solid"/>
            <a:round/>
            <a:headEnd type="none" w="sm" len="sm"/>
            <a:tailEnd type="none" w="sm" len="sm"/>
          </a:ln>
        </p:spPr>
      </p:cxnSp>
      <p:sp>
        <p:nvSpPr>
          <p:cNvPr id="605" name="Google Shape;605;p16"/>
          <p:cNvSpPr txBox="1">
            <a:spLocks noGrp="1"/>
          </p:cNvSpPr>
          <p:nvPr>
            <p:ph type="title"/>
          </p:nvPr>
        </p:nvSpPr>
        <p:spPr>
          <a:xfrm>
            <a:off x="431800" y="900113"/>
            <a:ext cx="3396734" cy="845560"/>
          </a:xfrm>
          <a:prstGeom prst="rect">
            <a:avLst/>
          </a:prstGeom>
          <a:noFill/>
          <a:ln>
            <a:noFill/>
          </a:ln>
        </p:spPr>
        <p:txBody>
          <a:bodyPr spcFirstLastPara="1" wrap="square" lIns="0" tIns="0" rIns="0" bIns="0" anchor="t" anchorCtr="0">
            <a:noAutofit/>
          </a:bodyPr>
          <a:lstStyle/>
          <a:p>
            <a:pPr marL="0" lvl="0" indent="0" algn="l" rtl="0">
              <a:lnSpc>
                <a:spcPts val="2860"/>
              </a:lnSpc>
              <a:spcBef>
                <a:spcPts val="0"/>
              </a:spcBef>
              <a:spcAft>
                <a:spcPts val="0"/>
              </a:spcAft>
              <a:buClr>
                <a:srgbClr val="0B3458"/>
              </a:buClr>
              <a:buSzPts val="2800"/>
              <a:buFont typeface="Arial"/>
              <a:buNone/>
            </a:pPr>
            <a:r>
              <a:rPr lang="fr-FR" dirty="0"/>
              <a:t>Types de soutien aux candidats</a:t>
            </a:r>
          </a:p>
        </p:txBody>
      </p:sp>
      <p:sp>
        <p:nvSpPr>
          <p:cNvPr id="606" name="Google Shape;606;p16"/>
          <p:cNvSpPr txBox="1"/>
          <p:nvPr/>
        </p:nvSpPr>
        <p:spPr>
          <a:xfrm>
            <a:off x="4086425" y="970652"/>
            <a:ext cx="45204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dirty="0">
                <a:solidFill>
                  <a:srgbClr val="0B3458"/>
                </a:solidFill>
                <a:latin typeface="Arial"/>
                <a:ea typeface="Arial"/>
                <a:cs typeface="Arial"/>
                <a:sym typeface="Arial"/>
              </a:rPr>
              <a:t>Le programme de soutien aux candidats offre un éventail d'aides financières et non financières aux entités éligibles réunissant les conditions requises.</a:t>
            </a:r>
          </a:p>
        </p:txBody>
      </p:sp>
      <p:cxnSp>
        <p:nvCxnSpPr>
          <p:cNvPr id="607" name="Google Shape;607;p16"/>
          <p:cNvCxnSpPr>
            <a:cxnSpLocks/>
          </p:cNvCxnSpPr>
          <p:nvPr/>
        </p:nvCxnSpPr>
        <p:spPr>
          <a:xfrm>
            <a:off x="3828536" y="900113"/>
            <a:ext cx="0" cy="1039898"/>
          </a:xfrm>
          <a:prstGeom prst="straightConnector1">
            <a:avLst/>
          </a:prstGeom>
          <a:noFill/>
          <a:ln w="15875" cap="flat" cmpd="sng">
            <a:solidFill>
              <a:srgbClr val="6D99B3"/>
            </a:solidFill>
            <a:prstDash val="solid"/>
            <a:round/>
            <a:headEnd type="none" w="sm" len="sm"/>
            <a:tailEnd type="none" w="sm" len="sm"/>
          </a:ln>
        </p:spPr>
      </p:cxnSp>
      <p:sp>
        <p:nvSpPr>
          <p:cNvPr id="608" name="Google Shape;608;p16"/>
          <p:cNvSpPr/>
          <p:nvPr/>
        </p:nvSpPr>
        <p:spPr>
          <a:xfrm>
            <a:off x="352865"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609" name="Google Shape;609;p16"/>
          <p:cNvSpPr/>
          <p:nvPr/>
        </p:nvSpPr>
        <p:spPr>
          <a:xfrm>
            <a:off x="4622477"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610" name="Google Shape;610;p16"/>
          <p:cNvGrpSpPr/>
          <p:nvPr/>
        </p:nvGrpSpPr>
        <p:grpSpPr>
          <a:xfrm>
            <a:off x="4814177" y="2182483"/>
            <a:ext cx="304598" cy="367063"/>
            <a:chOff x="5803936" y="3575511"/>
            <a:chExt cx="589051" cy="709850"/>
          </a:xfrm>
        </p:grpSpPr>
        <p:sp>
          <p:nvSpPr>
            <p:cNvPr id="611" name="Google Shape;611;p16"/>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p16"/>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3" name="Google Shape;613;p16"/>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4" name="Google Shape;614;p16"/>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5" name="Google Shape;615;p16"/>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16" name="Google Shape;616;p16"/>
          <p:cNvGrpSpPr/>
          <p:nvPr/>
        </p:nvGrpSpPr>
        <p:grpSpPr>
          <a:xfrm>
            <a:off x="510332" y="2220668"/>
            <a:ext cx="341181" cy="286605"/>
            <a:chOff x="4582472" y="2001793"/>
            <a:chExt cx="341181" cy="286605"/>
          </a:xfrm>
        </p:grpSpPr>
        <p:sp>
          <p:nvSpPr>
            <p:cNvPr id="617" name="Google Shape;617;p16"/>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8" name="Google Shape;618;p16"/>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9" name="Google Shape;619;p16"/>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0" name="Google Shape;620;p16"/>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16"/>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2" name="Google Shape;622;p16"/>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16"/>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4" name="Google Shape;624;p16"/>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16"/>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16"/>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16"/>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28" name="Google Shape;628;p16"/>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7"/>
          <p:cNvSpPr txBox="1">
            <a:spLocks noGrp="1"/>
          </p:cNvSpPr>
          <p:nvPr>
            <p:ph type="title"/>
          </p:nvPr>
        </p:nvSpPr>
        <p:spPr>
          <a:xfrm>
            <a:off x="431799" y="836318"/>
            <a:ext cx="5374090" cy="499029"/>
          </a:xfrm>
          <a:prstGeom prst="rect">
            <a:avLst/>
          </a:prstGeom>
          <a:noFill/>
          <a:ln>
            <a:noFill/>
          </a:ln>
        </p:spPr>
        <p:txBody>
          <a:bodyPr spcFirstLastPara="1" wrap="square" lIns="0" tIns="0" rIns="0" bIns="0" anchor="t" anchorCtr="0">
            <a:noAutofit/>
          </a:bodyPr>
          <a:lstStyle/>
          <a:p>
            <a:pPr marL="0" lvl="0" indent="0" algn="l" rtl="0">
              <a:lnSpc>
                <a:spcPts val="3060"/>
              </a:lnSpc>
              <a:spcBef>
                <a:spcPts val="0"/>
              </a:spcBef>
              <a:spcAft>
                <a:spcPts val="0"/>
              </a:spcAft>
              <a:buClr>
                <a:srgbClr val="0B3458"/>
              </a:buClr>
              <a:buSzPts val="2800"/>
              <a:buFont typeface="Arial"/>
              <a:buNone/>
            </a:pPr>
            <a:r>
              <a:rPr lang="fr-FR" dirty="0"/>
              <a:t>Évaluation des candidats au programme de soutien</a:t>
            </a:r>
          </a:p>
        </p:txBody>
      </p:sp>
      <p:sp>
        <p:nvSpPr>
          <p:cNvPr id="635" name="Google Shape;635;p17"/>
          <p:cNvSpPr txBox="1"/>
          <p:nvPr/>
        </p:nvSpPr>
        <p:spPr>
          <a:xfrm>
            <a:off x="431799" y="1737916"/>
            <a:ext cx="6866145" cy="43680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rgbClr val="0B3458"/>
                </a:solidFill>
                <a:latin typeface="Arial"/>
                <a:ea typeface="Arial"/>
                <a:cs typeface="Arial"/>
                <a:sym typeface="Arial"/>
              </a:rPr>
              <a:t>Diligence raisonnable en matière d’antécédents commerciaux</a:t>
            </a:r>
          </a:p>
        </p:txBody>
      </p:sp>
      <p:sp>
        <p:nvSpPr>
          <p:cNvPr id="636" name="Google Shape;636;p17"/>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rgbClr val="0B3458"/>
                </a:solidFill>
                <a:latin typeface="Arial"/>
                <a:ea typeface="Arial"/>
                <a:cs typeface="Arial"/>
                <a:sym typeface="Arial"/>
              </a:rPr>
              <a:t>ÉTAPE 1</a:t>
            </a:r>
          </a:p>
        </p:txBody>
      </p:sp>
      <p:sp>
        <p:nvSpPr>
          <p:cNvPr id="637" name="Google Shape;637;p17"/>
          <p:cNvSpPr txBox="1"/>
          <p:nvPr/>
        </p:nvSpPr>
        <p:spPr>
          <a:xfrm>
            <a:off x="756000" y="2286842"/>
            <a:ext cx="1551374" cy="94042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Vérification de la conformité juridique.</a:t>
            </a:r>
          </a:p>
        </p:txBody>
      </p:sp>
      <p:cxnSp>
        <p:nvCxnSpPr>
          <p:cNvPr id="638" name="Google Shape;638;p17"/>
          <p:cNvCxnSpPr/>
          <p:nvPr/>
        </p:nvCxnSpPr>
        <p:spPr>
          <a:xfrm>
            <a:off x="2484107"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39" name="Google Shape;639;p17"/>
          <p:cNvCxnSpPr/>
          <p:nvPr/>
        </p:nvCxnSpPr>
        <p:spPr>
          <a:xfrm>
            <a:off x="4572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40" name="Google Shape;640;p17"/>
          <p:cNvCxnSpPr/>
          <p:nvPr/>
        </p:nvCxnSpPr>
        <p:spPr>
          <a:xfrm>
            <a:off x="6624308"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1" name="Google Shape;641;p17"/>
          <p:cNvSpPr txBox="1"/>
          <p:nvPr/>
        </p:nvSpPr>
        <p:spPr>
          <a:xfrm>
            <a:off x="2797262" y="2286842"/>
            <a:ext cx="1607097" cy="16666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Confirmation que tous les documents requis ont bien été soumis.</a:t>
            </a:r>
          </a:p>
        </p:txBody>
      </p:sp>
      <p:sp>
        <p:nvSpPr>
          <p:cNvPr id="642" name="Google Shape;642;p17"/>
          <p:cNvSpPr txBox="1"/>
          <p:nvPr/>
        </p:nvSpPr>
        <p:spPr>
          <a:xfrm>
            <a:off x="4893910" y="2286842"/>
            <a:ext cx="1607093" cy="231139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Confirmation que le candidat répond aux critères d'éligibilité pour la prochaine série du programme des nouveaux gTLD.</a:t>
            </a:r>
          </a:p>
        </p:txBody>
      </p:sp>
      <p:sp>
        <p:nvSpPr>
          <p:cNvPr id="643" name="Google Shape;643;p17"/>
          <p:cNvSpPr txBox="1"/>
          <p:nvPr/>
        </p:nvSpPr>
        <p:spPr>
          <a:xfrm>
            <a:off x="6927306" y="2286842"/>
            <a:ext cx="1764305" cy="142283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Vérification des antécédents et de l’historique de cybersquattage.</a:t>
            </a:r>
          </a:p>
        </p:txBody>
      </p:sp>
      <p:sp>
        <p:nvSpPr>
          <p:cNvPr id="644" name="Google Shape;644;p17"/>
          <p:cNvSpPr/>
          <p:nvPr/>
        </p:nvSpPr>
        <p:spPr>
          <a:xfrm rot="5400000">
            <a:off x="54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5" name="Google Shape;645;p17"/>
          <p:cNvCxnSpPr/>
          <p:nvPr/>
        </p:nvCxnSpPr>
        <p:spPr>
          <a:xfrm>
            <a:off x="431799"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6" name="Google Shape;646;p17"/>
          <p:cNvSpPr/>
          <p:nvPr/>
        </p:nvSpPr>
        <p:spPr>
          <a:xfrm rot="5400000">
            <a:off x="259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7" name="Google Shape;647;p17"/>
          <p:cNvSpPr/>
          <p:nvPr/>
        </p:nvSpPr>
        <p:spPr>
          <a:xfrm rot="5400000">
            <a:off x="468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p17"/>
          <p:cNvSpPr/>
          <p:nvPr/>
        </p:nvSpPr>
        <p:spPr>
          <a:xfrm rot="5400000">
            <a:off x="673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9" name="Google Shape;649;p1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7"/>
          <p:cNvSpPr/>
          <p:nvPr/>
        </p:nvSpPr>
        <p:spPr>
          <a:xfrm>
            <a:off x="433694" y="5384088"/>
            <a:ext cx="8257920" cy="1259184"/>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chemeClr val="lt1"/>
                </a:solidFill>
                <a:latin typeface="Arial"/>
                <a:ea typeface="Arial"/>
                <a:cs typeface="Arial"/>
                <a:sym typeface="Arial"/>
              </a:rPr>
              <a:t>Les candidats qui ne valident pas l’étape de diligence raisonnable en matière d’antécédents commerciaux ne seront pas retenus pour l’étape 2 de l’évaluation. </a:t>
            </a:r>
          </a:p>
          <a:p>
            <a:pPr marL="0" marR="0" lvl="0" indent="0" algn="l" rtl="0">
              <a:lnSpc>
                <a:spcPct val="100000"/>
              </a:lnSpc>
              <a:spcBef>
                <a:spcPts val="0"/>
              </a:spcBef>
              <a:spcAft>
                <a:spcPts val="0"/>
              </a:spcAft>
              <a:buClr>
                <a:srgbClr val="000000"/>
              </a:buClr>
              <a:buSzPts val="1800"/>
              <a:buFont typeface="Arial"/>
              <a:buNone/>
            </a:pPr>
            <a:endParaRPr lang="fr-FR" sz="1800" b="1" i="0" u="none" strike="noStrike" cap="none" dirty="0">
              <a:solidFill>
                <a:schemeClr val="lt1"/>
              </a:solidFill>
              <a:latin typeface="Arial"/>
              <a:ea typeface="Arial"/>
              <a:cs typeface="Arial"/>
              <a:sym typeface="Arial"/>
            </a:endParaRPr>
          </a:p>
        </p:txBody>
      </p:sp>
      <p:sp>
        <p:nvSpPr>
          <p:cNvPr id="651" name="Google Shape;651;p17"/>
          <p:cNvSpPr/>
          <p:nvPr/>
        </p:nvSpPr>
        <p:spPr>
          <a:xfrm>
            <a:off x="859181" y="5146784"/>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a:solidFill>
                  <a:srgbClr val="0B3458"/>
                </a:solidFill>
                <a:latin typeface="Arial"/>
                <a:ea typeface="Arial"/>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432000" y="969576"/>
            <a:ext cx="3857423" cy="7989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4500"/>
              <a:buFont typeface="Arial"/>
              <a:buNone/>
            </a:pPr>
            <a:r>
              <a:rPr lang="fr-FR" sz="4500" dirty="0"/>
              <a:t>Ordre du jour</a:t>
            </a:r>
          </a:p>
        </p:txBody>
      </p:sp>
      <p:sp>
        <p:nvSpPr>
          <p:cNvPr id="75" name="Google Shape;75;p2"/>
          <p:cNvSpPr txBox="1"/>
          <p:nvPr/>
        </p:nvSpPr>
        <p:spPr>
          <a:xfrm>
            <a:off x="1233226" y="2502961"/>
            <a:ext cx="2544000" cy="13849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FR" sz="1750" b="1" i="0" u="none" strike="noStrike" cap="none" dirty="0">
                <a:solidFill>
                  <a:srgbClr val="0B3458"/>
                </a:solidFill>
                <a:latin typeface="Arial"/>
                <a:ea typeface="Arial"/>
                <a:cs typeface="Arial"/>
                <a:sym typeface="Arial"/>
              </a:rPr>
              <a:t>Aperçu de la </a:t>
            </a:r>
            <a:br>
              <a:rPr lang="fr-FR" sz="1750" b="1" i="0" u="none" strike="noStrike" cap="none" dirty="0">
                <a:solidFill>
                  <a:srgbClr val="0B3458"/>
                </a:solidFill>
                <a:latin typeface="Arial"/>
                <a:ea typeface="Arial"/>
                <a:cs typeface="Arial"/>
                <a:sym typeface="Arial"/>
              </a:rPr>
            </a:br>
            <a:r>
              <a:rPr lang="fr-FR" sz="1750" b="1" i="0" u="none" strike="noStrike" cap="none" dirty="0">
                <a:solidFill>
                  <a:srgbClr val="0B3458"/>
                </a:solidFill>
                <a:latin typeface="Arial"/>
                <a:ea typeface="Arial"/>
                <a:cs typeface="Arial"/>
                <a:sym typeface="Arial"/>
              </a:rPr>
              <a:t>prochaine série du </a:t>
            </a:r>
            <a:br>
              <a:rPr lang="fr-FR" sz="1750" b="1" i="0" u="none" strike="noStrike" cap="none" dirty="0">
                <a:solidFill>
                  <a:srgbClr val="0B3458"/>
                </a:solidFill>
                <a:latin typeface="Arial"/>
                <a:ea typeface="Arial"/>
                <a:cs typeface="Arial"/>
                <a:sym typeface="Arial"/>
              </a:rPr>
            </a:br>
            <a:r>
              <a:rPr lang="fr-FR" sz="1750" b="1" i="0" u="none" strike="noStrike" cap="none" dirty="0">
                <a:solidFill>
                  <a:srgbClr val="0B3458"/>
                </a:solidFill>
                <a:latin typeface="Arial"/>
                <a:ea typeface="Arial"/>
                <a:cs typeface="Arial"/>
                <a:sym typeface="Arial"/>
              </a:rPr>
              <a:t>programme des nouveaux gTLD</a:t>
            </a:r>
          </a:p>
          <a:p>
            <a:pPr marL="0" marR="0" lvl="0" indent="0" algn="l" rtl="0">
              <a:lnSpc>
                <a:spcPct val="100000"/>
              </a:lnSpc>
              <a:spcBef>
                <a:spcPts val="0"/>
              </a:spcBef>
              <a:spcAft>
                <a:spcPts val="0"/>
              </a:spcAft>
              <a:buClr>
                <a:srgbClr val="000000"/>
              </a:buClr>
              <a:buSzPts val="1800"/>
              <a:buFont typeface="Arial"/>
              <a:buNone/>
            </a:pPr>
            <a:r>
              <a:rPr lang="fr-FR" sz="1750" b="1" i="0" u="none" strike="noStrike" cap="none" dirty="0">
                <a:solidFill>
                  <a:srgbClr val="0B3458"/>
                </a:solidFill>
                <a:latin typeface="Arial"/>
                <a:ea typeface="Arial"/>
                <a:cs typeface="Arial"/>
                <a:sym typeface="Arial"/>
              </a:rPr>
              <a:t> </a:t>
            </a:r>
          </a:p>
        </p:txBody>
      </p:sp>
      <p:sp>
        <p:nvSpPr>
          <p:cNvPr id="76" name="Google Shape;76;p2"/>
          <p:cNvSpPr txBox="1"/>
          <p:nvPr/>
        </p:nvSpPr>
        <p:spPr>
          <a:xfrm>
            <a:off x="5346560" y="2502961"/>
            <a:ext cx="2800286"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750" b="1" i="0" u="none" strike="noStrike" cap="none" dirty="0">
                <a:solidFill>
                  <a:srgbClr val="0B3458"/>
                </a:solidFill>
                <a:latin typeface="Arial"/>
                <a:ea typeface="Arial"/>
                <a:cs typeface="Arial"/>
                <a:sym typeface="Arial"/>
              </a:rPr>
              <a:t>Aide apportée par le programme de soutien aux candidats</a:t>
            </a:r>
          </a:p>
        </p:txBody>
      </p:sp>
      <p:cxnSp>
        <p:nvCxnSpPr>
          <p:cNvPr id="77" name="Google Shape;77;p2"/>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78" name="Google Shape;78;p2"/>
          <p:cNvCxnSpPr/>
          <p:nvPr/>
        </p:nvCxnSpPr>
        <p:spPr>
          <a:xfrm>
            <a:off x="459817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79" name="Google Shape;79;p2"/>
          <p:cNvSpPr/>
          <p:nvPr/>
        </p:nvSpPr>
        <p:spPr>
          <a:xfrm>
            <a:off x="4289423"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04</a:t>
            </a:r>
          </a:p>
        </p:txBody>
      </p:sp>
      <p:sp>
        <p:nvSpPr>
          <p:cNvPr id="80" name="Google Shape;80;p2"/>
          <p:cNvSpPr/>
          <p:nvPr/>
        </p:nvSpPr>
        <p:spPr>
          <a:xfrm>
            <a:off x="4289423"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05</a:t>
            </a:r>
          </a:p>
        </p:txBody>
      </p:sp>
      <p:sp>
        <p:nvSpPr>
          <p:cNvPr id="81" name="Google Shape;81;p2"/>
          <p:cNvSpPr/>
          <p:nvPr/>
        </p:nvSpPr>
        <p:spPr>
          <a:xfrm>
            <a:off x="432000"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01</a:t>
            </a:r>
          </a:p>
        </p:txBody>
      </p:sp>
      <p:sp>
        <p:nvSpPr>
          <p:cNvPr id="82" name="Google Shape;82;p2"/>
          <p:cNvSpPr/>
          <p:nvPr/>
        </p:nvSpPr>
        <p:spPr>
          <a:xfrm>
            <a:off x="432001" y="363098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02</a:t>
            </a:r>
          </a:p>
        </p:txBody>
      </p:sp>
      <p:sp>
        <p:nvSpPr>
          <p:cNvPr id="83" name="Google Shape;83;p2"/>
          <p:cNvSpPr/>
          <p:nvPr/>
        </p:nvSpPr>
        <p:spPr>
          <a:xfrm>
            <a:off x="431999" y="503418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03</a:t>
            </a:r>
          </a:p>
        </p:txBody>
      </p:sp>
      <p:sp>
        <p:nvSpPr>
          <p:cNvPr id="84" name="Google Shape;84;p2"/>
          <p:cNvSpPr txBox="1"/>
          <p:nvPr/>
        </p:nvSpPr>
        <p:spPr>
          <a:xfrm>
            <a:off x="1163392" y="5162675"/>
            <a:ext cx="25440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FR" sz="1750" b="1" i="0" u="none" strike="noStrike" cap="none">
                <a:solidFill>
                  <a:srgbClr val="0B3458"/>
                </a:solidFill>
                <a:latin typeface="Arial"/>
                <a:ea typeface="Arial"/>
                <a:cs typeface="Arial"/>
                <a:sym typeface="Arial"/>
              </a:rPr>
              <a:t>Devenir un opérateur </a:t>
            </a:r>
            <a:r>
              <a:rPr lang="fr-FR" sz="1750" b="1">
                <a:solidFill>
                  <a:srgbClr val="0B3458"/>
                </a:solidFill>
              </a:rPr>
              <a:t>de </a:t>
            </a:r>
            <a:r>
              <a:rPr lang="fr-FR" sz="1750" b="1" i="0" u="none" strike="noStrike" cap="none">
                <a:solidFill>
                  <a:srgbClr val="0B3458"/>
                </a:solidFill>
                <a:latin typeface="Arial"/>
                <a:ea typeface="Arial"/>
                <a:cs typeface="Arial"/>
                <a:sym typeface="Arial"/>
              </a:rPr>
              <a:t>registre</a:t>
            </a:r>
          </a:p>
          <a:p>
            <a:pPr marL="0" marR="0" lvl="0" indent="0" algn="l" rtl="0">
              <a:lnSpc>
                <a:spcPct val="100000"/>
              </a:lnSpc>
              <a:spcBef>
                <a:spcPts val="0"/>
              </a:spcBef>
              <a:spcAft>
                <a:spcPts val="0"/>
              </a:spcAft>
              <a:buClr>
                <a:srgbClr val="000000"/>
              </a:buClr>
              <a:buSzPts val="1800"/>
              <a:buFont typeface="Arial"/>
              <a:buNone/>
            </a:pPr>
            <a:r>
              <a:rPr lang="fr-FR" sz="1750" b="1" i="0" u="none" strike="noStrike" cap="none">
                <a:solidFill>
                  <a:srgbClr val="0B3458"/>
                </a:solidFill>
                <a:latin typeface="Arial"/>
                <a:ea typeface="Arial"/>
                <a:cs typeface="Arial"/>
                <a:sym typeface="Arial"/>
              </a:rPr>
              <a:t> </a:t>
            </a:r>
          </a:p>
        </p:txBody>
      </p:sp>
      <p:sp>
        <p:nvSpPr>
          <p:cNvPr id="85" name="Google Shape;85;p2"/>
          <p:cNvSpPr txBox="1"/>
          <p:nvPr/>
        </p:nvSpPr>
        <p:spPr>
          <a:xfrm>
            <a:off x="5353797" y="3675540"/>
            <a:ext cx="2800200" cy="80791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rgbClr val="000000"/>
              </a:buClr>
              <a:buSzPts val="1800"/>
              <a:buFont typeface="Arial"/>
              <a:buNone/>
            </a:pPr>
            <a:r>
              <a:rPr lang="fr-FR" sz="1750" b="1">
                <a:solidFill>
                  <a:srgbClr val="0B3458"/>
                </a:solidFill>
              </a:rPr>
              <a:t>Événements et ressources</a:t>
            </a:r>
          </a:p>
          <a:p>
            <a:pPr marL="0" marR="0" lvl="0" indent="0" algn="l" rtl="0">
              <a:lnSpc>
                <a:spcPct val="100000"/>
              </a:lnSpc>
              <a:spcBef>
                <a:spcPts val="0"/>
              </a:spcBef>
              <a:spcAft>
                <a:spcPts val="0"/>
              </a:spcAft>
              <a:buClr>
                <a:srgbClr val="000000"/>
              </a:buClr>
              <a:buSzPts val="1800"/>
              <a:buFont typeface="Arial"/>
              <a:buNone/>
            </a:pPr>
            <a:endParaRPr sz="1750" b="1">
              <a:solidFill>
                <a:srgbClr val="0B3458"/>
              </a:solidFill>
            </a:endParaRPr>
          </a:p>
        </p:txBody>
      </p:sp>
      <p:sp>
        <p:nvSpPr>
          <p:cNvPr id="86" name="Google Shape;86;p2"/>
          <p:cNvSpPr txBox="1"/>
          <p:nvPr/>
        </p:nvSpPr>
        <p:spPr>
          <a:xfrm>
            <a:off x="5346560" y="5013820"/>
            <a:ext cx="28002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87" name="Google Shape;87;p2"/>
          <p:cNvSpPr txBox="1"/>
          <p:nvPr/>
        </p:nvSpPr>
        <p:spPr>
          <a:xfrm>
            <a:off x="1143675" y="3732675"/>
            <a:ext cx="2420400" cy="12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fr-FR" sz="1750" b="1" dirty="0">
                <a:solidFill>
                  <a:srgbClr val="0B3458"/>
                </a:solidFill>
              </a:rPr>
              <a:t>Profiter de la puissance de l’Internet avec un gTLD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8"/>
          <p:cNvSpPr/>
          <p:nvPr/>
        </p:nvSpPr>
        <p:spPr>
          <a:xfrm>
            <a:off x="431800" y="5690491"/>
            <a:ext cx="8280300" cy="972900"/>
          </a:xfrm>
          <a:prstGeom prst="rect">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p:txBody>
      </p:sp>
      <p:sp>
        <p:nvSpPr>
          <p:cNvPr id="658" name="Google Shape;658;p18"/>
          <p:cNvSpPr txBox="1">
            <a:spLocks noGrp="1"/>
          </p:cNvSpPr>
          <p:nvPr>
            <p:ph type="title"/>
          </p:nvPr>
        </p:nvSpPr>
        <p:spPr>
          <a:xfrm>
            <a:off x="431799" y="857583"/>
            <a:ext cx="5374090" cy="461327"/>
          </a:xfrm>
          <a:prstGeom prst="rect">
            <a:avLst/>
          </a:prstGeom>
          <a:noFill/>
          <a:ln>
            <a:noFill/>
          </a:ln>
        </p:spPr>
        <p:txBody>
          <a:bodyPr spcFirstLastPara="1" wrap="square" lIns="0" tIns="0" rIns="0" bIns="0" anchor="t" anchorCtr="0">
            <a:noAutofit/>
          </a:bodyPr>
          <a:lstStyle/>
          <a:p>
            <a:pPr marL="0" lvl="0" indent="0" algn="l" rtl="0">
              <a:lnSpc>
                <a:spcPts val="2860"/>
              </a:lnSpc>
              <a:spcBef>
                <a:spcPts val="0"/>
              </a:spcBef>
              <a:spcAft>
                <a:spcPts val="0"/>
              </a:spcAft>
              <a:buClr>
                <a:srgbClr val="0B3458"/>
              </a:buClr>
              <a:buSzPts val="2800"/>
              <a:buFont typeface="Arial"/>
              <a:buNone/>
            </a:pPr>
            <a:r>
              <a:rPr lang="fr-FR" sz="2700" dirty="0"/>
              <a:t>Évaluation des candidats au programme de soutien</a:t>
            </a:r>
          </a:p>
        </p:txBody>
      </p:sp>
      <p:sp>
        <p:nvSpPr>
          <p:cNvPr id="659" name="Google Shape;659;p18"/>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rgbClr val="0B3458"/>
                </a:solidFill>
                <a:latin typeface="Arial"/>
                <a:ea typeface="Arial"/>
                <a:cs typeface="Arial"/>
                <a:sym typeface="Arial"/>
              </a:rPr>
              <a:t>ÉTAPE 2</a:t>
            </a:r>
          </a:p>
        </p:txBody>
      </p:sp>
      <p:sp>
        <p:nvSpPr>
          <p:cNvPr id="660" name="Google Shape;660;p18"/>
          <p:cNvSpPr txBox="1"/>
          <p:nvPr/>
        </p:nvSpPr>
        <p:spPr>
          <a:xfrm>
            <a:off x="431800" y="1697361"/>
            <a:ext cx="8280398" cy="577663"/>
          </a:xfrm>
          <a:prstGeom prst="rect">
            <a:avLst/>
          </a:prstGeom>
          <a:noFill/>
          <a:ln>
            <a:noFill/>
          </a:ln>
        </p:spPr>
        <p:txBody>
          <a:bodyPr spcFirstLastPara="1" wrap="square" lIns="0" tIns="0" rIns="0" bIns="0" anchor="t" anchorCtr="0">
            <a:noAutofit/>
          </a:bodyPr>
          <a:lstStyle/>
          <a:p>
            <a:pPr marL="0" marR="0" lvl="0" indent="0" algn="l" rtl="0">
              <a:lnSpc>
                <a:spcPts val="1960"/>
              </a:lnSpc>
              <a:spcBef>
                <a:spcPts val="0"/>
              </a:spcBef>
              <a:spcAft>
                <a:spcPts val="0"/>
              </a:spcAft>
              <a:buClr>
                <a:srgbClr val="000000"/>
              </a:buClr>
              <a:buSzPts val="1800"/>
              <a:buFont typeface="Arial"/>
              <a:buNone/>
            </a:pPr>
            <a:r>
              <a:rPr lang="fr-FR" sz="1700" b="1" i="0" u="none" strike="noStrike" cap="none" dirty="0">
                <a:solidFill>
                  <a:srgbClr val="0B3458"/>
                </a:solidFill>
                <a:latin typeface="Arial"/>
                <a:ea typeface="Arial"/>
                <a:cs typeface="Arial"/>
                <a:sym typeface="Arial"/>
              </a:rPr>
              <a:t>Les évaluations seront menées par un fournisseur tiers qui dirigera un panel de révision du soutien aux candidats :</a:t>
            </a:r>
          </a:p>
        </p:txBody>
      </p:sp>
      <p:sp>
        <p:nvSpPr>
          <p:cNvPr id="661" name="Google Shape;661;p18"/>
          <p:cNvSpPr txBox="1"/>
          <p:nvPr/>
        </p:nvSpPr>
        <p:spPr>
          <a:xfrm>
            <a:off x="756000" y="2407633"/>
            <a:ext cx="2522210" cy="2965344"/>
          </a:xfrm>
          <a:prstGeom prst="rect">
            <a:avLst/>
          </a:prstGeom>
          <a:noFill/>
          <a:ln>
            <a:noFill/>
          </a:ln>
        </p:spPr>
        <p:txBody>
          <a:bodyPr spcFirstLastPara="1" wrap="square" lIns="0" tIns="0" rIns="0" bIns="0" anchor="t" anchorCtr="0">
            <a:noAutofit/>
          </a:bodyPr>
          <a:lstStyle/>
          <a:p>
            <a:pPr marL="0" marR="0" lvl="0" indent="0" algn="l" rtl="0">
              <a:lnSpc>
                <a:spcPts val="1660"/>
              </a:lnSpc>
              <a:spcBef>
                <a:spcPts val="0"/>
              </a:spcBef>
              <a:spcAft>
                <a:spcPts val="0"/>
              </a:spcAft>
              <a:buClr>
                <a:srgbClr val="000000"/>
              </a:buClr>
              <a:buSzPts val="1800"/>
              <a:buFont typeface="Arial"/>
              <a:buNone/>
            </a:pPr>
            <a:r>
              <a:rPr lang="fr-FR" sz="1550" b="1" i="0" u="none" strike="noStrike" cap="none" dirty="0">
                <a:solidFill>
                  <a:srgbClr val="0B3458"/>
                </a:solidFill>
                <a:latin typeface="Arial"/>
                <a:ea typeface="Arial"/>
                <a:cs typeface="Arial"/>
                <a:sym typeface="Arial"/>
              </a:rPr>
              <a:t>Diligence raisonnable </a:t>
            </a:r>
            <a:br>
              <a:rPr lang="fr-FR" sz="1550" b="1" i="0" u="none" strike="noStrike" cap="none" dirty="0">
                <a:solidFill>
                  <a:srgbClr val="0B3458"/>
                </a:solidFill>
                <a:latin typeface="Arial"/>
                <a:ea typeface="Arial"/>
                <a:cs typeface="Arial"/>
                <a:sym typeface="Arial"/>
              </a:rPr>
            </a:br>
            <a:r>
              <a:rPr lang="fr-FR" sz="1550" b="1" i="0" u="none" strike="noStrike" cap="none" dirty="0">
                <a:solidFill>
                  <a:srgbClr val="0B3458"/>
                </a:solidFill>
                <a:latin typeface="Arial"/>
                <a:ea typeface="Arial"/>
                <a:cs typeface="Arial"/>
                <a:sym typeface="Arial"/>
              </a:rPr>
              <a:t>en matière de responsabilité publique </a:t>
            </a:r>
          </a:p>
          <a:p>
            <a:pPr marL="141750" marR="0" lvl="0" indent="-141750" algn="l" rtl="0">
              <a:lnSpc>
                <a:spcPts val="1660"/>
              </a:lnSpc>
              <a:spcBef>
                <a:spcPts val="600"/>
              </a:spcBef>
              <a:spcAft>
                <a:spcPts val="0"/>
              </a:spcAft>
              <a:buClr>
                <a:srgbClr val="F1633E"/>
              </a:buClr>
              <a:buSzPts val="1600"/>
              <a:buFont typeface="Arial"/>
              <a:buChar char="•"/>
            </a:pPr>
            <a:r>
              <a:rPr lang="fr-FR" sz="1550" b="0" i="0" u="none" strike="noStrike" cap="none" dirty="0">
                <a:solidFill>
                  <a:srgbClr val="0B3458"/>
                </a:solidFill>
                <a:latin typeface="Arial"/>
                <a:ea typeface="Arial"/>
                <a:cs typeface="Arial"/>
                <a:sym typeface="Arial"/>
              </a:rPr>
              <a:t>Le candidat ne commercialise pas, ne produit pas ou ne promeut pas un secteur/une chaîne contraire aux normes juridiques généralement acceptées de moralité et d’ordre public.</a:t>
            </a:r>
          </a:p>
          <a:p>
            <a:pPr marR="0" lvl="0" algn="l" rtl="0">
              <a:lnSpc>
                <a:spcPts val="1660"/>
              </a:lnSpc>
              <a:spcBef>
                <a:spcPts val="600"/>
              </a:spcBef>
              <a:spcAft>
                <a:spcPts val="600"/>
              </a:spcAft>
              <a:buClr>
                <a:srgbClr val="F1633E"/>
              </a:buClr>
              <a:buSzPts val="1600"/>
            </a:pPr>
            <a:r>
              <a:rPr lang="fr-FR" sz="155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Le candidat n’est pas une société affiliée.</a:t>
            </a:r>
          </a:p>
        </p:txBody>
      </p:sp>
      <p:cxnSp>
        <p:nvCxnSpPr>
          <p:cNvPr id="662" name="Google Shape;662;p18"/>
          <p:cNvCxnSpPr/>
          <p:nvPr/>
        </p:nvCxnSpPr>
        <p:spPr>
          <a:xfrm>
            <a:off x="3441281" y="2456976"/>
            <a:ext cx="0" cy="2916000"/>
          </a:xfrm>
          <a:prstGeom prst="straightConnector1">
            <a:avLst/>
          </a:prstGeom>
          <a:noFill/>
          <a:ln w="15875" cap="flat" cmpd="sng">
            <a:solidFill>
              <a:srgbClr val="F1633E"/>
            </a:solidFill>
            <a:prstDash val="solid"/>
            <a:round/>
            <a:headEnd type="none" w="sm" len="sm"/>
            <a:tailEnd type="none" w="sm" len="sm"/>
          </a:ln>
        </p:spPr>
      </p:cxnSp>
      <p:cxnSp>
        <p:nvCxnSpPr>
          <p:cNvPr id="663" name="Google Shape;663;p18"/>
          <p:cNvCxnSpPr/>
          <p:nvPr/>
        </p:nvCxnSpPr>
        <p:spPr>
          <a:xfrm>
            <a:off x="6195532" y="2456976"/>
            <a:ext cx="0" cy="2916000"/>
          </a:xfrm>
          <a:prstGeom prst="straightConnector1">
            <a:avLst/>
          </a:prstGeom>
          <a:noFill/>
          <a:ln w="15875" cap="flat" cmpd="sng">
            <a:solidFill>
              <a:srgbClr val="F1633E"/>
            </a:solidFill>
            <a:prstDash val="solid"/>
            <a:round/>
            <a:headEnd type="none" w="sm" len="sm"/>
            <a:tailEnd type="none" w="sm" len="sm"/>
          </a:ln>
        </p:spPr>
      </p:cxnSp>
      <p:sp>
        <p:nvSpPr>
          <p:cNvPr id="664" name="Google Shape;664;p18"/>
          <p:cNvSpPr txBox="1"/>
          <p:nvPr/>
        </p:nvSpPr>
        <p:spPr>
          <a:xfrm>
            <a:off x="3749999" y="2391573"/>
            <a:ext cx="2319901" cy="2311324"/>
          </a:xfrm>
          <a:prstGeom prst="rect">
            <a:avLst/>
          </a:prstGeom>
          <a:noFill/>
          <a:ln>
            <a:noFill/>
          </a:ln>
        </p:spPr>
        <p:txBody>
          <a:bodyPr spcFirstLastPara="1" wrap="square" lIns="0" tIns="0" rIns="0" bIns="0" anchor="t" anchorCtr="0">
            <a:noAutofit/>
          </a:bodyPr>
          <a:lstStyle/>
          <a:p>
            <a:pPr marL="0" marR="0" lvl="0" indent="0" algn="l" rtl="0">
              <a:lnSpc>
                <a:spcPts val="1660"/>
              </a:lnSpc>
              <a:spcBef>
                <a:spcPts val="0"/>
              </a:spcBef>
              <a:spcAft>
                <a:spcPts val="0"/>
              </a:spcAft>
              <a:buClr>
                <a:srgbClr val="000000"/>
              </a:buClr>
              <a:buSzPts val="1800"/>
              <a:buFont typeface="Arial"/>
              <a:buNone/>
            </a:pPr>
            <a:r>
              <a:rPr lang="fr-FR" sz="1550" b="1" i="0" u="none" strike="noStrike" cap="none" dirty="0">
                <a:solidFill>
                  <a:srgbClr val="0B3458"/>
                </a:solidFill>
                <a:latin typeface="Arial"/>
                <a:ea typeface="Arial"/>
                <a:cs typeface="Arial"/>
                <a:sym typeface="Arial"/>
              </a:rPr>
              <a:t>Besoin financier</a:t>
            </a:r>
          </a:p>
          <a:p>
            <a:pPr marL="177750" marR="0" lvl="0" indent="-177750" algn="l" rtl="0">
              <a:lnSpc>
                <a:spcPts val="1860"/>
              </a:lnSpc>
              <a:spcBef>
                <a:spcPts val="600"/>
              </a:spcBef>
              <a:spcAft>
                <a:spcPts val="600"/>
              </a:spcAft>
              <a:buClr>
                <a:srgbClr val="F1633E"/>
              </a:buClr>
              <a:buSzPts val="1800"/>
              <a:buFont typeface="Arial"/>
              <a:buChar char="•"/>
            </a:pPr>
            <a:r>
              <a:rPr lang="fr-FR" sz="1550" b="0" i="0" u="none" strike="noStrike" cap="none" dirty="0">
                <a:solidFill>
                  <a:srgbClr val="0B3458"/>
                </a:solidFill>
                <a:latin typeface="Arial"/>
                <a:ea typeface="Arial"/>
                <a:cs typeface="Arial"/>
                <a:sym typeface="Arial"/>
              </a:rPr>
              <a:t>Le candidat ne pourrait pas se permettre de déposer sa candidature au programme des nouveaux gTLD sans être confronté à des difficultés financières. </a:t>
            </a:r>
          </a:p>
        </p:txBody>
      </p:sp>
      <p:sp>
        <p:nvSpPr>
          <p:cNvPr id="665" name="Google Shape;665;p18"/>
          <p:cNvSpPr txBox="1"/>
          <p:nvPr/>
        </p:nvSpPr>
        <p:spPr>
          <a:xfrm>
            <a:off x="6519245" y="2391573"/>
            <a:ext cx="2430535" cy="2774351"/>
          </a:xfrm>
          <a:prstGeom prst="rect">
            <a:avLst/>
          </a:prstGeom>
          <a:noFill/>
          <a:ln>
            <a:noFill/>
          </a:ln>
        </p:spPr>
        <p:txBody>
          <a:bodyPr spcFirstLastPara="1" wrap="square" lIns="0" tIns="0" rIns="0" bIns="0" anchor="t" anchorCtr="0">
            <a:noAutofit/>
          </a:bodyPr>
          <a:lstStyle/>
          <a:p>
            <a:pPr marL="0" marR="0" lvl="0" indent="0" algn="l" rtl="0">
              <a:lnSpc>
                <a:spcPts val="1720"/>
              </a:lnSpc>
              <a:spcBef>
                <a:spcPts val="0"/>
              </a:spcBef>
              <a:spcAft>
                <a:spcPts val="0"/>
              </a:spcAft>
              <a:buClr>
                <a:srgbClr val="000000"/>
              </a:buClr>
              <a:buSzPts val="1800"/>
              <a:buFont typeface="Arial"/>
              <a:buNone/>
            </a:pPr>
            <a:r>
              <a:rPr lang="fr-FR" sz="1550" b="1" i="0" u="none" strike="noStrike" cap="none" dirty="0">
                <a:solidFill>
                  <a:srgbClr val="0B3458"/>
                </a:solidFill>
                <a:latin typeface="Arial"/>
                <a:ea typeface="Arial"/>
                <a:cs typeface="Arial"/>
                <a:sym typeface="Arial"/>
              </a:rPr>
              <a:t>Viabilité financière</a:t>
            </a:r>
          </a:p>
          <a:p>
            <a:pPr marL="177750" marR="0" lvl="0" indent="-177750" algn="l" rtl="0">
              <a:lnSpc>
                <a:spcPts val="1720"/>
              </a:lnSpc>
              <a:spcBef>
                <a:spcPts val="600"/>
              </a:spcBef>
              <a:spcAft>
                <a:spcPts val="600"/>
              </a:spcAft>
              <a:buClr>
                <a:srgbClr val="F1633E"/>
              </a:buClr>
              <a:buSzPts val="1800"/>
              <a:buFont typeface="Arial"/>
              <a:buChar char="•"/>
            </a:pPr>
            <a:r>
              <a:rPr lang="fr-FR" sz="1550" b="0" i="0" u="none" strike="noStrike" cap="none" dirty="0">
                <a:solidFill>
                  <a:srgbClr val="0B3458"/>
                </a:solidFill>
                <a:latin typeface="Arial"/>
                <a:ea typeface="Arial"/>
                <a:cs typeface="Arial"/>
                <a:sym typeface="Arial"/>
              </a:rPr>
              <a:t>Le candidat démontre qu'il a l'intention de payer la partie non prise en charge des frais de candidature aux gTLD de base et </a:t>
            </a:r>
            <a:r>
              <a:rPr lang="fr-FR" sz="155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verse l'acompte exigé.</a:t>
            </a:r>
          </a:p>
        </p:txBody>
      </p:sp>
      <p:sp>
        <p:nvSpPr>
          <p:cNvPr id="666" name="Google Shape;666;p18"/>
          <p:cNvSpPr/>
          <p:nvPr/>
        </p:nvSpPr>
        <p:spPr>
          <a:xfrm rot="5400000">
            <a:off x="540000" y="2462424"/>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7" name="Google Shape;667;p18"/>
          <p:cNvSpPr/>
          <p:nvPr/>
        </p:nvSpPr>
        <p:spPr>
          <a:xfrm rot="5400000">
            <a:off x="3549283" y="245226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8" name="Google Shape;668;p18"/>
          <p:cNvSpPr/>
          <p:nvPr/>
        </p:nvSpPr>
        <p:spPr>
          <a:xfrm rot="5400000">
            <a:off x="6309878" y="245226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9" name="Google Shape;669;p18"/>
          <p:cNvSpPr/>
          <p:nvPr/>
        </p:nvSpPr>
        <p:spPr>
          <a:xfrm rot="5400000">
            <a:off x="1198884" y="610651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0" name="Google Shape;670;p18"/>
          <p:cNvSpPr/>
          <p:nvPr/>
        </p:nvSpPr>
        <p:spPr>
          <a:xfrm rot="5400000">
            <a:off x="965801" y="610651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1" name="Google Shape;671;p18"/>
          <p:cNvSpPr/>
          <p:nvPr/>
        </p:nvSpPr>
        <p:spPr>
          <a:xfrm rot="5400000">
            <a:off x="744671" y="610651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72" name="Google Shape;672;p18"/>
          <p:cNvCxnSpPr/>
          <p:nvPr/>
        </p:nvCxnSpPr>
        <p:spPr>
          <a:xfrm>
            <a:off x="431798" y="2456976"/>
            <a:ext cx="0" cy="2916000"/>
          </a:xfrm>
          <a:prstGeom prst="straightConnector1">
            <a:avLst/>
          </a:prstGeom>
          <a:noFill/>
          <a:ln w="15875" cap="flat" cmpd="sng">
            <a:solidFill>
              <a:srgbClr val="F1633E"/>
            </a:solidFill>
            <a:prstDash val="solid"/>
            <a:round/>
            <a:headEnd type="none" w="sm" len="sm"/>
            <a:tailEnd type="none" w="sm" len="sm"/>
          </a:ln>
        </p:spPr>
      </p:cxnSp>
      <p:sp>
        <p:nvSpPr>
          <p:cNvPr id="674" name="Google Shape;674;p18"/>
          <p:cNvSpPr txBox="1"/>
          <p:nvPr/>
        </p:nvSpPr>
        <p:spPr>
          <a:xfrm>
            <a:off x="1549625" y="5836514"/>
            <a:ext cx="6838304" cy="4224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800" b="1" dirty="0">
                <a:solidFill>
                  <a:schemeClr val="lt1"/>
                </a:solidFill>
              </a:rPr>
              <a:t>Une entité approuvée qui passe les deux étapes de l’évaluation peut bénéficier du soutien.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9"/>
          <p:cNvSpPr txBox="1">
            <a:spLocks noGrp="1"/>
          </p:cNvSpPr>
          <p:nvPr>
            <p:ph type="title"/>
          </p:nvPr>
        </p:nvSpPr>
        <p:spPr>
          <a:xfrm>
            <a:off x="431798" y="900114"/>
            <a:ext cx="6925931" cy="504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a:t>Quelles sont les prochaines étapes ?</a:t>
            </a:r>
          </a:p>
        </p:txBody>
      </p:sp>
      <p:sp>
        <p:nvSpPr>
          <p:cNvPr id="681" name="Google Shape;681;p19"/>
          <p:cNvSpPr/>
          <p:nvPr/>
        </p:nvSpPr>
        <p:spPr>
          <a:xfrm>
            <a:off x="683798" y="1748558"/>
            <a:ext cx="7776391" cy="1353302"/>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F1633E"/>
                </a:solidFill>
                <a:latin typeface="Arial"/>
                <a:ea typeface="Arial"/>
                <a:cs typeface="Arial"/>
                <a:sym typeface="Arial"/>
              </a:rPr>
              <a:t>Tous les candidats aux nouveaux gTLD</a:t>
            </a:r>
            <a:r>
              <a:rPr lang="fr-FR" sz="2000" b="0" i="0" u="none" strike="noStrike" cap="none" dirty="0">
                <a:solidFill>
                  <a:schemeClr val="lt1"/>
                </a:solidFill>
                <a:latin typeface="Arial"/>
                <a:ea typeface="Arial"/>
                <a:cs typeface="Arial"/>
                <a:sym typeface="Arial"/>
              </a:rPr>
              <a:t>, bénéficiant ou non d’un soutien, sont tenus de déposer un dossier complet de candidature à un nouveau gTLD.</a:t>
            </a:r>
          </a:p>
        </p:txBody>
      </p:sp>
      <p:sp>
        <p:nvSpPr>
          <p:cNvPr id="682" name="Google Shape;682;p19"/>
          <p:cNvSpPr/>
          <p:nvPr/>
        </p:nvSpPr>
        <p:spPr>
          <a:xfrm>
            <a:off x="431800" y="160602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1</a:t>
            </a:r>
          </a:p>
        </p:txBody>
      </p:sp>
      <p:sp>
        <p:nvSpPr>
          <p:cNvPr id="683" name="Google Shape;683;p19"/>
          <p:cNvSpPr/>
          <p:nvPr/>
        </p:nvSpPr>
        <p:spPr>
          <a:xfrm>
            <a:off x="683798" y="3467524"/>
            <a:ext cx="7776391" cy="1353302"/>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rgbClr val="F1633E"/>
                </a:solidFill>
                <a:latin typeface="Arial"/>
                <a:ea typeface="Arial"/>
                <a:cs typeface="Arial"/>
                <a:sym typeface="Arial"/>
              </a:rPr>
              <a:t>Ils doivent démontrer </a:t>
            </a:r>
            <a:r>
              <a:rPr lang="fr-FR" sz="2000" b="0" i="0" u="none" strike="noStrike" cap="none">
                <a:solidFill>
                  <a:schemeClr val="lt1"/>
                </a:solidFill>
                <a:latin typeface="Arial"/>
                <a:ea typeface="Arial"/>
                <a:cs typeface="Arial"/>
                <a:sym typeface="Arial"/>
              </a:rPr>
              <a:t>qu’ils possèdent les capacités techniques, opérationnelles et financières requises pour l’exploitation d’un gTLD. </a:t>
            </a:r>
          </a:p>
        </p:txBody>
      </p:sp>
      <p:sp>
        <p:nvSpPr>
          <p:cNvPr id="684" name="Google Shape;684;p19"/>
          <p:cNvSpPr/>
          <p:nvPr/>
        </p:nvSpPr>
        <p:spPr>
          <a:xfrm>
            <a:off x="431800" y="3239935"/>
            <a:ext cx="504000" cy="56766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2</a:t>
            </a:r>
          </a:p>
        </p:txBody>
      </p:sp>
      <p:sp>
        <p:nvSpPr>
          <p:cNvPr id="685" name="Google Shape;685;p19"/>
          <p:cNvSpPr/>
          <p:nvPr/>
        </p:nvSpPr>
        <p:spPr>
          <a:xfrm>
            <a:off x="683798" y="5186490"/>
            <a:ext cx="7776391" cy="1353302"/>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F1633E"/>
                </a:solidFill>
                <a:latin typeface="Arial"/>
                <a:ea typeface="Arial"/>
                <a:cs typeface="Arial"/>
                <a:sym typeface="Arial"/>
              </a:rPr>
              <a:t>Des mesures</a:t>
            </a:r>
            <a:r>
              <a:rPr lang="fr-FR" sz="2000" b="0" i="0" u="none" strike="noStrike" cap="none" dirty="0">
                <a:solidFill>
                  <a:schemeClr val="lt1"/>
                </a:solidFill>
                <a:latin typeface="Arial"/>
                <a:ea typeface="Arial"/>
                <a:cs typeface="Arial"/>
                <a:sym typeface="Arial"/>
              </a:rPr>
              <a:t> ont également été mises en place pour prévenir les abus, décrites dans le manuel du programme de soutien aux candidats.</a:t>
            </a:r>
            <a:r>
              <a:rPr lang="fr-FR" sz="2000" b="0" i="0" u="none" strike="noStrike" cap="none" dirty="0">
                <a:solidFill>
                  <a:srgbClr val="0B3458"/>
                </a:solidFill>
                <a:latin typeface="Arial"/>
                <a:ea typeface="Arial"/>
                <a:cs typeface="Arial"/>
                <a:sym typeface="Arial"/>
              </a:rPr>
              <a:t>.</a:t>
            </a:r>
          </a:p>
        </p:txBody>
      </p:sp>
      <p:sp>
        <p:nvSpPr>
          <p:cNvPr id="686" name="Google Shape;686;p19"/>
          <p:cNvSpPr/>
          <p:nvPr/>
        </p:nvSpPr>
        <p:spPr>
          <a:xfrm>
            <a:off x="431800" y="495890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3</a:t>
            </a:r>
          </a:p>
        </p:txBody>
      </p:sp>
      <p:sp>
        <p:nvSpPr>
          <p:cNvPr id="687" name="Google Shape;687;p1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21"/>
          <p:cNvSpPr txBox="1">
            <a:spLocks noGrp="1"/>
          </p:cNvSpPr>
          <p:nvPr>
            <p:ph type="title"/>
          </p:nvPr>
        </p:nvSpPr>
        <p:spPr>
          <a:xfrm>
            <a:off x="431798" y="900113"/>
            <a:ext cx="8861057" cy="60834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Le parcours d'un candidat bénéficiant du soutien</a:t>
            </a:r>
          </a:p>
        </p:txBody>
      </p:sp>
      <p:sp>
        <p:nvSpPr>
          <p:cNvPr id="694" name="Google Shape;694;p21"/>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7F7F7F"/>
                </a:solidFill>
                <a:latin typeface="Arial"/>
                <a:ea typeface="Arial"/>
                <a:cs typeface="Arial"/>
                <a:sym typeface="Arial"/>
              </a:rPr>
              <a:t>ÉTAPES</a:t>
            </a:r>
          </a:p>
        </p:txBody>
      </p:sp>
      <p:sp>
        <p:nvSpPr>
          <p:cNvPr id="695" name="Google Shape;695;p21"/>
          <p:cNvSpPr txBox="1"/>
          <p:nvPr/>
        </p:nvSpPr>
        <p:spPr>
          <a:xfrm>
            <a:off x="421724" y="3123375"/>
            <a:ext cx="1200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7F7F7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EXPÉRIENCE</a:t>
            </a:r>
          </a:p>
        </p:txBody>
      </p:sp>
      <p:sp>
        <p:nvSpPr>
          <p:cNvPr id="696" name="Google Shape;696;p21"/>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7F7F7F"/>
                </a:solidFill>
                <a:latin typeface="Arial"/>
                <a:ea typeface="Arial"/>
                <a:cs typeface="Arial"/>
                <a:sym typeface="Arial"/>
              </a:rPr>
              <a:t>SOUTIEN</a:t>
            </a:r>
          </a:p>
        </p:txBody>
      </p:sp>
      <p:sp>
        <p:nvSpPr>
          <p:cNvPr id="697" name="Google Shape;697;p21"/>
          <p:cNvSpPr/>
          <p:nvPr/>
        </p:nvSpPr>
        <p:spPr>
          <a:xfrm>
            <a:off x="1483795" y="5620155"/>
            <a:ext cx="2510223" cy="701040"/>
          </a:xfrm>
          <a:prstGeom prst="rect">
            <a:avLst/>
          </a:prstGeom>
          <a:noFill/>
          <a:ln>
            <a:noFill/>
          </a:ln>
        </p:spPr>
        <p:txBody>
          <a:bodyPr spcFirstLastPara="1" wrap="square" lIns="144000" tIns="0" rIns="0" bIns="0" anchor="ctr" anchorCtr="0">
            <a:noAutofit/>
          </a:bodyPr>
          <a:lstStyle/>
          <a:p>
            <a:pPr marL="0" marR="0" lvl="0" indent="0" algn="l" rtl="0">
              <a:lnSpc>
                <a:spcPts val="1620"/>
              </a:lnSpc>
              <a:spcBef>
                <a:spcPts val="0"/>
              </a:spcBef>
              <a:spcAft>
                <a:spcPts val="0"/>
              </a:spcAft>
              <a:buClr>
                <a:srgbClr val="000000"/>
              </a:buClr>
              <a:buSzPts val="1600"/>
              <a:buFont typeface="Arial"/>
              <a:buNone/>
            </a:pPr>
            <a:r>
              <a:rPr lang="fr-FR" sz="1500" b="0" i="0" u="none" strike="noStrike" cap="none" dirty="0">
                <a:solidFill>
                  <a:srgbClr val="0B3458"/>
                </a:solidFill>
                <a:latin typeface="Arial"/>
                <a:ea typeface="Arial"/>
                <a:cs typeface="Arial"/>
                <a:sym typeface="Arial"/>
              </a:rPr>
              <a:t>Communication, sensibilisation, promotion de la participation</a:t>
            </a:r>
          </a:p>
        </p:txBody>
      </p:sp>
      <p:sp>
        <p:nvSpPr>
          <p:cNvPr id="698" name="Google Shape;698;p21"/>
          <p:cNvSpPr/>
          <p:nvPr/>
        </p:nvSpPr>
        <p:spPr>
          <a:xfrm>
            <a:off x="2252869" y="3256126"/>
            <a:ext cx="1097936" cy="1221885"/>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ts val="1620"/>
              </a:lnSpc>
              <a:spcBef>
                <a:spcPts val="0"/>
              </a:spcBef>
              <a:spcAft>
                <a:spcPts val="0"/>
              </a:spcAft>
              <a:buClr>
                <a:srgbClr val="000000"/>
              </a:buClr>
              <a:buSzPts val="1600"/>
              <a:buFont typeface="Arial"/>
              <a:buNone/>
            </a:pPr>
            <a:r>
              <a:rPr lang="fr-FR" b="0" i="0" u="none" strike="noStrike" cap="none" dirty="0">
                <a:solidFill>
                  <a:schemeClr val="lt1"/>
                </a:solidFill>
                <a:latin typeface="Arial"/>
                <a:ea typeface="Arial"/>
                <a:cs typeface="Arial"/>
                <a:sym typeface="Arial"/>
              </a:rPr>
              <a:t>Que doit-on savoir avant de déposer </a:t>
            </a:r>
            <a:r>
              <a:rPr lang="fr-FR" dirty="0">
                <a:solidFill>
                  <a:schemeClr val="lt1"/>
                </a:solidFill>
              </a:rPr>
              <a:t>la</a:t>
            </a:r>
            <a:r>
              <a:rPr lang="fr-FR" b="0" i="0" u="none" strike="noStrike" cap="none" dirty="0">
                <a:solidFill>
                  <a:schemeClr val="lt1"/>
                </a:solidFill>
                <a:latin typeface="Arial"/>
                <a:ea typeface="Arial"/>
                <a:cs typeface="Arial"/>
                <a:sym typeface="Arial"/>
              </a:rPr>
              <a:t> demande ?</a:t>
            </a:r>
          </a:p>
        </p:txBody>
      </p:sp>
      <p:sp>
        <p:nvSpPr>
          <p:cNvPr id="699" name="Google Shape;699;p21"/>
          <p:cNvSpPr/>
          <p:nvPr/>
        </p:nvSpPr>
        <p:spPr>
          <a:xfrm>
            <a:off x="6561350" y="2297942"/>
            <a:ext cx="15645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ts val="1620"/>
              </a:lnSpc>
              <a:spcBef>
                <a:spcPts val="0"/>
              </a:spcBef>
              <a:spcAft>
                <a:spcPts val="0"/>
              </a:spcAft>
              <a:buClr>
                <a:srgbClr val="000000"/>
              </a:buClr>
              <a:buSzPts val="1600"/>
              <a:buFont typeface="Arial"/>
              <a:buNone/>
            </a:pPr>
            <a:r>
              <a:rPr lang="fr-FR" sz="1550" b="0" i="0" u="none" strike="noStrike" cap="none" dirty="0">
                <a:solidFill>
                  <a:schemeClr val="lt1"/>
                </a:solidFill>
                <a:latin typeface="Arial"/>
                <a:ea typeface="Arial"/>
                <a:cs typeface="Arial"/>
                <a:sym typeface="Arial"/>
              </a:rPr>
              <a:t>Le soutien pour les nouveaux registres </a:t>
            </a:r>
            <a:br>
              <a:rPr lang="fr-FR" sz="1550" b="0" i="0" u="none" strike="noStrike" cap="none" dirty="0">
                <a:solidFill>
                  <a:schemeClr val="lt1"/>
                </a:solidFill>
                <a:latin typeface="Arial"/>
                <a:ea typeface="Arial"/>
                <a:cs typeface="Arial"/>
                <a:sym typeface="Arial"/>
              </a:rPr>
            </a:br>
            <a:r>
              <a:rPr lang="fr-FR" sz="1550" b="0" i="0" u="none" strike="noStrike" cap="none" dirty="0">
                <a:solidFill>
                  <a:schemeClr val="lt1"/>
                </a:solidFill>
                <a:latin typeface="Arial"/>
                <a:ea typeface="Arial"/>
                <a:cs typeface="Arial"/>
                <a:sym typeface="Arial"/>
              </a:rPr>
              <a:t>est une bonne nouvelle !</a:t>
            </a:r>
          </a:p>
        </p:txBody>
      </p:sp>
      <p:cxnSp>
        <p:nvCxnSpPr>
          <p:cNvPr id="700" name="Google Shape;700;p21"/>
          <p:cNvCxnSpPr/>
          <p:nvPr/>
        </p:nvCxnSpPr>
        <p:spPr>
          <a:xfrm rot="10800000" flipH="1">
            <a:off x="1542582" y="4905863"/>
            <a:ext cx="1200582" cy="16735"/>
          </a:xfrm>
          <a:prstGeom prst="straightConnector1">
            <a:avLst/>
          </a:prstGeom>
          <a:noFill/>
          <a:ln w="15875" cap="flat" cmpd="sng">
            <a:solidFill>
              <a:srgbClr val="0B3458"/>
            </a:solidFill>
            <a:prstDash val="solid"/>
            <a:round/>
            <a:headEnd type="none" w="sm" len="sm"/>
            <a:tailEnd type="none" w="sm" len="sm"/>
          </a:ln>
        </p:spPr>
      </p:cxnSp>
      <p:cxnSp>
        <p:nvCxnSpPr>
          <p:cNvPr id="701" name="Google Shape;701;p21"/>
          <p:cNvCxnSpPr>
            <a:stCxn id="702" idx="6"/>
            <a:endCxn id="703" idx="2"/>
          </p:cNvCxnSpPr>
          <p:nvPr/>
        </p:nvCxnSpPr>
        <p:spPr>
          <a:xfrm rot="10800000" flipH="1">
            <a:off x="4063032" y="4296494"/>
            <a:ext cx="2064600" cy="4200"/>
          </a:xfrm>
          <a:prstGeom prst="straightConnector1">
            <a:avLst/>
          </a:prstGeom>
          <a:noFill/>
          <a:ln w="15875" cap="flat" cmpd="sng">
            <a:solidFill>
              <a:srgbClr val="0B3458"/>
            </a:solidFill>
            <a:prstDash val="solid"/>
            <a:round/>
            <a:headEnd type="none" w="sm" len="sm"/>
            <a:tailEnd type="none" w="sm" len="sm"/>
          </a:ln>
        </p:spPr>
      </p:cxnSp>
      <p:cxnSp>
        <p:nvCxnSpPr>
          <p:cNvPr id="704" name="Google Shape;704;p21"/>
          <p:cNvCxnSpPr/>
          <p:nvPr/>
        </p:nvCxnSpPr>
        <p:spPr>
          <a:xfrm rot="10800000" flipH="1">
            <a:off x="6278776" y="3353892"/>
            <a:ext cx="2414927" cy="938622"/>
          </a:xfrm>
          <a:prstGeom prst="straightConnector1">
            <a:avLst/>
          </a:prstGeom>
          <a:noFill/>
          <a:ln w="15875" cap="flat" cmpd="sng">
            <a:solidFill>
              <a:srgbClr val="0B3458"/>
            </a:solidFill>
            <a:prstDash val="solid"/>
            <a:round/>
            <a:headEnd type="none" w="sm" len="sm"/>
            <a:tailEnd type="none" w="sm" len="sm"/>
          </a:ln>
        </p:spPr>
      </p:cxnSp>
      <p:sp>
        <p:nvSpPr>
          <p:cNvPr id="705" name="Google Shape;705;p21"/>
          <p:cNvSpPr/>
          <p:nvPr/>
        </p:nvSpPr>
        <p:spPr>
          <a:xfrm>
            <a:off x="7315558" y="3672007"/>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5</a:t>
            </a:r>
          </a:p>
        </p:txBody>
      </p:sp>
      <p:sp>
        <p:nvSpPr>
          <p:cNvPr id="706" name="Google Shape;706;p21"/>
          <p:cNvSpPr/>
          <p:nvPr/>
        </p:nvSpPr>
        <p:spPr>
          <a:xfrm>
            <a:off x="1559795"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Sensibilisation</a:t>
            </a:r>
          </a:p>
        </p:txBody>
      </p:sp>
      <p:sp>
        <p:nvSpPr>
          <p:cNvPr id="707" name="Google Shape;707;p21"/>
          <p:cNvSpPr/>
          <p:nvPr/>
        </p:nvSpPr>
        <p:spPr>
          <a:xfrm rot="5400000">
            <a:off x="3906775"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p21"/>
          <p:cNvSpPr/>
          <p:nvPr/>
        </p:nvSpPr>
        <p:spPr>
          <a:xfrm>
            <a:off x="4040118"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Compréhension</a:t>
            </a:r>
          </a:p>
        </p:txBody>
      </p:sp>
      <p:sp>
        <p:nvSpPr>
          <p:cNvPr id="709" name="Google Shape;709;p21"/>
          <p:cNvSpPr/>
          <p:nvPr/>
        </p:nvSpPr>
        <p:spPr>
          <a:xfrm>
            <a:off x="6520441"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Considération</a:t>
            </a:r>
          </a:p>
        </p:txBody>
      </p:sp>
      <p:sp>
        <p:nvSpPr>
          <p:cNvPr id="710" name="Google Shape;710;p21"/>
          <p:cNvSpPr/>
          <p:nvPr/>
        </p:nvSpPr>
        <p:spPr>
          <a:xfrm rot="5400000">
            <a:off x="6282328" y="1735598"/>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1" name="Google Shape;711;p21"/>
          <p:cNvSpPr/>
          <p:nvPr/>
        </p:nvSpPr>
        <p:spPr>
          <a:xfrm>
            <a:off x="3925235" y="5620155"/>
            <a:ext cx="4781868" cy="701040"/>
          </a:xfrm>
          <a:prstGeom prst="rect">
            <a:avLst/>
          </a:prstGeom>
          <a:noFill/>
          <a:ln>
            <a:noFill/>
          </a:ln>
        </p:spPr>
        <p:txBody>
          <a:bodyPr spcFirstLastPara="1" wrap="square" lIns="288000" tIns="45700" rIns="91425" bIns="45700" anchor="ctr" anchorCtr="0">
            <a:noAutofit/>
          </a:bodyPr>
          <a:lstStyle/>
          <a:p>
            <a:pPr>
              <a:lnSpc>
                <a:spcPts val="1620"/>
              </a:lnSpc>
              <a:buSzPts val="1600"/>
            </a:pPr>
            <a:r>
              <a:rPr lang="fr-FR" sz="1500" dirty="0">
                <a:solidFill>
                  <a:srgbClr val="0B3458"/>
                </a:solidFill>
              </a:rPr>
              <a:t>Conseiller en développement des capacités </a:t>
            </a:r>
            <a:br>
              <a:rPr lang="fr-FR" sz="1500" dirty="0">
                <a:solidFill>
                  <a:srgbClr val="0B3458"/>
                </a:solidFill>
              </a:rPr>
            </a:br>
            <a:r>
              <a:rPr lang="fr-FR" sz="1500" dirty="0">
                <a:solidFill>
                  <a:srgbClr val="0B3458"/>
                </a:solidFill>
              </a:rPr>
              <a:t>Services pro </a:t>
            </a:r>
            <a:r>
              <a:rPr lang="fr-FR" sz="1500" dirty="0" err="1">
                <a:solidFill>
                  <a:srgbClr val="0B3458"/>
                </a:solidFill>
              </a:rPr>
              <a:t>bono</a:t>
            </a:r>
            <a:endParaRPr lang="fr-FR" sz="1500" dirty="0">
              <a:solidFill>
                <a:srgbClr val="0B3458"/>
              </a:solidFill>
            </a:endParaRPr>
          </a:p>
        </p:txBody>
      </p:sp>
      <p:cxnSp>
        <p:nvCxnSpPr>
          <p:cNvPr id="712" name="Google Shape;712;p21"/>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13" name="Google Shape;713;p21"/>
          <p:cNvCxnSpPr/>
          <p:nvPr/>
        </p:nvCxnSpPr>
        <p:spPr>
          <a:xfrm>
            <a:off x="6289376" y="1539746"/>
            <a:ext cx="0" cy="4108984"/>
          </a:xfrm>
          <a:prstGeom prst="straightConnector1">
            <a:avLst/>
          </a:prstGeom>
          <a:noFill/>
          <a:ln w="15875" cap="flat" cmpd="sng">
            <a:solidFill>
              <a:srgbClr val="F1633E"/>
            </a:solidFill>
            <a:prstDash val="solid"/>
            <a:round/>
            <a:headEnd type="none" w="sm" len="sm"/>
            <a:tailEnd type="none" w="sm" len="sm"/>
          </a:ln>
        </p:spPr>
      </p:cxnSp>
      <p:cxnSp>
        <p:nvCxnSpPr>
          <p:cNvPr id="714" name="Google Shape;714;p21"/>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15" name="Google Shape;715;p21"/>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16" name="Google Shape;716;p21"/>
          <p:cNvSpPr/>
          <p:nvPr/>
        </p:nvSpPr>
        <p:spPr>
          <a:xfrm rot="5400000">
            <a:off x="8687428"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7" name="Google Shape;717;p21"/>
          <p:cNvSpPr/>
          <p:nvPr/>
        </p:nvSpPr>
        <p:spPr>
          <a:xfrm>
            <a:off x="1428708" y="477140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1</a:t>
            </a:r>
          </a:p>
        </p:txBody>
      </p:sp>
      <p:sp>
        <p:nvSpPr>
          <p:cNvPr id="703" name="Google Shape;703;p21"/>
          <p:cNvSpPr/>
          <p:nvPr/>
        </p:nvSpPr>
        <p:spPr>
          <a:xfrm>
            <a:off x="6127580" y="414540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4</a:t>
            </a:r>
          </a:p>
        </p:txBody>
      </p:sp>
      <p:sp>
        <p:nvSpPr>
          <p:cNvPr id="702" name="Google Shape;702;p21"/>
          <p:cNvSpPr/>
          <p:nvPr/>
        </p:nvSpPr>
        <p:spPr>
          <a:xfrm>
            <a:off x="3760640" y="414949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3</a:t>
            </a:r>
          </a:p>
        </p:txBody>
      </p:sp>
      <p:sp>
        <p:nvSpPr>
          <p:cNvPr id="718" name="Google Shape;718;p21"/>
          <p:cNvSpPr/>
          <p:nvPr/>
        </p:nvSpPr>
        <p:spPr>
          <a:xfrm>
            <a:off x="8553108" y="3196421"/>
            <a:ext cx="302392" cy="30239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6</a:t>
            </a:r>
          </a:p>
        </p:txBody>
      </p:sp>
      <p:cxnSp>
        <p:nvCxnSpPr>
          <p:cNvPr id="719" name="Google Shape;719;p21"/>
          <p:cNvCxnSpPr/>
          <p:nvPr/>
        </p:nvCxnSpPr>
        <p:spPr>
          <a:xfrm rot="10800000" flipH="1">
            <a:off x="2743164" y="4303495"/>
            <a:ext cx="1168672" cy="603393"/>
          </a:xfrm>
          <a:prstGeom prst="straightConnector1">
            <a:avLst/>
          </a:prstGeom>
          <a:noFill/>
          <a:ln w="15875" cap="flat" cmpd="sng">
            <a:solidFill>
              <a:srgbClr val="0B3458"/>
            </a:solidFill>
            <a:prstDash val="solid"/>
            <a:round/>
            <a:headEnd type="none" w="sm" len="sm"/>
            <a:tailEnd type="none" w="sm" len="sm"/>
          </a:ln>
        </p:spPr>
      </p:cxnSp>
      <p:sp>
        <p:nvSpPr>
          <p:cNvPr id="720" name="Google Shape;720;p21"/>
          <p:cNvSpPr/>
          <p:nvPr/>
        </p:nvSpPr>
        <p:spPr>
          <a:xfrm>
            <a:off x="2587384" y="4736159"/>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2</a:t>
            </a:r>
          </a:p>
        </p:txBody>
      </p:sp>
      <p:sp>
        <p:nvSpPr>
          <p:cNvPr id="721" name="Google Shape;721;p21"/>
          <p:cNvSpPr/>
          <p:nvPr/>
        </p:nvSpPr>
        <p:spPr>
          <a:xfrm>
            <a:off x="778323" y="3467258"/>
            <a:ext cx="1265516" cy="1178686"/>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ts val="1620"/>
              </a:lnSpc>
              <a:spcBef>
                <a:spcPts val="0"/>
              </a:spcBef>
              <a:spcAft>
                <a:spcPts val="0"/>
              </a:spcAft>
              <a:buClr>
                <a:srgbClr val="000000"/>
              </a:buClr>
              <a:buSzPts val="1600"/>
              <a:buFont typeface="Arial"/>
              <a:buNone/>
            </a:pPr>
            <a:r>
              <a:rPr lang="fr-FR" sz="1600" dirty="0">
                <a:solidFill>
                  <a:schemeClr val="lt1"/>
                </a:solidFill>
              </a:rPr>
              <a:t>U</a:t>
            </a:r>
            <a:r>
              <a:rPr lang="fr-FR" sz="1600" b="0" i="0" u="none" strike="noStrike" cap="none" dirty="0">
                <a:solidFill>
                  <a:schemeClr val="lt1"/>
                </a:solidFill>
                <a:latin typeface="Arial"/>
                <a:ea typeface="Arial"/>
                <a:cs typeface="Arial"/>
                <a:sym typeface="Arial"/>
              </a:rPr>
              <a:t>tilité d'un gTLD pour notre </a:t>
            </a:r>
            <a:br>
              <a:rPr lang="fr-FR" sz="1600" b="0" i="0" u="none" strike="noStrike" cap="none" dirty="0">
                <a:solidFill>
                  <a:schemeClr val="lt1"/>
                </a:solidFill>
                <a:latin typeface="Arial"/>
                <a:ea typeface="Arial"/>
                <a:cs typeface="Arial"/>
                <a:sym typeface="Arial"/>
              </a:rPr>
            </a:br>
            <a:r>
              <a:rPr lang="fr-FR" sz="1600" b="0" i="0" u="none" strike="noStrike" cap="none" dirty="0">
                <a:solidFill>
                  <a:schemeClr val="lt1"/>
                </a:solidFill>
                <a:latin typeface="Arial"/>
                <a:ea typeface="Arial"/>
                <a:cs typeface="Arial"/>
                <a:sym typeface="Arial"/>
              </a:rPr>
              <a:t>travail ?</a:t>
            </a:r>
          </a:p>
        </p:txBody>
      </p:sp>
      <p:sp>
        <p:nvSpPr>
          <p:cNvPr id="722" name="Google Shape;722;p21"/>
          <p:cNvSpPr/>
          <p:nvPr/>
        </p:nvSpPr>
        <p:spPr>
          <a:xfrm>
            <a:off x="3494727" y="3034692"/>
            <a:ext cx="1210241" cy="94506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ts val="1620"/>
              </a:lnSpc>
              <a:spcBef>
                <a:spcPts val="0"/>
              </a:spcBef>
              <a:spcAft>
                <a:spcPts val="0"/>
              </a:spcAft>
              <a:buClr>
                <a:srgbClr val="000000"/>
              </a:buClr>
              <a:buSzPts val="1600"/>
              <a:buFont typeface="Arial"/>
              <a:buNone/>
            </a:pPr>
            <a:r>
              <a:rPr lang="fr-FR" sz="1500" b="0" i="0" u="none" strike="noStrike" cap="none" dirty="0">
                <a:solidFill>
                  <a:schemeClr val="lt1"/>
                </a:solidFill>
                <a:latin typeface="Arial"/>
                <a:ea typeface="Arial"/>
                <a:cs typeface="Arial"/>
                <a:sym typeface="Arial"/>
              </a:rPr>
              <a:t>Ravis de pouvoir bénéficier du soutien !</a:t>
            </a:r>
          </a:p>
        </p:txBody>
      </p:sp>
      <p:sp>
        <p:nvSpPr>
          <p:cNvPr id="723" name="Google Shape;723;p21"/>
          <p:cNvSpPr/>
          <p:nvPr/>
        </p:nvSpPr>
        <p:spPr>
          <a:xfrm>
            <a:off x="3629656" y="4684882"/>
            <a:ext cx="1903183" cy="662499"/>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ts val="1480"/>
              </a:lnSpc>
              <a:spcBef>
                <a:spcPts val="0"/>
              </a:spcBef>
              <a:spcAft>
                <a:spcPts val="0"/>
              </a:spcAft>
              <a:buClr>
                <a:srgbClr val="000000"/>
              </a:buClr>
              <a:buSzPts val="1600"/>
              <a:buFont typeface="Arial"/>
              <a:buNone/>
            </a:pPr>
            <a:r>
              <a:rPr lang="fr-FR" b="0" i="0" u="none" strike="noStrike" cap="none" dirty="0">
                <a:solidFill>
                  <a:srgbClr val="0B3458"/>
                </a:solidFill>
                <a:latin typeface="Arial"/>
                <a:ea typeface="Arial"/>
                <a:cs typeface="Arial"/>
                <a:sym typeface="Arial"/>
              </a:rPr>
              <a:t>Le candidat a postulé et rempli les conditions requises</a:t>
            </a:r>
          </a:p>
        </p:txBody>
      </p:sp>
      <p:sp>
        <p:nvSpPr>
          <p:cNvPr id="724" name="Google Shape;724;p21"/>
          <p:cNvSpPr/>
          <p:nvPr/>
        </p:nvSpPr>
        <p:spPr>
          <a:xfrm>
            <a:off x="7702193" y="3735522"/>
            <a:ext cx="1243879" cy="819772"/>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ts val="1140"/>
              </a:lnSpc>
              <a:spcBef>
                <a:spcPts val="0"/>
              </a:spcBef>
              <a:spcAft>
                <a:spcPts val="0"/>
              </a:spcAft>
              <a:buClr>
                <a:srgbClr val="000000"/>
              </a:buClr>
              <a:buSzPts val="1600"/>
              <a:buFont typeface="Arial"/>
              <a:buNone/>
            </a:pPr>
            <a:r>
              <a:rPr lang="fr-FR" b="0" i="0" u="none" strike="noStrike" cap="none" dirty="0">
                <a:solidFill>
                  <a:srgbClr val="0B3458"/>
                </a:solidFill>
                <a:latin typeface="Arial"/>
                <a:ea typeface="Arial"/>
                <a:cs typeface="Arial"/>
                <a:sym typeface="Arial"/>
              </a:rPr>
              <a:t>Dépôt d'une candidature à un gTLD</a:t>
            </a:r>
          </a:p>
        </p:txBody>
      </p:sp>
      <p:sp>
        <p:nvSpPr>
          <p:cNvPr id="725" name="Google Shape;725;p21"/>
          <p:cNvSpPr/>
          <p:nvPr/>
        </p:nvSpPr>
        <p:spPr>
          <a:xfrm>
            <a:off x="4836121" y="3040660"/>
            <a:ext cx="1564528" cy="938621"/>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ts val="1620"/>
              </a:lnSpc>
              <a:spcBef>
                <a:spcPts val="0"/>
              </a:spcBef>
              <a:spcAft>
                <a:spcPts val="0"/>
              </a:spcAft>
              <a:buClr>
                <a:srgbClr val="000000"/>
              </a:buClr>
              <a:buSzPts val="1600"/>
              <a:buFont typeface="Arial"/>
              <a:buNone/>
            </a:pPr>
            <a:r>
              <a:rPr lang="fr-FR" sz="1600" b="0" i="0" u="none" strike="noStrike" cap="none" dirty="0">
                <a:solidFill>
                  <a:schemeClr val="lt1"/>
                </a:solidFill>
                <a:latin typeface="Arial"/>
                <a:ea typeface="Arial"/>
                <a:cs typeface="Arial"/>
                <a:sym typeface="Arial"/>
              </a:rPr>
              <a:t>Comment gérer les </a:t>
            </a:r>
            <a:br>
              <a:rPr lang="fr-FR" sz="1600" b="0" i="0" u="none" strike="noStrike" cap="none" dirty="0">
                <a:solidFill>
                  <a:schemeClr val="lt1"/>
                </a:solidFill>
                <a:latin typeface="Arial"/>
                <a:ea typeface="Arial"/>
                <a:cs typeface="Arial"/>
                <a:sym typeface="Arial"/>
              </a:rPr>
            </a:br>
            <a:r>
              <a:rPr lang="fr-FR" sz="1600" b="0" i="0" u="none" strike="noStrike" cap="none" dirty="0">
                <a:solidFill>
                  <a:schemeClr val="lt1"/>
                </a:solidFill>
                <a:latin typeface="Arial"/>
                <a:ea typeface="Arial"/>
                <a:cs typeface="Arial"/>
                <a:sym typeface="Arial"/>
              </a:rPr>
              <a:t>coûts de démarrage ?</a:t>
            </a:r>
          </a:p>
        </p:txBody>
      </p:sp>
      <p:sp>
        <p:nvSpPr>
          <p:cNvPr id="726" name="Google Shape;726;p21"/>
          <p:cNvSpPr/>
          <p:nvPr/>
        </p:nvSpPr>
        <p:spPr>
          <a:xfrm rot="5400000">
            <a:off x="3906775" y="586992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7" name="Google Shape;727;p21"/>
          <p:cNvSpPr/>
          <p:nvPr/>
        </p:nvSpPr>
        <p:spPr>
          <a:xfrm rot="5400000">
            <a:off x="8690531" y="586992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8" name="Google Shape;728;p21"/>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29" name="Google Shape;729;p21"/>
          <p:cNvCxnSpPr/>
          <p:nvPr/>
        </p:nvCxnSpPr>
        <p:spPr>
          <a:xfrm>
            <a:off x="432000" y="2111417"/>
            <a:ext cx="8280000" cy="0"/>
          </a:xfrm>
          <a:prstGeom prst="straightConnector1">
            <a:avLst/>
          </a:prstGeom>
          <a:noFill/>
          <a:ln w="15875" cap="flat" cmpd="sng">
            <a:solidFill>
              <a:srgbClr val="7F7F7F"/>
            </a:solidFill>
            <a:prstDash val="solid"/>
            <a:round/>
            <a:headEnd type="none" w="sm" len="sm"/>
            <a:tailEnd type="none" w="sm" len="sm"/>
          </a:ln>
        </p:spPr>
      </p:cxnSp>
      <p:cxnSp>
        <p:nvCxnSpPr>
          <p:cNvPr id="730" name="Google Shape;730;p21"/>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31" name="Google Shape;731;p21"/>
          <p:cNvSpPr/>
          <p:nvPr/>
        </p:nvSpPr>
        <p:spPr>
          <a:xfrm rot="10800000" flipH="1">
            <a:off x="1757605" y="4644042"/>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2" name="Google Shape;732;p21"/>
          <p:cNvSpPr/>
          <p:nvPr/>
        </p:nvSpPr>
        <p:spPr>
          <a:xfrm rot="10800000" flipH="1">
            <a:off x="2818962" y="447422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3" name="Google Shape;733;p21"/>
          <p:cNvSpPr/>
          <p:nvPr/>
        </p:nvSpPr>
        <p:spPr>
          <a:xfrm rot="10800000" flipH="1">
            <a:off x="4129683" y="3980227"/>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4" name="Google Shape;734;p21"/>
          <p:cNvSpPr/>
          <p:nvPr/>
        </p:nvSpPr>
        <p:spPr>
          <a:xfrm rot="10800000">
            <a:off x="5921592" y="3974478"/>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5" name="Google Shape;735;p21"/>
          <p:cNvSpPr/>
          <p:nvPr/>
        </p:nvSpPr>
        <p:spPr>
          <a:xfrm rot="10800000">
            <a:off x="7202296" y="34974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6" name="Google Shape;736;p21"/>
          <p:cNvSpPr/>
          <p:nvPr/>
        </p:nvSpPr>
        <p:spPr>
          <a:xfrm>
            <a:off x="4027825" y="454258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7" name="Google Shape;737;p21"/>
          <p:cNvSpPr/>
          <p:nvPr/>
        </p:nvSpPr>
        <p:spPr>
          <a:xfrm flipH="1">
            <a:off x="8477332" y="359342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38" name="Google Shape;738;p21"/>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sp>
        <p:nvSpPr>
          <p:cNvPr id="739" name="Google Shape;739;p2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22"/>
          <p:cNvSpPr txBox="1">
            <a:spLocks noGrp="1"/>
          </p:cNvSpPr>
          <p:nvPr>
            <p:ph type="title"/>
          </p:nvPr>
        </p:nvSpPr>
        <p:spPr>
          <a:xfrm>
            <a:off x="389267" y="900114"/>
            <a:ext cx="8903588"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Le parcours d'un candidat bénéficiant du soutien</a:t>
            </a:r>
          </a:p>
        </p:txBody>
      </p:sp>
      <p:sp>
        <p:nvSpPr>
          <p:cNvPr id="746" name="Google Shape;746;p22"/>
          <p:cNvSpPr/>
          <p:nvPr/>
        </p:nvSpPr>
        <p:spPr>
          <a:xfrm>
            <a:off x="1524232" y="5611786"/>
            <a:ext cx="2372428" cy="701040"/>
          </a:xfrm>
          <a:prstGeom prst="rect">
            <a:avLst/>
          </a:prstGeom>
          <a:noFill/>
          <a:ln>
            <a:noFill/>
          </a:ln>
        </p:spPr>
        <p:txBody>
          <a:bodyPr spcFirstLastPara="1" wrap="square" lIns="108000" tIns="0" rIns="0" bIns="0" anchor="ctr" anchorCtr="0">
            <a:noAutofit/>
          </a:bodyPr>
          <a:lstStyle/>
          <a:p>
            <a:pPr marL="0" marR="0" lvl="0" indent="0" algn="ctr" rtl="0">
              <a:lnSpc>
                <a:spcPts val="1520"/>
              </a:lnSpc>
              <a:spcBef>
                <a:spcPts val="0"/>
              </a:spcBef>
              <a:spcAft>
                <a:spcPts val="0"/>
              </a:spcAft>
              <a:buClr>
                <a:srgbClr val="000000"/>
              </a:buClr>
              <a:buSzPts val="1600"/>
              <a:buFont typeface="Arial"/>
              <a:buNone/>
            </a:pPr>
            <a:r>
              <a:rPr lang="fr-FR" sz="1500" b="0" i="0" u="none" strike="noStrike" cap="none" dirty="0">
                <a:solidFill>
                  <a:srgbClr val="0B3458"/>
                </a:solidFill>
                <a:latin typeface="Arial"/>
                <a:ea typeface="Arial"/>
                <a:cs typeface="Arial"/>
                <a:sym typeface="Arial"/>
              </a:rPr>
              <a:t>Conseiller en développement des capacités </a:t>
            </a:r>
            <a:br>
              <a:rPr lang="fr-FR" sz="1500" b="0" i="0" u="none" strike="noStrike" cap="none" dirty="0">
                <a:solidFill>
                  <a:srgbClr val="0B3458"/>
                </a:solidFill>
                <a:latin typeface="Arial"/>
                <a:ea typeface="Arial"/>
                <a:cs typeface="Arial"/>
                <a:sym typeface="Arial"/>
              </a:rPr>
            </a:br>
            <a:r>
              <a:rPr lang="fr-FR" sz="1500" b="0" i="0" u="none" strike="noStrike" cap="none" dirty="0">
                <a:solidFill>
                  <a:srgbClr val="0B3458"/>
                </a:solidFill>
                <a:latin typeface="Arial"/>
                <a:ea typeface="Arial"/>
                <a:cs typeface="Arial"/>
                <a:sym typeface="Arial"/>
              </a:rPr>
              <a:t>Réductions sur les frais</a:t>
            </a:r>
          </a:p>
        </p:txBody>
      </p:sp>
      <p:cxnSp>
        <p:nvCxnSpPr>
          <p:cNvPr id="747" name="Google Shape;747;p22"/>
          <p:cNvCxnSpPr/>
          <p:nvPr/>
        </p:nvCxnSpPr>
        <p:spPr>
          <a:xfrm rot="10800000" flipH="1">
            <a:off x="1542582" y="3702209"/>
            <a:ext cx="2147004" cy="393388"/>
          </a:xfrm>
          <a:prstGeom prst="straightConnector1">
            <a:avLst/>
          </a:prstGeom>
          <a:noFill/>
          <a:ln w="15875" cap="flat" cmpd="sng">
            <a:solidFill>
              <a:srgbClr val="0B3458"/>
            </a:solidFill>
            <a:prstDash val="solid"/>
            <a:round/>
            <a:headEnd type="none" w="sm" len="sm"/>
            <a:tailEnd type="none" w="sm" len="sm"/>
          </a:ln>
        </p:spPr>
      </p:cxnSp>
      <p:cxnSp>
        <p:nvCxnSpPr>
          <p:cNvPr id="748" name="Google Shape;748;p22"/>
          <p:cNvCxnSpPr/>
          <p:nvPr/>
        </p:nvCxnSpPr>
        <p:spPr>
          <a:xfrm rot="10800000" flipH="1">
            <a:off x="5452988" y="3093552"/>
            <a:ext cx="824319" cy="353604"/>
          </a:xfrm>
          <a:prstGeom prst="straightConnector1">
            <a:avLst/>
          </a:prstGeom>
          <a:noFill/>
          <a:ln w="15875" cap="flat" cmpd="sng">
            <a:solidFill>
              <a:srgbClr val="0B3458"/>
            </a:solidFill>
            <a:prstDash val="solid"/>
            <a:round/>
            <a:headEnd type="none" w="sm" len="sm"/>
            <a:tailEnd type="none" w="sm" len="sm"/>
          </a:ln>
        </p:spPr>
      </p:cxnSp>
      <p:sp>
        <p:nvSpPr>
          <p:cNvPr id="749" name="Google Shape;749;p22"/>
          <p:cNvSpPr/>
          <p:nvPr/>
        </p:nvSpPr>
        <p:spPr>
          <a:xfrm>
            <a:off x="1559795"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Décision</a:t>
            </a:r>
          </a:p>
        </p:txBody>
      </p:sp>
      <p:sp>
        <p:nvSpPr>
          <p:cNvPr id="750" name="Google Shape;750;p22"/>
          <p:cNvSpPr/>
          <p:nvPr/>
        </p:nvSpPr>
        <p:spPr>
          <a:xfrm rot="5400000">
            <a:off x="3906775" y="174483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1" name="Google Shape;751;p22"/>
          <p:cNvSpPr/>
          <p:nvPr/>
        </p:nvSpPr>
        <p:spPr>
          <a:xfrm>
            <a:off x="4040118"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Contrat et délégation</a:t>
            </a:r>
          </a:p>
        </p:txBody>
      </p:sp>
      <p:sp>
        <p:nvSpPr>
          <p:cNvPr id="752" name="Google Shape;752;p22"/>
          <p:cNvSpPr/>
          <p:nvPr/>
        </p:nvSpPr>
        <p:spPr>
          <a:xfrm>
            <a:off x="6417571"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Registre durable</a:t>
            </a:r>
          </a:p>
        </p:txBody>
      </p:sp>
      <p:sp>
        <p:nvSpPr>
          <p:cNvPr id="753" name="Google Shape;753;p22"/>
          <p:cNvSpPr/>
          <p:nvPr/>
        </p:nvSpPr>
        <p:spPr>
          <a:xfrm rot="5400000">
            <a:off x="6282328" y="174483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4" name="Google Shape;754;p22"/>
          <p:cNvSpPr/>
          <p:nvPr/>
        </p:nvSpPr>
        <p:spPr>
          <a:xfrm>
            <a:off x="3925235" y="5611786"/>
            <a:ext cx="2359245" cy="701040"/>
          </a:xfrm>
          <a:prstGeom prst="rect">
            <a:avLst/>
          </a:prstGeom>
          <a:noFill/>
          <a:ln>
            <a:noFill/>
          </a:ln>
        </p:spPr>
        <p:txBody>
          <a:bodyPr spcFirstLastPara="1" wrap="square" lIns="91425" tIns="45700" rIns="91425" bIns="45700" anchor="ctr" anchorCtr="0">
            <a:noAutofit/>
          </a:bodyPr>
          <a:lstStyle/>
          <a:p>
            <a:pPr algn="ctr">
              <a:lnSpc>
                <a:spcPts val="1520"/>
              </a:lnSpc>
              <a:buSzPts val="1600"/>
            </a:pPr>
            <a:r>
              <a:rPr lang="fr-FR" sz="1600" dirty="0">
                <a:solidFill>
                  <a:srgbClr val="0B3458"/>
                </a:solidFill>
              </a:rPr>
              <a:t>Mentorat </a:t>
            </a:r>
            <a:br>
              <a:rPr lang="fr-FR" sz="1600" dirty="0">
                <a:solidFill>
                  <a:srgbClr val="0B3458"/>
                </a:solidFill>
              </a:rPr>
            </a:br>
            <a:r>
              <a:rPr lang="fr-FR" sz="1600" dirty="0">
                <a:solidFill>
                  <a:srgbClr val="0B3458"/>
                </a:solidFill>
              </a:rPr>
              <a:t>Conseiller pour le dépôt de candidature</a:t>
            </a:r>
          </a:p>
        </p:txBody>
      </p:sp>
      <p:cxnSp>
        <p:nvCxnSpPr>
          <p:cNvPr id="755" name="Google Shape;755;p22"/>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56" name="Google Shape;756;p22"/>
          <p:cNvCxnSpPr/>
          <p:nvPr/>
        </p:nvCxnSpPr>
        <p:spPr>
          <a:xfrm>
            <a:off x="6289376"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7" name="Google Shape;757;p22"/>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8" name="Google Shape;758;p22"/>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59" name="Google Shape;759;p22"/>
          <p:cNvSpPr/>
          <p:nvPr/>
        </p:nvSpPr>
        <p:spPr>
          <a:xfrm>
            <a:off x="1428708" y="393528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6</a:t>
            </a:r>
          </a:p>
        </p:txBody>
      </p:sp>
      <p:cxnSp>
        <p:nvCxnSpPr>
          <p:cNvPr id="760" name="Google Shape;760;p22"/>
          <p:cNvCxnSpPr/>
          <p:nvPr/>
        </p:nvCxnSpPr>
        <p:spPr>
          <a:xfrm rot="10800000" flipH="1">
            <a:off x="3560992" y="3416866"/>
            <a:ext cx="1979007" cy="301696"/>
          </a:xfrm>
          <a:prstGeom prst="straightConnector1">
            <a:avLst/>
          </a:prstGeom>
          <a:noFill/>
          <a:ln w="15875" cap="flat" cmpd="sng">
            <a:solidFill>
              <a:srgbClr val="0B3458"/>
            </a:solidFill>
            <a:prstDash val="solid"/>
            <a:round/>
            <a:headEnd type="none" w="sm" len="sm"/>
            <a:tailEnd type="none" w="sm" len="sm"/>
          </a:ln>
        </p:spPr>
      </p:cxnSp>
      <p:sp>
        <p:nvSpPr>
          <p:cNvPr id="761" name="Google Shape;761;p22"/>
          <p:cNvSpPr/>
          <p:nvPr/>
        </p:nvSpPr>
        <p:spPr>
          <a:xfrm>
            <a:off x="3508690" y="356629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7</a:t>
            </a:r>
          </a:p>
        </p:txBody>
      </p:sp>
      <p:cxnSp>
        <p:nvCxnSpPr>
          <p:cNvPr id="762" name="Google Shape;762;p22"/>
          <p:cNvCxnSpPr/>
          <p:nvPr/>
        </p:nvCxnSpPr>
        <p:spPr>
          <a:xfrm rot="10800000" flipH="1">
            <a:off x="6276374" y="2424877"/>
            <a:ext cx="2450626" cy="668114"/>
          </a:xfrm>
          <a:prstGeom prst="straightConnector1">
            <a:avLst/>
          </a:prstGeom>
          <a:noFill/>
          <a:ln w="15875" cap="flat" cmpd="sng">
            <a:solidFill>
              <a:srgbClr val="0B3458"/>
            </a:solidFill>
            <a:prstDash val="solid"/>
            <a:round/>
            <a:headEnd type="none" w="sm" len="sm"/>
            <a:tailEnd type="none" w="sm" len="sm"/>
          </a:ln>
        </p:spPr>
      </p:cxnSp>
      <p:sp>
        <p:nvSpPr>
          <p:cNvPr id="763" name="Google Shape;763;p22"/>
          <p:cNvSpPr/>
          <p:nvPr/>
        </p:nvSpPr>
        <p:spPr>
          <a:xfrm>
            <a:off x="6126111" y="292580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9</a:t>
            </a:r>
          </a:p>
        </p:txBody>
      </p:sp>
      <p:sp>
        <p:nvSpPr>
          <p:cNvPr id="764" name="Google Shape;764;p22"/>
          <p:cNvSpPr/>
          <p:nvPr/>
        </p:nvSpPr>
        <p:spPr>
          <a:xfrm>
            <a:off x="5381643" y="327278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8</a:t>
            </a:r>
          </a:p>
        </p:txBody>
      </p:sp>
      <p:sp>
        <p:nvSpPr>
          <p:cNvPr id="765" name="Google Shape;765;p22"/>
          <p:cNvSpPr/>
          <p:nvPr/>
        </p:nvSpPr>
        <p:spPr>
          <a:xfrm>
            <a:off x="1639466" y="2783299"/>
            <a:ext cx="1324451" cy="948875"/>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fr-FR" sz="1500" dirty="0">
                <a:solidFill>
                  <a:srgbClr val="0B3458"/>
                </a:solidFill>
              </a:rPr>
              <a:t>Candidature à un gTLD déposée !</a:t>
            </a:r>
          </a:p>
        </p:txBody>
      </p:sp>
      <p:sp>
        <p:nvSpPr>
          <p:cNvPr id="766" name="Google Shape;766;p22"/>
          <p:cNvSpPr/>
          <p:nvPr/>
        </p:nvSpPr>
        <p:spPr>
          <a:xfrm rot="10800000" flipH="1">
            <a:off x="1807689" y="3732092"/>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7" name="Google Shape;767;p22"/>
          <p:cNvSpPr/>
          <p:nvPr/>
        </p:nvSpPr>
        <p:spPr>
          <a:xfrm>
            <a:off x="2084319" y="4092760"/>
            <a:ext cx="1586087" cy="1162767"/>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ts val="1500"/>
              </a:lnSpc>
              <a:spcBef>
                <a:spcPts val="0"/>
              </a:spcBef>
              <a:spcAft>
                <a:spcPts val="0"/>
              </a:spcAft>
              <a:buClr>
                <a:srgbClr val="000000"/>
              </a:buClr>
              <a:buSzPts val="1600"/>
              <a:buFont typeface="Arial"/>
              <a:buNone/>
            </a:pPr>
            <a:r>
              <a:rPr lang="fr-FR" sz="1500" b="0" i="0" u="none" strike="noStrike" cap="none" dirty="0">
                <a:solidFill>
                  <a:schemeClr val="lt1"/>
                </a:solidFill>
                <a:latin typeface="Arial"/>
                <a:ea typeface="Arial"/>
                <a:cs typeface="Arial"/>
                <a:sym typeface="Arial"/>
              </a:rPr>
              <a:t>Le processus </a:t>
            </a:r>
            <a:r>
              <a:rPr lang="fr-FR" sz="1500" dirty="0">
                <a:solidFill>
                  <a:schemeClr val="lt1"/>
                </a:solidFill>
              </a:rPr>
              <a:t>de dépôt de candidature était accessible et prévisible.</a:t>
            </a:r>
          </a:p>
        </p:txBody>
      </p:sp>
      <p:sp>
        <p:nvSpPr>
          <p:cNvPr id="768" name="Google Shape;768;p22"/>
          <p:cNvSpPr/>
          <p:nvPr/>
        </p:nvSpPr>
        <p:spPr>
          <a:xfrm flipH="1">
            <a:off x="3310492" y="3950680"/>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9" name="Google Shape;769;p22"/>
          <p:cNvSpPr/>
          <p:nvPr/>
        </p:nvSpPr>
        <p:spPr>
          <a:xfrm>
            <a:off x="4126302" y="3754686"/>
            <a:ext cx="1691648" cy="1380151"/>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ts val="1620"/>
              </a:lnSpc>
              <a:spcBef>
                <a:spcPts val="0"/>
              </a:spcBef>
              <a:spcAft>
                <a:spcPts val="0"/>
              </a:spcAft>
              <a:buClr>
                <a:srgbClr val="000000"/>
              </a:buClr>
              <a:buSzPts val="1600"/>
              <a:buFont typeface="Arial"/>
              <a:buNone/>
            </a:pPr>
            <a:r>
              <a:rPr lang="fr-FR" sz="1600" b="0" i="0" u="none" strike="noStrike" cap="none" dirty="0">
                <a:solidFill>
                  <a:schemeClr val="lt1"/>
                </a:solidFill>
                <a:latin typeface="Arial"/>
                <a:ea typeface="Arial"/>
                <a:cs typeface="Arial"/>
                <a:sym typeface="Arial"/>
              </a:rPr>
              <a:t>Les conseillers et les </a:t>
            </a:r>
            <a:br>
              <a:rPr lang="fr-FR" sz="1600" b="0" i="0" u="none" strike="noStrike" cap="none" dirty="0">
                <a:solidFill>
                  <a:schemeClr val="lt1"/>
                </a:solidFill>
                <a:latin typeface="Arial"/>
                <a:ea typeface="Arial"/>
                <a:cs typeface="Arial"/>
                <a:sym typeface="Arial"/>
              </a:rPr>
            </a:br>
            <a:r>
              <a:rPr lang="fr-FR" sz="1600" b="0" i="0" u="none" strike="noStrike" cap="none" dirty="0">
                <a:solidFill>
                  <a:schemeClr val="lt1"/>
                </a:solidFill>
                <a:latin typeface="Arial"/>
                <a:ea typeface="Arial"/>
                <a:cs typeface="Arial"/>
                <a:sym typeface="Arial"/>
              </a:rPr>
              <a:t>services pro </a:t>
            </a:r>
            <a:r>
              <a:rPr lang="fr-FR" sz="1600" b="0" i="0" u="none" strike="noStrike" cap="none" dirty="0" err="1">
                <a:solidFill>
                  <a:schemeClr val="lt1"/>
                </a:solidFill>
                <a:latin typeface="Arial"/>
                <a:ea typeface="Arial"/>
                <a:cs typeface="Arial"/>
                <a:sym typeface="Arial"/>
              </a:rPr>
              <a:t>bono</a:t>
            </a:r>
            <a:r>
              <a:rPr lang="fr-FR" sz="1600" b="0" i="0" u="none" strike="noStrike" cap="none" dirty="0">
                <a:solidFill>
                  <a:schemeClr val="lt1"/>
                </a:solidFill>
                <a:latin typeface="Arial"/>
                <a:ea typeface="Arial"/>
                <a:cs typeface="Arial"/>
                <a:sym typeface="Arial"/>
              </a:rPr>
              <a:t> nous ont aidé à postuler.</a:t>
            </a:r>
          </a:p>
        </p:txBody>
      </p:sp>
      <p:sp>
        <p:nvSpPr>
          <p:cNvPr id="770" name="Google Shape;770;p22"/>
          <p:cNvSpPr/>
          <p:nvPr/>
        </p:nvSpPr>
        <p:spPr>
          <a:xfrm flipH="1">
            <a:off x="5223144" y="361431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1" name="Google Shape;771;p22"/>
          <p:cNvSpPr/>
          <p:nvPr/>
        </p:nvSpPr>
        <p:spPr>
          <a:xfrm>
            <a:off x="6053501" y="3392942"/>
            <a:ext cx="13506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ts val="1500"/>
              </a:lnSpc>
              <a:spcBef>
                <a:spcPts val="0"/>
              </a:spcBef>
              <a:spcAft>
                <a:spcPts val="0"/>
              </a:spcAft>
              <a:buClr>
                <a:srgbClr val="000000"/>
              </a:buClr>
              <a:buSzPts val="1600"/>
              <a:buFont typeface="Arial"/>
              <a:buNone/>
            </a:pPr>
            <a:r>
              <a:rPr lang="fr-FR" sz="1500" dirty="0">
                <a:solidFill>
                  <a:schemeClr val="lt1"/>
                </a:solidFill>
              </a:rPr>
              <a:t>Nous disposons de ressources pour nous aider à démarrer</a:t>
            </a:r>
          </a:p>
        </p:txBody>
      </p:sp>
      <p:sp>
        <p:nvSpPr>
          <p:cNvPr id="772" name="Google Shape;772;p22"/>
          <p:cNvSpPr/>
          <p:nvPr/>
        </p:nvSpPr>
        <p:spPr>
          <a:xfrm>
            <a:off x="6365057" y="32701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3" name="Google Shape;773;p22"/>
          <p:cNvSpPr/>
          <p:nvPr/>
        </p:nvSpPr>
        <p:spPr>
          <a:xfrm>
            <a:off x="7463674" y="2804389"/>
            <a:ext cx="15099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algn="ctr">
              <a:lnSpc>
                <a:spcPts val="1500"/>
              </a:lnSpc>
              <a:buSzPts val="1600"/>
            </a:pPr>
            <a:r>
              <a:rPr lang="fr-FR" sz="1500" dirty="0">
                <a:solidFill>
                  <a:schemeClr val="lt1"/>
                </a:solidFill>
              </a:rPr>
              <a:t>Reconnaissant pour l'accès permanent aux ressources et à la communauté de l'ICANN.</a:t>
            </a:r>
          </a:p>
        </p:txBody>
      </p:sp>
      <p:sp>
        <p:nvSpPr>
          <p:cNvPr id="774" name="Google Shape;774;p22"/>
          <p:cNvSpPr/>
          <p:nvPr/>
        </p:nvSpPr>
        <p:spPr>
          <a:xfrm flipH="1">
            <a:off x="8463665" y="2654405"/>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5" name="Google Shape;775;p22"/>
          <p:cNvSpPr/>
          <p:nvPr/>
        </p:nvSpPr>
        <p:spPr>
          <a:xfrm>
            <a:off x="8658100" y="2211650"/>
            <a:ext cx="393300" cy="3933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10</a:t>
            </a:r>
          </a:p>
        </p:txBody>
      </p:sp>
      <p:sp>
        <p:nvSpPr>
          <p:cNvPr id="776" name="Google Shape;776;p22"/>
          <p:cNvSpPr/>
          <p:nvPr/>
        </p:nvSpPr>
        <p:spPr>
          <a:xfrm>
            <a:off x="6346522" y="5611786"/>
            <a:ext cx="2359245" cy="701040"/>
          </a:xfrm>
          <a:prstGeom prst="rect">
            <a:avLst/>
          </a:prstGeom>
          <a:noFill/>
          <a:ln>
            <a:noFill/>
          </a:ln>
        </p:spPr>
        <p:txBody>
          <a:bodyPr spcFirstLastPara="1" wrap="square" lIns="91425" tIns="45700" rIns="91425" bIns="45700" anchor="ctr" anchorCtr="0">
            <a:noAutofit/>
          </a:bodyPr>
          <a:lstStyle/>
          <a:p>
            <a:pPr marL="0" lvl="0" indent="0" algn="ctr">
              <a:lnSpc>
                <a:spcPts val="1520"/>
              </a:lnSpc>
              <a:buSzPts val="1600"/>
              <a:buFont typeface="Arial"/>
              <a:buNone/>
            </a:pPr>
            <a:r>
              <a:rPr lang="fr-FR" sz="1600" dirty="0">
                <a:solidFill>
                  <a:srgbClr val="0B3458"/>
                </a:solidFill>
              </a:rPr>
              <a:t>Mentorat</a:t>
            </a:r>
            <a:br>
              <a:rPr lang="fr-FR" sz="1600" dirty="0">
                <a:solidFill>
                  <a:srgbClr val="0B3458"/>
                </a:solidFill>
              </a:rPr>
            </a:br>
            <a:r>
              <a:rPr lang="fr-FR" sz="1600" dirty="0">
                <a:solidFill>
                  <a:srgbClr val="0B3458"/>
                </a:solidFill>
              </a:rPr>
              <a:t>Frais RO de base réduits/supprimés</a:t>
            </a:r>
          </a:p>
        </p:txBody>
      </p:sp>
      <p:sp>
        <p:nvSpPr>
          <p:cNvPr id="777" name="Google Shape;777;p22"/>
          <p:cNvSpPr/>
          <p:nvPr/>
        </p:nvSpPr>
        <p:spPr>
          <a:xfrm rot="5400000">
            <a:off x="1564110" y="1744836"/>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8" name="Google Shape;778;p22"/>
          <p:cNvSpPr/>
          <p:nvPr/>
        </p:nvSpPr>
        <p:spPr>
          <a:xfrm rot="5400000">
            <a:off x="1563044" y="5871081"/>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9" name="Google Shape;779;p22"/>
          <p:cNvSpPr/>
          <p:nvPr/>
        </p:nvSpPr>
        <p:spPr>
          <a:xfrm rot="5400000">
            <a:off x="6271734" y="5871083"/>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0" name="Google Shape;780;p22"/>
          <p:cNvSpPr/>
          <p:nvPr/>
        </p:nvSpPr>
        <p:spPr>
          <a:xfrm rot="5400000">
            <a:off x="3914504" y="587108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81" name="Google Shape;781;p22"/>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2" name="Google Shape;782;p22"/>
          <p:cNvCxnSpPr/>
          <p:nvPr/>
        </p:nvCxnSpPr>
        <p:spPr>
          <a:xfrm>
            <a:off x="432000" y="2109972"/>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3" name="Google Shape;783;p22"/>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4" name="Google Shape;784;p22"/>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85" name="Google Shape;785;p22"/>
          <p:cNvSpPr/>
          <p:nvPr/>
        </p:nvSpPr>
        <p:spPr>
          <a:xfrm>
            <a:off x="6385963" y="2229448"/>
            <a:ext cx="1966467" cy="450751"/>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ts val="1500"/>
              </a:lnSpc>
              <a:spcBef>
                <a:spcPts val="0"/>
              </a:spcBef>
              <a:spcAft>
                <a:spcPts val="0"/>
              </a:spcAft>
              <a:buClr>
                <a:srgbClr val="000000"/>
              </a:buClr>
              <a:buSzPts val="1600"/>
              <a:buFont typeface="Arial"/>
              <a:buNone/>
            </a:pPr>
            <a:r>
              <a:rPr lang="fr-FR" sz="1500" b="0" i="0" u="none" strike="noStrike" cap="none" dirty="0">
                <a:solidFill>
                  <a:srgbClr val="0B3458"/>
                </a:solidFill>
                <a:latin typeface="Arial"/>
                <a:ea typeface="Arial"/>
                <a:cs typeface="Arial"/>
                <a:sym typeface="Arial"/>
              </a:rPr>
              <a:t>Prêt pour le lancement ! </a:t>
            </a:r>
          </a:p>
        </p:txBody>
      </p:sp>
      <p:sp>
        <p:nvSpPr>
          <p:cNvPr id="786" name="Google Shape;786;p22"/>
          <p:cNvSpPr/>
          <p:nvPr/>
        </p:nvSpPr>
        <p:spPr>
          <a:xfrm rot="5400000">
            <a:off x="8342128" y="2363105"/>
            <a:ext cx="137276" cy="118342"/>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7" name="Google Shape;787;p22"/>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7F7F7F"/>
                </a:solidFill>
                <a:latin typeface="Arial"/>
                <a:ea typeface="Arial"/>
                <a:cs typeface="Arial"/>
                <a:sym typeface="Arial"/>
              </a:rPr>
              <a:t>ÉTAPES</a:t>
            </a:r>
          </a:p>
        </p:txBody>
      </p:sp>
      <p:sp>
        <p:nvSpPr>
          <p:cNvPr id="788" name="Google Shape;788;p22"/>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7F7F7F"/>
                </a:solidFill>
                <a:latin typeface="Arial"/>
                <a:ea typeface="Arial"/>
                <a:cs typeface="Arial"/>
                <a:sym typeface="Arial"/>
              </a:rPr>
              <a:t>SOUTIEN</a:t>
            </a:r>
          </a:p>
        </p:txBody>
      </p:sp>
      <p:sp>
        <p:nvSpPr>
          <p:cNvPr id="789" name="Google Shape;789;p22"/>
          <p:cNvSpPr txBox="1"/>
          <p:nvPr/>
        </p:nvSpPr>
        <p:spPr>
          <a:xfrm>
            <a:off x="5036371" y="437452"/>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2"/>
          <p:cNvSpPr txBox="1"/>
          <p:nvPr/>
        </p:nvSpPr>
        <p:spPr>
          <a:xfrm>
            <a:off x="421724" y="3517300"/>
            <a:ext cx="1215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7F7F7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EXPÉRIENCE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cxnSp>
        <p:nvCxnSpPr>
          <p:cNvPr id="796" name="Google Shape;796;p23"/>
          <p:cNvCxnSpPr/>
          <p:nvPr/>
        </p:nvCxnSpPr>
        <p:spPr>
          <a:xfrm>
            <a:off x="8681229" y="2125266"/>
            <a:ext cx="0" cy="704230"/>
          </a:xfrm>
          <a:prstGeom prst="straightConnector1">
            <a:avLst/>
          </a:prstGeom>
          <a:noFill/>
          <a:ln w="38100" cap="rnd" cmpd="sng">
            <a:solidFill>
              <a:srgbClr val="114E84"/>
            </a:solidFill>
            <a:prstDash val="dot"/>
            <a:round/>
            <a:headEnd type="none" w="sm" len="sm"/>
            <a:tailEnd type="none" w="sm" len="sm"/>
          </a:ln>
        </p:spPr>
      </p:cxnSp>
      <p:sp>
        <p:nvSpPr>
          <p:cNvPr id="797" name="Google Shape;797;p23"/>
          <p:cNvSpPr txBox="1"/>
          <p:nvPr/>
        </p:nvSpPr>
        <p:spPr>
          <a:xfrm>
            <a:off x="432000" y="1882383"/>
            <a:ext cx="1480690"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fr-FR" sz="1600" b="1" i="0" u="none" strike="noStrike" cap="none">
                <a:solidFill>
                  <a:srgbClr val="7F7F7F"/>
                </a:solidFill>
                <a:latin typeface="Arial"/>
                <a:ea typeface="Arial"/>
                <a:cs typeface="Arial"/>
                <a:sym typeface="Arial"/>
              </a:rPr>
              <a:t>NOV 2024</a:t>
            </a:r>
          </a:p>
        </p:txBody>
      </p:sp>
      <p:sp>
        <p:nvSpPr>
          <p:cNvPr id="798" name="Google Shape;798;p23"/>
          <p:cNvSpPr txBox="1"/>
          <p:nvPr/>
        </p:nvSpPr>
        <p:spPr>
          <a:xfrm>
            <a:off x="6200190" y="1882383"/>
            <a:ext cx="1136668"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fr-FR" sz="1600" b="1" i="0" u="none" strike="noStrike" cap="none">
                <a:solidFill>
                  <a:srgbClr val="7F7F7F"/>
                </a:solidFill>
                <a:latin typeface="Arial"/>
                <a:ea typeface="Arial"/>
                <a:cs typeface="Arial"/>
                <a:sym typeface="Arial"/>
              </a:rPr>
              <a:t>AVRIL 2026</a:t>
            </a:r>
          </a:p>
        </p:txBody>
      </p:sp>
      <p:cxnSp>
        <p:nvCxnSpPr>
          <p:cNvPr id="799" name="Google Shape;799;p23"/>
          <p:cNvCxnSpPr/>
          <p:nvPr/>
        </p:nvCxnSpPr>
        <p:spPr>
          <a:xfrm>
            <a:off x="461560" y="2125266"/>
            <a:ext cx="0" cy="704230"/>
          </a:xfrm>
          <a:prstGeom prst="straightConnector1">
            <a:avLst/>
          </a:prstGeom>
          <a:noFill/>
          <a:ln w="38100" cap="rnd" cmpd="sng">
            <a:solidFill>
              <a:srgbClr val="F1633E"/>
            </a:solidFill>
            <a:prstDash val="dot"/>
            <a:round/>
            <a:headEnd type="none" w="sm" len="sm"/>
            <a:tailEnd type="none" w="sm" len="sm"/>
          </a:ln>
        </p:spPr>
      </p:cxnSp>
      <p:cxnSp>
        <p:nvCxnSpPr>
          <p:cNvPr id="800" name="Google Shape;800;p23"/>
          <p:cNvCxnSpPr/>
          <p:nvPr/>
        </p:nvCxnSpPr>
        <p:spPr>
          <a:xfrm>
            <a:off x="6219876" y="2125266"/>
            <a:ext cx="0" cy="704230"/>
          </a:xfrm>
          <a:prstGeom prst="straightConnector1">
            <a:avLst/>
          </a:prstGeom>
          <a:noFill/>
          <a:ln w="38100" cap="rnd" cmpd="sng">
            <a:solidFill>
              <a:srgbClr val="114E84"/>
            </a:solidFill>
            <a:prstDash val="dot"/>
            <a:round/>
            <a:headEnd type="none" w="sm" len="sm"/>
            <a:tailEnd type="none" w="sm" len="sm"/>
          </a:ln>
        </p:spPr>
      </p:cxnSp>
      <p:sp>
        <p:nvSpPr>
          <p:cNvPr id="803" name="Google Shape;803;p23"/>
          <p:cNvSpPr txBox="1"/>
          <p:nvPr/>
        </p:nvSpPr>
        <p:spPr>
          <a:xfrm>
            <a:off x="7817894" y="1882383"/>
            <a:ext cx="915053" cy="19236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Clr>
                <a:srgbClr val="000000"/>
              </a:buClr>
              <a:buSzPts val="1600"/>
              <a:buFont typeface="Arial"/>
              <a:buNone/>
            </a:pPr>
            <a:r>
              <a:rPr lang="fr-FR" sz="1600" b="1" i="0" u="none" strike="noStrike" cap="none">
                <a:solidFill>
                  <a:srgbClr val="7F7F7F"/>
                </a:solidFill>
                <a:latin typeface="Arial"/>
                <a:ea typeface="Arial"/>
                <a:cs typeface="Arial"/>
                <a:sym typeface="Arial"/>
              </a:rPr>
              <a:t>T3 2026</a:t>
            </a:r>
          </a:p>
        </p:txBody>
      </p:sp>
      <p:sp>
        <p:nvSpPr>
          <p:cNvPr id="804" name="Google Shape;804;p23"/>
          <p:cNvSpPr txBox="1"/>
          <p:nvPr/>
        </p:nvSpPr>
        <p:spPr>
          <a:xfrm>
            <a:off x="2813299" y="1882375"/>
            <a:ext cx="1136700"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fr-FR" sz="1600" b="1" i="0" u="none" strike="noStrike" cap="none" dirty="0">
                <a:solidFill>
                  <a:srgbClr val="7F7F7F"/>
                </a:solidFill>
                <a:latin typeface="Arial"/>
                <a:ea typeface="Arial"/>
                <a:cs typeface="Arial"/>
                <a:sym typeface="Arial"/>
              </a:rPr>
              <a:t>DÉC. 2025</a:t>
            </a:r>
          </a:p>
        </p:txBody>
      </p:sp>
      <p:cxnSp>
        <p:nvCxnSpPr>
          <p:cNvPr id="805" name="Google Shape;805;p23"/>
          <p:cNvCxnSpPr/>
          <p:nvPr/>
        </p:nvCxnSpPr>
        <p:spPr>
          <a:xfrm>
            <a:off x="2849986" y="2146286"/>
            <a:ext cx="0" cy="683210"/>
          </a:xfrm>
          <a:prstGeom prst="straightConnector1">
            <a:avLst/>
          </a:prstGeom>
          <a:noFill/>
          <a:ln w="38100" cap="rnd" cmpd="sng">
            <a:solidFill>
              <a:srgbClr val="7030A0"/>
            </a:solidFill>
            <a:prstDash val="dot"/>
            <a:round/>
            <a:headEnd type="none" w="sm" len="sm"/>
            <a:tailEnd type="none" w="sm" len="sm"/>
          </a:ln>
        </p:spPr>
      </p:cxnSp>
      <p:sp>
        <p:nvSpPr>
          <p:cNvPr id="806" name="Google Shape;806;p23"/>
          <p:cNvSpPr/>
          <p:nvPr/>
        </p:nvSpPr>
        <p:spPr>
          <a:xfrm>
            <a:off x="431800" y="2636273"/>
            <a:ext cx="3960000" cy="2255639"/>
          </a:xfrm>
          <a:prstGeom prst="rect">
            <a:avLst/>
          </a:prstGeom>
          <a:solidFill>
            <a:srgbClr val="F1633E"/>
          </a:solidFill>
          <a:ln>
            <a:noFill/>
          </a:ln>
        </p:spPr>
        <p:txBody>
          <a:bodyPr spcFirstLastPara="1" wrap="square" lIns="360000" tIns="936000" rIns="360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dirty="0">
                <a:solidFill>
                  <a:srgbClr val="002A49"/>
                </a:solidFill>
                <a:latin typeface="Arial"/>
                <a:ea typeface="Arial"/>
                <a:cs typeface="Arial"/>
                <a:sym typeface="Arial"/>
              </a:rPr>
              <a:t>Programme de </a:t>
            </a:r>
          </a:p>
          <a:p>
            <a:pPr marL="0" marR="0" lvl="0" indent="0" algn="l" rtl="0">
              <a:lnSpc>
                <a:spcPct val="100000"/>
              </a:lnSpc>
              <a:spcBef>
                <a:spcPts val="0"/>
              </a:spcBef>
              <a:spcAft>
                <a:spcPts val="0"/>
              </a:spcAft>
              <a:buClr>
                <a:srgbClr val="000000"/>
              </a:buClr>
              <a:buSzPts val="1600"/>
              <a:buFont typeface="Arial"/>
              <a:buNone/>
            </a:pPr>
            <a:r>
              <a:rPr lang="fr-FR" sz="1600" b="1" i="0" u="none" strike="noStrike" cap="none" dirty="0">
                <a:solidFill>
                  <a:srgbClr val="002A49"/>
                </a:solidFill>
                <a:latin typeface="Arial"/>
                <a:ea typeface="Arial"/>
                <a:cs typeface="Arial"/>
                <a:sym typeface="Arial"/>
              </a:rPr>
              <a:t>soutien  </a:t>
            </a:r>
            <a:br>
              <a:rPr lang="fr-FR" sz="1600" b="1" i="0" u="none" strike="noStrike" cap="none" dirty="0">
                <a:solidFill>
                  <a:srgbClr val="002A49"/>
                </a:solidFill>
                <a:latin typeface="Arial"/>
                <a:ea typeface="Arial"/>
                <a:cs typeface="Arial"/>
                <a:sym typeface="Arial"/>
              </a:rPr>
            </a:br>
            <a:r>
              <a:rPr lang="fr-FR" sz="1600" b="1" i="0" u="none" strike="noStrike" cap="none" dirty="0">
                <a:solidFill>
                  <a:srgbClr val="002A49"/>
                </a:solidFill>
                <a:latin typeface="Arial"/>
                <a:ea typeface="Arial"/>
                <a:cs typeface="Arial"/>
                <a:sym typeface="Arial"/>
              </a:rPr>
              <a:t>aux candidats </a:t>
            </a:r>
            <a:br>
              <a:rPr lang="fr-FR" sz="1600" b="1" i="0" u="none" strike="noStrike" cap="none" dirty="0">
                <a:solidFill>
                  <a:srgbClr val="002A49"/>
                </a:solidFill>
                <a:latin typeface="Arial"/>
                <a:ea typeface="Arial"/>
                <a:cs typeface="Arial"/>
                <a:sym typeface="Arial"/>
              </a:rPr>
            </a:br>
            <a:r>
              <a:rPr lang="fr-FR" sz="1600" b="1" i="0" u="none" strike="noStrike" cap="none" dirty="0">
                <a:solidFill>
                  <a:srgbClr val="002A49"/>
                </a:solidFill>
                <a:latin typeface="Arial"/>
                <a:ea typeface="Arial"/>
                <a:cs typeface="Arial"/>
                <a:sym typeface="Arial"/>
              </a:rPr>
              <a:t>Soumission de la </a:t>
            </a:r>
            <a:br>
              <a:rPr lang="fr-FR" sz="1600" b="1" i="0" u="none" strike="noStrike" cap="none" dirty="0">
                <a:solidFill>
                  <a:srgbClr val="002A49"/>
                </a:solidFill>
                <a:latin typeface="Arial"/>
                <a:ea typeface="Arial"/>
                <a:cs typeface="Arial"/>
                <a:sym typeface="Arial"/>
              </a:rPr>
            </a:br>
            <a:r>
              <a:rPr lang="fr-FR" sz="1600" b="1" i="0" u="none" strike="noStrike" cap="none" dirty="0">
                <a:solidFill>
                  <a:srgbClr val="002A49"/>
                </a:solidFill>
                <a:latin typeface="Arial"/>
                <a:ea typeface="Arial"/>
                <a:cs typeface="Arial"/>
                <a:sym typeface="Arial"/>
              </a:rPr>
              <a:t>demande</a:t>
            </a:r>
          </a:p>
        </p:txBody>
      </p:sp>
      <p:sp>
        <p:nvSpPr>
          <p:cNvPr id="807" name="Google Shape;807;p23"/>
          <p:cNvSpPr/>
          <p:nvPr/>
        </p:nvSpPr>
        <p:spPr>
          <a:xfrm>
            <a:off x="2836309" y="2636274"/>
            <a:ext cx="5857611" cy="1980374"/>
          </a:xfrm>
          <a:prstGeom prst="rect">
            <a:avLst/>
          </a:prstGeom>
          <a:solidFill>
            <a:srgbClr val="7030A0"/>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a:solidFill>
                  <a:schemeClr val="bg1"/>
                </a:solidFill>
                <a:latin typeface="Arial"/>
                <a:ea typeface="Arial"/>
                <a:cs typeface="Arial"/>
                <a:sym typeface="Arial"/>
              </a:rPr>
              <a:t>Guide de </a:t>
            </a:r>
            <a:br>
              <a:rPr lang="fr-FR" sz="1600" b="1" i="0" u="none" strike="noStrike" cap="none">
                <a:solidFill>
                  <a:schemeClr val="bg1"/>
                </a:solidFill>
                <a:latin typeface="Arial"/>
                <a:ea typeface="Arial"/>
                <a:cs typeface="Arial"/>
                <a:sym typeface="Arial"/>
              </a:rPr>
            </a:br>
            <a:r>
              <a:rPr lang="fr-FR" sz="1600" b="1" i="0" u="none" strike="noStrike" cap="none">
                <a:solidFill>
                  <a:schemeClr val="bg1"/>
                </a:solidFill>
                <a:latin typeface="Arial"/>
                <a:ea typeface="Arial"/>
                <a:cs typeface="Arial"/>
                <a:sym typeface="Arial"/>
              </a:rPr>
              <a:t>candidature</a:t>
            </a:r>
          </a:p>
        </p:txBody>
      </p:sp>
      <p:sp>
        <p:nvSpPr>
          <p:cNvPr id="808" name="Google Shape;808;p23"/>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a:t>Dates clés</a:t>
            </a:r>
          </a:p>
        </p:txBody>
      </p:sp>
      <p:sp>
        <p:nvSpPr>
          <p:cNvPr id="809" name="Google Shape;809;p23"/>
          <p:cNvSpPr/>
          <p:nvPr/>
        </p:nvSpPr>
        <p:spPr>
          <a:xfrm>
            <a:off x="6182228" y="2636274"/>
            <a:ext cx="2520000" cy="170026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a:solidFill>
                  <a:schemeClr val="lt1"/>
                </a:solidFill>
                <a:latin typeface="Arial"/>
                <a:ea typeface="Arial"/>
                <a:cs typeface="Arial"/>
                <a:sym typeface="Arial"/>
              </a:rPr>
              <a:t>Dépôt de candidature à un gTLD</a:t>
            </a:r>
          </a:p>
        </p:txBody>
      </p:sp>
      <p:pic>
        <p:nvPicPr>
          <p:cNvPr id="810" name="Google Shape;810;p23"/>
          <p:cNvPicPr preferRelativeResize="0"/>
          <p:nvPr/>
        </p:nvPicPr>
        <p:blipFill rotWithShape="1">
          <a:blip r:embed="rId3">
            <a:alphaModFix/>
          </a:blip>
          <a:srcRect/>
          <a:stretch/>
        </p:blipFill>
        <p:spPr>
          <a:xfrm>
            <a:off x="802969" y="2934283"/>
            <a:ext cx="513730" cy="432000"/>
          </a:xfrm>
          <a:prstGeom prst="rect">
            <a:avLst/>
          </a:prstGeom>
          <a:noFill/>
          <a:ln>
            <a:noFill/>
          </a:ln>
        </p:spPr>
      </p:pic>
      <p:pic>
        <p:nvPicPr>
          <p:cNvPr id="811" name="Google Shape;811;p23"/>
          <p:cNvPicPr preferRelativeResize="0"/>
          <p:nvPr/>
        </p:nvPicPr>
        <p:blipFill rotWithShape="1">
          <a:blip r:embed="rId4">
            <a:alphaModFix/>
          </a:blip>
          <a:srcRect/>
          <a:stretch/>
        </p:blipFill>
        <p:spPr>
          <a:xfrm>
            <a:off x="6540549" y="2921683"/>
            <a:ext cx="389466" cy="457200"/>
          </a:xfrm>
          <a:prstGeom prst="rect">
            <a:avLst/>
          </a:prstGeom>
          <a:noFill/>
          <a:ln>
            <a:noFill/>
          </a:ln>
        </p:spPr>
      </p:pic>
      <p:cxnSp>
        <p:nvCxnSpPr>
          <p:cNvPr id="812" name="Google Shape;812;p23"/>
          <p:cNvCxnSpPr/>
          <p:nvPr/>
        </p:nvCxnSpPr>
        <p:spPr>
          <a:xfrm>
            <a:off x="0" y="2653103"/>
            <a:ext cx="9144000" cy="0"/>
          </a:xfrm>
          <a:prstGeom prst="straightConnector1">
            <a:avLst/>
          </a:prstGeom>
          <a:noFill/>
          <a:ln w="38100" cap="rnd" cmpd="sng">
            <a:solidFill>
              <a:srgbClr val="002A49"/>
            </a:solidFill>
            <a:prstDash val="dot"/>
            <a:round/>
            <a:headEnd type="none" w="sm" len="sm"/>
            <a:tailEnd type="none" w="sm" len="sm"/>
          </a:ln>
        </p:spPr>
      </p:cxnSp>
      <p:sp>
        <p:nvSpPr>
          <p:cNvPr id="814" name="Google Shape;814;p23"/>
          <p:cNvSpPr txBox="1"/>
          <p:nvPr/>
        </p:nvSpPr>
        <p:spPr>
          <a:xfrm>
            <a:off x="929230" y="5080018"/>
            <a:ext cx="248599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dirty="0">
                <a:solidFill>
                  <a:srgbClr val="0B3458"/>
                </a:solidFill>
              </a:rPr>
              <a:t>P</a:t>
            </a:r>
            <a:r>
              <a:rPr lang="fr-FR" sz="1600" b="0" i="0" u="none" strike="noStrike" cap="none" dirty="0">
                <a:solidFill>
                  <a:srgbClr val="0B3458"/>
                </a:solidFill>
                <a:latin typeface="Arial"/>
                <a:ea typeface="Arial"/>
                <a:cs typeface="Arial"/>
                <a:sym typeface="Arial"/>
              </a:rPr>
              <a:t>ériode de soumission </a:t>
            </a:r>
          </a:p>
          <a:p>
            <a:pPr marL="0" marR="0" lvl="0" indent="0" algn="l" rtl="0">
              <a:lnSpc>
                <a:spcPct val="100000"/>
              </a:lnSpc>
              <a:spcBef>
                <a:spcPts val="0"/>
              </a:spcBef>
              <a:spcAft>
                <a:spcPts val="0"/>
              </a:spcAft>
              <a:buClr>
                <a:srgbClr val="000000"/>
              </a:buClr>
              <a:buSzPts val="1600"/>
              <a:buFont typeface="Arial"/>
              <a:buNone/>
            </a:pPr>
            <a:r>
              <a:rPr lang="fr-FR" sz="1600" dirty="0">
                <a:solidFill>
                  <a:srgbClr val="0B3458"/>
                </a:solidFill>
              </a:rPr>
              <a:t>d</a:t>
            </a:r>
            <a:r>
              <a:rPr lang="fr-FR" sz="1600" b="0" i="0" u="none" strike="noStrike" cap="none" dirty="0">
                <a:solidFill>
                  <a:srgbClr val="0B3458"/>
                </a:solidFill>
                <a:latin typeface="Arial"/>
                <a:ea typeface="Arial"/>
                <a:cs typeface="Arial"/>
                <a:sym typeface="Arial"/>
              </a:rPr>
              <a:t>e</a:t>
            </a:r>
            <a:r>
              <a:rPr lang="fr-FR" sz="1600" dirty="0">
                <a:solidFill>
                  <a:srgbClr val="0B3458"/>
                </a:solidFill>
              </a:rPr>
              <a:t> </a:t>
            </a:r>
            <a:r>
              <a:rPr lang="fr-FR" sz="1600" b="0" i="0" u="none" strike="noStrike" cap="none" dirty="0">
                <a:solidFill>
                  <a:srgbClr val="0B3458"/>
                </a:solidFill>
                <a:latin typeface="Arial"/>
                <a:ea typeface="Arial"/>
                <a:cs typeface="Arial"/>
                <a:sym typeface="Arial"/>
              </a:rPr>
              <a:t>demandes ASP </a:t>
            </a:r>
          </a:p>
          <a:p>
            <a:pPr marL="0" marR="0" lvl="0" indent="0" algn="l" rtl="0">
              <a:lnSpc>
                <a:spcPct val="100000"/>
              </a:lnSpc>
              <a:spcBef>
                <a:spcPts val="0"/>
              </a:spcBef>
              <a:spcAft>
                <a:spcPts val="0"/>
              </a:spcAft>
              <a:buClr>
                <a:srgbClr val="000000"/>
              </a:buClr>
              <a:buSzPts val="1600"/>
              <a:buFont typeface="Arial"/>
              <a:buNone/>
            </a:pPr>
            <a:r>
              <a:rPr lang="fr-FR" sz="1600" b="1" i="0" u="none" strike="noStrike" cap="none" dirty="0">
                <a:solidFill>
                  <a:srgbClr val="0B3458"/>
                </a:solidFill>
                <a:latin typeface="Arial"/>
                <a:ea typeface="Arial"/>
                <a:cs typeface="Arial"/>
                <a:sym typeface="Arial"/>
              </a:rPr>
              <a:t>(19 novembre 2024 – </a:t>
            </a:r>
          </a:p>
          <a:p>
            <a:pPr marL="0" marR="0" lvl="0" indent="0" algn="l" rtl="0">
              <a:lnSpc>
                <a:spcPct val="100000"/>
              </a:lnSpc>
              <a:spcBef>
                <a:spcPts val="0"/>
              </a:spcBef>
              <a:spcAft>
                <a:spcPts val="0"/>
              </a:spcAft>
              <a:buClr>
                <a:srgbClr val="000000"/>
              </a:buClr>
              <a:buSzPts val="1600"/>
              <a:buFont typeface="Arial"/>
              <a:buNone/>
            </a:pPr>
            <a:r>
              <a:rPr lang="fr-FR" sz="1600" b="1" i="0" u="none" strike="noStrike" cap="none" dirty="0">
                <a:solidFill>
                  <a:srgbClr val="0B3458"/>
                </a:solidFill>
                <a:latin typeface="Arial"/>
                <a:ea typeface="Arial"/>
                <a:cs typeface="Arial"/>
                <a:sym typeface="Arial"/>
              </a:rPr>
              <a:t>19 novembre 2025).</a:t>
            </a:r>
          </a:p>
        </p:txBody>
      </p:sp>
      <p:cxnSp>
        <p:nvCxnSpPr>
          <p:cNvPr id="815" name="Google Shape;815;p23"/>
          <p:cNvCxnSpPr/>
          <p:nvPr/>
        </p:nvCxnSpPr>
        <p:spPr>
          <a:xfrm>
            <a:off x="778255" y="4616648"/>
            <a:ext cx="0" cy="1506152"/>
          </a:xfrm>
          <a:prstGeom prst="straightConnector1">
            <a:avLst/>
          </a:prstGeom>
          <a:noFill/>
          <a:ln w="15875" cap="flat" cmpd="sng">
            <a:solidFill>
              <a:srgbClr val="F1633E"/>
            </a:solidFill>
            <a:prstDash val="solid"/>
            <a:round/>
            <a:headEnd type="none" w="sm" len="sm"/>
            <a:tailEnd type="none" w="sm" len="sm"/>
          </a:ln>
        </p:spPr>
      </p:cxnSp>
      <p:sp>
        <p:nvSpPr>
          <p:cNvPr id="816" name="Google Shape;816;p23"/>
          <p:cNvSpPr txBox="1"/>
          <p:nvPr/>
        </p:nvSpPr>
        <p:spPr>
          <a:xfrm>
            <a:off x="3352942" y="5101283"/>
            <a:ext cx="282928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Le Guide de candidature est une ressource essentielle pour le programme. Il devrait être achevé en </a:t>
            </a:r>
            <a:r>
              <a:rPr lang="fr-FR" sz="1600" b="1" i="0" u="none" strike="noStrike" cap="none" dirty="0">
                <a:solidFill>
                  <a:srgbClr val="0B3458"/>
                </a:solidFill>
                <a:latin typeface="Arial"/>
                <a:ea typeface="Arial"/>
                <a:cs typeface="Arial"/>
                <a:sym typeface="Arial"/>
              </a:rPr>
              <a:t>décembre 2025.</a:t>
            </a:r>
          </a:p>
        </p:txBody>
      </p:sp>
      <p:cxnSp>
        <p:nvCxnSpPr>
          <p:cNvPr id="817" name="Google Shape;817;p23"/>
          <p:cNvCxnSpPr/>
          <p:nvPr/>
        </p:nvCxnSpPr>
        <p:spPr>
          <a:xfrm>
            <a:off x="3226680" y="4286143"/>
            <a:ext cx="0" cy="1836657"/>
          </a:xfrm>
          <a:prstGeom prst="straightConnector1">
            <a:avLst/>
          </a:prstGeom>
          <a:noFill/>
          <a:ln w="15875" cap="flat" cmpd="sng">
            <a:solidFill>
              <a:srgbClr val="7030A0"/>
            </a:solidFill>
            <a:prstDash val="solid"/>
            <a:round/>
            <a:headEnd type="none" w="sm" len="sm"/>
            <a:tailEnd type="none" w="sm" len="sm"/>
          </a:ln>
        </p:spPr>
      </p:cxnSp>
      <p:sp>
        <p:nvSpPr>
          <p:cNvPr id="818" name="Google Shape;818;p23"/>
          <p:cNvSpPr txBox="1"/>
          <p:nvPr/>
        </p:nvSpPr>
        <p:spPr>
          <a:xfrm>
            <a:off x="6691054" y="5037488"/>
            <a:ext cx="2041894"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La période de dépôt de candidatures aux nouveaux gTLD devrait débuter en</a:t>
            </a:r>
            <a:r>
              <a:rPr lang="fr-FR" sz="1600" i="0" u="none" strike="noStrike" cap="none" dirty="0">
                <a:solidFill>
                  <a:srgbClr val="0B3458"/>
                </a:solidFill>
                <a:latin typeface="Arial"/>
                <a:ea typeface="Arial"/>
                <a:cs typeface="Arial"/>
                <a:sym typeface="Arial"/>
              </a:rPr>
              <a:t> </a:t>
            </a:r>
            <a:r>
              <a:rPr lang="fr-FR" sz="1600" b="1" i="0" u="none" strike="noStrike" cap="none" dirty="0">
                <a:solidFill>
                  <a:srgbClr val="0B3458"/>
                </a:solidFill>
                <a:latin typeface="Arial"/>
                <a:ea typeface="Arial"/>
                <a:cs typeface="Arial"/>
                <a:sym typeface="Arial"/>
              </a:rPr>
              <a:t>avril 2026.</a:t>
            </a:r>
          </a:p>
        </p:txBody>
      </p:sp>
      <p:cxnSp>
        <p:nvCxnSpPr>
          <p:cNvPr id="819" name="Google Shape;819;p23"/>
          <p:cNvCxnSpPr/>
          <p:nvPr/>
        </p:nvCxnSpPr>
        <p:spPr>
          <a:xfrm>
            <a:off x="6564791" y="4286143"/>
            <a:ext cx="0" cy="1836657"/>
          </a:xfrm>
          <a:prstGeom prst="straightConnector1">
            <a:avLst/>
          </a:prstGeom>
          <a:noFill/>
          <a:ln w="15875" cap="flat" cmpd="sng">
            <a:solidFill>
              <a:srgbClr val="114E84"/>
            </a:solidFill>
            <a:prstDash val="solid"/>
            <a:round/>
            <a:headEnd type="none" w="sm" len="sm"/>
            <a:tailEnd type="none" w="sm" len="sm"/>
          </a:ln>
        </p:spPr>
      </p:cxnSp>
      <p:sp>
        <p:nvSpPr>
          <p:cNvPr id="820" name="Google Shape;820;p2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790;p23">
            <a:extLst>
              <a:ext uri="{FF2B5EF4-FFF2-40B4-BE49-F238E27FC236}">
                <a16:creationId xmlns:a16="http://schemas.microsoft.com/office/drawing/2014/main" id="{EACEBA54-AB64-9F39-DAF8-221104584FD0}"/>
              </a:ext>
            </a:extLst>
          </p:cNvPr>
          <p:cNvPicPr preferRelativeResize="0"/>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3226680" y="2946883"/>
            <a:ext cx="455351" cy="432000"/>
          </a:xfrm>
          <a:prstGeom prst="rect">
            <a:avLst/>
          </a:prstGeom>
        </p:spPr>
      </p:pic>
      <p:sp>
        <p:nvSpPr>
          <p:cNvPr id="3" name="TextBox 2">
            <a:extLst>
              <a:ext uri="{FF2B5EF4-FFF2-40B4-BE49-F238E27FC236}">
                <a16:creationId xmlns:a16="http://schemas.microsoft.com/office/drawing/2014/main" id="{6955BA1B-FCC0-A63C-3926-84A5B0EB16CD}"/>
              </a:ext>
            </a:extLst>
          </p:cNvPr>
          <p:cNvSpPr txBox="1"/>
          <p:nvPr/>
        </p:nvSpPr>
        <p:spPr>
          <a:xfrm>
            <a:off x="757642" y="6384718"/>
            <a:ext cx="3308315" cy="307777"/>
          </a:xfrm>
          <a:prstGeom prst="rect">
            <a:avLst/>
          </a:prstGeom>
          <a:noFill/>
        </p:spPr>
        <p:txBody>
          <a:bodyPr wrap="square" rtlCol="0">
            <a:spAutoFit/>
          </a:bodyPr>
          <a:lstStyle/>
          <a:p>
            <a:r>
              <a:rPr lang="fr-FR" dirty="0">
                <a:solidFill>
                  <a:srgbClr val="0B3458"/>
                </a:solidFill>
              </a:rPr>
              <a:t>Les dates sont susceptibles de changer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fr-FR"/>
              <a:t>06</a:t>
            </a:r>
          </a:p>
        </p:txBody>
      </p:sp>
      <p:sp>
        <p:nvSpPr>
          <p:cNvPr id="826" name="Google Shape;826;p41"/>
          <p:cNvSpPr txBox="1">
            <a:spLocks noGrp="1"/>
          </p:cNvSpPr>
          <p:nvPr>
            <p:ph type="title"/>
          </p:nvPr>
        </p:nvSpPr>
        <p:spPr>
          <a:xfrm>
            <a:off x="432000" y="2785561"/>
            <a:ext cx="5825700" cy="55399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fr-FR"/>
              <a:t>Événements et ressources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42"/>
          <p:cNvSpPr txBox="1">
            <a:spLocks noGrp="1"/>
          </p:cNvSpPr>
          <p:nvPr>
            <p:ph type="title"/>
          </p:nvPr>
        </p:nvSpPr>
        <p:spPr>
          <a:xfrm>
            <a:off x="494840" y="13641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a:t>Prochains événements</a:t>
            </a:r>
          </a:p>
        </p:txBody>
      </p:sp>
      <p:sp>
        <p:nvSpPr>
          <p:cNvPr id="832" name="Google Shape;832;p42"/>
          <p:cNvSpPr txBox="1"/>
          <p:nvPr/>
        </p:nvSpPr>
        <p:spPr>
          <a:xfrm>
            <a:off x="494840" y="2118049"/>
            <a:ext cx="7277560" cy="83099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fr-FR" sz="1800" b="0" i="0" u="none" strike="noStrike" cap="none" dirty="0">
                <a:solidFill>
                  <a:schemeClr val="accent2"/>
                </a:solidFill>
                <a:latin typeface="Arial"/>
                <a:ea typeface="Arial"/>
                <a:cs typeface="Arial"/>
                <a:sym typeface="Arial"/>
              </a:rPr>
              <a:t>Tenez-vous au courant des événements de l'ICANN et de la prochaine série grâce au </a:t>
            </a:r>
            <a:r>
              <a:rPr lang="fr-FR" sz="1800" b="0" i="0" u="sng" strike="noStrike" cap="none" dirty="0">
                <a:solidFill>
                  <a:schemeClr val="hlink"/>
                </a:solidFill>
                <a:latin typeface="Arial"/>
                <a:ea typeface="Arial"/>
                <a:cs typeface="Arial"/>
                <a:sym typeface="Arial"/>
                <a:hlinkClick r:id="rId3"/>
              </a:rPr>
              <a:t>calendrier d’événements de l’ICANN</a:t>
            </a:r>
            <a:r>
              <a:rPr lang="fr-FR" sz="1800" b="0" i="0" strike="noStrike" cap="none" dirty="0">
                <a:latin typeface="Arial"/>
                <a:ea typeface="Arial"/>
                <a:cs typeface="Arial"/>
                <a:sym typeface="Arial"/>
              </a:rPr>
              <a:t>.</a:t>
            </a:r>
          </a:p>
        </p:txBody>
      </p:sp>
      <p:sp>
        <p:nvSpPr>
          <p:cNvPr id="833" name="Google Shape;833;p4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30"/>
          <p:cNvSpPr txBox="1">
            <a:spLocks noGrp="1"/>
          </p:cNvSpPr>
          <p:nvPr>
            <p:ph type="title"/>
          </p:nvPr>
        </p:nvSpPr>
        <p:spPr>
          <a:xfrm>
            <a:off x="4076240" y="10212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a:t>Restez informé.</a:t>
            </a:r>
          </a:p>
        </p:txBody>
      </p:sp>
      <p:sp>
        <p:nvSpPr>
          <p:cNvPr id="839" name="Google Shape;839;p30"/>
          <p:cNvSpPr txBox="1"/>
          <p:nvPr/>
        </p:nvSpPr>
        <p:spPr>
          <a:xfrm>
            <a:off x="4076240" y="1775149"/>
            <a:ext cx="43827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Abonnez-vous à notre</a:t>
            </a:r>
            <a:r>
              <a:rPr lang="fr-FR" sz="1800" i="0" u="none" strike="noStrike" cap="none">
                <a:solidFill>
                  <a:srgbClr val="0B3458"/>
                </a:solidFill>
                <a:latin typeface="Arial"/>
                <a:ea typeface="Arial"/>
                <a:cs typeface="Arial"/>
                <a:sym typeface="Arial"/>
              </a:rPr>
              <a:t> liste de diffusion</a:t>
            </a:r>
            <a:r>
              <a:rPr lang="fr-FR" sz="1800" i="0" u="none" strike="noStrike" cap="none">
                <a:solidFill>
                  <a:srgbClr val="0B3458"/>
                </a:solidFill>
              </a:rPr>
              <a:t> :</a:t>
            </a:r>
            <a:r>
              <a:rPr lang="fr-FR" sz="1800" b="0" i="0" u="none" strike="noStrike" cap="none">
                <a:solidFill>
                  <a:srgbClr val="0B3458"/>
                </a:solidFill>
                <a:latin typeface="Arial"/>
                <a:ea typeface="Arial"/>
                <a:cs typeface="Arial"/>
                <a:sym typeface="Arial"/>
              </a:rPr>
              <a:t> </a:t>
            </a:r>
            <a:r>
              <a:rPr lang="fr-FR" sz="1800" b="0" i="0" u="sng" strike="noStrike" cap="none">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nextroundinfo@icann.org</a:t>
            </a:r>
            <a:r>
              <a:rPr lang="fr-FR" sz="1800" b="0" i="0" u="none" strike="noStrike" cap="none">
                <a:solidFill>
                  <a:schemeClr val="dk2"/>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800"/>
              <a:buFont typeface="Arial"/>
              <a:buNone/>
            </a:pP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fr-FR" sz="1800" b="1">
                <a:solidFill>
                  <a:srgbClr val="0B3458"/>
                </a:solidFill>
              </a:rPr>
              <a:t>Demandes de renseignements </a:t>
            </a:r>
            <a:r>
              <a:rPr lang="fr-FR" sz="1800">
                <a:solidFill>
                  <a:srgbClr val="0B3458"/>
                </a:solidFill>
              </a:rPr>
              <a:t>: </a:t>
            </a:r>
            <a:r>
              <a:rPr lang="fr-FR" sz="1800" u="sng">
                <a:solidFill>
                  <a:schemeClr val="hlink"/>
                </a:solidFill>
                <a:hlinkClick r:id="rId4"/>
              </a:rPr>
              <a:t>globalsupport@icann.org</a:t>
            </a:r>
            <a:r>
              <a:rPr lang="fr-FR" sz="1800">
                <a:solidFill>
                  <a:srgbClr val="0B3458"/>
                </a:solidFill>
              </a:rPr>
              <a:t> </a:t>
            </a:r>
          </a:p>
          <a:p>
            <a:pPr marL="0" marR="0" lvl="0" indent="0" algn="l" rtl="0">
              <a:lnSpc>
                <a:spcPct val="100000"/>
              </a:lnSpc>
              <a:spcBef>
                <a:spcPts val="0"/>
              </a:spcBef>
              <a:spcAft>
                <a:spcPts val="0"/>
              </a:spcAft>
              <a:buClr>
                <a:srgbClr val="000000"/>
              </a:buClr>
              <a:buSzPts val="1800"/>
              <a:buFont typeface="Arial"/>
              <a:buNone/>
            </a:pP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0B3458"/>
                </a:solidFill>
                <a:latin typeface="Arial"/>
                <a:ea typeface="Arial"/>
                <a:cs typeface="Arial"/>
                <a:sym typeface="Arial"/>
              </a:rPr>
              <a:t>Actualités</a:t>
            </a:r>
            <a:r>
              <a:rPr lang="fr-FR" sz="1800">
                <a:solidFill>
                  <a:srgbClr val="0B3458"/>
                </a:solidFill>
              </a:rPr>
              <a:t> :</a:t>
            </a:r>
            <a:r>
              <a:rPr lang="fr-FR" sz="1800" i="0" u="none" strike="noStrike" cap="none">
                <a:solidFill>
                  <a:srgbClr val="0B3458"/>
                </a:solidFill>
              </a:rPr>
              <a:t> </a:t>
            </a:r>
            <a:r>
              <a:rPr lang="fr-FR" sz="1800" b="0" i="0" u="sng" strike="noStrike" cap="none">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https://newgtldprogram.icann.org</a:t>
            </a:r>
            <a:r>
              <a:rPr lang="fr-FR" sz="1800" b="0" i="0" u="none" strike="noStrike" cap="none">
                <a:solidFill>
                  <a:schemeClr val="dk2"/>
                </a:solidFill>
                <a:latin typeface="Arial"/>
                <a:ea typeface="Arial"/>
                <a:cs typeface="Arial"/>
                <a:sym typeface="Arial"/>
              </a:rPr>
              <a:t> </a:t>
            </a:r>
          </a:p>
        </p:txBody>
      </p:sp>
      <p:grpSp>
        <p:nvGrpSpPr>
          <p:cNvPr id="840" name="Google Shape;840;p30"/>
          <p:cNvGrpSpPr/>
          <p:nvPr/>
        </p:nvGrpSpPr>
        <p:grpSpPr>
          <a:xfrm>
            <a:off x="1295017" y="1021298"/>
            <a:ext cx="2142246" cy="4663628"/>
            <a:chOff x="1295017" y="1021298"/>
            <a:chExt cx="2142246" cy="4663628"/>
          </a:xfrm>
        </p:grpSpPr>
        <p:sp>
          <p:nvSpPr>
            <p:cNvPr id="841" name="Google Shape;841;p30"/>
            <p:cNvSpPr/>
            <p:nvPr/>
          </p:nvSpPr>
          <p:spPr>
            <a:xfrm>
              <a:off x="1327175" y="1071446"/>
              <a:ext cx="2068169" cy="4559810"/>
            </a:xfrm>
            <a:prstGeom prst="roundRect">
              <a:avLst>
                <a:gd name="adj" fmla="val 10262"/>
              </a:avLst>
            </a:prstGeom>
            <a:blipFill rotWithShape="1">
              <a:blip r:embed="rId6">
                <a:alphaModFix/>
              </a:blip>
              <a:stretch>
                <a:fillRect/>
              </a:stretch>
            </a:blipFill>
            <a:ln>
              <a:noFill/>
            </a:ln>
            <a:effectLst>
              <a:outerShdw blurRad="254000" dist="63500" dir="2700000" algn="tl"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2" name="Google Shape;842;p30"/>
            <p:cNvPicPr preferRelativeResize="0"/>
            <p:nvPr/>
          </p:nvPicPr>
          <p:blipFill rotWithShape="1">
            <a:blip r:embed="rId7">
              <a:alphaModFix/>
            </a:blip>
            <a:srcRect/>
            <a:stretch/>
          </p:blipFill>
          <p:spPr>
            <a:xfrm>
              <a:off x="1295017" y="1021298"/>
              <a:ext cx="2142246" cy="4663628"/>
            </a:xfrm>
            <a:prstGeom prst="rect">
              <a:avLst/>
            </a:prstGeom>
            <a:noFill/>
            <a:ln>
              <a:noFill/>
            </a:ln>
          </p:spPr>
        </p:pic>
      </p:grpSp>
      <p:sp>
        <p:nvSpPr>
          <p:cNvPr id="843" name="Google Shape;843;p3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8" name="Google Shape;848;p31"/>
          <p:cNvGrpSpPr/>
          <p:nvPr/>
        </p:nvGrpSpPr>
        <p:grpSpPr>
          <a:xfrm>
            <a:off x="1295017" y="1021298"/>
            <a:ext cx="2142246" cy="4663628"/>
            <a:chOff x="1295017" y="1021298"/>
            <a:chExt cx="2142246" cy="4663628"/>
          </a:xfrm>
        </p:grpSpPr>
        <p:sp>
          <p:nvSpPr>
            <p:cNvPr id="849" name="Google Shape;849;p31"/>
            <p:cNvSpPr/>
            <p:nvPr/>
          </p:nvSpPr>
          <p:spPr>
            <a:xfrm>
              <a:off x="1335488" y="1079759"/>
              <a:ext cx="2068169" cy="4559810"/>
            </a:xfrm>
            <a:prstGeom prst="roundRect">
              <a:avLst>
                <a:gd name="adj" fmla="val 10262"/>
              </a:avLst>
            </a:prstGeom>
            <a:blipFill rotWithShape="1">
              <a:blip r:embed="rId3">
                <a:alphaModFix/>
              </a:blip>
              <a:stretch>
                <a:fillRect/>
              </a:stretch>
            </a:blipFill>
            <a:ln>
              <a:noFill/>
            </a:ln>
            <a:effectLst>
              <a:outerShdw blurRad="254000" dist="63500" dir="2700000" algn="tl" rotWithShape="0">
                <a:srgbClr val="000000">
                  <a:alpha val="29411"/>
                </a:srgbClr>
              </a:outerShdw>
            </a:effectLst>
          </p:spPr>
          <p:txBody>
            <a:bodyPr spcFirstLastPara="1" wrap="square" lIns="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0" name="Google Shape;850;p31"/>
            <p:cNvPicPr preferRelativeResize="0"/>
            <p:nvPr/>
          </p:nvPicPr>
          <p:blipFill rotWithShape="1">
            <a:blip r:embed="rId4">
              <a:alphaModFix/>
            </a:blip>
            <a:srcRect/>
            <a:stretch/>
          </p:blipFill>
          <p:spPr>
            <a:xfrm>
              <a:off x="1295017" y="1021298"/>
              <a:ext cx="2142246" cy="4663628"/>
            </a:xfrm>
            <a:prstGeom prst="rect">
              <a:avLst/>
            </a:prstGeom>
            <a:noFill/>
            <a:ln>
              <a:noFill/>
            </a:ln>
          </p:spPr>
        </p:pic>
      </p:grpSp>
      <p:sp>
        <p:nvSpPr>
          <p:cNvPr id="851" name="Google Shape;851;p31"/>
          <p:cNvSpPr txBox="1">
            <a:spLocks noGrp="1"/>
          </p:cNvSpPr>
          <p:nvPr>
            <p:ph type="title"/>
          </p:nvPr>
        </p:nvSpPr>
        <p:spPr>
          <a:xfrm>
            <a:off x="4076241" y="917780"/>
            <a:ext cx="4660136" cy="95072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Ressources utiles pour les candidats au soutien</a:t>
            </a:r>
          </a:p>
        </p:txBody>
      </p:sp>
      <p:sp>
        <p:nvSpPr>
          <p:cNvPr id="852" name="Google Shape;852;p31"/>
          <p:cNvSpPr txBox="1"/>
          <p:nvPr/>
        </p:nvSpPr>
        <p:spPr>
          <a:xfrm>
            <a:off x="4076241" y="1878204"/>
            <a:ext cx="4472335" cy="3482492"/>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0"/>
              </a:spcBef>
              <a:spcAft>
                <a:spcPts val="0"/>
              </a:spcAft>
              <a:buClr>
                <a:srgbClr val="F1633E"/>
              </a:buClr>
              <a:buSzPts val="1440"/>
              <a:buFont typeface="NTR"/>
              <a:buChar char="►"/>
            </a:pPr>
            <a:r>
              <a:rPr lang="fr-FR" sz="1800" b="0" i="0" u="sng" strike="noStrike" cap="none"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Site web du programme de soutien aux candidats</a:t>
            </a:r>
            <a:r>
              <a:rPr lang="fr-FR" sz="1800" b="0" i="0" u="sng" strike="noStrike" cap="none" dirty="0">
                <a:solidFill>
                  <a:schemeClr val="dk2"/>
                </a:solidFill>
                <a:latin typeface="Arial"/>
                <a:ea typeface="Arial"/>
                <a:cs typeface="Arial"/>
                <a:sym typeface="Arial"/>
              </a:rPr>
              <a:t> </a:t>
            </a:r>
          </a:p>
          <a:p>
            <a:pPr marL="285750" marR="0" lvl="0" indent="-285750" algn="l" rtl="0">
              <a:lnSpc>
                <a:spcPct val="115000"/>
              </a:lnSpc>
              <a:spcBef>
                <a:spcPts val="1200"/>
              </a:spcBef>
              <a:spcAft>
                <a:spcPts val="0"/>
              </a:spcAft>
              <a:buClr>
                <a:srgbClr val="F1633E"/>
              </a:buClr>
              <a:buSzPts val="1440"/>
              <a:buFont typeface="NTR"/>
              <a:buChar char="►"/>
            </a:pPr>
            <a:r>
              <a:rPr lang="fr-FR" sz="1800" b="0" i="0" u="sng" strike="noStrike" cap="none" dirty="0">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Manuel du programme de soutien aux candidats</a:t>
            </a:r>
            <a:r>
              <a:rPr lang="fr-FR" sz="1800" b="0" i="0" u="sng" strike="noStrike" cap="none" dirty="0">
                <a:solidFill>
                  <a:schemeClr val="dk2"/>
                </a:solidFill>
                <a:latin typeface="Arial"/>
                <a:ea typeface="Arial"/>
                <a:cs typeface="Arial"/>
                <a:sym typeface="Arial"/>
              </a:rPr>
              <a:t> </a:t>
            </a:r>
          </a:p>
          <a:p>
            <a:pPr marL="285750" marR="0" lvl="0" indent="-285750" algn="l" rtl="0">
              <a:lnSpc>
                <a:spcPct val="115000"/>
              </a:lnSpc>
              <a:spcBef>
                <a:spcPts val="1200"/>
              </a:spcBef>
              <a:spcAft>
                <a:spcPts val="0"/>
              </a:spcAft>
              <a:buClr>
                <a:srgbClr val="F1633E"/>
              </a:buClr>
              <a:buSzPts val="1440"/>
              <a:buFont typeface="NTR"/>
              <a:buChar char="►"/>
            </a:pPr>
            <a:r>
              <a:rPr lang="fr-FR"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Page Wiki de la sous piste de travail IRT</a:t>
            </a:r>
            <a:br>
              <a:rPr lang="fr-FR"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br>
            <a:r>
              <a:rPr lang="fr-FR"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du programme de soutien aux candidats</a:t>
            </a:r>
          </a:p>
          <a:p>
            <a:pPr marL="285750" marR="0" lvl="0" indent="-285750" algn="l" rtl="0">
              <a:lnSpc>
                <a:spcPct val="115000"/>
              </a:lnSpc>
              <a:spcBef>
                <a:spcPts val="1200"/>
              </a:spcBef>
              <a:spcAft>
                <a:spcPts val="0"/>
              </a:spcAft>
              <a:buClr>
                <a:srgbClr val="F1633E"/>
              </a:buClr>
              <a:buSzPts val="1440"/>
              <a:buFont typeface="NTR"/>
              <a:buChar char="►"/>
            </a:pPr>
            <a:r>
              <a:rPr lang="fr-FR" sz="1800" b="0" i="0" u="sng" strike="noStrike" cap="none" dirty="0">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Informations générales sur le programme de soutien aux candidats</a:t>
            </a:r>
          </a:p>
          <a:p>
            <a:pPr marL="285750" marR="0" lvl="0" indent="-285750" algn="l" rtl="0">
              <a:lnSpc>
                <a:spcPct val="115000"/>
              </a:lnSpc>
              <a:spcBef>
                <a:spcPts val="1200"/>
              </a:spcBef>
              <a:spcAft>
                <a:spcPts val="0"/>
              </a:spcAft>
              <a:buClr>
                <a:srgbClr val="F1633E"/>
              </a:buClr>
              <a:buSzPts val="1440"/>
              <a:buFont typeface="NTR"/>
              <a:buChar char="►"/>
            </a:pPr>
            <a:r>
              <a:rPr lang="fr-FR" sz="1800" u="sng" dirty="0">
                <a:solidFill>
                  <a:schemeClr val="dk2"/>
                </a:solidFill>
              </a:rPr>
              <a:t>Cas d'utilisation </a:t>
            </a:r>
            <a:r>
              <a:rPr lang="fr-FR" sz="1800" b="0" i="0" u="sng" strike="noStrike" cap="none" dirty="0">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des gTLD</a:t>
            </a:r>
          </a:p>
        </p:txBody>
      </p:sp>
      <p:sp>
        <p:nvSpPr>
          <p:cNvPr id="853" name="Google Shape;853;p31"/>
          <p:cNvSpPr txBox="1"/>
          <p:nvPr/>
        </p:nvSpPr>
        <p:spPr>
          <a:xfrm>
            <a:off x="4990642" y="268780"/>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fr-FR" b="0" i="0" u="none" strike="noStrike" cap="none" dirty="0">
                <a:solidFill>
                  <a:srgbClr val="0B3458"/>
                </a:solidFill>
                <a:latin typeface="Arial"/>
                <a:ea typeface="Arial"/>
                <a:cs typeface="Arial"/>
                <a:sym typeface="Arial"/>
              </a:rPr>
              <a:t>SENSIBILISATION ET PROMOTION DE LA PARTICIPATION</a:t>
            </a:r>
          </a:p>
        </p:txBody>
      </p:sp>
      <p:sp>
        <p:nvSpPr>
          <p:cNvPr id="854" name="Google Shape;854;p31"/>
          <p:cNvSpPr txBox="1"/>
          <p:nvPr/>
        </p:nvSpPr>
        <p:spPr>
          <a:xfrm>
            <a:off x="4076242" y="5369444"/>
            <a:ext cx="5067758" cy="472437"/>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1200"/>
              </a:spcBef>
              <a:spcAft>
                <a:spcPts val="0"/>
              </a:spcAft>
              <a:buClr>
                <a:srgbClr val="F1633E"/>
              </a:buClr>
              <a:buSzPts val="1440"/>
              <a:buFont typeface="NTR"/>
              <a:buChar char="►"/>
            </a:pPr>
            <a:r>
              <a:rPr lang="fr-FR" sz="1800" u="sng" dirty="0">
                <a:solidFill>
                  <a:schemeClr val="hlink"/>
                </a:solidFill>
                <a:hlinkClick r:id="rId10"/>
              </a:rPr>
              <a:t>Cours d’ICANN Learn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32"/>
          <p:cNvSpPr/>
          <p:nvPr/>
        </p:nvSpPr>
        <p:spPr>
          <a:xfrm flipH="1">
            <a:off x="1809496" y="2175595"/>
            <a:ext cx="4059458" cy="3244418"/>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860" name="Google Shape;860;p32"/>
          <p:cNvSpPr/>
          <p:nvPr/>
        </p:nvSpPr>
        <p:spPr>
          <a:xfrm>
            <a:off x="2239350" y="1625594"/>
            <a:ext cx="4665300" cy="372862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1" name="Google Shape;861;p32"/>
          <p:cNvSpPr txBox="1"/>
          <p:nvPr/>
        </p:nvSpPr>
        <p:spPr>
          <a:xfrm>
            <a:off x="2929812" y="2385419"/>
            <a:ext cx="3284376" cy="102603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8000"/>
              <a:buFont typeface="Arial"/>
              <a:buNone/>
            </a:pPr>
            <a:r>
              <a:rPr lang="fr-FR" sz="5400" b="1" i="0" u="none" strike="noStrike" cap="none" dirty="0">
                <a:solidFill>
                  <a:schemeClr val="lt1"/>
                </a:solidFill>
                <a:latin typeface="Arial"/>
                <a:ea typeface="Arial"/>
                <a:cs typeface="Arial"/>
                <a:sym typeface="Arial"/>
              </a:rPr>
              <a:t>Question/Réponses</a:t>
            </a:r>
          </a:p>
        </p:txBody>
      </p:sp>
      <p:sp>
        <p:nvSpPr>
          <p:cNvPr id="862" name="Google Shape;862;p3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fr-FR"/>
              <a:t>01</a:t>
            </a:r>
          </a:p>
        </p:txBody>
      </p:sp>
      <p:sp>
        <p:nvSpPr>
          <p:cNvPr id="93" name="Google Shape;93;p3"/>
          <p:cNvSpPr txBox="1">
            <a:spLocks noGrp="1"/>
          </p:cNvSpPr>
          <p:nvPr>
            <p:ph type="title"/>
          </p:nvPr>
        </p:nvSpPr>
        <p:spPr>
          <a:xfrm>
            <a:off x="432000" y="2785561"/>
            <a:ext cx="5825744" cy="221599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fr-FR" dirty="0"/>
              <a:t>Aperçu de la </a:t>
            </a:r>
            <a:br>
              <a:rPr lang="fr-FR" dirty="0"/>
            </a:br>
            <a:r>
              <a:rPr lang="fr-FR" dirty="0"/>
              <a:t>prochaine série du </a:t>
            </a:r>
            <a:br>
              <a:rPr lang="fr-FR" dirty="0"/>
            </a:br>
            <a:r>
              <a:rPr lang="fr-FR" dirty="0"/>
              <a:t>programme des </a:t>
            </a:r>
            <a:br>
              <a:rPr lang="fr-FR" dirty="0"/>
            </a:br>
            <a:r>
              <a:rPr lang="fr-FR" dirty="0"/>
              <a:t>nouveaux gTLD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3"/>
          <p:cNvSpPr txBox="1">
            <a:spLocks noGrp="1"/>
          </p:cNvSpPr>
          <p:nvPr>
            <p:ph type="body" idx="1"/>
          </p:nvPr>
        </p:nvSpPr>
        <p:spPr>
          <a:xfrm>
            <a:off x="540000" y="1530390"/>
            <a:ext cx="5528125"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lt1"/>
              </a:buClr>
              <a:buSzPts val="3200"/>
              <a:buNone/>
            </a:pPr>
            <a:r>
              <a:rPr lang="fr-FR" sz="3200"/>
              <a:t>Merci !</a:t>
            </a:r>
          </a:p>
        </p:txBody>
      </p:sp>
      <p:sp>
        <p:nvSpPr>
          <p:cNvPr id="844" name="Google Shape;844;p33"/>
          <p:cNvSpPr txBox="1"/>
          <p:nvPr/>
        </p:nvSpPr>
        <p:spPr>
          <a:xfrm>
            <a:off x="540000" y="2325159"/>
            <a:ext cx="5528124"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rgbClr val="FFFFFF"/>
                </a:solidFill>
                <a:latin typeface="Arial"/>
                <a:ea typeface="Arial"/>
                <a:cs typeface="Arial"/>
                <a:sym typeface="Arial"/>
              </a:rPr>
              <a:t>Rendez-vous sur</a:t>
            </a:r>
            <a:r>
              <a:rPr lang="fr-FR" sz="1800" b="1" dirty="0">
                <a:solidFill>
                  <a:srgbClr val="FFFFFF"/>
                </a:solidFill>
              </a:rPr>
              <a:t> </a:t>
            </a:r>
            <a:r>
              <a:rPr lang="fr-FR" sz="1800" b="0" i="0" u="sng" strike="noStrike" cap="none" dirty="0">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https://newgtldprogram.icann.org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cxnSp>
        <p:nvCxnSpPr>
          <p:cNvPr id="99" name="Google Shape;99;p4"/>
          <p:cNvCxnSpPr/>
          <p:nvPr/>
        </p:nvCxnSpPr>
        <p:spPr>
          <a:xfrm>
            <a:off x="4599000" y="5416973"/>
            <a:ext cx="0" cy="1441027"/>
          </a:xfrm>
          <a:prstGeom prst="straightConnector1">
            <a:avLst/>
          </a:prstGeom>
          <a:noFill/>
          <a:ln w="31750" cap="flat" cmpd="sng">
            <a:solidFill>
              <a:srgbClr val="002A49"/>
            </a:solidFill>
            <a:prstDash val="solid"/>
            <a:round/>
            <a:headEnd type="none" w="sm" len="sm"/>
            <a:tailEnd type="none" w="sm" len="sm"/>
          </a:ln>
        </p:spPr>
      </p:cxnSp>
      <p:sp>
        <p:nvSpPr>
          <p:cNvPr id="100" name="Google Shape;100;p4"/>
          <p:cNvSpPr txBox="1">
            <a:spLocks noGrp="1"/>
          </p:cNvSpPr>
          <p:nvPr>
            <p:ph type="title"/>
          </p:nvPr>
        </p:nvSpPr>
        <p:spPr>
          <a:xfrm>
            <a:off x="431999" y="772411"/>
            <a:ext cx="5605239" cy="575777"/>
          </a:xfrm>
          <a:prstGeom prst="rect">
            <a:avLst/>
          </a:prstGeom>
          <a:noFill/>
          <a:ln>
            <a:noFill/>
          </a:ln>
        </p:spPr>
        <p:txBody>
          <a:bodyPr spcFirstLastPara="1" wrap="square" lIns="0" tIns="0" rIns="0" bIns="0" anchor="t" anchorCtr="0">
            <a:noAutofit/>
          </a:bodyPr>
          <a:lstStyle/>
          <a:p>
            <a:pPr marL="0" lvl="0" indent="0" algn="l" rtl="0">
              <a:lnSpc>
                <a:spcPts val="2860"/>
              </a:lnSpc>
              <a:spcBef>
                <a:spcPts val="0"/>
              </a:spcBef>
              <a:spcAft>
                <a:spcPts val="0"/>
              </a:spcAft>
              <a:buClr>
                <a:srgbClr val="0B3458"/>
              </a:buClr>
              <a:buSzPts val="2800"/>
              <a:buFont typeface="Arial"/>
              <a:buNone/>
            </a:pPr>
            <a:r>
              <a:rPr lang="fr-FR" dirty="0"/>
              <a:t>Programme des nouveaux gTLD</a:t>
            </a:r>
          </a:p>
        </p:txBody>
      </p:sp>
      <p:sp>
        <p:nvSpPr>
          <p:cNvPr id="101" name="Google Shape;101;p4"/>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txBox="1"/>
          <p:nvPr/>
        </p:nvSpPr>
        <p:spPr>
          <a:xfrm>
            <a:off x="404814" y="1456714"/>
            <a:ext cx="3984297" cy="1692771"/>
          </a:xfrm>
          <a:prstGeom prst="rect">
            <a:avLst/>
          </a:prstGeom>
          <a:noFill/>
          <a:ln>
            <a:noFill/>
          </a:ln>
        </p:spPr>
        <p:txBody>
          <a:bodyPr spcFirstLastPara="1" wrap="square" lIns="0" tIns="0" rIns="0" bIns="0" anchor="t" anchorCtr="0">
            <a:spAutoFit/>
          </a:bodyPr>
          <a:lstStyle/>
          <a:p>
            <a:pPr marL="0" marR="0" lvl="0" indent="0" algn="l" rtl="0">
              <a:lnSpc>
                <a:spcPts val="2200"/>
              </a:lnSpc>
              <a:spcBef>
                <a:spcPts val="0"/>
              </a:spcBef>
              <a:spcAft>
                <a:spcPts val="0"/>
              </a:spcAft>
              <a:buClr>
                <a:srgbClr val="000000"/>
              </a:buClr>
              <a:buSzPts val="2000"/>
              <a:buFont typeface="Arial"/>
              <a:buNone/>
            </a:pPr>
            <a:r>
              <a:rPr lang="fr-FR" sz="2000" b="0" i="0" u="none" strike="noStrike" cap="none" dirty="0">
                <a:solidFill>
                  <a:srgbClr val="0B3458"/>
                </a:solidFill>
                <a:latin typeface="Arial"/>
                <a:ea typeface="Arial"/>
                <a:cs typeface="Arial"/>
                <a:sym typeface="Arial"/>
              </a:rPr>
              <a:t>Le</a:t>
            </a:r>
            <a:r>
              <a:rPr lang="fr-FR" sz="2000" i="0" u="none" strike="noStrike" cap="none" dirty="0">
                <a:latin typeface="Arial"/>
                <a:ea typeface="Arial"/>
                <a:cs typeface="Arial"/>
                <a:sym typeface="Arial"/>
              </a:rPr>
              <a:t> </a:t>
            </a:r>
            <a:r>
              <a:rPr lang="fr-FR" sz="2000" b="1" i="0" u="none" strike="noStrike" cap="none" dirty="0">
                <a:solidFill>
                  <a:srgbClr val="F1633E"/>
                </a:solidFill>
                <a:latin typeface="Arial"/>
                <a:ea typeface="Arial"/>
                <a:cs typeface="Arial"/>
                <a:sym typeface="Arial"/>
              </a:rPr>
              <a:t>programme des nouveaux domaines génériques de premier niveau (gTLD)</a:t>
            </a:r>
            <a:r>
              <a:rPr lang="fr-FR" sz="2000" i="0" u="none" strike="noStrike" cap="none" dirty="0">
                <a:latin typeface="Arial"/>
                <a:ea typeface="Arial"/>
                <a:cs typeface="Arial"/>
                <a:sym typeface="Arial"/>
              </a:rPr>
              <a:t> </a:t>
            </a:r>
            <a:r>
              <a:rPr lang="fr-FR" sz="2000" b="0" i="0" u="none" strike="noStrike" cap="none" dirty="0">
                <a:solidFill>
                  <a:srgbClr val="0B3458"/>
                </a:solidFill>
                <a:latin typeface="Arial"/>
                <a:ea typeface="Arial"/>
                <a:cs typeface="Arial"/>
                <a:sym typeface="Arial"/>
              </a:rPr>
              <a:t>est une initiative portée par la communauté qui permet de poursuivre l’expansion du système des noms de domaine</a:t>
            </a:r>
            <a:r>
              <a:rPr lang="fr-FR" sz="2000" i="0" u="none" strike="noStrike" cap="none" dirty="0">
                <a:latin typeface="Arial"/>
                <a:ea typeface="Arial"/>
                <a:cs typeface="Arial"/>
                <a:sym typeface="Arial"/>
              </a:rPr>
              <a:t>.</a:t>
            </a:r>
          </a:p>
        </p:txBody>
      </p:sp>
      <p:sp>
        <p:nvSpPr>
          <p:cNvPr id="103" name="Google Shape;103;p4"/>
          <p:cNvSpPr txBox="1"/>
          <p:nvPr/>
        </p:nvSpPr>
        <p:spPr>
          <a:xfrm>
            <a:off x="4840941" y="1456714"/>
            <a:ext cx="3898200" cy="1692771"/>
          </a:xfrm>
          <a:prstGeom prst="rect">
            <a:avLst/>
          </a:prstGeom>
          <a:noFill/>
          <a:ln>
            <a:noFill/>
          </a:ln>
        </p:spPr>
        <p:txBody>
          <a:bodyPr spcFirstLastPara="1" wrap="square" lIns="0" tIns="0" rIns="0" bIns="0" anchor="t" anchorCtr="0">
            <a:spAutoFit/>
          </a:bodyPr>
          <a:lstStyle/>
          <a:p>
            <a:pPr marL="0" marR="0" lvl="0" indent="0" algn="l" rtl="0">
              <a:lnSpc>
                <a:spcPts val="2200"/>
              </a:lnSpc>
              <a:spcBef>
                <a:spcPts val="0"/>
              </a:spcBef>
              <a:spcAft>
                <a:spcPts val="0"/>
              </a:spcAft>
              <a:buClr>
                <a:srgbClr val="000000"/>
              </a:buClr>
              <a:buSzPts val="2000"/>
              <a:buFont typeface="Arial"/>
              <a:buNone/>
            </a:pPr>
            <a:r>
              <a:rPr lang="fr-FR" sz="2000" dirty="0">
                <a:solidFill>
                  <a:srgbClr val="0B3458"/>
                </a:solidFill>
              </a:rPr>
              <a:t>À partir de 2026, les </a:t>
            </a:r>
            <a:r>
              <a:rPr lang="fr-FR" sz="20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entreprises</a:t>
            </a:r>
            <a:r>
              <a:rPr lang="fr-FR" sz="20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les communautés, les gouvernements et d’autres organisations pourront déposer leur candidature à un nouveau gTLD adapté à leurs besoins.</a:t>
            </a:r>
          </a:p>
        </p:txBody>
      </p:sp>
      <p:pic>
        <p:nvPicPr>
          <p:cNvPr id="104" name="Google Shape;104;p4"/>
          <p:cNvPicPr preferRelativeResize="0"/>
          <p:nvPr/>
        </p:nvPicPr>
        <p:blipFill rotWithShape="1">
          <a:blip r:embed="rId3">
            <a:alphaModFix/>
          </a:blip>
          <a:srcRect t="1" b="78038"/>
          <a:stretch/>
        </p:blipFill>
        <p:spPr>
          <a:xfrm>
            <a:off x="1266940" y="5410145"/>
            <a:ext cx="6610120" cy="1447855"/>
          </a:xfrm>
          <a:prstGeom prst="rect">
            <a:avLst/>
          </a:prstGeom>
          <a:noFill/>
          <a:ln>
            <a:noFill/>
          </a:ln>
        </p:spPr>
      </p:pic>
      <p:grpSp>
        <p:nvGrpSpPr>
          <p:cNvPr id="105" name="Google Shape;105;p4"/>
          <p:cNvGrpSpPr/>
          <p:nvPr/>
        </p:nvGrpSpPr>
        <p:grpSpPr>
          <a:xfrm>
            <a:off x="3160757" y="4380910"/>
            <a:ext cx="2876486" cy="1742080"/>
            <a:chOff x="2907167" y="3879633"/>
            <a:chExt cx="1236082" cy="748604"/>
          </a:xfrm>
        </p:grpSpPr>
        <p:sp>
          <p:nvSpPr>
            <p:cNvPr id="106" name="Google Shape;106;p4"/>
            <p:cNvSpPr/>
            <p:nvPr/>
          </p:nvSpPr>
          <p:spPr>
            <a:xfrm>
              <a:off x="2997232" y="3879633"/>
              <a:ext cx="1060227" cy="724614"/>
            </a:xfrm>
            <a:custGeom>
              <a:avLst/>
              <a:gdLst/>
              <a:ahLst/>
              <a:cxnLst/>
              <a:rect l="l" t="t" r="r" b="b"/>
              <a:pathLst>
                <a:path w="1060227" h="724614" extrusionOk="0">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 name="Google Shape;107;p4"/>
            <p:cNvSpPr/>
            <p:nvPr/>
          </p:nvSpPr>
          <p:spPr>
            <a:xfrm>
              <a:off x="3024318" y="3910795"/>
              <a:ext cx="1006086" cy="662289"/>
            </a:xfrm>
            <a:custGeom>
              <a:avLst/>
              <a:gdLst/>
              <a:ahLst/>
              <a:cxnLst/>
              <a:rect l="l" t="t" r="r" b="b"/>
              <a:pathLst>
                <a:path w="1006086" h="662289" extrusionOk="0">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 name="Google Shape;108;p4"/>
            <p:cNvSpPr/>
            <p:nvPr/>
          </p:nvSpPr>
          <p:spPr>
            <a:xfrm>
              <a:off x="2907167" y="4602311"/>
              <a:ext cx="1236082" cy="25926"/>
            </a:xfrm>
            <a:custGeom>
              <a:avLst/>
              <a:gdLst/>
              <a:ahLst/>
              <a:cxnLst/>
              <a:rect l="l" t="t" r="r" b="b"/>
              <a:pathLst>
                <a:path w="1236082" h="25926" extrusionOk="0">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9" name="Google Shape;109;p4"/>
          <p:cNvSpPr txBox="1"/>
          <p:nvPr/>
        </p:nvSpPr>
        <p:spPr>
          <a:xfrm>
            <a:off x="3502300" y="4774918"/>
            <a:ext cx="222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dirty="0">
                <a:solidFill>
                  <a:srgbClr val="0B3458"/>
                </a:solidFill>
              </a:rPr>
              <a:t>On compte aujourd’hui plus </a:t>
            </a:r>
            <a:r>
              <a:rPr lang="fr-FR" sz="1800" b="1"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de 1 200 gTLD.</a:t>
            </a:r>
          </a:p>
        </p:txBody>
      </p:sp>
      <p:cxnSp>
        <p:nvCxnSpPr>
          <p:cNvPr id="110" name="Google Shape;110;p4"/>
          <p:cNvCxnSpPr/>
          <p:nvPr/>
        </p:nvCxnSpPr>
        <p:spPr>
          <a:xfrm>
            <a:off x="4572000" y="1456714"/>
            <a:ext cx="0" cy="1584000"/>
          </a:xfrm>
          <a:prstGeom prst="straightConnector1">
            <a:avLst/>
          </a:prstGeom>
          <a:noFill/>
          <a:ln w="15875" cap="flat" cmpd="sng">
            <a:solidFill>
              <a:srgbClr val="F1633E"/>
            </a:solidFill>
            <a:prstDash val="solid"/>
            <a:round/>
            <a:headEnd type="none" w="sm" len="sm"/>
            <a:tailEnd type="none" w="sm" len="sm"/>
          </a:ln>
        </p:spPr>
      </p:cxnSp>
      <p:sp>
        <p:nvSpPr>
          <p:cNvPr id="112" name="Google Shape;112;p4"/>
          <p:cNvSpPr/>
          <p:nvPr/>
        </p:nvSpPr>
        <p:spPr>
          <a:xfrm>
            <a:off x="1427477" y="4469015"/>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1" i="0" u="none" strike="noStrike" cap="none">
                <a:solidFill>
                  <a:srgbClr val="0B3458"/>
                </a:solidFill>
                <a:latin typeface="Arial"/>
                <a:ea typeface="Arial"/>
                <a:cs typeface="Arial"/>
                <a:sym typeface="Arial"/>
              </a:rPr>
              <a:t>.baby</a:t>
            </a:r>
          </a:p>
        </p:txBody>
      </p:sp>
      <p:sp>
        <p:nvSpPr>
          <p:cNvPr id="113" name="Google Shape;113;p4"/>
          <p:cNvSpPr/>
          <p:nvPr/>
        </p:nvSpPr>
        <p:spPr>
          <a:xfrm>
            <a:off x="1559571" y="5496392"/>
            <a:ext cx="1246200" cy="1246200"/>
          </a:xfrm>
          <a:prstGeom prst="ellipse">
            <a:avLst/>
          </a:prstGeom>
          <a:solidFill>
            <a:srgbClr val="114E8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lt1"/>
                </a:solidFill>
                <a:latin typeface="Helvetica Neue"/>
                <a:ea typeface="Helvetica Neue"/>
                <a:cs typeface="Helvetica Neue"/>
                <a:sym typeface="Helvetica Neue"/>
              </a:rPr>
              <a:t>.みんな</a:t>
            </a:r>
          </a:p>
        </p:txBody>
      </p:sp>
      <p:sp>
        <p:nvSpPr>
          <p:cNvPr id="114" name="Google Shape;114;p4"/>
          <p:cNvSpPr/>
          <p:nvPr/>
        </p:nvSpPr>
        <p:spPr>
          <a:xfrm>
            <a:off x="351763" y="3629561"/>
            <a:ext cx="1075702" cy="107570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.futbol</a:t>
            </a:r>
          </a:p>
        </p:txBody>
      </p:sp>
      <p:sp>
        <p:nvSpPr>
          <p:cNvPr id="115" name="Google Shape;115;p4"/>
          <p:cNvSpPr/>
          <p:nvPr/>
        </p:nvSpPr>
        <p:spPr>
          <a:xfrm>
            <a:off x="5491002" y="3737150"/>
            <a:ext cx="971880" cy="97188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.paris</a:t>
            </a:r>
          </a:p>
        </p:txBody>
      </p:sp>
      <p:sp>
        <p:nvSpPr>
          <p:cNvPr id="116" name="Google Shape;116;p4"/>
          <p:cNvSpPr/>
          <p:nvPr/>
        </p:nvSpPr>
        <p:spPr>
          <a:xfrm>
            <a:off x="2696134" y="4640830"/>
            <a:ext cx="806158" cy="806158"/>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1" i="0" u="none" strike="noStrike" cap="none">
                <a:solidFill>
                  <a:srgbClr val="0B3458"/>
                </a:solidFill>
                <a:latin typeface="Arial"/>
                <a:ea typeface="Arial"/>
                <a:cs typeface="Arial"/>
                <a:sym typeface="Arial"/>
              </a:rPr>
              <a:t>.公益</a:t>
            </a:r>
          </a:p>
        </p:txBody>
      </p:sp>
      <p:sp>
        <p:nvSpPr>
          <p:cNvPr id="117" name="Google Shape;117;p4"/>
          <p:cNvSpPr/>
          <p:nvPr/>
        </p:nvSpPr>
        <p:spPr>
          <a:xfrm>
            <a:off x="3672802" y="3512023"/>
            <a:ext cx="1072525" cy="1072525"/>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.dance</a:t>
            </a:r>
          </a:p>
        </p:txBody>
      </p:sp>
      <p:sp>
        <p:nvSpPr>
          <p:cNvPr id="119" name="Google Shape;119;p4"/>
          <p:cNvSpPr/>
          <p:nvPr/>
        </p:nvSpPr>
        <p:spPr>
          <a:xfrm>
            <a:off x="7788575" y="3548925"/>
            <a:ext cx="1072500" cy="107250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1" i="0" u="none" strike="noStrike" cap="none">
                <a:solidFill>
                  <a:schemeClr val="lt1"/>
                </a:solidFill>
                <a:latin typeface="Arial"/>
                <a:ea typeface="Arial"/>
                <a:cs typeface="Arial"/>
                <a:sym typeface="Arial"/>
              </a:rPr>
              <a:t>.charity</a:t>
            </a:r>
          </a:p>
        </p:txBody>
      </p:sp>
      <p:sp>
        <p:nvSpPr>
          <p:cNvPr id="120" name="Google Shape;120;p4"/>
          <p:cNvSpPr/>
          <p:nvPr/>
        </p:nvSpPr>
        <p:spPr>
          <a:xfrm>
            <a:off x="373701" y="5123764"/>
            <a:ext cx="933900" cy="9339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1" i="0" u="none" strike="noStrike" cap="none">
                <a:solidFill>
                  <a:srgbClr val="0B3458"/>
                </a:solidFill>
                <a:latin typeface="Arial"/>
                <a:ea typeface="Arial"/>
                <a:cs typeface="Arial"/>
                <a:sym typeface="Arial"/>
              </a:rPr>
              <a:t>.</a:t>
            </a:r>
            <a:r>
              <a:rPr lang="fr-FR" sz="1600" b="1">
                <a:solidFill>
                  <a:srgbClr val="0B3458"/>
                </a:solidFill>
              </a:rPr>
              <a:t>fast</a:t>
            </a:r>
          </a:p>
        </p:txBody>
      </p:sp>
      <p:sp>
        <p:nvSpPr>
          <p:cNvPr id="121" name="Google Shape;121;p4"/>
          <p:cNvSpPr/>
          <p:nvPr/>
        </p:nvSpPr>
        <p:spPr>
          <a:xfrm>
            <a:off x="6253800" y="5213725"/>
            <a:ext cx="1072500" cy="10725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1" i="0" u="none" strike="noStrike" cap="none">
                <a:solidFill>
                  <a:schemeClr val="lt1"/>
                </a:solidFill>
                <a:latin typeface="Arial"/>
                <a:ea typeface="Arial"/>
                <a:cs typeface="Arial"/>
                <a:sym typeface="Arial"/>
              </a:rPr>
              <a:t>.alibaba</a:t>
            </a:r>
          </a:p>
        </p:txBody>
      </p:sp>
      <p:sp>
        <p:nvSpPr>
          <p:cNvPr id="122" name="Google Shape;122;p4"/>
          <p:cNvSpPr/>
          <p:nvPr/>
        </p:nvSpPr>
        <p:spPr>
          <a:xfrm>
            <a:off x="3672800" y="6132975"/>
            <a:ext cx="745800" cy="745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700" b="1" i="0" u="none" strike="noStrike" cap="none">
                <a:solidFill>
                  <a:srgbClr val="0B3458"/>
                </a:solidFill>
                <a:latin typeface="Arial"/>
                <a:ea typeface="Arial"/>
                <a:cs typeface="Arial"/>
                <a:sym typeface="Arial"/>
              </a:rPr>
              <a:t>.</a:t>
            </a:r>
            <a:r>
              <a:rPr lang="fr-FR" sz="1700" b="1"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com</a:t>
            </a:r>
          </a:p>
        </p:txBody>
      </p:sp>
      <p:sp>
        <p:nvSpPr>
          <p:cNvPr id="123" name="Google Shape;123;p4"/>
          <p:cNvSpPr/>
          <p:nvPr/>
        </p:nvSpPr>
        <p:spPr>
          <a:xfrm>
            <a:off x="6781581" y="4365527"/>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1" i="0" u="none" strike="noStrike" cap="none">
                <a:solidFill>
                  <a:srgbClr val="0B3458"/>
                </a:solidFill>
                <a:latin typeface="Arial"/>
                <a:ea typeface="Arial"/>
                <a:cs typeface="Arial"/>
                <a:sym typeface="Arial"/>
              </a:rPr>
              <a:t>.host</a:t>
            </a:r>
          </a:p>
        </p:txBody>
      </p:sp>
      <p:sp>
        <p:nvSpPr>
          <p:cNvPr id="124" name="Google Shape;124;p4"/>
          <p:cNvSpPr/>
          <p:nvPr/>
        </p:nvSpPr>
        <p:spPr>
          <a:xfrm>
            <a:off x="7668775" y="5175951"/>
            <a:ext cx="950700" cy="9507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1" i="0" u="none" strike="noStrike" cap="none">
                <a:solidFill>
                  <a:srgbClr val="0B3458"/>
                </a:solidFill>
                <a:latin typeface="Arial"/>
                <a:ea typeface="Arial"/>
                <a:cs typeface="Arial"/>
                <a:sym typeface="Arial"/>
              </a:rPr>
              <a:t>.chase</a:t>
            </a:r>
          </a:p>
        </p:txBody>
      </p:sp>
      <p:sp>
        <p:nvSpPr>
          <p:cNvPr id="2" name="Google Shape;111;p4">
            <a:extLst>
              <a:ext uri="{FF2B5EF4-FFF2-40B4-BE49-F238E27FC236}">
                <a16:creationId xmlns:a16="http://schemas.microsoft.com/office/drawing/2014/main" id="{555CC2CD-C856-5191-40AB-563EF1DACC15}"/>
              </a:ext>
            </a:extLst>
          </p:cNvPr>
          <p:cNvSpPr/>
          <p:nvPr/>
        </p:nvSpPr>
        <p:spPr>
          <a:xfrm>
            <a:off x="2173140" y="3471825"/>
            <a:ext cx="1134998" cy="1134998"/>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1" i="0" u="none" strike="noStrike" cap="none">
                <a:solidFill>
                  <a:schemeClr val="bg1"/>
                </a:solidFill>
                <a:latin typeface="Arial" panose="020B0604020202020204" pitchFamily="34" charset="0"/>
                <a:ea typeface="Helvetica Neue"/>
                <a:cs typeface="Arial" panose="020B0604020202020204" pitchFamily="34" charset="0"/>
                <a:sym typeface="Helvetica Neue"/>
              </a:rPr>
              <a:t>.онлайн</a:t>
            </a:r>
          </a:p>
        </p:txBody>
      </p:sp>
      <p:sp>
        <p:nvSpPr>
          <p:cNvPr id="3" name="Google Shape;118;p4">
            <a:extLst>
              <a:ext uri="{FF2B5EF4-FFF2-40B4-BE49-F238E27FC236}">
                <a16:creationId xmlns:a16="http://schemas.microsoft.com/office/drawing/2014/main" id="{0D74C43D-8D2B-A612-8999-45AB24D83774}"/>
              </a:ext>
            </a:extLst>
          </p:cNvPr>
          <p:cNvSpPr/>
          <p:nvPr/>
        </p:nvSpPr>
        <p:spPr>
          <a:xfrm>
            <a:off x="4773586" y="6132675"/>
            <a:ext cx="745800" cy="746100"/>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4999"/>
              </a:lnSpc>
              <a:spcBef>
                <a:spcPts val="0"/>
              </a:spcBef>
              <a:spcAft>
                <a:spcPts val="0"/>
              </a:spcAft>
              <a:buClr>
                <a:srgbClr val="000000"/>
              </a:buClr>
              <a:buSzPts val="2000"/>
              <a:buFont typeface="Arial"/>
              <a:buNone/>
            </a:pPr>
            <a:r>
              <a:rPr lang="fr-FR" sz="1750" b="1" i="0" u="none" strike="noStrike" cap="none">
                <a:solidFill>
                  <a:schemeClr val="bg1"/>
                </a:solidFill>
                <a:latin typeface="Arial"/>
                <a:ea typeface="Arial"/>
                <a:cs typeface="Arial"/>
                <a:sym typeface="Arial"/>
              </a:rPr>
              <a:t>.org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2" name="Picture 1">
            <a:extLst>
              <a:ext uri="{FF2B5EF4-FFF2-40B4-BE49-F238E27FC236}">
                <a16:creationId xmlns:a16="http://schemas.microsoft.com/office/drawing/2014/main" id="{1796F09E-CBEB-9F09-CC86-5FDA8C6F8893}"/>
              </a:ext>
            </a:extLst>
          </p:cNvPr>
          <p:cNvPicPr>
            <a:picLocks noChangeAspect="1"/>
          </p:cNvPicPr>
          <p:nvPr/>
        </p:nvPicPr>
        <p:blipFill>
          <a:blip r:embed="rId3"/>
          <a:stretch>
            <a:fillRect/>
          </a:stretch>
        </p:blipFill>
        <p:spPr>
          <a:xfrm>
            <a:off x="5342135" y="1475778"/>
            <a:ext cx="2282158" cy="4846321"/>
          </a:xfrm>
          <a:prstGeom prst="rect">
            <a:avLst/>
          </a:prstGeom>
        </p:spPr>
      </p:pic>
      <p:sp>
        <p:nvSpPr>
          <p:cNvPr id="130" name="Google Shape;130;p5"/>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a:t>Qu’est-ce qu’un gTLD ?</a:t>
            </a:r>
          </a:p>
        </p:txBody>
      </p:sp>
      <p:sp>
        <p:nvSpPr>
          <p:cNvPr id="131" name="Google Shape;131;p5"/>
          <p:cNvSpPr txBox="1"/>
          <p:nvPr/>
        </p:nvSpPr>
        <p:spPr>
          <a:xfrm>
            <a:off x="431999" y="1689187"/>
            <a:ext cx="3892865" cy="387285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rgbClr val="0B3458"/>
                </a:solidFill>
                <a:latin typeface="Arial"/>
                <a:ea typeface="Arial"/>
                <a:cs typeface="Arial"/>
                <a:sym typeface="Arial"/>
              </a:rPr>
              <a:t>Les domaines de premier niveau constituent la dernière portion d’un nom de domaine, située après le point. Par exemple, dans le nom de domaine</a:t>
            </a:r>
            <a:r>
              <a:rPr lang="fr-FR" sz="2000" i="0" u="none" strike="noStrike" cap="none" dirty="0">
                <a:latin typeface="Arial"/>
                <a:ea typeface="Arial"/>
                <a:cs typeface="Arial"/>
                <a:sym typeface="Arial"/>
              </a:rPr>
              <a:t> </a:t>
            </a:r>
            <a:r>
              <a:rPr lang="fr-FR" sz="2000" b="1" i="0" u="none" strike="noStrike" cap="none" dirty="0" err="1">
                <a:solidFill>
                  <a:srgbClr val="F1633E"/>
                </a:solidFill>
                <a:latin typeface="Arial"/>
                <a:ea typeface="Arial"/>
                <a:cs typeface="Arial"/>
                <a:sym typeface="Arial"/>
              </a:rPr>
              <a:t>icann.org</a:t>
            </a:r>
            <a:r>
              <a:rPr lang="fr-FR" sz="2000" i="0" u="none" strike="noStrike" cap="none" dirty="0">
                <a:latin typeface="Arial"/>
                <a:ea typeface="Arial"/>
                <a:cs typeface="Arial"/>
                <a:sym typeface="Arial"/>
              </a:rPr>
              <a:t>, </a:t>
            </a:r>
            <a:r>
              <a:rPr lang="fr-FR" sz="2000" b="0" i="0" u="none" strike="noStrike" cap="none" dirty="0">
                <a:solidFill>
                  <a:srgbClr val="0B3458"/>
                </a:solidFill>
                <a:latin typeface="Arial"/>
                <a:ea typeface="Arial"/>
                <a:cs typeface="Arial"/>
                <a:sym typeface="Arial"/>
              </a:rPr>
              <a:t>les caractères « </a:t>
            </a:r>
            <a:r>
              <a:rPr lang="fr-FR" sz="2000" b="0" i="0" u="none" strike="noStrike" cap="none" dirty="0" err="1">
                <a:solidFill>
                  <a:srgbClr val="0B3458"/>
                </a:solidFill>
                <a:latin typeface="Arial"/>
                <a:ea typeface="Arial"/>
                <a:cs typeface="Arial"/>
                <a:sym typeface="Arial"/>
              </a:rPr>
              <a:t>org</a:t>
            </a:r>
            <a:r>
              <a:rPr lang="fr-FR" sz="2000" b="0" i="0" u="none" strike="noStrike" cap="none" dirty="0">
                <a:solidFill>
                  <a:srgbClr val="0B3458"/>
                </a:solidFill>
                <a:latin typeface="Arial"/>
                <a:ea typeface="Arial"/>
                <a:cs typeface="Arial"/>
                <a:sym typeface="Arial"/>
              </a:rPr>
              <a:t> » identifient le TLD</a:t>
            </a:r>
            <a:r>
              <a:rPr lang="fr-FR" sz="2000" i="0" u="none" strike="noStrike" cap="none" dirty="0">
                <a:latin typeface="Arial"/>
                <a:ea typeface="Arial"/>
                <a:cs typeface="Arial"/>
                <a:sym typeface="Arial"/>
              </a:rPr>
              <a:t>.</a:t>
            </a:r>
          </a:p>
          <a:p>
            <a:pPr marL="0" marR="0" lvl="0" indent="0" algn="l" rtl="0">
              <a:lnSpc>
                <a:spcPct val="100000"/>
              </a:lnSpc>
              <a:spcBef>
                <a:spcPts val="1350"/>
              </a:spcBef>
              <a:spcAft>
                <a:spcPts val="0"/>
              </a:spcAft>
              <a:buClr>
                <a:srgbClr val="000000"/>
              </a:buClr>
              <a:buSzPts val="2000"/>
              <a:buFont typeface="Arial"/>
              <a:buNone/>
            </a:pPr>
            <a:r>
              <a:rPr lang="fr-FR" sz="2000" b="0" i="0" u="none" strike="noStrike" cap="none" dirty="0">
                <a:solidFill>
                  <a:srgbClr val="0B3458"/>
                </a:solidFill>
                <a:latin typeface="Arial"/>
                <a:ea typeface="Arial"/>
                <a:cs typeface="Arial"/>
                <a:sym typeface="Arial"/>
              </a:rPr>
              <a:t>À la suite du programme des nouveaux gTLD de 2012, plus de 1 200 nouveaux noms uniques tels que </a:t>
            </a:r>
            <a:r>
              <a:rPr lang="fr-FR" sz="2000" b="1" i="0" u="none" strike="noStrike" cap="none" dirty="0">
                <a:solidFill>
                  <a:srgbClr val="0B3458"/>
                </a:solidFill>
                <a:latin typeface="Arial"/>
                <a:ea typeface="Arial"/>
                <a:cs typeface="Arial"/>
                <a:sym typeface="Arial"/>
              </a:rPr>
              <a:t>.</a:t>
            </a:r>
            <a:r>
              <a:rPr lang="fr-FR" sz="2000" b="1" i="0" u="none" strike="noStrike" cap="none" dirty="0" err="1">
                <a:solidFill>
                  <a:srgbClr val="0B3458"/>
                </a:solidFill>
                <a:latin typeface="Arial"/>
                <a:ea typeface="Arial"/>
                <a:cs typeface="Arial"/>
                <a:sym typeface="Arial"/>
              </a:rPr>
              <a:t>trade</a:t>
            </a:r>
            <a:r>
              <a:rPr lang="fr-FR" sz="20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fr-FR" sz="2000" b="0" i="0" u="none" strike="noStrike" cap="none" dirty="0">
                <a:solidFill>
                  <a:srgbClr val="0B3458"/>
                </a:solidFill>
                <a:latin typeface="Arial"/>
                <a:ea typeface="Arial"/>
                <a:cs typeface="Arial"/>
                <a:sym typeface="Arial"/>
              </a:rPr>
              <a:t>et </a:t>
            </a:r>
            <a:r>
              <a:rPr lang="fr-FR" sz="2000" b="1" i="0" u="none" strike="noStrike" cap="none" dirty="0">
                <a:solidFill>
                  <a:srgbClr val="0B3458"/>
                </a:solidFill>
                <a:latin typeface="Arial"/>
                <a:ea typeface="Arial"/>
                <a:cs typeface="Arial"/>
                <a:sym typeface="Arial"/>
              </a:rPr>
              <a:t>.</a:t>
            </a:r>
            <a:r>
              <a:rPr lang="fr-FR" sz="2000" b="1" i="0" u="none" strike="noStrike" cap="none" dirty="0" err="1">
                <a:solidFill>
                  <a:srgbClr val="0B3458"/>
                </a:solidFill>
                <a:latin typeface="Arial"/>
                <a:ea typeface="Arial"/>
                <a:cs typeface="Arial"/>
                <a:sym typeface="Arial"/>
              </a:rPr>
              <a:t>vegas</a:t>
            </a:r>
            <a:r>
              <a:rPr lang="fr-FR" sz="20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r>
              <a:rPr lang="fr-FR" sz="2000" b="0" i="0" u="none" strike="noStrike" cap="none" dirty="0">
                <a:solidFill>
                  <a:srgbClr val="0B3458"/>
                </a:solidFill>
                <a:latin typeface="Arial"/>
                <a:ea typeface="Arial"/>
                <a:cs typeface="Arial"/>
                <a:sym typeface="Arial"/>
              </a:rPr>
              <a:t>ont été ajoutés à l’Internet.</a:t>
            </a:r>
          </a:p>
        </p:txBody>
      </p:sp>
      <p:sp>
        <p:nvSpPr>
          <p:cNvPr id="137" name="Google Shape;137;p5"/>
          <p:cNvSpPr/>
          <p:nvPr/>
        </p:nvSpPr>
        <p:spPr>
          <a:xfrm>
            <a:off x="5793843" y="4580665"/>
            <a:ext cx="3075785" cy="969530"/>
          </a:xfrm>
          <a:prstGeom prst="roundRect">
            <a:avLst>
              <a:gd name="adj"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2777"/>
              </a:lnSpc>
              <a:spcBef>
                <a:spcPts val="0"/>
              </a:spcBef>
              <a:spcAft>
                <a:spcPts val="0"/>
              </a:spcAft>
              <a:buClr>
                <a:srgbClr val="000000"/>
              </a:buClr>
              <a:buSzPts val="3600"/>
              <a:buFont typeface="Arial"/>
              <a:buNone/>
            </a:pPr>
            <a:r>
              <a:rPr lang="fr-FR" sz="3200" b="0" i="0" u="none" strike="noStrike" cap="none" dirty="0">
                <a:solidFill>
                  <a:srgbClr val="0B3458"/>
                </a:solidFill>
                <a:latin typeface="Arial"/>
                <a:ea typeface="Arial"/>
                <a:cs typeface="Arial"/>
                <a:sym typeface="Arial"/>
              </a:rPr>
              <a:t>organisation</a:t>
            </a:r>
            <a:r>
              <a:rPr lang="fr-FR" sz="3200" i="0" u="none" strike="noStrike" cap="none" dirty="0">
                <a:solidFill>
                  <a:srgbClr val="0B3458"/>
                </a:solidFill>
                <a:latin typeface="Arial"/>
                <a:ea typeface="Arial"/>
                <a:cs typeface="Arial"/>
                <a:sym typeface="Arial"/>
              </a:rPr>
              <a:t> </a:t>
            </a:r>
            <a:r>
              <a:rPr lang="fr-FR" sz="3200" b="1" i="0" u="none" strike="noStrike" cap="none" dirty="0">
                <a:solidFill>
                  <a:srgbClr val="0B3458"/>
                </a:solidFill>
                <a:latin typeface="Arial"/>
                <a:ea typeface="Arial"/>
                <a:cs typeface="Arial"/>
                <a:sym typeface="Arial"/>
              </a:rPr>
              <a:t>ICANN</a:t>
            </a:r>
          </a:p>
        </p:txBody>
      </p:sp>
      <p:sp>
        <p:nvSpPr>
          <p:cNvPr id="138" name="Google Shape;138;p5"/>
          <p:cNvSpPr/>
          <p:nvPr/>
        </p:nvSpPr>
        <p:spPr>
          <a:xfrm rot="-7644920">
            <a:off x="7771988" y="5348012"/>
            <a:ext cx="698721" cy="395463"/>
          </a:xfrm>
          <a:prstGeom prst="rightArrow">
            <a:avLst>
              <a:gd name="adj1" fmla="val 50000"/>
              <a:gd name="adj2" fmla="val 98656"/>
            </a:avLst>
          </a:prstGeom>
          <a:solidFill>
            <a:schemeClr val="lt1"/>
          </a:solidFill>
          <a:ln w="1270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roup 6">
            <a:extLst>
              <a:ext uri="{FF2B5EF4-FFF2-40B4-BE49-F238E27FC236}">
                <a16:creationId xmlns:a16="http://schemas.microsoft.com/office/drawing/2014/main" id="{550BEB2B-5849-6048-32E4-D43513BC8122}"/>
              </a:ext>
            </a:extLst>
          </p:cNvPr>
          <p:cNvGrpSpPr/>
          <p:nvPr/>
        </p:nvGrpSpPr>
        <p:grpSpPr>
          <a:xfrm>
            <a:off x="5403850" y="2060575"/>
            <a:ext cx="2076449" cy="1238250"/>
            <a:chOff x="5403850" y="2060575"/>
            <a:chExt cx="2076449" cy="1238250"/>
          </a:xfrm>
        </p:grpSpPr>
        <p:sp>
          <p:nvSpPr>
            <p:cNvPr id="6" name="Rectangle 5">
              <a:extLst>
                <a:ext uri="{FF2B5EF4-FFF2-40B4-BE49-F238E27FC236}">
                  <a16:creationId xmlns:a16="http://schemas.microsoft.com/office/drawing/2014/main" id="{2C97F303-7442-9660-EF63-68161A13CC65}"/>
                </a:ext>
              </a:extLst>
            </p:cNvPr>
            <p:cNvSpPr/>
            <p:nvPr/>
          </p:nvSpPr>
          <p:spPr>
            <a:xfrm>
              <a:off x="5403850" y="2060575"/>
              <a:ext cx="2076449" cy="123825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C1D858-FD4E-2F2B-8C26-5E41829D4A64}"/>
                </a:ext>
              </a:extLst>
            </p:cNvPr>
            <p:cNvSpPr txBox="1"/>
            <p:nvPr/>
          </p:nvSpPr>
          <p:spPr>
            <a:xfrm>
              <a:off x="5426074" y="2146300"/>
              <a:ext cx="1945109" cy="507831"/>
            </a:xfrm>
            <a:prstGeom prst="rect">
              <a:avLst/>
            </a:prstGeom>
            <a:noFill/>
          </p:spPr>
          <p:txBody>
            <a:bodyPr wrap="square" rtlCol="0">
              <a:spAutoFit/>
            </a:bodyPr>
            <a:lstStyle/>
            <a:p>
              <a:r>
                <a:rPr lang="fr-FR" sz="900" b="1">
                  <a:solidFill>
                    <a:schemeClr val="bg1"/>
                  </a:solidFill>
                </a:rPr>
                <a:t>La mission de l’ICANN est de garantir un Internet mondial sûr, stable et unifié.</a:t>
              </a:r>
            </a:p>
          </p:txBody>
        </p:sp>
        <p:sp>
          <p:nvSpPr>
            <p:cNvPr id="4" name="TextBox 3">
              <a:extLst>
                <a:ext uri="{FF2B5EF4-FFF2-40B4-BE49-F238E27FC236}">
                  <a16:creationId xmlns:a16="http://schemas.microsoft.com/office/drawing/2014/main" id="{DB4BAE45-E87F-25CD-48A7-B5709B25BF8F}"/>
                </a:ext>
              </a:extLst>
            </p:cNvPr>
            <p:cNvSpPr txBox="1"/>
            <p:nvPr/>
          </p:nvSpPr>
          <p:spPr>
            <a:xfrm>
              <a:off x="5426075" y="2597150"/>
              <a:ext cx="2001092" cy="400110"/>
            </a:xfrm>
            <a:prstGeom prst="rect">
              <a:avLst/>
            </a:prstGeom>
            <a:noFill/>
          </p:spPr>
          <p:txBody>
            <a:bodyPr wrap="square" rtlCol="0">
              <a:spAutoFit/>
            </a:bodyPr>
            <a:lstStyle/>
            <a:p>
              <a:r>
                <a:rPr lang="fr-FR" sz="500">
                  <a:solidFill>
                    <a:schemeClr val="bg1"/>
                  </a:solidFill>
                </a:rPr>
                <a:t>Pour contacter une personne sur Internet, vous devez saisir une adresse sur votre ordinateur ou autre dispositif : un nom ou un numéro. Cette adresse doit être unique pour permettre aux ordinateurs de s’identifier entre eux. </a:t>
              </a:r>
            </a:p>
          </p:txBody>
        </p:sp>
        <p:sp>
          <p:nvSpPr>
            <p:cNvPr id="5" name="Rectangle 4">
              <a:extLst>
                <a:ext uri="{FF2B5EF4-FFF2-40B4-BE49-F238E27FC236}">
                  <a16:creationId xmlns:a16="http://schemas.microsoft.com/office/drawing/2014/main" id="{D059EB6F-E57D-F63E-95A5-99D4D7915E32}"/>
                </a:ext>
              </a:extLst>
            </p:cNvPr>
            <p:cNvSpPr/>
            <p:nvPr/>
          </p:nvSpPr>
          <p:spPr>
            <a:xfrm>
              <a:off x="5505450" y="3044825"/>
              <a:ext cx="466725" cy="149225"/>
            </a:xfrm>
            <a:prstGeom prst="rect">
              <a:avLst/>
            </a:prstGeom>
            <a:solidFill>
              <a:srgbClr val="00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a:t>En savoir plus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p:nvPr/>
        </p:nvSpPr>
        <p:spPr>
          <a:xfrm>
            <a:off x="431799" y="1980738"/>
            <a:ext cx="8280400" cy="972332"/>
          </a:xfrm>
          <a:prstGeom prst="rect">
            <a:avLst/>
          </a:prstGeom>
          <a:solidFill>
            <a:schemeClr val="lt1"/>
          </a:solidFill>
          <a:ln>
            <a:noFill/>
          </a:ln>
        </p:spPr>
        <p:txBody>
          <a:bodyPr spcFirstLastPara="1" wrap="square" lIns="288000" tIns="216000" rIns="720000" bIns="2700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fr-FR" sz="2200" b="1"/>
              <a:t>Objectifs de la prochaine série du programme des nouveaux gTLD</a:t>
            </a:r>
          </a:p>
        </p:txBody>
      </p:sp>
      <p:sp>
        <p:nvSpPr>
          <p:cNvPr id="149" name="Google Shape;149;p7"/>
          <p:cNvSpPr txBox="1">
            <a:spLocks noGrp="1"/>
          </p:cNvSpPr>
          <p:nvPr>
            <p:ph type="title"/>
          </p:nvPr>
        </p:nvSpPr>
        <p:spPr>
          <a:xfrm>
            <a:off x="509290" y="776128"/>
            <a:ext cx="2972407"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sz="2400" dirty="0"/>
              <a:t>Une prochaine </a:t>
            </a:r>
            <a:br>
              <a:rPr lang="fr-FR" sz="2400" dirty="0"/>
            </a:br>
            <a:r>
              <a:rPr lang="fr-FR" sz="2400" dirty="0"/>
              <a:t>série couronnée </a:t>
            </a:r>
            <a:br>
              <a:rPr lang="fr-FR" sz="2400" dirty="0"/>
            </a:br>
            <a:r>
              <a:rPr lang="fr-FR" sz="2400" dirty="0"/>
              <a:t>de succès</a:t>
            </a:r>
          </a:p>
        </p:txBody>
      </p:sp>
      <p:sp>
        <p:nvSpPr>
          <p:cNvPr id="150" name="Google Shape;150;p7"/>
          <p:cNvSpPr txBox="1"/>
          <p:nvPr/>
        </p:nvSpPr>
        <p:spPr>
          <a:xfrm>
            <a:off x="3503819" y="814614"/>
            <a:ext cx="53997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dirty="0">
                <a:solidFill>
                  <a:srgbClr val="0B3458"/>
                </a:solidFill>
              </a:rPr>
              <a:t>Promouvoir la diversité.</a:t>
            </a:r>
          </a:p>
          <a:p>
            <a:pPr marL="0" marR="0" lvl="0" indent="0" algn="l" rtl="0">
              <a:lnSpc>
                <a:spcPct val="100000"/>
              </a:lnSpc>
              <a:spcBef>
                <a:spcPts val="0"/>
              </a:spcBef>
              <a:spcAft>
                <a:spcPts val="0"/>
              </a:spcAft>
              <a:buClr>
                <a:srgbClr val="000000"/>
              </a:buClr>
              <a:buSzPts val="1800"/>
              <a:buFont typeface="Arial"/>
              <a:buNone/>
            </a:pPr>
            <a:r>
              <a:rPr lang="fr-FR" sz="1800" b="1" dirty="0">
                <a:solidFill>
                  <a:srgbClr val="0B3458"/>
                </a:solidFill>
              </a:rPr>
              <a:t>	Encourager la concurrence.</a:t>
            </a:r>
          </a:p>
          <a:p>
            <a:pPr marL="0" marR="0" lvl="0" indent="0" algn="l" rtl="0">
              <a:lnSpc>
                <a:spcPct val="100000"/>
              </a:lnSpc>
              <a:spcBef>
                <a:spcPts val="0"/>
              </a:spcBef>
              <a:spcAft>
                <a:spcPts val="0"/>
              </a:spcAft>
              <a:buClr>
                <a:srgbClr val="000000"/>
              </a:buClr>
              <a:buSzPts val="1800"/>
              <a:buFont typeface="Arial"/>
              <a:buNone/>
            </a:pPr>
            <a:r>
              <a:rPr lang="fr-FR" sz="1800" b="1" dirty="0">
                <a:solidFill>
                  <a:srgbClr val="0B3458"/>
                </a:solidFill>
              </a:rPr>
              <a:t>		Accroître l’utilité du DNS.</a:t>
            </a:r>
          </a:p>
        </p:txBody>
      </p:sp>
      <p:cxnSp>
        <p:nvCxnSpPr>
          <p:cNvPr id="151" name="Google Shape;151;p7"/>
          <p:cNvCxnSpPr/>
          <p:nvPr/>
        </p:nvCxnSpPr>
        <p:spPr>
          <a:xfrm>
            <a:off x="3262095" y="776129"/>
            <a:ext cx="0" cy="879742"/>
          </a:xfrm>
          <a:prstGeom prst="straightConnector1">
            <a:avLst/>
          </a:prstGeom>
          <a:noFill/>
          <a:ln w="15875" cap="flat" cmpd="sng">
            <a:solidFill>
              <a:srgbClr val="6D99B3"/>
            </a:solidFill>
            <a:prstDash val="solid"/>
            <a:round/>
            <a:headEnd type="none" w="sm" len="sm"/>
            <a:tailEnd type="none" w="sm" len="sm"/>
          </a:ln>
        </p:spPr>
      </p:cxnSp>
      <p:sp>
        <p:nvSpPr>
          <p:cNvPr id="152" name="Google Shape;152;p7"/>
          <p:cNvSpPr/>
          <p:nvPr/>
        </p:nvSpPr>
        <p:spPr>
          <a:xfrm>
            <a:off x="4632275" y="3059246"/>
            <a:ext cx="4032000" cy="3248563"/>
          </a:xfrm>
          <a:prstGeom prst="rect">
            <a:avLst/>
          </a:prstGeom>
          <a:solidFill>
            <a:srgbClr val="0B3458"/>
          </a:solidFill>
          <a:ln>
            <a:noFill/>
          </a:ln>
        </p:spPr>
        <p:txBody>
          <a:bodyPr spcFirstLastPara="1" wrap="square" lIns="288000" tIns="360000" rIns="503975"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Une plus forte proportion de candidatures soumises par des entités situées en dehors de l'Amérique du Nord et de l'Europe que lors de la </a:t>
            </a:r>
            <a:r>
              <a:rPr lang="fr-FR" sz="1800" b="0" i="0" u="none" strike="noStrike" cap="none" dirty="0">
                <a:solidFill>
                  <a:srgbClr val="1D1C1D"/>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fr-FR" sz="2000" b="0" i="0" u="none" strike="noStrike" cap="none"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série de 2012.</a:t>
            </a:r>
            <a:r>
              <a:rPr lang="fr-FR" sz="2000" b="0" i="0" u="none" strike="noStrike" cap="none"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p>
        </p:txBody>
      </p:sp>
      <p:sp>
        <p:nvSpPr>
          <p:cNvPr id="153" name="Google Shape;153;p7"/>
          <p:cNvSpPr/>
          <p:nvPr/>
        </p:nvSpPr>
        <p:spPr>
          <a:xfrm>
            <a:off x="431800" y="3059247"/>
            <a:ext cx="4032000" cy="3248564"/>
          </a:xfrm>
          <a:prstGeom prst="rect">
            <a:avLst/>
          </a:prstGeom>
          <a:solidFill>
            <a:srgbClr val="0B3458"/>
          </a:solidFill>
          <a:ln>
            <a:noFill/>
          </a:ln>
        </p:spPr>
        <p:txBody>
          <a:bodyPr spcFirstLastPara="1" wrap="square" lIns="288000" tIns="360000" rIns="288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chemeClr val="lt1"/>
                </a:solidFill>
                <a:latin typeface="Arial"/>
                <a:ea typeface="Arial"/>
                <a:cs typeface="Arial"/>
                <a:sym typeface="Arial"/>
              </a:rPr>
              <a:t>Des candidatures représentant de nouvelles communautés et de nouvelles voix, une variété de langues et d'écritures, une diversité géographique et ethnique, des entrepreneurs, des start-ups et des organisations à but non lucratif.</a:t>
            </a:r>
          </a:p>
        </p:txBody>
      </p:sp>
      <p:sp>
        <p:nvSpPr>
          <p:cNvPr id="154" name="Google Shape;154;p7"/>
          <p:cNvSpPr/>
          <p:nvPr/>
        </p:nvSpPr>
        <p:spPr>
          <a:xfrm>
            <a:off x="160759" y="2911208"/>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1</a:t>
            </a:r>
          </a:p>
        </p:txBody>
      </p:sp>
      <p:sp>
        <p:nvSpPr>
          <p:cNvPr id="155" name="Google Shape;155;p7"/>
          <p:cNvSpPr/>
          <p:nvPr/>
        </p:nvSpPr>
        <p:spPr>
          <a:xfrm>
            <a:off x="4486658" y="2875156"/>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2</a:t>
            </a:r>
          </a:p>
        </p:txBody>
      </p:sp>
      <p:sp>
        <p:nvSpPr>
          <p:cNvPr id="156" name="Google Shape;156;p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7" name="Google Shape;157;p7"/>
          <p:cNvCxnSpPr/>
          <p:nvPr/>
        </p:nvCxnSpPr>
        <p:spPr>
          <a:xfrm>
            <a:off x="393221" y="1903413"/>
            <a:ext cx="8280300" cy="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fr-FR"/>
              <a:t>02</a:t>
            </a:r>
          </a:p>
        </p:txBody>
      </p:sp>
      <p:sp>
        <p:nvSpPr>
          <p:cNvPr id="163" name="Google Shape;163;p6"/>
          <p:cNvSpPr txBox="1">
            <a:spLocks noGrp="1"/>
          </p:cNvSpPr>
          <p:nvPr>
            <p:ph type="title"/>
          </p:nvPr>
        </p:nvSpPr>
        <p:spPr>
          <a:xfrm>
            <a:off x="431800" y="2786075"/>
            <a:ext cx="5054600" cy="16623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fr-FR" dirty="0"/>
              <a:t>Profiter de la puissance de l’Internet avec un gTLD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431800" y="900112"/>
            <a:ext cx="8223558" cy="51004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Nouveaux noms de domaine, nouveaux usages</a:t>
            </a:r>
          </a:p>
        </p:txBody>
      </p:sp>
      <p:sp>
        <p:nvSpPr>
          <p:cNvPr id="170" name="Google Shape;170;p9"/>
          <p:cNvSpPr/>
          <p:nvPr/>
        </p:nvSpPr>
        <p:spPr>
          <a:xfrm>
            <a:off x="2547198" y="4379912"/>
            <a:ext cx="1800000" cy="2087998"/>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Gérer et sécuriser sa présence en ligne</a:t>
            </a:r>
            <a:r>
              <a:rPr lang="fr-FR" sz="16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t>
            </a:r>
          </a:p>
        </p:txBody>
      </p:sp>
      <p:sp>
        <p:nvSpPr>
          <p:cNvPr id="171" name="Google Shape;171;p9"/>
          <p:cNvSpPr/>
          <p:nvPr/>
        </p:nvSpPr>
        <p:spPr>
          <a:xfrm>
            <a:off x="432000" y="1877085"/>
            <a:ext cx="1966506" cy="2317356"/>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dirty="0">
                <a:solidFill>
                  <a:srgbClr val="0B3458"/>
                </a:solidFill>
              </a:rPr>
              <a:t>Au service de divers secteurs</a:t>
            </a:r>
          </a:p>
          <a:p>
            <a:pPr marL="0" marR="0" lvl="0" indent="0" algn="l" rtl="0">
              <a:lnSpc>
                <a:spcPct val="100000"/>
              </a:lnSpc>
              <a:spcBef>
                <a:spcPts val="0"/>
              </a:spcBef>
              <a:spcAft>
                <a:spcPts val="0"/>
              </a:spcAft>
              <a:buClr>
                <a:srgbClr val="000000"/>
              </a:buClr>
              <a:buSzPts val="1600"/>
              <a:buFont typeface="Arial"/>
              <a:buNone/>
            </a:pPr>
            <a:r>
              <a:rPr lang="fr-FR" sz="1600" dirty="0">
                <a:solidFill>
                  <a:srgbClr val="0B3458"/>
                </a:solidFill>
              </a:rPr>
              <a:t>culturels, géographiques, </a:t>
            </a:r>
          </a:p>
          <a:p>
            <a:pPr marL="0" marR="0" lvl="0" indent="0" algn="l" rtl="0">
              <a:lnSpc>
                <a:spcPct val="100000"/>
              </a:lnSpc>
              <a:spcBef>
                <a:spcPts val="0"/>
              </a:spcBef>
              <a:spcAft>
                <a:spcPts val="0"/>
              </a:spcAft>
              <a:buClr>
                <a:srgbClr val="000000"/>
              </a:buClr>
              <a:buSzPts val="1600"/>
              <a:buFont typeface="Arial"/>
              <a:buNone/>
            </a:pPr>
            <a:r>
              <a:rPr lang="fr-FR" sz="1600" dirty="0">
                <a:solidFill>
                  <a:srgbClr val="0B3458"/>
                </a:solidFill>
              </a:rPr>
              <a:t>linguistiques et professionnels.</a:t>
            </a:r>
          </a:p>
        </p:txBody>
      </p:sp>
      <p:sp>
        <p:nvSpPr>
          <p:cNvPr id="172" name="Google Shape;172;p9"/>
          <p:cNvSpPr/>
          <p:nvPr/>
        </p:nvSpPr>
        <p:spPr>
          <a:xfrm>
            <a:off x="431799" y="4379912"/>
            <a:ext cx="1961819"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Créer la confiance et la notoriété d'une marque.</a:t>
            </a:r>
          </a:p>
        </p:txBody>
      </p:sp>
      <p:sp>
        <p:nvSpPr>
          <p:cNvPr id="173" name="Google Shape;173;p9"/>
          <p:cNvSpPr/>
          <p:nvPr/>
        </p:nvSpPr>
        <p:spPr>
          <a:xfrm>
            <a:off x="2547198" y="1877085"/>
            <a:ext cx="1853124" cy="2317356"/>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Permettent</a:t>
            </a:r>
            <a:r>
              <a:rPr lang="fr-FR" sz="1600" dirty="0">
                <a:solidFill>
                  <a:srgbClr val="0B3458"/>
                </a:solidFill>
              </a:rPr>
              <a:t> aux communautés et aux organisations la possibilité de créer leur propre espace en ligne.</a:t>
            </a:r>
          </a:p>
        </p:txBody>
      </p:sp>
      <p:sp>
        <p:nvSpPr>
          <p:cNvPr id="174" name="Google Shape;174;p9"/>
          <p:cNvSpPr/>
          <p:nvPr/>
        </p:nvSpPr>
        <p:spPr>
          <a:xfrm>
            <a:off x="6525460" y="4667952"/>
            <a:ext cx="870559" cy="399361"/>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B3458"/>
                </a:solidFill>
                <a:latin typeface="Arial"/>
                <a:ea typeface="Arial"/>
                <a:cs typeface="Arial"/>
                <a:sym typeface="Arial"/>
              </a:rPr>
              <a:t>.网址</a:t>
            </a:r>
          </a:p>
        </p:txBody>
      </p:sp>
      <p:sp>
        <p:nvSpPr>
          <p:cNvPr id="175" name="Google Shape;175;p9"/>
          <p:cNvSpPr/>
          <p:nvPr/>
        </p:nvSpPr>
        <p:spPr>
          <a:xfrm>
            <a:off x="7542302" y="4665374"/>
            <a:ext cx="8706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fr-FR" sz="1800" b="1" i="0" u="none" strike="noStrike" cap="none">
                <a:solidFill>
                  <a:srgbClr val="0B3458"/>
                </a:solidFill>
                <a:latin typeface="Arial"/>
                <a:ea typeface="Arial"/>
                <a:cs typeface="Arial"/>
                <a:sym typeface="Arial"/>
              </a:rPr>
              <a:t>.</a:t>
            </a:r>
          </a:p>
        </p:txBody>
      </p:sp>
      <p:sp>
        <p:nvSpPr>
          <p:cNvPr id="176" name="Google Shape;176;p9"/>
          <p:cNvSpPr txBox="1"/>
          <p:nvPr/>
        </p:nvSpPr>
        <p:spPr>
          <a:xfrm>
            <a:off x="4238712" y="4751850"/>
            <a:ext cx="2140471"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Liés à un script :</a:t>
            </a:r>
          </a:p>
        </p:txBody>
      </p:sp>
      <p:sp>
        <p:nvSpPr>
          <p:cNvPr id="177" name="Google Shape;177;p9"/>
          <p:cNvSpPr txBox="1"/>
          <p:nvPr/>
        </p:nvSpPr>
        <p:spPr>
          <a:xfrm>
            <a:off x="4238712" y="4182682"/>
            <a:ext cx="2140472"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Liés à un endroit :</a:t>
            </a:r>
          </a:p>
        </p:txBody>
      </p:sp>
      <p:sp>
        <p:nvSpPr>
          <p:cNvPr id="178" name="Google Shape;178;p9"/>
          <p:cNvSpPr/>
          <p:nvPr/>
        </p:nvSpPr>
        <p:spPr>
          <a:xfrm>
            <a:off x="7713502" y="4101455"/>
            <a:ext cx="7206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.nyc</a:t>
            </a:r>
          </a:p>
        </p:txBody>
      </p:sp>
      <p:sp>
        <p:nvSpPr>
          <p:cNvPr id="179" name="Google Shape;179;p9"/>
          <p:cNvSpPr/>
          <p:nvPr/>
        </p:nvSpPr>
        <p:spPr>
          <a:xfrm>
            <a:off x="6525450" y="4101453"/>
            <a:ext cx="1071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.durban</a:t>
            </a:r>
          </a:p>
        </p:txBody>
      </p:sp>
      <p:sp>
        <p:nvSpPr>
          <p:cNvPr id="180" name="Google Shape;180;p9"/>
          <p:cNvSpPr txBox="1"/>
          <p:nvPr/>
        </p:nvSpPr>
        <p:spPr>
          <a:xfrm>
            <a:off x="4238713" y="5875186"/>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Identité numérique :</a:t>
            </a:r>
          </a:p>
        </p:txBody>
      </p:sp>
      <p:sp>
        <p:nvSpPr>
          <p:cNvPr id="181" name="Google Shape;181;p9"/>
          <p:cNvSpPr/>
          <p:nvPr/>
        </p:nvSpPr>
        <p:spPr>
          <a:xfrm>
            <a:off x="6525460" y="5800946"/>
            <a:ext cx="87055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.blog</a:t>
            </a:r>
          </a:p>
        </p:txBody>
      </p:sp>
      <p:sp>
        <p:nvSpPr>
          <p:cNvPr id="182" name="Google Shape;182;p9"/>
          <p:cNvSpPr txBox="1"/>
          <p:nvPr/>
        </p:nvSpPr>
        <p:spPr>
          <a:xfrm>
            <a:off x="4231632" y="3362153"/>
            <a:ext cx="2149993"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Outis créatifs :</a:t>
            </a:r>
          </a:p>
        </p:txBody>
      </p:sp>
      <p:sp>
        <p:nvSpPr>
          <p:cNvPr id="183" name="Google Shape;183;p9"/>
          <p:cNvSpPr/>
          <p:nvPr/>
        </p:nvSpPr>
        <p:spPr>
          <a:xfrm>
            <a:off x="6525460" y="3050653"/>
            <a:ext cx="164978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playlist.new</a:t>
            </a:r>
          </a:p>
        </p:txBody>
      </p:sp>
      <p:sp>
        <p:nvSpPr>
          <p:cNvPr id="184" name="Google Shape;184;p9"/>
          <p:cNvSpPr/>
          <p:nvPr/>
        </p:nvSpPr>
        <p:spPr>
          <a:xfrm>
            <a:off x="6525460" y="3534958"/>
            <a:ext cx="1340292"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doc.new</a:t>
            </a:r>
          </a:p>
        </p:txBody>
      </p:sp>
      <p:sp>
        <p:nvSpPr>
          <p:cNvPr id="185" name="Google Shape;185;p9"/>
          <p:cNvSpPr txBox="1"/>
          <p:nvPr/>
        </p:nvSpPr>
        <p:spPr>
          <a:xfrm>
            <a:off x="4231633" y="5318170"/>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Marques :</a:t>
            </a:r>
          </a:p>
        </p:txBody>
      </p:sp>
      <p:sp>
        <p:nvSpPr>
          <p:cNvPr id="186" name="Google Shape;186;p9"/>
          <p:cNvSpPr txBox="1"/>
          <p:nvPr/>
        </p:nvSpPr>
        <p:spPr>
          <a:xfrm>
            <a:off x="4238712" y="2311935"/>
            <a:ext cx="2142914" cy="49244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Spécifique à un </a:t>
            </a:r>
          </a:p>
          <a:p>
            <a:pPr marL="0" marR="0" lvl="0" indent="0" algn="r"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secteur d'activité :</a:t>
            </a:r>
          </a:p>
        </p:txBody>
      </p:sp>
      <p:sp>
        <p:nvSpPr>
          <p:cNvPr id="187" name="Google Shape;187;p9"/>
          <p:cNvSpPr/>
          <p:nvPr/>
        </p:nvSpPr>
        <p:spPr>
          <a:xfrm>
            <a:off x="6525460" y="1999851"/>
            <a:ext cx="1860738" cy="399361"/>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bg1"/>
                </a:solidFill>
                <a:latin typeface="Arial"/>
                <a:ea typeface="Arial"/>
                <a:cs typeface="Arial"/>
                <a:sym typeface="Arial"/>
              </a:rPr>
              <a:t>.photography</a:t>
            </a:r>
          </a:p>
        </p:txBody>
      </p:sp>
      <p:sp>
        <p:nvSpPr>
          <p:cNvPr id="188" name="Google Shape;188;p9"/>
          <p:cNvSpPr/>
          <p:nvPr/>
        </p:nvSpPr>
        <p:spPr>
          <a:xfrm>
            <a:off x="6525451" y="2484153"/>
            <a:ext cx="10713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bg1"/>
                </a:solidFill>
                <a:latin typeface="Arial"/>
                <a:ea typeface="Arial"/>
                <a:cs typeface="Arial"/>
                <a:sym typeface="Arial"/>
              </a:rPr>
              <a:t>.rugby</a:t>
            </a:r>
          </a:p>
        </p:txBody>
      </p:sp>
      <p:sp>
        <p:nvSpPr>
          <p:cNvPr id="189" name="Google Shape;189;p9"/>
          <p:cNvSpPr/>
          <p:nvPr/>
        </p:nvSpPr>
        <p:spPr>
          <a:xfrm>
            <a:off x="7720214" y="2482607"/>
            <a:ext cx="9054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bg1"/>
                </a:solidFill>
                <a:latin typeface="Arial"/>
                <a:ea typeface="Arial"/>
                <a:cs typeface="Arial"/>
                <a:sym typeface="Arial"/>
              </a:rPr>
              <a:t>.bank</a:t>
            </a:r>
          </a:p>
        </p:txBody>
      </p:sp>
      <p:sp>
        <p:nvSpPr>
          <p:cNvPr id="190" name="Google Shape;190;p9"/>
          <p:cNvSpPr/>
          <p:nvPr/>
        </p:nvSpPr>
        <p:spPr>
          <a:xfrm>
            <a:off x="7691262" y="5229283"/>
            <a:ext cx="964096"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.apple</a:t>
            </a:r>
          </a:p>
        </p:txBody>
      </p:sp>
      <p:sp>
        <p:nvSpPr>
          <p:cNvPr id="191" name="Google Shape;191;p9"/>
          <p:cNvSpPr/>
          <p:nvPr/>
        </p:nvSpPr>
        <p:spPr>
          <a:xfrm>
            <a:off x="6525460" y="5234449"/>
            <a:ext cx="1071393"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.google</a:t>
            </a:r>
          </a:p>
        </p:txBody>
      </p:sp>
      <p:sp>
        <p:nvSpPr>
          <p:cNvPr id="192" name="Google Shape;192;p9"/>
          <p:cNvSpPr/>
          <p:nvPr/>
        </p:nvSpPr>
        <p:spPr>
          <a:xfrm rot="5400000">
            <a:off x="516313" y="2068352"/>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9"/>
          <p:cNvSpPr/>
          <p:nvPr/>
        </p:nvSpPr>
        <p:spPr>
          <a:xfrm rot="5400000">
            <a:off x="2621547" y="2068352"/>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9"/>
          <p:cNvSpPr/>
          <p:nvPr/>
        </p:nvSpPr>
        <p:spPr>
          <a:xfrm rot="5400000">
            <a:off x="516313" y="457117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5" name="Google Shape;195;p9"/>
          <p:cNvSpPr/>
          <p:nvPr/>
        </p:nvSpPr>
        <p:spPr>
          <a:xfrm rot="5400000">
            <a:off x="2621547" y="457117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9"/>
          <p:cNvSpPr txBox="1"/>
          <p:nvPr/>
        </p:nvSpPr>
        <p:spPr>
          <a:xfrm>
            <a:off x="6525460" y="1611879"/>
            <a:ext cx="2253017"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7F7F7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EXEMPLES</a:t>
            </a:r>
          </a:p>
        </p:txBody>
      </p:sp>
      <p:sp>
        <p:nvSpPr>
          <p:cNvPr id="197" name="Google Shape;197;p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8" name="Google Shape;198;p9"/>
          <p:cNvCxnSpPr>
            <a:cxnSpLocks/>
          </p:cNvCxnSpPr>
          <p:nvPr/>
        </p:nvCxnSpPr>
        <p:spPr>
          <a:xfrm>
            <a:off x="431800" y="1877085"/>
            <a:ext cx="0" cy="2317356"/>
          </a:xfrm>
          <a:prstGeom prst="straightConnector1">
            <a:avLst/>
          </a:prstGeom>
          <a:noFill/>
          <a:ln w="15875" cap="flat" cmpd="sng">
            <a:solidFill>
              <a:srgbClr val="F1633E"/>
            </a:solidFill>
            <a:prstDash val="solid"/>
            <a:round/>
            <a:headEnd type="none" w="sm" len="sm"/>
            <a:tailEnd type="none" w="sm" len="sm"/>
          </a:ln>
        </p:spPr>
      </p:cxnSp>
      <p:cxnSp>
        <p:nvCxnSpPr>
          <p:cNvPr id="199" name="Google Shape;199;p9"/>
          <p:cNvCxnSpPr>
            <a:cxnSpLocks/>
          </p:cNvCxnSpPr>
          <p:nvPr/>
        </p:nvCxnSpPr>
        <p:spPr>
          <a:xfrm>
            <a:off x="2542341" y="1877085"/>
            <a:ext cx="0" cy="2317356"/>
          </a:xfrm>
          <a:prstGeom prst="straightConnector1">
            <a:avLst/>
          </a:prstGeom>
          <a:noFill/>
          <a:ln w="15875" cap="flat" cmpd="sng">
            <a:solidFill>
              <a:srgbClr val="F1633E"/>
            </a:solidFill>
            <a:prstDash val="solid"/>
            <a:round/>
            <a:headEnd type="none" w="sm" len="sm"/>
            <a:tailEnd type="none" w="sm" len="sm"/>
          </a:ln>
        </p:spPr>
      </p:cxnSp>
      <p:cxnSp>
        <p:nvCxnSpPr>
          <p:cNvPr id="200" name="Google Shape;200;p9"/>
          <p:cNvCxnSpPr/>
          <p:nvPr/>
        </p:nvCxnSpPr>
        <p:spPr>
          <a:xfrm>
            <a:off x="431800" y="4373242"/>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1" name="Google Shape;201;p9"/>
          <p:cNvCxnSpPr/>
          <p:nvPr/>
        </p:nvCxnSpPr>
        <p:spPr>
          <a:xfrm>
            <a:off x="2542341" y="4373242"/>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431800" y="900112"/>
            <a:ext cx="3578336"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Opportunités offertes par les gTLD</a:t>
            </a:r>
          </a:p>
        </p:txBody>
      </p:sp>
      <p:sp>
        <p:nvSpPr>
          <p:cNvPr id="208" name="Google Shape;208;p8"/>
          <p:cNvSpPr txBox="1"/>
          <p:nvPr/>
        </p:nvSpPr>
        <p:spPr>
          <a:xfrm>
            <a:off x="4572001" y="1002619"/>
            <a:ext cx="3578400"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dirty="0">
                <a:solidFill>
                  <a:srgbClr val="0B3458"/>
                </a:solidFill>
              </a:rPr>
              <a:t>Connecter et servir de nouveaux groupes</a:t>
            </a:r>
          </a:p>
        </p:txBody>
      </p:sp>
      <p:cxnSp>
        <p:nvCxnSpPr>
          <p:cNvPr id="209" name="Google Shape;209;p8"/>
          <p:cNvCxnSpPr/>
          <p:nvPr/>
        </p:nvCxnSpPr>
        <p:spPr>
          <a:xfrm>
            <a:off x="4314112" y="1023683"/>
            <a:ext cx="0" cy="504000"/>
          </a:xfrm>
          <a:prstGeom prst="straightConnector1">
            <a:avLst/>
          </a:prstGeom>
          <a:noFill/>
          <a:ln w="15875" cap="flat" cmpd="sng">
            <a:solidFill>
              <a:srgbClr val="6D99B3"/>
            </a:solidFill>
            <a:prstDash val="solid"/>
            <a:round/>
            <a:headEnd type="none" w="sm" len="sm"/>
            <a:tailEnd type="none" w="sm" len="sm"/>
          </a:ln>
        </p:spPr>
      </p:cxnSp>
      <p:sp>
        <p:nvSpPr>
          <p:cNvPr id="210" name="Google Shape;210;p8"/>
          <p:cNvSpPr/>
          <p:nvPr/>
        </p:nvSpPr>
        <p:spPr>
          <a:xfrm>
            <a:off x="1149929" y="2082759"/>
            <a:ext cx="108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1" name="Google Shape;211;p8"/>
          <p:cNvSpPr txBox="1"/>
          <p:nvPr/>
        </p:nvSpPr>
        <p:spPr>
          <a:xfrm>
            <a:off x="862401" y="3309052"/>
            <a:ext cx="16551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Entreprises et marques</a:t>
            </a:r>
          </a:p>
        </p:txBody>
      </p:sp>
      <p:sp>
        <p:nvSpPr>
          <p:cNvPr id="212" name="Google Shape;212;p8"/>
          <p:cNvSpPr txBox="1"/>
          <p:nvPr/>
        </p:nvSpPr>
        <p:spPr>
          <a:xfrm>
            <a:off x="3749592" y="3272809"/>
            <a:ext cx="19263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Communautés et cultures</a:t>
            </a:r>
          </a:p>
        </p:txBody>
      </p:sp>
      <p:sp>
        <p:nvSpPr>
          <p:cNvPr id="213" name="Google Shape;213;p8"/>
          <p:cNvSpPr txBox="1"/>
          <p:nvPr/>
        </p:nvSpPr>
        <p:spPr>
          <a:xfrm>
            <a:off x="6608825" y="3272800"/>
            <a:ext cx="2159400" cy="8309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rgbClr val="0B3458"/>
                </a:solidFill>
                <a:latin typeface="Arial"/>
                <a:ea typeface="Arial"/>
                <a:cs typeface="Arial"/>
                <a:sym typeface="Arial"/>
              </a:rPr>
              <a:t>Régions géographiques</a:t>
            </a:r>
          </a:p>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rgbClr val="0B3458"/>
                </a:solidFill>
                <a:latin typeface="Arial"/>
                <a:ea typeface="Arial"/>
                <a:cs typeface="Arial"/>
                <a:sym typeface="Arial"/>
              </a:rPr>
              <a:t>(villes, régions, etc.)</a:t>
            </a:r>
          </a:p>
        </p:txBody>
      </p:sp>
      <p:sp>
        <p:nvSpPr>
          <p:cNvPr id="214" name="Google Shape;214;p8"/>
          <p:cNvSpPr txBox="1"/>
          <p:nvPr/>
        </p:nvSpPr>
        <p:spPr>
          <a:xfrm>
            <a:off x="362865" y="5531612"/>
            <a:ext cx="26550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Gouvernements (locaux et nationaux) et OIG</a:t>
            </a:r>
          </a:p>
        </p:txBody>
      </p:sp>
      <p:sp>
        <p:nvSpPr>
          <p:cNvPr id="215" name="Google Shape;215;p8"/>
          <p:cNvSpPr txBox="1"/>
          <p:nvPr/>
        </p:nvSpPr>
        <p:spPr>
          <a:xfrm>
            <a:off x="6712242" y="5530454"/>
            <a:ext cx="2017511"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rgbClr val="0B3458"/>
                </a:solidFill>
                <a:latin typeface="Arial"/>
                <a:ea typeface="Arial"/>
                <a:cs typeface="Arial"/>
                <a:sym typeface="Arial"/>
              </a:rPr>
              <a:t>Utilisateurs de différentes scripts</a:t>
            </a:r>
          </a:p>
        </p:txBody>
      </p:sp>
      <p:sp>
        <p:nvSpPr>
          <p:cNvPr id="216" name="Google Shape;216;p8"/>
          <p:cNvSpPr txBox="1"/>
          <p:nvPr/>
        </p:nvSpPr>
        <p:spPr>
          <a:xfrm>
            <a:off x="3538176" y="5531612"/>
            <a:ext cx="2273687"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rgbClr val="0B3458"/>
                </a:solidFill>
                <a:latin typeface="Arial"/>
                <a:ea typeface="Arial"/>
                <a:cs typeface="Arial"/>
                <a:sym typeface="Arial"/>
              </a:rPr>
              <a:t>Clients ou membres spécifiques</a:t>
            </a:r>
          </a:p>
        </p:txBody>
      </p:sp>
      <p:sp>
        <p:nvSpPr>
          <p:cNvPr id="217" name="Google Shape;217;p8"/>
          <p:cNvSpPr/>
          <p:nvPr/>
        </p:nvSpPr>
        <p:spPr>
          <a:xfrm>
            <a:off x="4167757" y="2077833"/>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8" name="Google Shape;218;p8"/>
          <p:cNvSpPr/>
          <p:nvPr/>
        </p:nvSpPr>
        <p:spPr>
          <a:xfrm>
            <a:off x="7089371" y="2078140"/>
            <a:ext cx="1089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9" name="Google Shape;219;p8"/>
          <p:cNvSpPr/>
          <p:nvPr/>
        </p:nvSpPr>
        <p:spPr>
          <a:xfrm>
            <a:off x="1145395" y="4339507"/>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0" name="Google Shape;220;p8"/>
          <p:cNvSpPr/>
          <p:nvPr/>
        </p:nvSpPr>
        <p:spPr>
          <a:xfrm>
            <a:off x="7114206" y="4339505"/>
            <a:ext cx="10857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1" name="Google Shape;221;p8"/>
          <p:cNvSpPr/>
          <p:nvPr/>
        </p:nvSpPr>
        <p:spPr>
          <a:xfrm>
            <a:off x="4181367" y="4343653"/>
            <a:ext cx="10815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222" name="Google Shape;222;p8"/>
          <p:cNvGrpSpPr/>
          <p:nvPr/>
        </p:nvGrpSpPr>
        <p:grpSpPr>
          <a:xfrm>
            <a:off x="4468630" y="4619951"/>
            <a:ext cx="506785" cy="528848"/>
            <a:chOff x="5791593" y="1926808"/>
            <a:chExt cx="599604" cy="625708"/>
          </a:xfrm>
        </p:grpSpPr>
        <p:sp>
          <p:nvSpPr>
            <p:cNvPr id="223" name="Google Shape;223;p8"/>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8"/>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8"/>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8"/>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8"/>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8"/>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8"/>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8"/>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8"/>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2" name="Google Shape;232;p8"/>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3" name="Google Shape;233;p8"/>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8"/>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8"/>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6" name="Google Shape;236;p8"/>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p8"/>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8" name="Google Shape;238;p8"/>
          <p:cNvGrpSpPr/>
          <p:nvPr/>
        </p:nvGrpSpPr>
        <p:grpSpPr>
          <a:xfrm>
            <a:off x="7354971" y="2348782"/>
            <a:ext cx="563630" cy="563513"/>
            <a:chOff x="3500745" y="1936798"/>
            <a:chExt cx="625838" cy="625708"/>
          </a:xfrm>
        </p:grpSpPr>
        <p:sp>
          <p:nvSpPr>
            <p:cNvPr id="239" name="Google Shape;239;p8"/>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0" name="Google Shape;240;p8"/>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8"/>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8"/>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8"/>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8"/>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8"/>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8"/>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7" name="Google Shape;247;p8"/>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8" name="Google Shape;248;p8"/>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 name="Google Shape;249;p8"/>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0" name="Google Shape;250;p8"/>
          <p:cNvGrpSpPr/>
          <p:nvPr/>
        </p:nvGrpSpPr>
        <p:grpSpPr>
          <a:xfrm>
            <a:off x="1426854" y="2360905"/>
            <a:ext cx="535712" cy="511208"/>
            <a:chOff x="4240905" y="5424892"/>
            <a:chExt cx="627518" cy="598814"/>
          </a:xfrm>
        </p:grpSpPr>
        <p:sp>
          <p:nvSpPr>
            <p:cNvPr id="251" name="Google Shape;251;p8"/>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2" name="Google Shape;252;p8"/>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3" name="Google Shape;253;p8"/>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4" name="Google Shape;254;p8"/>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8"/>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6" name="Google Shape;256;p8"/>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 name="Google Shape;257;p8"/>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8"/>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 name="Google Shape;259;p8"/>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0" name="Google Shape;260;p8"/>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8"/>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 name="Google Shape;262;p8"/>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 name="Google Shape;263;p8"/>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8"/>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8"/>
          <p:cNvGrpSpPr/>
          <p:nvPr/>
        </p:nvGrpSpPr>
        <p:grpSpPr>
          <a:xfrm>
            <a:off x="7407612" y="4633456"/>
            <a:ext cx="490884" cy="473577"/>
            <a:chOff x="4328387" y="4620861"/>
            <a:chExt cx="490884" cy="473577"/>
          </a:xfrm>
        </p:grpSpPr>
        <p:grpSp>
          <p:nvGrpSpPr>
            <p:cNvPr id="266" name="Google Shape;266;p8"/>
            <p:cNvGrpSpPr/>
            <p:nvPr/>
          </p:nvGrpSpPr>
          <p:grpSpPr>
            <a:xfrm>
              <a:off x="4328387" y="4796248"/>
              <a:ext cx="296360" cy="298190"/>
              <a:chOff x="4328387" y="4796248"/>
              <a:chExt cx="296360" cy="298190"/>
            </a:xfrm>
          </p:grpSpPr>
          <p:sp>
            <p:nvSpPr>
              <p:cNvPr id="267" name="Google Shape;267;p8"/>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8" name="Google Shape;268;p8"/>
              <p:cNvGrpSpPr/>
              <p:nvPr/>
            </p:nvGrpSpPr>
            <p:grpSpPr>
              <a:xfrm>
                <a:off x="4433553" y="4892677"/>
                <a:ext cx="87693" cy="105248"/>
                <a:chOff x="4433553" y="4892677"/>
                <a:chExt cx="87693" cy="105248"/>
              </a:xfrm>
            </p:grpSpPr>
            <p:sp>
              <p:nvSpPr>
                <p:cNvPr id="269" name="Google Shape;269;p8"/>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 name="Google Shape;270;p8"/>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271" name="Google Shape;271;p8"/>
            <p:cNvGrpSpPr/>
            <p:nvPr/>
          </p:nvGrpSpPr>
          <p:grpSpPr>
            <a:xfrm>
              <a:off x="4503608" y="4620861"/>
              <a:ext cx="315663" cy="315663"/>
              <a:chOff x="4503608" y="4620861"/>
              <a:chExt cx="315663" cy="315663"/>
            </a:xfrm>
          </p:grpSpPr>
          <p:sp>
            <p:nvSpPr>
              <p:cNvPr id="272" name="Google Shape;272;p8"/>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3" name="Google Shape;273;p8"/>
              <p:cNvGrpSpPr/>
              <p:nvPr/>
            </p:nvGrpSpPr>
            <p:grpSpPr>
              <a:xfrm>
                <a:off x="4608856" y="4699818"/>
                <a:ext cx="105248" cy="131540"/>
                <a:chOff x="4608856" y="4699818"/>
                <a:chExt cx="105248" cy="131540"/>
              </a:xfrm>
            </p:grpSpPr>
            <p:sp>
              <p:nvSpPr>
                <p:cNvPr id="274" name="Google Shape;274;p8"/>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8"/>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8"/>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8"/>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278" name="Google Shape;278;p8"/>
          <p:cNvGrpSpPr/>
          <p:nvPr/>
        </p:nvGrpSpPr>
        <p:grpSpPr>
          <a:xfrm>
            <a:off x="4423931" y="2316832"/>
            <a:ext cx="554154" cy="612158"/>
            <a:chOff x="5399755" y="2316832"/>
            <a:chExt cx="554154" cy="612158"/>
          </a:xfrm>
        </p:grpSpPr>
        <p:sp>
          <p:nvSpPr>
            <p:cNvPr id="279" name="Google Shape;279;p8"/>
            <p:cNvSpPr/>
            <p:nvPr/>
          </p:nvSpPr>
          <p:spPr>
            <a:xfrm rot="-244200">
              <a:off x="5539149" y="2490569"/>
              <a:ext cx="276011" cy="276484"/>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8"/>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8"/>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8"/>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8"/>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8"/>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8"/>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8"/>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8"/>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8"/>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8"/>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8"/>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8"/>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8"/>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8"/>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8"/>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95" name="Google Shape;295;p8"/>
          <p:cNvGrpSpPr/>
          <p:nvPr/>
        </p:nvGrpSpPr>
        <p:grpSpPr>
          <a:xfrm>
            <a:off x="1433121" y="4629506"/>
            <a:ext cx="511778" cy="511777"/>
            <a:chOff x="2195121" y="4629506"/>
            <a:chExt cx="511778" cy="511777"/>
          </a:xfrm>
        </p:grpSpPr>
        <p:grpSp>
          <p:nvGrpSpPr>
            <p:cNvPr id="296" name="Google Shape;296;p8"/>
            <p:cNvGrpSpPr/>
            <p:nvPr/>
          </p:nvGrpSpPr>
          <p:grpSpPr>
            <a:xfrm>
              <a:off x="2195121" y="5075275"/>
              <a:ext cx="511777" cy="66008"/>
              <a:chOff x="2195121" y="5075275"/>
              <a:chExt cx="511777" cy="66008"/>
            </a:xfrm>
          </p:grpSpPr>
          <p:sp>
            <p:nvSpPr>
              <p:cNvPr id="297" name="Google Shape;297;p8"/>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8"/>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8"/>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00" name="Google Shape;300;p8"/>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01" name="Google Shape;301;p8"/>
            <p:cNvGrpSpPr/>
            <p:nvPr/>
          </p:nvGrpSpPr>
          <p:grpSpPr>
            <a:xfrm>
              <a:off x="2244650" y="4811147"/>
              <a:ext cx="412718" cy="264128"/>
              <a:chOff x="2244650" y="4811147"/>
              <a:chExt cx="412718" cy="264128"/>
            </a:xfrm>
          </p:grpSpPr>
          <p:grpSp>
            <p:nvGrpSpPr>
              <p:cNvPr id="302" name="Google Shape;302;p8"/>
              <p:cNvGrpSpPr/>
              <p:nvPr/>
            </p:nvGrpSpPr>
            <p:grpSpPr>
              <a:xfrm>
                <a:off x="2244650" y="4811147"/>
                <a:ext cx="98965" cy="264128"/>
                <a:chOff x="2244650" y="4811147"/>
                <a:chExt cx="98965" cy="264128"/>
              </a:xfrm>
            </p:grpSpPr>
            <p:sp>
              <p:nvSpPr>
                <p:cNvPr id="303" name="Google Shape;303;p8"/>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8"/>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8"/>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8"/>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07" name="Google Shape;307;p8"/>
              <p:cNvGrpSpPr/>
              <p:nvPr/>
            </p:nvGrpSpPr>
            <p:grpSpPr>
              <a:xfrm>
                <a:off x="2558309" y="4811147"/>
                <a:ext cx="99059" cy="264128"/>
                <a:chOff x="2558309" y="4811147"/>
                <a:chExt cx="99059" cy="264128"/>
              </a:xfrm>
            </p:grpSpPr>
            <p:sp>
              <p:nvSpPr>
                <p:cNvPr id="308" name="Google Shape;308;p8"/>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8"/>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8"/>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8"/>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12" name="Google Shape;312;p8"/>
            <p:cNvGrpSpPr/>
            <p:nvPr/>
          </p:nvGrpSpPr>
          <p:grpSpPr>
            <a:xfrm>
              <a:off x="2195121" y="4629506"/>
              <a:ext cx="511778" cy="181641"/>
              <a:chOff x="2195121" y="4629506"/>
              <a:chExt cx="511778" cy="181641"/>
            </a:xfrm>
          </p:grpSpPr>
          <p:sp>
            <p:nvSpPr>
              <p:cNvPr id="313" name="Google Shape;313;p8"/>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8"/>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315" name="Google Shape;315;p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4633</Words>
  <Application>Microsoft Macintosh PowerPoint</Application>
  <PresentationFormat>On-screen Show (4:3)</PresentationFormat>
  <Paragraphs>398</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NTR</vt:lpstr>
      <vt:lpstr>Helvetica Neue</vt:lpstr>
      <vt:lpstr>Calibri</vt:lpstr>
      <vt:lpstr>ICANN PPT_Arial_16x9_June 2017_potx</vt:lpstr>
      <vt:lpstr>Un Internet plus inclusif : programme de soutien aux candidats aux nouveaux gTLD </vt:lpstr>
      <vt:lpstr>Ordre du jour</vt:lpstr>
      <vt:lpstr>Aperçu de la  prochaine série du  programme des  nouveaux gTLD</vt:lpstr>
      <vt:lpstr>Programme des nouveaux gTLD</vt:lpstr>
      <vt:lpstr>Qu’est-ce qu’un gTLD ?</vt:lpstr>
      <vt:lpstr>Une prochaine  série couronnée  de succès</vt:lpstr>
      <vt:lpstr>Profiter de la puissance de l’Internet avec un gTLD</vt:lpstr>
      <vt:lpstr>Nouveaux noms de domaine, nouveaux usages</vt:lpstr>
      <vt:lpstr>Opportunités offertes par les gTLD</vt:lpstr>
      <vt:lpstr>Avantages de l’exploitation d’un gTLD</vt:lpstr>
      <vt:lpstr>Devenir un opérateur de registre</vt:lpstr>
      <vt:lpstr>Devenir un opérateur de registre</vt:lpstr>
      <vt:lpstr>Considérations financières et techniques</vt:lpstr>
      <vt:lpstr>Responsabilités des opérateurs de registre   </vt:lpstr>
      <vt:lpstr>Soutien proposé aux candidats aux nouveaux gTLD</vt:lpstr>
      <vt:lpstr>Critères pour bénéficier du soutien aux candidats </vt:lpstr>
      <vt:lpstr>Programme de soutien aux candidats</vt:lpstr>
      <vt:lpstr>Types de soutien aux candidats</vt:lpstr>
      <vt:lpstr>Évaluation des candidats au programme de soutien</vt:lpstr>
      <vt:lpstr>Évaluation des candidats au programme de soutien</vt:lpstr>
      <vt:lpstr>Quelles sont les prochaines étapes ?</vt:lpstr>
      <vt:lpstr>Le parcours d'un candidat bénéficiant du soutien</vt:lpstr>
      <vt:lpstr>Le parcours d'un candidat bénéficiant du soutien</vt:lpstr>
      <vt:lpstr>Dates clés</vt:lpstr>
      <vt:lpstr>Événements et ressources</vt:lpstr>
      <vt:lpstr>Prochains événements</vt:lpstr>
      <vt:lpstr>Restez informé.</vt:lpstr>
      <vt:lpstr>Ressources utiles pour les candidats au soutien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Internet plus inclusif : le programme de soutien aux candidats aux nouveaux gTLD </dc:title>
  <dc:creator>Nikki Davis</dc:creator>
  <cp:lastModifiedBy>Jane Sexton</cp:lastModifiedBy>
  <cp:revision>31</cp:revision>
  <dcterms:created xsi:type="dcterms:W3CDTF">2023-12-01T11:42:21Z</dcterms:created>
  <dcterms:modified xsi:type="dcterms:W3CDTF">2024-10-16T13:13:26Z</dcterms:modified>
</cp:coreProperties>
</file>