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2" r:id="rId7"/>
    <p:sldId id="263" r:id="rId8"/>
    <p:sldId id="264" r:id="rId9"/>
    <p:sldId id="265" r:id="rId10"/>
    <p:sldId id="266" r:id="rId11"/>
    <p:sldId id="267" r:id="rId12"/>
    <p:sldId id="294"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1"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3836"/>
  </p:normalViewPr>
  <p:slideViewPr>
    <p:cSldViewPr snapToGrid="0">
      <p:cViewPr varScale="1">
        <p:scale>
          <a:sx n="105" d="100"/>
          <a:sy n="105" d="100"/>
        </p:scale>
        <p:origin x="1376" y="200"/>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t>The process of applying to operate a registry business is much more complex than registering a domain name, which any individual or organization can do, and should not be entered into lightly. Applying for a new gTLD essentially means applying to operate an Internet registry. Let’s talk a little bit about what that entails.</a:t>
            </a:r>
            <a:endParaRP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an applicant, your organization is requesting to operate a registry that represents a part of the Internet infrastructure. </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A registry is a database of all the domains registered under a specific TLD. Registry operators (ROs) maintain the master list or registry of all those domains. ROs have contracts with registrars that enable them to sell a gTLD. ROs also add, delete, or modify domain names and make other changes as requested by registrars.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RO determines what organizations are allowed to register to use your domain and what organizations are not? </a:t>
            </a:r>
            <a:endParaRPr dirty="0"/>
          </a:p>
          <a:p>
            <a:pPr marL="0" lvl="0" indent="0" algn="l" rtl="0">
              <a:lnSpc>
                <a:spcPct val="100000"/>
              </a:lnSpc>
              <a:spcBef>
                <a:spcPts val="0"/>
              </a:spcBef>
              <a:spcAft>
                <a:spcPts val="0"/>
              </a:spcAft>
              <a:buSzPts val="1400"/>
              <a:buNone/>
            </a:pPr>
            <a:r>
              <a:rPr lang="en-US" dirty="0"/>
              <a:t>They also decide:  What is the gTLD being used for? Is it a closed community like .bank or .</a:t>
            </a:r>
            <a:r>
              <a:rPr lang="en-US" dirty="0" err="1"/>
              <a:t>edu</a:t>
            </a:r>
            <a:r>
              <a:rPr lang="en-US" dirty="0"/>
              <a:t> or is it open? </a:t>
            </a:r>
            <a:endParaRPr dirty="0"/>
          </a:p>
          <a:p>
            <a:pPr marL="0" lvl="0" indent="0" algn="l" rtl="0">
              <a:lnSpc>
                <a:spcPct val="100000"/>
              </a:lnSpc>
              <a:spcBef>
                <a:spcPts val="0"/>
              </a:spcBef>
              <a:spcAft>
                <a:spcPts val="0"/>
              </a:spcAft>
              <a:buSzPts val="1400"/>
              <a:buNone/>
            </a:pPr>
            <a:r>
              <a:rPr lang="en-US" dirty="0"/>
              <a:t>Is it to be used only in a specific way, like .new? Or within a specific geography?</a:t>
            </a:r>
            <a:endParaRPr dirty="0"/>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But applying for a new gTLD requires financial and technical resources, including staff and equipment, that are out of reach for many.  </a:t>
            </a: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None/>
            </a:pPr>
            <a:r>
              <a:rPr lang="en-US" dirty="0"/>
              <a:t>The evaluation fee is expected to be 227,000 US dollars. More information is available in our fee FAQs available on the next round website. </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The Applicant Support Program, or ASP, makes applying for a new gTLD more attainable to entities that are interested in running a gTLD but that need financial or training resources to do so.  </a:t>
            </a:r>
            <a:endParaRPr sz="1100"/>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evaluation criteria for qualifying</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include: </a:t>
            </a:r>
            <a:endParaRPr/>
          </a:p>
          <a:p>
            <a:pPr marL="914400" lvl="1" indent="-304800" algn="l" rtl="0">
              <a:lnSpc>
                <a:spcPct val="100000"/>
              </a:lnSpc>
              <a:spcBef>
                <a:spcPts val="0"/>
              </a:spcBef>
              <a:spcAft>
                <a:spcPts val="0"/>
              </a:spcAft>
              <a:buClr>
                <a:schemeClr val="dk1"/>
              </a:buClr>
              <a:buSzPts val="1200"/>
              <a:buFont typeface="Calibri"/>
              <a:buChar char="○"/>
            </a:pPr>
            <a:r>
              <a:rPr lang="en-US"/>
              <a:t>Business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Public Responsibility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Financial Need </a:t>
            </a:r>
            <a:endParaRPr/>
          </a:p>
          <a:p>
            <a:pPr marL="914400" lvl="1" indent="-304800" algn="l" rtl="0">
              <a:lnSpc>
                <a:spcPct val="100000"/>
              </a:lnSpc>
              <a:spcBef>
                <a:spcPts val="0"/>
              </a:spcBef>
              <a:spcAft>
                <a:spcPts val="0"/>
              </a:spcAft>
              <a:buClr>
                <a:schemeClr val="dk1"/>
              </a:buClr>
              <a:buSzPts val="1200"/>
              <a:buFont typeface="Calibri"/>
              <a:buChar char="○"/>
            </a:pPr>
            <a:r>
              <a:rPr lang="en-US"/>
              <a:t>Financial Viability</a:t>
            </a:r>
            <a:endParaRPr/>
          </a:p>
          <a:p>
            <a:pPr marL="914400" lvl="1" indent="-304800" algn="l" rtl="0">
              <a:lnSpc>
                <a:spcPct val="100000"/>
              </a:lnSpc>
              <a:spcBef>
                <a:spcPts val="0"/>
              </a:spcBef>
              <a:spcAft>
                <a:spcPts val="0"/>
              </a:spcAft>
              <a:buClr>
                <a:schemeClr val="dk1"/>
              </a:buClr>
              <a:buSzPts val="1200"/>
              <a:buFont typeface="Calibri"/>
              <a:buChar char="○"/>
            </a:pPr>
            <a:r>
              <a:rPr lang="en-US"/>
              <a:t>Eligible Entity Status</a:t>
            </a:r>
            <a:endParaRP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spcBef>
                <a:spcPts val="0"/>
              </a:spcBef>
              <a:spcAft>
                <a:spcPts val="0"/>
              </a:spcAft>
              <a:buClr>
                <a:schemeClr val="dk1"/>
              </a:buClr>
              <a:buSzPts val="1400"/>
              <a:buFont typeface="Arial"/>
              <a:buNone/>
            </a:pPr>
            <a:r>
              <a:rPr lang="en-US"/>
              <a:t>A complete guide to the ASP application process is available in the </a:t>
            </a:r>
            <a:r>
              <a:rPr lang="en-US" u="sng">
                <a:solidFill>
                  <a:srgbClr val="1155CC"/>
                </a:solidFill>
                <a:hlinkClick r:id="rId3">
                  <a:extLst>
                    <a:ext uri="{A12FA001-AC4F-418D-AE19-62706E023703}">
                      <ahyp:hlinkClr xmlns:ahyp="http://schemas.microsoft.com/office/drawing/2018/hyperlinkcolor" val="tx"/>
                    </a:ext>
                  </a:extLst>
                </a:hlinkClick>
              </a:rPr>
              <a:t>ASP Handbook</a:t>
            </a:r>
            <a:r>
              <a:rPr lang="en-US"/>
              <a:t> - and we will talk more about this in a few minutes.</a:t>
            </a:r>
            <a:endParaRPr>
              <a:highlight>
                <a:srgbClr val="FFFF00"/>
              </a:highlight>
            </a:endParaRP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apply to the Applicant Support Program, applicants must be one of these entities: </a:t>
            </a:r>
            <a:endParaRPr dirty="0"/>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 nonprofit, nongovernmental, or charitable organization;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an intergovernmental organization;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an indigenous or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tribal</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peoples’ organization;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or a small businesses that operates as a social enterprise or that is located in a less-developed economy.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Applicants need to certify to being one of the types of entities on this list and provide corresponding documentation.</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applicants that qualify for support, the program offers a range of financial and nonfinancial assistance to help applicants apply for a gTLD.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Financial assistance includes fee reductions (between 75-85% reduction) based upon available funds and the number of applicants that qualify for support. </a:t>
            </a:r>
            <a:endParaRPr dirty="0"/>
          </a:p>
          <a:p>
            <a:pPr marL="914400" lvl="1" indent="-304800" algn="l" rtl="0">
              <a:lnSpc>
                <a:spcPct val="100000"/>
              </a:lnSpc>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lnSpc>
                <a:spcPct val="100000"/>
              </a:lnSpc>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lnSpc>
                <a:spcPct val="100000"/>
              </a:lnSpc>
              <a:spcBef>
                <a:spcPts val="0"/>
              </a:spcBef>
              <a:spcAft>
                <a:spcPts val="0"/>
              </a:spcAft>
              <a:buSzPts val="1200"/>
              <a:buFont typeface="Calibri"/>
              <a:buChar char="○"/>
            </a:pPr>
            <a:r>
              <a:rPr lang="en-US" dirty="0">
                <a:solidFill>
                  <a:srgbClr val="000000"/>
                </a:solidFill>
              </a:rPr>
              <a:t>Qualified ASP applicants that participate in contention resolution procedures in the new gTLD program will also be eligible to receive a bid credit.</a:t>
            </a:r>
            <a:endParaRPr dirty="0">
              <a:solidFill>
                <a:srgbClr val="000000"/>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Non-financial assistance includes access to training materials and resources, applicant counselors who can help support your application, and volunteer professional services.</a:t>
            </a:r>
            <a:endParaRPr dirty="0"/>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ASP evaluations will be conducted in two phases.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The second part of the evaluation process will be conducted by a Support Applicant Review Panel. Evaluation panelists will conduct fair, independent, efficient, consistent, and reliable evaluation processes to assess applicants. </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The panel will review the remaining aspects of the evaluation criteria: public responsibility, which requires that the applicant does not trade in, produce, or promote an industry/string contrary to generally accepted legal norms of morality and public order. And that the applicant is not affiliated with an existing gTLD Registry Operator and/or another prospective gTLD applicant in the next round that would not meet the ASP criteria. </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Additional requirements include financial need, financial viability, and confirming that the applicant is one of the eligible entities discussed earlier.</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Hello, my name is —--  Welcome to today’s _______, which we’ve developed to encourage your participation in the New gTLD Program: Next Round.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Here’s an agenda to share with you what we’ll be covering today.</a:t>
            </a:r>
            <a:endParaRPr dirty="0"/>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a:solidFill>
                  <a:schemeClr val="hlink"/>
                </a:solidFill>
                <a:hlinkClick r:id="rId3"/>
              </a:rPr>
              <a:t>https://newgtldprogram.icann.org/en</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support</a:t>
            </a:r>
            <a:r>
              <a:rPr lang="en-US"/>
              <a: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So, here we see an applicant that’s making use of capacity development support, asking questions to the Applicant counselor, or using the volunteer professional services on offer. This journey continues on the next slide.</a:t>
            </a:r>
            <a:endParaRP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Here are some of the important dates you may want to make note of. The Applicant Support Program will open to receive applications on 19 November this year. The gTLD Program Applicant Guidebook is expect to go out for Public Comment in May 2025. The final, Board-approved version is estimated to be ready by December 2025. The new gTLD program is expected to open to receive applications in April 2026. </a:t>
            </a:r>
            <a:endParaRPr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 to add relevant events to this slide as needed. </a:t>
            </a:r>
            <a:endParaRP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f0b3186bae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2f0b3186bae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If you’re interested in playing a role in the next round of new gTLDs - and we hope you are - consider being a Next Round Champion. Tell your colleagues about the opportunities on the horizon via the New gTLD Program, and the financial and non-financial assistance that’s available to support them.</a:t>
            </a:r>
            <a:endParaRPr dirty="0">
              <a:latin typeface="Arial"/>
              <a:ea typeface="Arial"/>
              <a:cs typeface="Arial"/>
              <a:sym typeface="Arial"/>
            </a:endParaRPr>
          </a:p>
        </p:txBody>
      </p:sp>
      <p:sp>
        <p:nvSpPr>
          <p:cNvPr id="1012" name="Google Shape;1012;g2f0b3186bae_0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start with the reason we’re here today, to tell you about some interesting and exciting new opportunities that are about to happen with the launch of something called the New gTLD Program: Next Round. </a:t>
            </a:r>
            <a:endParaRP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Internet started with just a handful of gTLDs. You’re probably most familiar with .com, .org, or .net.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Internet evolved, the number of gTLDs has increased. ICANN launched the New gTLD Program in 2012 to encourage innovation, competition, and consumer choice in the domain name industry.  By the end of March 2021, there were more than </a:t>
            </a:r>
            <a:r>
              <a:rPr lang="en-US" u="sng">
                <a:solidFill>
                  <a:srgbClr val="1155CC"/>
                </a:solidFill>
                <a:hlinkClick r:id="rId3">
                  <a:extLst>
                    <a:ext uri="{A12FA001-AC4F-418D-AE19-62706E023703}">
                      <ahyp:hlinkClr xmlns:ahyp="http://schemas.microsoft.com/office/drawing/2018/hyperlinkcolor" val="tx"/>
                    </a:ext>
                  </a:extLst>
                </a:hlinkClick>
              </a:rPr>
              <a:t>1,200 gTLDs</a:t>
            </a:r>
            <a:r>
              <a:rPr lang="en-US"/>
              <a:t>.</a:t>
            </a:r>
            <a:endParaRP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t>Top-level domains are the part of an Internet address that comes after the dot. New generic top-level domains, or gTLDs, can represent brands, communities, and geographies, as well as domain names in multiple scripts and longer than three characters. In certain scripts, the TLD appears to the left of the dot – like in Arabic. </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Note: Without exception, all two-character TLDs are country-code domains, which indicate the country, sovereign state, or dependent territory where the website is based.</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As the Internet evolved, the number of generic TLDs has increased to reflect the multidimensionality of billions of Internet users. ICANN has carried out three application rounds for new gTLDs: in 2000, 2004, and 2012. </a:t>
            </a: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 ICANN is preparing to open another round of applications for new gTLDs. But - what exactly do we mean by “applying for a new gTLD”? And why would an organization want to apply, let alone operate a gTLD?</a:t>
            </a:r>
            <a:endParaRP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dirty="0"/>
              <a:t>New gTLDs are intended to provide greater consumer choice and can be used in many innovative ways. For example, several brands are using a TLD for internal use to enable their employees and technical teams to set up secure spaces online.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.bank</a:t>
            </a:r>
            <a:r>
              <a:rPr lang="en-US" dirty="0"/>
              <a:t> enhances trust in the online banking system by serving financial industries only and offering a secured, verified, easily identifiable location online.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t>
            </a:r>
            <a:r>
              <a:rPr lang="en-US" b="1" dirty="0" err="1"/>
              <a:t>nyc</a:t>
            </a:r>
            <a:r>
              <a:rPr lang="en-US" dirty="0"/>
              <a:t> was created to show the diversity of perspectives, people, and businesses that make New York the vibrant city that it 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.new</a:t>
            </a:r>
            <a:r>
              <a:rPr lang="en-US" dirty="0"/>
              <a:t> on the other hand can only be used to create a new task, like opening a new Google doc or a new Spotify playlist.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gTLDs can represent cultures, brands, geographies, communities, special interests, and more (e.g., .community, .</a:t>
            </a:r>
            <a:r>
              <a:rPr lang="en-US" dirty="0" err="1"/>
              <a:t>london</a:t>
            </a:r>
            <a:r>
              <a:rPr lang="en-US" dirty="0"/>
              <a:t>, .sport).</a:t>
            </a:r>
            <a:endParaRPr dirty="0"/>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B181B"/>
                </a:solidFill>
              </a:rPr>
              <a:t>For businesses, a gTLD is a branding opportunity.</a:t>
            </a:r>
            <a:r>
              <a:rPr lang="en-US" b="1">
                <a:solidFill>
                  <a:srgbClr val="0B181B"/>
                </a:solidFill>
              </a:rPr>
              <a:t> </a:t>
            </a:r>
            <a:r>
              <a:rPr lang="en-US">
                <a:solidFill>
                  <a:srgbClr val="0B181B"/>
                </a:solidFill>
              </a:rPr>
              <a:t>And the opportunities are almost limitless, allowing individual businesses, commercial organizations, or entire sectors, to develop a unique label for themselves on the Internet. </a:t>
            </a:r>
            <a:endParaRPr>
              <a:solidFill>
                <a:srgbClr val="0B181B"/>
              </a:solidFill>
            </a:endParaRP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en-US">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endParaRPr>
              <a:solidFill>
                <a:srgbClr val="0B181B"/>
              </a:solidFill>
            </a:endParaRP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dirty="0">
                <a:solidFill>
                  <a:srgbClr val="1D1C1D"/>
                </a:solidFill>
                <a:latin typeface="Arial"/>
                <a:ea typeface="Arial"/>
                <a:cs typeface="Arial"/>
                <a:sym typeface="Arial"/>
              </a:rPr>
              <a:t>In addition to having a unique “label” or name, a gTLD can offer many potential benefits:</a:t>
            </a:r>
            <a:endParaRPr sz="1150" dirty="0">
              <a:solidFill>
                <a:srgbClr val="1D1C1D"/>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Enhanced Security: An RO has the ability to implement security measures tailored to that domain, reducing the risk of cyber threats like phishing attacks.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Monetization Opportunities: An RO can sell domain names under the gTLD, potentially generating revenue.</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Increased Credibility:  A gTLD can enhance the credibility and trustworthiness of a brand in the eyes of users.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Brand Control: A gTLD gives you much more control over your brand online.</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Flexibility and Creativity: As an RO, you can create domain names that are more relevant and creative for your specific niche or industry.</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Control Over Policies: While s</a:t>
            </a:r>
            <a:r>
              <a:rPr lang="en-US" sz="1150" dirty="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ome rules are set by ICANN Consensus Policies,</a:t>
            </a:r>
            <a:r>
              <a:rPr lang="en-US" sz="1150" dirty="0">
                <a:solidFill>
                  <a:srgbClr val="1D1C1D"/>
                </a:solidFill>
                <a:latin typeface="Arial"/>
                <a:ea typeface="Arial"/>
                <a:cs typeface="Arial"/>
                <a:sym typeface="Arial"/>
              </a:rPr>
              <a:t> an RO generally has the autonomy to set registration policies for the gTLD, including who can register domain names under your gTLD and for what purposes.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Localization: having your own gTLD can allow for localized domain names that cater to specific regions or languages, improving your global reach and relevance.</a:t>
            </a:r>
            <a:endParaRPr dirty="0"/>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a:t>A More Inclusive Internet: The New gTLD Applicant Support Program </a:t>
            </a:r>
            <a:endParaRP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n-US" sz="1800" b="1" i="0" u="none" strike="noStrike" cap="none">
                <a:solidFill>
                  <a:schemeClr val="lt1"/>
                </a:solidFill>
                <a:latin typeface="Arial"/>
                <a:ea typeface="Arial"/>
                <a:cs typeface="Arial"/>
                <a:sym typeface="Arial"/>
              </a:rPr>
              <a:t>Bringing Opportunity to Communities</a:t>
            </a:r>
            <a:r>
              <a:rPr lang="en-US" sz="1800" b="1">
                <a:solidFill>
                  <a:schemeClr val="lt1"/>
                </a:solidFill>
              </a:rPr>
              <a:t>,</a:t>
            </a:r>
            <a:r>
              <a:rPr lang="en-US" sz="1800" b="1" i="0" u="none" strike="noStrike" cap="none">
                <a:solidFill>
                  <a:schemeClr val="lt1"/>
                </a:solidFill>
                <a:latin typeface="Arial"/>
                <a:ea typeface="Arial"/>
                <a:cs typeface="Arial"/>
                <a:sym typeface="Arial"/>
              </a:rPr>
              <a:t> </a:t>
            </a:r>
            <a:r>
              <a:rPr lang="en-US" sz="1800" b="1">
                <a:solidFill>
                  <a:schemeClr val="lt1"/>
                </a:solidFill>
              </a:rPr>
              <a:t>O</a:t>
            </a:r>
            <a:r>
              <a:rPr lang="en-US" sz="1800" b="1" i="0" u="none" strike="noStrike" cap="none">
                <a:solidFill>
                  <a:schemeClr val="lt1"/>
                </a:solidFill>
                <a:latin typeface="Arial"/>
                <a:ea typeface="Arial"/>
                <a:cs typeface="Arial"/>
                <a:sym typeface="Arial"/>
              </a:rPr>
              <a:t>rganizatio</a:t>
            </a:r>
            <a:r>
              <a:rPr lang="en-US" sz="1800" b="1">
                <a:solidFill>
                  <a:schemeClr val="lt1"/>
                </a:solidFill>
              </a:rPr>
              <a:t>ns, and</a:t>
            </a:r>
            <a:r>
              <a:rPr lang="en-US" sz="1800" b="1" i="0" u="none" strike="noStrike" cap="none">
                <a:solidFill>
                  <a:schemeClr val="lt1"/>
                </a:solidFill>
                <a:latin typeface="Arial"/>
                <a:ea typeface="Arial"/>
                <a:cs typeface="Arial"/>
                <a:sym typeface="Arial"/>
              </a:rPr>
              <a:t> Regions Around the World</a:t>
            </a:r>
            <a:endParaRPr sz="1400" b="0" i="0" u="none" strike="noStrike" cap="none">
              <a:solidFill>
                <a:srgbClr val="000000"/>
              </a:solidFill>
              <a:latin typeface="Arial"/>
              <a:ea typeface="Arial"/>
              <a:cs typeface="Arial"/>
              <a:sym typeface="Arial"/>
            </a:endParaRP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03</a:t>
            </a:r>
            <a:endParaRP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Becoming a Registry</a:t>
            </a:r>
            <a:br>
              <a:rPr lang="en-US"/>
            </a:br>
            <a:r>
              <a:rPr lang="en-US"/>
              <a:t>Operator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5153753"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Becoming a Registry Operator</a:t>
            </a:r>
            <a:endParaRP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registry).</a:t>
            </a:r>
            <a:endParaRPr sz="1400" b="0" i="0" u="none" strike="noStrike" cap="none" dirty="0">
              <a:solidFill>
                <a:srgbClr val="000000"/>
              </a:solidFill>
              <a:latin typeface="Arial"/>
              <a:ea typeface="Arial"/>
              <a:cs typeface="Arial"/>
              <a:sym typeface="Arial"/>
            </a:endParaRP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sz="1400" b="0" i="0" u="none" strike="noStrike" cap="none" dirty="0">
              <a:solidFill>
                <a:srgbClr val="000000"/>
              </a:solidFill>
              <a:latin typeface="Arial"/>
              <a:ea typeface="Arial"/>
              <a:cs typeface="Arial"/>
              <a:sym typeface="Arial"/>
            </a:endParaRP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 Registry Operator: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Sets the </a:t>
            </a:r>
            <a:r>
              <a:rPr lang="en-US" sz="20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requirements for the gTLD.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Determines which second-level domains (the characters to the left of the dot) can be registered, and by whom.</a:t>
            </a:r>
            <a:endParaRPr sz="1400" b="0" i="0" u="none" strike="noStrike" cap="none">
              <a:solidFill>
                <a:srgbClr val="000000"/>
              </a:solidFill>
              <a:latin typeface="Arial"/>
              <a:ea typeface="Arial"/>
              <a:cs typeface="Arial"/>
              <a:sym typeface="Arial"/>
            </a:endParaRP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900113"/>
            <a:ext cx="6574929"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Financial and Technical Considerations</a:t>
            </a:r>
            <a:endParaRPr/>
          </a:p>
        </p:txBody>
      </p:sp>
      <p:sp>
        <p:nvSpPr>
          <p:cNvPr id="465" name="Google Shape;465;p13"/>
          <p:cNvSpPr txBox="1"/>
          <p:nvPr/>
        </p:nvSpPr>
        <p:spPr>
          <a:xfrm>
            <a:off x="431800" y="2231298"/>
            <a:ext cx="3506355"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rPr>
              <a:t>New gTLD Program: Next Round expected </a:t>
            </a:r>
            <a:r>
              <a:rPr lang="en-US" sz="1800" b="0" i="0" u="none" strike="noStrike" cap="none" dirty="0">
                <a:solidFill>
                  <a:srgbClr val="0B3458"/>
                </a:solidFill>
                <a:latin typeface="Arial"/>
                <a:ea typeface="Arial"/>
                <a:cs typeface="Arial"/>
                <a:sym typeface="Arial"/>
              </a:rPr>
              <a:t>evaluation fee: </a:t>
            </a:r>
            <a:r>
              <a:rPr lang="en-US" sz="1800" b="1" dirty="0">
                <a:solidFill>
                  <a:srgbClr val="0B3458"/>
                </a:solidFill>
                <a:latin typeface="Arial"/>
                <a:ea typeface="Arial"/>
                <a:cs typeface="Arial"/>
                <a:sym typeface="Arial"/>
              </a:rPr>
              <a:t>US $227,000</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dirty="0">
                <a:solidFill>
                  <a:srgbClr val="0B3458"/>
                </a:solidFill>
                <a:latin typeface="Arial"/>
                <a:ea typeface="Arial"/>
                <a:cs typeface="Arial"/>
                <a:sym typeface="Arial"/>
              </a:rPr>
              <a:t>Standard operational f</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ees included</a:t>
            </a:r>
            <a:r>
              <a:rPr lang="en-US" sz="1800" b="0" i="0" u="none" strike="noStrike" cap="none" dirty="0">
                <a:solidFill>
                  <a:srgbClr val="0B3458"/>
                </a:solidFill>
                <a:latin typeface="Arial"/>
                <a:ea typeface="Arial"/>
                <a:cs typeface="Arial"/>
                <a:sym typeface="Arial"/>
              </a:rPr>
              <a:t> in the Registry Agreement signed with ICANN </a:t>
            </a:r>
            <a:endParaRPr sz="1400" b="0" i="0" u="none" strike="noStrike" cap="none" dirty="0">
              <a:solidFill>
                <a:srgbClr val="000000"/>
              </a:solidFill>
              <a:latin typeface="Arial"/>
              <a:ea typeface="Arial"/>
              <a:cs typeface="Arial"/>
              <a:sym typeface="Arial"/>
            </a:endParaRP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Ongoing financial and technical </a:t>
            </a:r>
            <a:r>
              <a:rPr lang="en-US" sz="18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obligation</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a:t>
            </a:r>
            <a:endParaRPr sz="1400" b="0" i="0" u="none" strike="noStrike" cap="none" dirty="0">
              <a:solidFill>
                <a:srgbClr val="000000"/>
              </a:solidFill>
              <a:latin typeface="Arial"/>
              <a:ea typeface="Arial"/>
              <a:cs typeface="Arial"/>
              <a:sym typeface="Arial"/>
            </a:endParaRPr>
          </a:p>
        </p:txBody>
      </p:sp>
      <p:sp>
        <p:nvSpPr>
          <p:cNvPr id="466" name="Google Shape;466;p13"/>
          <p:cNvSpPr/>
          <p:nvPr/>
        </p:nvSpPr>
        <p:spPr>
          <a:xfrm>
            <a:off x="457200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sz="1400" b="0" i="0" u="none" strike="noStrike" cap="none">
              <a:solidFill>
                <a:srgbClr val="000000"/>
              </a:solidFill>
              <a:latin typeface="Arial"/>
              <a:ea typeface="Arial"/>
              <a:cs typeface="Arial"/>
              <a:sym typeface="Arial"/>
            </a:endParaRPr>
          </a:p>
        </p:txBody>
      </p:sp>
      <p:sp>
        <p:nvSpPr>
          <p:cNvPr id="467" name="Google Shape;467;p13"/>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Applying for a new gTLD requires significant financial and technical resources.</a:t>
            </a:r>
            <a:endParaRPr sz="1400" b="0" i="0" u="none" strike="noStrike" cap="none">
              <a:solidFill>
                <a:srgbClr val="000000"/>
              </a:solidFill>
              <a:latin typeface="Arial"/>
              <a:ea typeface="Arial"/>
              <a:cs typeface="Arial"/>
              <a:sym typeface="Arial"/>
            </a:endParaRPr>
          </a:p>
        </p:txBody>
      </p:sp>
      <p:sp>
        <p:nvSpPr>
          <p:cNvPr id="468" name="Google Shape;468;p13"/>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
        <p:nvSpPr>
          <p:cNvPr id="469" name="Google Shape;469;p13"/>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629840" y="5378554"/>
            <a:ext cx="3308315" cy="954107"/>
          </a:xfrm>
          <a:prstGeom prst="rect">
            <a:avLst/>
          </a:prstGeom>
          <a:noFill/>
        </p:spPr>
        <p:txBody>
          <a:bodyPr wrap="square" rtlCol="0">
            <a:spAutoFit/>
          </a:bodyPr>
          <a:lstStyle/>
          <a:p>
            <a:r>
              <a:rPr lang="en-US" dirty="0">
                <a:solidFill>
                  <a:srgbClr val="0B3458"/>
                </a:solidFill>
              </a:rPr>
              <a:t>*Fees subject to change</a:t>
            </a:r>
          </a:p>
          <a:p>
            <a:endParaRPr lang="en-US" dirty="0">
              <a:solidFill>
                <a:srgbClr val="0B3458"/>
              </a:solidFill>
            </a:endParaRPr>
          </a:p>
          <a:p>
            <a:r>
              <a:rPr lang="en-US" dirty="0">
                <a:solidFill>
                  <a:srgbClr val="0B3458"/>
                </a:solidFill>
              </a:rPr>
              <a:t>**Exceptions may apply for eligible applicants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t>Responsibilities of Registry Operators </a:t>
            </a:r>
            <a:endParaRPr dirty="0"/>
          </a:p>
          <a:p>
            <a:pPr marL="0" lvl="0" indent="0" algn="l" rtl="0">
              <a:lnSpc>
                <a:spcPct val="100000"/>
              </a:lnSpc>
              <a:spcBef>
                <a:spcPts val="0"/>
              </a:spcBef>
              <a:spcAft>
                <a:spcPts val="0"/>
              </a:spcAft>
              <a:buClr>
                <a:srgbClr val="0B3458"/>
              </a:buClr>
              <a:buSzPts val="2800"/>
              <a:buFont typeface="Arial"/>
              <a:buNone/>
            </a:pPr>
            <a:r>
              <a:rPr lang="en-US" dirty="0"/>
              <a:t>	</a:t>
            </a:r>
            <a:endParaRPr dirty="0"/>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79" name="Google Shape;479;g2f0b3186bae_0_0"/>
          <p:cNvSpPr/>
          <p:nvPr/>
        </p:nvSpPr>
        <p:spPr>
          <a:xfrm>
            <a:off x="455763"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Maintain master database of all domain names registered in the TLD.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Generate the "zone file" that allows computers to route Internet traffic to and from TLDs anywhere in the world.</a:t>
            </a:r>
            <a:endParaRPr sz="2000">
              <a:solidFill>
                <a:schemeClr val="lt1"/>
              </a:solidFill>
            </a:endParaRP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04</a:t>
            </a:r>
            <a:endParaRP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Assistance for New gTLD Applicants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Criteria for Applicant Support </a:t>
            </a:r>
            <a:endParaRP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 be eligible for assistance through the Applicant Support Program, applicants must demonstrate:</a:t>
            </a: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 need</a:t>
            </a: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a:t>
            </a:r>
            <a:r>
              <a:rPr lang="en-US" sz="2000" b="1" i="0" u="none" strike="noStrike" cap="none">
                <a:solidFill>
                  <a:srgbClr val="F1633E"/>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viability</a:t>
            </a:r>
            <a:endParaRPr sz="1400" b="0" i="0" u="none" strike="noStrike" cap="none">
              <a:solidFill>
                <a:srgbClr val="000000"/>
              </a:solidFill>
              <a:latin typeface="Arial"/>
              <a:ea typeface="Arial"/>
              <a:cs typeface="Arial"/>
              <a:sym typeface="Arial"/>
            </a:endParaRP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General business due diligence</a:t>
            </a:r>
            <a:endParaRPr sz="1400" b="0" i="0" u="none" strike="noStrike" cap="none">
              <a:solidFill>
                <a:srgbClr val="000000"/>
              </a:solidFill>
              <a:latin typeface="Arial"/>
              <a:ea typeface="Arial"/>
              <a:cs typeface="Arial"/>
              <a:sym typeface="Arial"/>
            </a:endParaRP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Public</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responsibility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due diligence</a:t>
            </a: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Eligible</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entity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status</a:t>
            </a:r>
            <a:endParaRPr sz="1400" b="0" i="0" u="none" strike="noStrike" cap="none">
              <a:solidFill>
                <a:srgbClr val="000000"/>
              </a:solidFill>
              <a:latin typeface="Arial"/>
              <a:ea typeface="Arial"/>
              <a:cs typeface="Arial"/>
              <a:sym typeface="Arial"/>
            </a:endParaRP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Intergovernmental organizations</a:t>
            </a:r>
            <a:endParaRPr sz="1400" b="0" i="0" u="none" strike="noStrike" cap="none">
              <a:solidFill>
                <a:srgbClr val="000000"/>
              </a:solidFill>
              <a:latin typeface="Arial"/>
              <a:ea typeface="Arial"/>
              <a:cs typeface="Arial"/>
              <a:sym typeface="Arial"/>
            </a:endParaRP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Nonprofit,</a:t>
            </a:r>
            <a:endParaRPr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nongovernmental,and </a:t>
            </a:r>
            <a:r>
              <a:rPr lang="en-US" sz="1600" b="0" i="0" u="none" strike="noStrike" cap="none">
                <a:solidFill>
                  <a:srgbClr val="0B3458"/>
                </a:solidFill>
                <a:latin typeface="Arial"/>
                <a:ea typeface="Arial"/>
                <a:cs typeface="Arial"/>
                <a:sym typeface="Arial"/>
              </a:rPr>
              <a:t>charitable organizations</a:t>
            </a:r>
            <a:endParaRPr sz="1400" b="0" i="0" u="none" strike="noStrike" cap="none">
              <a:solidFill>
                <a:srgbClr val="000000"/>
              </a:solidFill>
              <a:latin typeface="Arial"/>
              <a:ea typeface="Arial"/>
              <a:cs typeface="Arial"/>
              <a:sym typeface="Arial"/>
            </a:endParaRPr>
          </a:p>
        </p:txBody>
      </p:sp>
      <p:sp>
        <p:nvSpPr>
          <p:cNvPr id="538" name="Google Shape;538;p14"/>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Indigenous/tribalpeoples’ </a:t>
            </a:r>
            <a:r>
              <a:rPr lang="en-US" sz="1600" b="0" i="0" u="none" strike="noStrike" cap="none">
                <a:solidFill>
                  <a:srgbClr val="0B3458"/>
                </a:solidFill>
                <a:latin typeface="Arial"/>
                <a:ea typeface="Arial"/>
                <a:cs typeface="Arial"/>
                <a:sym typeface="Arial"/>
              </a:rPr>
              <a:t>organizations</a:t>
            </a:r>
            <a:endParaRPr sz="1400" b="0" i="0" u="none" strike="noStrike" cap="none">
              <a:solidFill>
                <a:srgbClr val="000000"/>
              </a:solidFill>
              <a:latin typeface="Arial"/>
              <a:ea typeface="Arial"/>
              <a:cs typeface="Arial"/>
              <a:sym typeface="Arial"/>
            </a:endParaRP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Micro and small businesses that are social enterprises </a:t>
            </a:r>
            <a:r>
              <a:rPr lang="en-US"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or that operat</a:t>
            </a:r>
            <a:r>
              <a:rPr lang="en-US" sz="1600" b="0" i="0" u="none" strike="noStrike" cap="none" dirty="0">
                <a:solidFill>
                  <a:srgbClr val="0B3458"/>
                </a:solidFill>
                <a:latin typeface="Arial"/>
                <a:ea typeface="Arial"/>
                <a:cs typeface="Arial"/>
                <a:sym typeface="Arial"/>
              </a:rPr>
              <a:t>e in a less-developed economy</a:t>
            </a:r>
            <a:endParaRPr sz="1400" b="0" i="0" u="none" strike="noStrike" cap="none" dirty="0">
              <a:solidFill>
                <a:srgbClr val="000000"/>
              </a:solidFill>
              <a:latin typeface="Arial"/>
              <a:ea typeface="Arial"/>
              <a:cs typeface="Arial"/>
              <a:sym typeface="Arial"/>
            </a:endParaRP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Program</a:t>
            </a:r>
            <a:endParaRP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B3458"/>
                </a:solidFill>
              </a:rPr>
              <a:t>Applying for</a:t>
            </a:r>
            <a:r>
              <a:rPr lang="en-US" sz="2000" b="0" i="0" u="none" strike="noStrike" cap="none">
                <a:solidFill>
                  <a:srgbClr val="0B3458"/>
                </a:solidFill>
                <a:latin typeface="Arial"/>
                <a:ea typeface="Arial"/>
                <a:cs typeface="Arial"/>
                <a:sym typeface="Arial"/>
              </a:rPr>
              <a:t> a gTLD is expensive and may be out of reach for many. The Applicant Support Program makes applying for a new gTLD more accessible to entities that are unable to because of financial and other resource constraints.</a:t>
            </a:r>
            <a:endParaRPr sz="1400" b="0" i="0" u="none" strike="noStrike" cap="none">
              <a:solidFill>
                <a:srgbClr val="000000"/>
              </a:solidFill>
              <a:latin typeface="Arial"/>
              <a:ea typeface="Arial"/>
              <a:cs typeface="Arial"/>
              <a:sym typeface="Arial"/>
            </a:endParaRP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Candidates must be one of these types of entities:</a:t>
            </a:r>
            <a:endParaRPr sz="1400" b="0" i="0" u="none" strike="noStrike" cap="none">
              <a:solidFill>
                <a:srgbClr val="000000"/>
              </a:solidFill>
              <a:latin typeface="Arial"/>
              <a:ea typeface="Arial"/>
              <a:cs typeface="Arial"/>
              <a:sym typeface="Arial"/>
            </a:endParaRP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Nonfinancial Support</a:t>
            </a:r>
            <a:endParaRPr sz="16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Training materials: applying for a gTLD, becoming a Registry Operator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Capacity Development/ Mentorship Program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Access </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to an </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Applicant Counselor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List of volunteer professional service providers</a:t>
            </a:r>
            <a:endParaRPr sz="1800" b="0" i="0" u="none" strike="noStrike" cap="none">
              <a:solidFill>
                <a:srgbClr val="000000"/>
              </a:solidFill>
              <a:latin typeface="Arial"/>
              <a:ea typeface="Arial"/>
              <a:cs typeface="Arial"/>
              <a:sym typeface="Arial"/>
            </a:endParaRP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1633E"/>
                </a:solidFill>
                <a:latin typeface="Arial"/>
                <a:ea typeface="Arial"/>
                <a:cs typeface="Arial"/>
                <a:sym typeface="Arial"/>
              </a:rPr>
              <a:t>Financial Support</a:t>
            </a:r>
            <a:endParaRPr sz="18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A 75-85% reduction in applicable gTLD evaluation fees</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rPr>
              <a:t>Bid credit </a:t>
            </a:r>
            <a:endParaRPr sz="1800" b="0" i="0" u="none" strike="noStrike" cap="none" dirty="0">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Reduced/waived base registry operator fees</a:t>
            </a:r>
            <a:r>
              <a:rPr lang="en-US" sz="1800" b="0" i="0" u="none" strike="noStrike" cap="none" dirty="0">
                <a:solidFill>
                  <a:srgbClr val="0B3458"/>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Portfolio</a:t>
            </a:r>
            <a:endParaRP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The Applicant Support Program provides a range of financial and nonfinancial assistance to qualified, eligible entities.</a:t>
            </a:r>
            <a:endParaRPr sz="1400" b="0" i="0" u="none" strike="noStrike" cap="none">
              <a:solidFill>
                <a:srgbClr val="000000"/>
              </a:solidFill>
              <a:latin typeface="Arial"/>
              <a:ea typeface="Arial"/>
              <a:cs typeface="Arial"/>
              <a:sym typeface="Arial"/>
            </a:endParaRP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Evaluating Support Applicants</a:t>
            </a:r>
            <a:endParaRPr/>
          </a:p>
        </p:txBody>
      </p:sp>
      <p:sp>
        <p:nvSpPr>
          <p:cNvPr id="635" name="Google Shape;635;p17"/>
          <p:cNvSpPr txBox="1"/>
          <p:nvPr/>
        </p:nvSpPr>
        <p:spPr>
          <a:xfrm>
            <a:off x="431799" y="1737916"/>
            <a:ext cx="4810761"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General business due diligence, including:</a:t>
            </a:r>
            <a:endParaRPr sz="1400" b="0" i="0" u="none" strike="noStrike" cap="none">
              <a:solidFill>
                <a:srgbClr val="000000"/>
              </a:solidFill>
              <a:latin typeface="Arial"/>
              <a:ea typeface="Arial"/>
              <a:cs typeface="Arial"/>
              <a:sym typeface="Arial"/>
            </a:endParaRP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B3458"/>
                </a:solidFill>
                <a:latin typeface="Arial"/>
                <a:ea typeface="Arial"/>
                <a:cs typeface="Arial"/>
                <a:sym typeface="Arial"/>
              </a:rPr>
              <a:t>PHASE 1</a:t>
            </a:r>
            <a:endParaRPr sz="1400" b="0" i="0" u="none" strike="noStrike" cap="none">
              <a:solidFill>
                <a:srgbClr val="000000"/>
              </a:solidFill>
              <a:latin typeface="Arial"/>
              <a:ea typeface="Arial"/>
              <a:cs typeface="Arial"/>
              <a:sym typeface="Arial"/>
            </a:endParaRP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Legal compliance check.</a:t>
            </a:r>
            <a:endParaRPr sz="1400" b="0" i="0" u="none" strike="noStrike" cap="none">
              <a:solidFill>
                <a:srgbClr val="000000"/>
              </a:solidFill>
              <a:latin typeface="Arial"/>
              <a:ea typeface="Arial"/>
              <a:cs typeface="Arial"/>
              <a:sym typeface="Arial"/>
            </a:endParaRP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Confirming that all required documentation has been submitted.</a:t>
            </a:r>
            <a:endParaRPr sz="1400" b="0" i="0" u="none" strike="noStrike" cap="none">
              <a:solidFill>
                <a:srgbClr val="000000"/>
              </a:solidFill>
              <a:latin typeface="Arial"/>
              <a:ea typeface="Arial"/>
              <a:cs typeface="Arial"/>
              <a:sym typeface="Arial"/>
            </a:endParaRP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Confirming </a:t>
            </a:r>
            <a:br>
              <a:rPr lang="en-US" sz="1800" b="0" i="0" u="none" strike="noStrike" cap="none">
                <a:solidFill>
                  <a:srgbClr val="0B3458"/>
                </a:solidFill>
                <a:latin typeface="Arial"/>
                <a:ea typeface="Arial"/>
                <a:cs typeface="Arial"/>
                <a:sym typeface="Arial"/>
              </a:rPr>
            </a:br>
            <a:r>
              <a:rPr lang="en-US" sz="1800" b="0" i="0" u="none" strike="noStrike" cap="none">
                <a:solidFill>
                  <a:srgbClr val="0B3458"/>
                </a:solidFill>
                <a:latin typeface="Arial"/>
                <a:ea typeface="Arial"/>
                <a:cs typeface="Arial"/>
                <a:sym typeface="Arial"/>
              </a:rPr>
              <a:t>the applicant meets eligibility criteria for New gTLD Program: Next Round.</a:t>
            </a:r>
            <a:endParaRPr sz="1400" b="0" i="0" u="none" strike="noStrike" cap="none">
              <a:solidFill>
                <a:srgbClr val="000000"/>
              </a:solidFill>
              <a:latin typeface="Arial"/>
              <a:ea typeface="Arial"/>
              <a:cs typeface="Arial"/>
              <a:sym typeface="Arial"/>
            </a:endParaRP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Background screening and cybersquatting history check.</a:t>
            </a:r>
            <a:endParaRPr sz="1400" b="0" i="0" u="none" strike="noStrike" cap="none">
              <a:solidFill>
                <a:srgbClr val="000000"/>
              </a:solidFill>
              <a:latin typeface="Arial"/>
              <a:ea typeface="Arial"/>
              <a:cs typeface="Arial"/>
              <a:sym typeface="Arial"/>
            </a:endParaRP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Applicants that do not pass the general business due-diligence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pre-screening will not be considered for Phase 2 evaluation.</a:t>
            </a:r>
            <a:endParaRPr sz="1400" b="0" i="0" u="none" strike="noStrike" cap="none">
              <a:solidFill>
                <a:srgbClr val="000000"/>
              </a:solidFill>
              <a:latin typeface="Arial"/>
              <a:ea typeface="Arial"/>
              <a:cs typeface="Arial"/>
              <a:sym typeface="Arial"/>
            </a:endParaRP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900113"/>
            <a:ext cx="5374090" cy="4613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Evaluating Support Applicants</a:t>
            </a:r>
            <a:endParaRP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B3458"/>
                </a:solidFill>
                <a:latin typeface="Arial"/>
                <a:ea typeface="Arial"/>
                <a:cs typeface="Arial"/>
                <a:sym typeface="Arial"/>
              </a:rPr>
              <a:t>PHASE 2</a:t>
            </a:r>
            <a:endParaRPr sz="1400" b="0" i="0" u="none" strike="noStrike" cap="none">
              <a:solidFill>
                <a:srgbClr val="000000"/>
              </a:solidFill>
              <a:latin typeface="Arial"/>
              <a:ea typeface="Arial"/>
              <a:cs typeface="Arial"/>
              <a:sym typeface="Arial"/>
            </a:endParaRP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Evaluations conducted by third-party vendor managing a Support Applicant Review Panel:</a:t>
            </a:r>
            <a:endParaRPr sz="1400" b="0" i="0" u="none" strike="noStrike" cap="none">
              <a:solidFill>
                <a:srgbClr val="000000"/>
              </a:solidFill>
              <a:latin typeface="Arial"/>
              <a:ea typeface="Arial"/>
              <a:cs typeface="Arial"/>
              <a:sym typeface="Arial"/>
            </a:endParaRP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Public responsibility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due diligence: </a:t>
            </a:r>
            <a:endParaRPr sz="1400" b="0" i="0" u="none" strike="noStrike" cap="none">
              <a:solidFill>
                <a:srgbClr val="000000"/>
              </a:solidFill>
              <a:latin typeface="Arial"/>
              <a:ea typeface="Arial"/>
              <a:cs typeface="Arial"/>
              <a:sym typeface="Arial"/>
            </a:endParaRPr>
          </a:p>
          <a:p>
            <a:pPr marL="141750" marR="0" lvl="0" indent="-141750" algn="l" rtl="0">
              <a:lnSpc>
                <a:spcPct val="100000"/>
              </a:lnSpc>
              <a:spcBef>
                <a:spcPts val="600"/>
              </a:spcBef>
              <a:spcAft>
                <a:spcPts val="0"/>
              </a:spcAft>
              <a:buClr>
                <a:srgbClr val="F1633E"/>
              </a:buClr>
              <a:buSzPts val="1600"/>
              <a:buFont typeface="Arial"/>
              <a:buChar char="•"/>
            </a:pPr>
            <a:r>
              <a:rPr lang="en-US" sz="1600" b="0" i="0" u="none" strike="noStrike" cap="none">
                <a:solidFill>
                  <a:srgbClr val="0B3458"/>
                </a:solidFill>
                <a:latin typeface="Arial"/>
                <a:ea typeface="Arial"/>
                <a:cs typeface="Arial"/>
                <a:sym typeface="Arial"/>
              </a:rPr>
              <a:t>Applicant does not trade in, produce, or promote an industry/string contrary to generally accepted legal norms of morality and public order.</a:t>
            </a:r>
            <a:endParaRPr sz="1400" b="0" i="0" u="none" strike="noStrike" cap="none">
              <a:solidFill>
                <a:srgbClr val="000000"/>
              </a:solidFill>
              <a:latin typeface="Arial"/>
              <a:ea typeface="Arial"/>
              <a:cs typeface="Arial"/>
              <a:sym typeface="Arial"/>
            </a:endParaRPr>
          </a:p>
          <a:p>
            <a:pPr marL="141750" marR="0" lvl="0" indent="-141750" algn="l" rtl="0">
              <a:lnSpc>
                <a:spcPct val="100000"/>
              </a:lnSpc>
              <a:spcBef>
                <a:spcPts val="600"/>
              </a:spcBef>
              <a:spcAft>
                <a:spcPts val="600"/>
              </a:spcAft>
              <a:buClr>
                <a:srgbClr val="F1633E"/>
              </a:buClr>
              <a:buSzPts val="1600"/>
              <a:buFont typeface="Arial"/>
              <a:buChar char="•"/>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Applicant is not affiliated</a:t>
            </a:r>
            <a:r>
              <a:rPr lang="en-US" sz="1600">
                <a:solidFill>
                  <a:srgbClr val="0B3458"/>
                </a:solidFill>
              </a:rPr>
              <a:t>.</a:t>
            </a:r>
            <a:endParaRPr sz="1400" b="0" i="0" u="none" strike="noStrike" cap="none">
              <a:solidFill>
                <a:srgbClr val="000000"/>
              </a:solidFill>
              <a:latin typeface="Arial"/>
              <a:ea typeface="Arial"/>
              <a:cs typeface="Arial"/>
              <a:sym typeface="Arial"/>
            </a:endParaRP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Financial need: </a:t>
            </a:r>
            <a:endParaRPr sz="1400" b="0" i="0" u="none" strike="noStrike" cap="none">
              <a:solidFill>
                <a:srgbClr val="000000"/>
              </a:solidFill>
              <a:latin typeface="Arial"/>
              <a:ea typeface="Arial"/>
              <a:cs typeface="Arial"/>
              <a:sym typeface="Arial"/>
            </a:endParaRPr>
          </a:p>
          <a:p>
            <a:pPr marL="177750" marR="0" lvl="0" indent="-177750" algn="l" rtl="0">
              <a:lnSpc>
                <a:spcPct val="100000"/>
              </a:lnSpc>
              <a:spcBef>
                <a:spcPts val="600"/>
              </a:spcBef>
              <a:spcAft>
                <a:spcPts val="600"/>
              </a:spcAft>
              <a:buClr>
                <a:srgbClr val="F1633E"/>
              </a:buClr>
              <a:buSzPts val="1800"/>
              <a:buFont typeface="Arial"/>
              <a:buChar char="•"/>
            </a:pPr>
            <a:r>
              <a:rPr lang="en-US" sz="1800" b="0" i="0" u="none" strike="noStrike" cap="none">
                <a:solidFill>
                  <a:srgbClr val="0B3458"/>
                </a:solidFill>
                <a:latin typeface="Arial"/>
                <a:ea typeface="Arial"/>
                <a:cs typeface="Arial"/>
                <a:sym typeface="Arial"/>
              </a:rPr>
              <a:t>Applicant could not afford to apply to the New gTLD Program without financial hardship. </a:t>
            </a:r>
            <a:endParaRPr sz="1400" b="0" i="0" u="none" strike="noStrike" cap="none">
              <a:solidFill>
                <a:srgbClr val="000000"/>
              </a:solidFill>
              <a:latin typeface="Arial"/>
              <a:ea typeface="Arial"/>
              <a:cs typeface="Arial"/>
              <a:sym typeface="Arial"/>
            </a:endParaRP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B3458"/>
                </a:solidFill>
                <a:latin typeface="Arial"/>
                <a:ea typeface="Arial"/>
                <a:cs typeface="Arial"/>
                <a:sym typeface="Arial"/>
              </a:rPr>
              <a:t>Financial viability: </a:t>
            </a:r>
            <a:endParaRPr sz="1400" b="0" i="0" u="none" strike="noStrike" cap="none" dirty="0">
              <a:solidFill>
                <a:srgbClr val="000000"/>
              </a:solidFill>
              <a:latin typeface="Arial"/>
              <a:ea typeface="Arial"/>
              <a:cs typeface="Arial"/>
              <a:sym typeface="Arial"/>
            </a:endParaRPr>
          </a:p>
          <a:p>
            <a:pPr marL="177750" marR="0" lvl="0" indent="-177750" algn="l" rtl="0">
              <a:lnSpc>
                <a:spcPct val="100000"/>
              </a:lnSpc>
              <a:spcBef>
                <a:spcPts val="600"/>
              </a:spcBef>
              <a:spcAft>
                <a:spcPts val="600"/>
              </a:spcAft>
              <a:buClr>
                <a:srgbClr val="F1633E"/>
              </a:buClr>
              <a:buSzPts val="1800"/>
              <a:buFont typeface="Arial"/>
              <a:buChar char="•"/>
            </a:pPr>
            <a:r>
              <a:rPr lang="en-US" sz="1800" b="0" i="0" u="none" strike="noStrike" cap="none" dirty="0">
                <a:solidFill>
                  <a:srgbClr val="0B3458"/>
                </a:solidFill>
                <a:latin typeface="Arial"/>
                <a:ea typeface="Arial"/>
                <a:cs typeface="Arial"/>
                <a:sym typeface="Arial"/>
              </a:rPr>
              <a:t>Applicant demonstrates plan to cover remaining discounted portion of the base gTLD application fee </a:t>
            </a: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and submits required deposit</a:t>
            </a:r>
            <a:r>
              <a:rPr lang="en-US" sz="1800" b="0" i="0" u="none" strike="noStrike" cap="none" dirty="0">
                <a:solidFill>
                  <a:srgbClr val="0B3458"/>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708925"/>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lt1"/>
                </a:solidFill>
              </a:rPr>
              <a:t>An approved entity that passes both phases may qualify for support.</a:t>
            </a:r>
            <a:endParaRPr sz="1800" b="1"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en-US" sz="4500"/>
              <a:t>Agenda</a:t>
            </a:r>
            <a:endParaRPr sz="4500"/>
          </a:p>
        </p:txBody>
      </p:sp>
      <p:sp>
        <p:nvSpPr>
          <p:cNvPr id="75" name="Google Shape;75;p2"/>
          <p:cNvSpPr txBox="1"/>
          <p:nvPr/>
        </p:nvSpPr>
        <p:spPr>
          <a:xfrm>
            <a:off x="1233226" y="2502961"/>
            <a:ext cx="25440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B3458"/>
                </a:solidFill>
                <a:latin typeface="Arial"/>
                <a:ea typeface="Arial"/>
                <a:cs typeface="Arial"/>
                <a:sym typeface="Arial"/>
              </a:rPr>
              <a:t>Overview of the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New gTLD Program: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Next Round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Assistance through the Applicant Support Program</a:t>
            </a:r>
            <a:endParaRPr sz="1800" b="0" i="0" u="none" strike="noStrike" cap="none">
              <a:solidFill>
                <a:srgbClr val="0B3458"/>
              </a:solidFill>
              <a:latin typeface="Arial"/>
              <a:ea typeface="Arial"/>
              <a:cs typeface="Arial"/>
              <a:sym typeface="Arial"/>
            </a:endParaRP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432001"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431999"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84" name="Google Shape;84;p2"/>
          <p:cNvSpPr txBox="1"/>
          <p:nvPr/>
        </p:nvSpPr>
        <p:spPr>
          <a:xfrm>
            <a:off x="1163392" y="501382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B3458"/>
                </a:solidFill>
                <a:latin typeface="Arial"/>
                <a:ea typeface="Arial"/>
                <a:cs typeface="Arial"/>
                <a:sym typeface="Arial"/>
              </a:rPr>
              <a:t>Becoming a </a:t>
            </a:r>
            <a:r>
              <a:rPr lang="en-US" sz="1800" b="1">
                <a:solidFill>
                  <a:srgbClr val="0B3458"/>
                </a:solidFill>
              </a:rPr>
              <a:t>R</a:t>
            </a:r>
            <a:r>
              <a:rPr lang="en-US" sz="1800" b="1" i="0" u="none" strike="noStrike" cap="none">
                <a:solidFill>
                  <a:srgbClr val="0B3458"/>
                </a:solidFill>
                <a:latin typeface="Arial"/>
                <a:ea typeface="Arial"/>
                <a:cs typeface="Arial"/>
                <a:sym typeface="Arial"/>
              </a:rPr>
              <a:t>egistry </a:t>
            </a:r>
            <a:r>
              <a:rPr lang="en-US" sz="1800" b="1">
                <a:solidFill>
                  <a:srgbClr val="0B3458"/>
                </a:solidFill>
              </a:rPr>
              <a:t>O</a:t>
            </a:r>
            <a:r>
              <a:rPr lang="en-US" sz="1800" b="1" i="0" u="none" strike="noStrike" cap="none">
                <a:solidFill>
                  <a:srgbClr val="0B3458"/>
                </a:solidFill>
                <a:latin typeface="Arial"/>
                <a:ea typeface="Arial"/>
                <a:cs typeface="Arial"/>
                <a:sym typeface="Arial"/>
              </a:rPr>
              <a:t>perator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en-US" sz="1800" b="1">
                <a:solidFill>
                  <a:srgbClr val="0B3458"/>
                </a:solidFill>
              </a:rPr>
              <a:t>Events and Resources</a:t>
            </a: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1800" b="1">
                <a:solidFill>
                  <a:srgbClr val="0B3458"/>
                </a:solidFill>
              </a:rPr>
              <a:t>Harnessing the Power of the Internet with a gTLD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Happens Next?</a:t>
            </a:r>
            <a:endParaRP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All new gTLD applicants </a:t>
            </a:r>
            <a:r>
              <a:rPr lang="en-US" sz="2000" b="0" i="0" u="none" strike="noStrike" cap="none">
                <a:solidFill>
                  <a:schemeClr val="lt1"/>
                </a:solidFill>
                <a:latin typeface="Arial"/>
                <a:ea typeface="Arial"/>
                <a:cs typeface="Arial"/>
                <a:sym typeface="Arial"/>
              </a:rPr>
              <a:t>– supported or not – are required to submit a completed application for a new gTLD.</a:t>
            </a:r>
            <a:endParaRPr sz="1400" b="0" i="0" u="none" strike="noStrike" cap="none">
              <a:solidFill>
                <a:srgbClr val="000000"/>
              </a:solidFill>
              <a:latin typeface="Arial"/>
              <a:ea typeface="Arial"/>
              <a:cs typeface="Arial"/>
              <a:sym typeface="Arial"/>
            </a:endParaRP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Requires demonstration </a:t>
            </a:r>
            <a:r>
              <a:rPr lang="en-US" sz="2000" b="0" i="0" u="none" strike="noStrike" cap="none">
                <a:solidFill>
                  <a:schemeClr val="lt1"/>
                </a:solidFill>
                <a:latin typeface="Arial"/>
                <a:ea typeface="Arial"/>
                <a:cs typeface="Arial"/>
                <a:sym typeface="Arial"/>
              </a:rPr>
              <a:t>of technical, operational, and financial capabilities needed to operate a gTLD. </a:t>
            </a:r>
            <a:endParaRPr sz="1400" b="0" i="0" u="none" strike="noStrike" cap="none">
              <a:solidFill>
                <a:srgbClr val="000000"/>
              </a:solidFill>
              <a:latin typeface="Arial"/>
              <a:ea typeface="Arial"/>
              <a:cs typeface="Arial"/>
              <a:sym typeface="Arial"/>
            </a:endParaRP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85" name="Google Shape;685;p19"/>
          <p:cNvSpPr/>
          <p:nvPr/>
        </p:nvSpPr>
        <p:spPr>
          <a:xfrm>
            <a:off x="683798" y="5016370"/>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There are also measures </a:t>
            </a:r>
            <a:r>
              <a:rPr lang="en-US" sz="2000" b="0" i="0" u="none" strike="noStrike" cap="none">
                <a:solidFill>
                  <a:schemeClr val="lt1"/>
                </a:solidFill>
                <a:latin typeface="Arial"/>
                <a:ea typeface="Arial"/>
                <a:cs typeface="Arial"/>
                <a:sym typeface="Arial"/>
              </a:rPr>
              <a:t>in place to deter abuse of the program, outlined in the Applicant Support Program Handbook.</a:t>
            </a:r>
            <a:r>
              <a:rPr lang="en-US" sz="2000" b="0"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 Supported Applicant’s Journey</a:t>
            </a:r>
            <a:endParaRP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PHASES</a:t>
            </a:r>
            <a:endParaRPr sz="1400" b="0" i="0" u="none" strike="noStrike" cap="none">
              <a:solidFill>
                <a:srgbClr val="000000"/>
              </a:solidFill>
              <a:latin typeface="Arial"/>
              <a:ea typeface="Arial"/>
              <a:cs typeface="Arial"/>
              <a:sym typeface="Arial"/>
            </a:endParaRP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EXPERIENCE</a:t>
            </a:r>
            <a:endParaRPr sz="1400" b="0" i="0" u="none" strike="noStrike" cap="none">
              <a:solidFill>
                <a:srgbClr val="000000"/>
              </a:solidFill>
              <a:latin typeface="Arial"/>
              <a:ea typeface="Arial"/>
              <a:cs typeface="Arial"/>
              <a:sym typeface="Arial"/>
            </a:endParaRP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Communications,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outreach &amp; engagement</a:t>
            </a:r>
            <a:endParaRPr sz="1400" b="0" i="0" u="none" strike="noStrike" cap="none">
              <a:solidFill>
                <a:srgbClr val="000000"/>
              </a:solidFill>
              <a:latin typeface="Arial"/>
              <a:ea typeface="Arial"/>
              <a:cs typeface="Arial"/>
              <a:sym typeface="Arial"/>
            </a:endParaRP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What do we need to know to apply?</a:t>
            </a:r>
            <a:endParaRPr sz="1400" b="0" i="0" u="none" strike="noStrike" cap="none">
              <a:solidFill>
                <a:srgbClr val="000000"/>
              </a:solidFill>
              <a:latin typeface="Arial"/>
              <a:ea typeface="Arial"/>
              <a:cs typeface="Arial"/>
              <a:sym typeface="Arial"/>
            </a:endParaRPr>
          </a:p>
        </p:txBody>
      </p:sp>
      <p:sp>
        <p:nvSpPr>
          <p:cNvPr id="699" name="Google Shape;699;p21"/>
          <p:cNvSpPr/>
          <p:nvPr/>
        </p:nvSpPr>
        <p:spPr>
          <a:xfrm>
            <a:off x="6561350" y="2243350"/>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Great to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know there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is support for new registries!</a:t>
            </a:r>
            <a:endParaRPr sz="1400" b="0" i="0" u="none" strike="noStrike" cap="none">
              <a:solidFill>
                <a:srgbClr val="000000"/>
              </a:solidFill>
              <a:latin typeface="Arial"/>
              <a:ea typeface="Arial"/>
              <a:cs typeface="Arial"/>
              <a:sym typeface="Arial"/>
            </a:endParaRP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Awareness</a:t>
            </a:r>
            <a:endParaRPr sz="1400" b="0" i="0" u="none" strike="noStrike" cap="none">
              <a:solidFill>
                <a:srgbClr val="000000"/>
              </a:solidFill>
              <a:latin typeface="Arial"/>
              <a:ea typeface="Arial"/>
              <a:cs typeface="Arial"/>
              <a:sym typeface="Arial"/>
            </a:endParaRP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Understanding</a:t>
            </a:r>
            <a:endParaRPr sz="1400" b="0" i="0" u="none" strike="noStrike" cap="none">
              <a:solidFill>
                <a:srgbClr val="000000"/>
              </a:solidFill>
              <a:latin typeface="Arial"/>
              <a:ea typeface="Arial"/>
              <a:cs typeface="Arial"/>
              <a:sym typeface="Arial"/>
            </a:endParaRP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Consideration</a:t>
            </a:r>
            <a:endParaRPr sz="1400" b="0" i="0" u="none" strike="noStrike" cap="none">
              <a:solidFill>
                <a:srgbClr val="000000"/>
              </a:solidFill>
              <a:latin typeface="Arial"/>
              <a:ea typeface="Arial"/>
              <a:cs typeface="Arial"/>
              <a:sym typeface="Arial"/>
            </a:endParaRP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Capacity Development Applicant Counselor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Pro Bono Services</a:t>
            </a:r>
            <a:endParaRPr sz="1400" b="0" i="0" u="none" strike="noStrike" cap="none">
              <a:solidFill>
                <a:srgbClr val="000000"/>
              </a:solidFill>
              <a:latin typeface="Arial"/>
              <a:ea typeface="Arial"/>
              <a:cs typeface="Arial"/>
              <a:sym typeface="Arial"/>
            </a:endParaRP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How is a gTLD relevant to our work?</a:t>
            </a:r>
            <a:endParaRPr sz="1400" b="0" i="0" u="none" strike="noStrike" cap="none">
              <a:solidFill>
                <a:srgbClr val="000000"/>
              </a:solidFill>
              <a:latin typeface="Arial"/>
              <a:ea typeface="Arial"/>
              <a:cs typeface="Arial"/>
              <a:sym typeface="Arial"/>
            </a:endParaRP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Excited we qualify for support!</a:t>
            </a:r>
            <a:endParaRPr sz="1400" b="0" i="0" u="none" strike="noStrike" cap="none">
              <a:solidFill>
                <a:srgbClr val="000000"/>
              </a:solidFill>
              <a:latin typeface="Arial"/>
              <a:ea typeface="Arial"/>
              <a:cs typeface="Arial"/>
              <a:sym typeface="Arial"/>
            </a:endParaRP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Applicant has applied &amp; qualified</a:t>
            </a:r>
            <a:endParaRPr sz="1400" b="0" i="0" u="none" strike="noStrike" cap="none">
              <a:solidFill>
                <a:srgbClr val="000000"/>
              </a:solidFill>
              <a:latin typeface="Arial"/>
              <a:ea typeface="Arial"/>
              <a:cs typeface="Arial"/>
              <a:sym typeface="Arial"/>
            </a:endParaRP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gTLD Application Submitted</a:t>
            </a:r>
            <a:endParaRPr sz="1400" b="0" i="0" u="none" strike="noStrike" cap="none">
              <a:solidFill>
                <a:srgbClr val="000000"/>
              </a:solidFill>
              <a:latin typeface="Arial"/>
              <a:ea typeface="Arial"/>
              <a:cs typeface="Arial"/>
              <a:sym typeface="Arial"/>
            </a:endParaRP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How do we manage start-up costs?</a:t>
            </a:r>
            <a:endParaRPr sz="1400" b="0" i="0" u="none" strike="noStrike" cap="none">
              <a:solidFill>
                <a:srgbClr val="000000"/>
              </a:solidFill>
              <a:latin typeface="Arial"/>
              <a:ea typeface="Arial"/>
              <a:cs typeface="Arial"/>
              <a:sym typeface="Arial"/>
            </a:endParaRP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 Supported Applicant’s Journey</a:t>
            </a:r>
            <a:endParaRP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Capacity Development Applicant Counselor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Fee Reductions</a:t>
            </a:r>
            <a:endParaRPr sz="1400" b="0" i="0" u="none" strike="noStrike" cap="none">
              <a:solidFill>
                <a:srgbClr val="000000"/>
              </a:solidFill>
              <a:latin typeface="Arial"/>
              <a:ea typeface="Arial"/>
              <a:cs typeface="Arial"/>
              <a:sym typeface="Arial"/>
            </a:endParaRP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Decision</a:t>
            </a:r>
            <a:endParaRPr sz="1400" b="0" i="0" u="none" strike="noStrike" cap="none">
              <a:solidFill>
                <a:srgbClr val="000000"/>
              </a:solidFill>
              <a:latin typeface="Arial"/>
              <a:ea typeface="Arial"/>
              <a:cs typeface="Arial"/>
              <a:sym typeface="Arial"/>
            </a:endParaRP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Contracting &amp; Delegation</a:t>
            </a:r>
            <a:endParaRPr sz="1400" b="0" i="0" u="none" strike="noStrike" cap="none">
              <a:solidFill>
                <a:srgbClr val="000000"/>
              </a:solidFill>
              <a:latin typeface="Arial"/>
              <a:ea typeface="Arial"/>
              <a:cs typeface="Arial"/>
              <a:sym typeface="Arial"/>
            </a:endParaRP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Sustainable registry</a:t>
            </a:r>
            <a:endParaRPr sz="1400" b="0" i="0" u="none" strike="noStrike" cap="none">
              <a:solidFill>
                <a:srgbClr val="000000"/>
              </a:solidFill>
              <a:latin typeface="Arial"/>
              <a:ea typeface="Arial"/>
              <a:cs typeface="Arial"/>
              <a:sym typeface="Arial"/>
            </a:endParaRP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Mentorship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Applicant Counselor</a:t>
            </a:r>
            <a:endParaRPr sz="1400" b="0" i="0" u="none" strike="noStrike" cap="none">
              <a:solidFill>
                <a:srgbClr val="000000"/>
              </a:solidFill>
              <a:latin typeface="Arial"/>
              <a:ea typeface="Arial"/>
              <a:cs typeface="Arial"/>
              <a:sym typeface="Arial"/>
            </a:endParaRP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gTLD Application Submitted!</a:t>
            </a:r>
            <a:endParaRPr sz="1400" b="0" i="0" u="none" strike="noStrike" cap="none">
              <a:solidFill>
                <a:srgbClr val="000000"/>
              </a:solidFill>
              <a:latin typeface="Arial"/>
              <a:ea typeface="Arial"/>
              <a:cs typeface="Arial"/>
              <a:sym typeface="Arial"/>
            </a:endParaRP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 application process was accessible and predictable.</a:t>
            </a:r>
            <a:endParaRPr sz="1400" b="0" i="0" u="none" strike="noStrike" cap="none">
              <a:solidFill>
                <a:srgbClr val="000000"/>
              </a:solidFill>
              <a:latin typeface="Arial"/>
              <a:ea typeface="Arial"/>
              <a:cs typeface="Arial"/>
              <a:sym typeface="Arial"/>
            </a:endParaRP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Application counselors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and pro bono services helped us apply.</a:t>
            </a:r>
            <a:endParaRPr sz="1400" b="0" i="0" u="none" strike="noStrike" cap="none">
              <a:solidFill>
                <a:srgbClr val="000000"/>
              </a:solidFill>
              <a:latin typeface="Arial"/>
              <a:ea typeface="Arial"/>
              <a:cs typeface="Arial"/>
              <a:sym typeface="Arial"/>
            </a:endParaRP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515774"/>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We have resources to help us get started.</a:t>
            </a:r>
            <a:endParaRPr sz="1400" b="0" i="0" u="none" strike="noStrike" cap="none">
              <a:solidFill>
                <a:srgbClr val="000000"/>
              </a:solidFill>
              <a:latin typeface="Arial"/>
              <a:ea typeface="Arial"/>
              <a:cs typeface="Arial"/>
              <a:sym typeface="Arial"/>
            </a:endParaRP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99925"/>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Grateful for ongoing access to resources and the ICANN community.</a:t>
            </a:r>
            <a:endParaRPr sz="1400" b="0" i="0" u="none" strike="noStrike" cap="none">
              <a:solidFill>
                <a:srgbClr val="000000"/>
              </a:solidFill>
              <a:latin typeface="Arial"/>
              <a:ea typeface="Arial"/>
              <a:cs typeface="Arial"/>
              <a:sym typeface="Arial"/>
            </a:endParaRP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10</a:t>
            </a:r>
            <a:endParaRPr sz="1400" b="0" i="0" u="none" strike="noStrike" cap="none">
              <a:solidFill>
                <a:srgbClr val="000000"/>
              </a:solidFill>
              <a:latin typeface="Arial"/>
              <a:ea typeface="Arial"/>
              <a:cs typeface="Arial"/>
              <a:sym typeface="Arial"/>
            </a:endParaRP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Mentorship Reduced/Waived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Base RO Fees</a:t>
            </a:r>
            <a:endParaRPr sz="1400" b="0" i="0" u="none" strike="noStrike" cap="none">
              <a:solidFill>
                <a:srgbClr val="000000"/>
              </a:solidFill>
              <a:latin typeface="Arial"/>
              <a:ea typeface="Arial"/>
              <a:cs typeface="Arial"/>
              <a:sym typeface="Arial"/>
            </a:endParaRP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Ready to launch! </a:t>
            </a:r>
            <a:endParaRPr sz="1400" b="0" i="0" u="none" strike="noStrike" cap="none">
              <a:solidFill>
                <a:srgbClr val="000000"/>
              </a:solidFill>
              <a:latin typeface="Arial"/>
              <a:ea typeface="Arial"/>
              <a:cs typeface="Arial"/>
              <a:sym typeface="Arial"/>
            </a:endParaRP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PHASES</a:t>
            </a:r>
            <a:endParaRPr sz="1400" b="0" i="0" u="none" strike="noStrike" cap="none">
              <a:solidFill>
                <a:srgbClr val="000000"/>
              </a:solidFill>
              <a:latin typeface="Arial"/>
              <a:ea typeface="Arial"/>
              <a:cs typeface="Arial"/>
              <a:sym typeface="Arial"/>
            </a:endParaRP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EXPERIENCE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NOV 2024</a:t>
            </a:r>
            <a:endParaRPr sz="1400" b="0" i="0" u="none" strike="noStrike" cap="none">
              <a:solidFill>
                <a:srgbClr val="000000"/>
              </a:solidFill>
              <a:latin typeface="Arial"/>
              <a:ea typeface="Arial"/>
              <a:cs typeface="Arial"/>
              <a:sym typeface="Arial"/>
            </a:endParaRPr>
          </a:p>
        </p:txBody>
      </p:sp>
      <p:sp>
        <p:nvSpPr>
          <p:cNvPr id="798" name="Google Shape;798;p23"/>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Q3 2026</a:t>
            </a:r>
            <a:endParaRPr sz="1400" b="0" i="0" u="none" strike="noStrike" cap="none">
              <a:solidFill>
                <a:srgbClr val="000000"/>
              </a:solidFill>
              <a:latin typeface="Arial"/>
              <a:ea typeface="Arial"/>
              <a:cs typeface="Arial"/>
              <a:sym typeface="Arial"/>
            </a:endParaRPr>
          </a:p>
        </p:txBody>
      </p:sp>
      <p:sp>
        <p:nvSpPr>
          <p:cNvPr id="804" name="Google Shape;804;p23"/>
          <p:cNvSpPr txBox="1"/>
          <p:nvPr/>
        </p:nvSpPr>
        <p:spPr>
          <a:xfrm>
            <a:off x="2813299" y="1882375"/>
            <a:ext cx="11367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dirty="0">
                <a:solidFill>
                  <a:srgbClr val="7F7F7F"/>
                </a:solidFill>
              </a:rPr>
              <a:t>DEC</a:t>
            </a:r>
            <a:r>
              <a:rPr lang="en-US" sz="1600" b="1" i="0" u="none" strike="noStrike" cap="none" dirty="0">
                <a:solidFill>
                  <a:srgbClr val="7F7F7F"/>
                </a:solidFill>
                <a:latin typeface="Arial"/>
                <a:ea typeface="Arial"/>
                <a:cs typeface="Arial"/>
                <a:sym typeface="Arial"/>
              </a:rPr>
              <a:t> 2025</a:t>
            </a:r>
            <a:endParaRPr sz="1400" b="0" i="0" u="none" strike="noStrike" cap="none" dirty="0">
              <a:solidFill>
                <a:srgbClr val="000000"/>
              </a:solidFill>
              <a:latin typeface="Arial"/>
              <a:ea typeface="Arial"/>
              <a:cs typeface="Arial"/>
              <a:sym typeface="Arial"/>
            </a:endParaRP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A49"/>
                </a:solidFill>
                <a:latin typeface="Arial"/>
                <a:ea typeface="Arial"/>
                <a:cs typeface="Arial"/>
                <a:sym typeface="Arial"/>
              </a:rPr>
              <a:t>Applicant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Support Program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Application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Submission</a:t>
            </a:r>
            <a:endParaRPr sz="1400" b="0" i="0" u="none" strike="noStrike" cap="none">
              <a:solidFill>
                <a:srgbClr val="000000"/>
              </a:solidFill>
              <a:latin typeface="Arial"/>
              <a:ea typeface="Arial"/>
              <a:cs typeface="Arial"/>
              <a:sym typeface="Arial"/>
            </a:endParaRP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bg1"/>
                </a:solidFill>
                <a:latin typeface="Arial"/>
                <a:ea typeface="Arial"/>
                <a:cs typeface="Arial"/>
                <a:sym typeface="Arial"/>
              </a:rPr>
              <a:t>Applicant </a:t>
            </a:r>
            <a:br>
              <a:rPr lang="en-US" sz="1600" b="1" i="0" u="none" strike="noStrike" cap="none" dirty="0">
                <a:solidFill>
                  <a:schemeClr val="bg1"/>
                </a:solidFill>
                <a:latin typeface="Arial"/>
                <a:ea typeface="Arial"/>
                <a:cs typeface="Arial"/>
                <a:sym typeface="Arial"/>
              </a:rPr>
            </a:br>
            <a:r>
              <a:rPr lang="en-US" sz="1600" b="1" i="0" u="none" strike="noStrike" cap="none" dirty="0">
                <a:solidFill>
                  <a:schemeClr val="bg1"/>
                </a:solidFill>
                <a:latin typeface="Arial"/>
                <a:ea typeface="Arial"/>
                <a:cs typeface="Arial"/>
                <a:sym typeface="Arial"/>
              </a:rPr>
              <a:t>Guidebook</a:t>
            </a:r>
            <a:endParaRPr sz="1400" b="0" i="0" u="none" strike="noStrike" cap="none" dirty="0">
              <a:solidFill>
                <a:schemeClr val="bg1"/>
              </a:solidFill>
              <a:latin typeface="Arial"/>
              <a:ea typeface="Arial"/>
              <a:cs typeface="Arial"/>
              <a:sym typeface="Arial"/>
            </a:endParaRP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Key Dates</a:t>
            </a:r>
            <a:endParaRPr/>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gTLD Application Submission</a:t>
            </a:r>
            <a:endParaRPr sz="1400" b="0" i="0" u="none" strike="noStrike" cap="none">
              <a:solidFill>
                <a:srgbClr val="000000"/>
              </a:solidFill>
              <a:latin typeface="Arial"/>
              <a:ea typeface="Arial"/>
              <a:cs typeface="Arial"/>
              <a:sym typeface="Arial"/>
            </a:endParaRP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1" y="5186343"/>
            <a:ext cx="204672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Application </a:t>
            </a:r>
            <a:br>
              <a:rPr lang="en-US" sz="1600" b="0" i="0" u="none" strike="noStrike" cap="none" dirty="0">
                <a:solidFill>
                  <a:srgbClr val="0B3458"/>
                </a:solidFill>
                <a:latin typeface="Arial"/>
                <a:ea typeface="Arial"/>
                <a:cs typeface="Arial"/>
                <a:sym typeface="Arial"/>
              </a:rPr>
            </a:br>
            <a:r>
              <a:rPr lang="en-US" sz="1600" b="0" i="0" u="none" strike="noStrike" cap="none" dirty="0">
                <a:solidFill>
                  <a:srgbClr val="0B3458"/>
                </a:solidFill>
                <a:latin typeface="Arial"/>
                <a:ea typeface="Arial"/>
                <a:cs typeface="Arial"/>
                <a:sym typeface="Arial"/>
              </a:rPr>
              <a:t>submission period </a:t>
            </a:r>
            <a:br>
              <a:rPr lang="en-US" sz="1600" b="0" i="0" u="none" strike="noStrike" cap="none" dirty="0">
                <a:solidFill>
                  <a:srgbClr val="0B3458"/>
                </a:solidFill>
                <a:latin typeface="Arial"/>
                <a:ea typeface="Arial"/>
                <a:cs typeface="Arial"/>
                <a:sym typeface="Arial"/>
              </a:rPr>
            </a:br>
            <a:r>
              <a:rPr lang="en-US" sz="1600" b="0" i="0" u="none" strike="noStrike" cap="none" dirty="0">
                <a:solidFill>
                  <a:srgbClr val="0B3458"/>
                </a:solidFill>
                <a:latin typeface="Arial"/>
                <a:ea typeface="Arial"/>
                <a:cs typeface="Arial"/>
                <a:sym typeface="Arial"/>
              </a:rPr>
              <a:t>for ASP </a:t>
            </a:r>
            <a:r>
              <a:rPr lang="en-US" sz="1600" b="1" i="0" u="none" strike="noStrike" cap="none" dirty="0">
                <a:solidFill>
                  <a:srgbClr val="0B3458"/>
                </a:solidFill>
                <a:latin typeface="Arial"/>
                <a:ea typeface="Arial"/>
                <a:cs typeface="Arial"/>
                <a:sym typeface="Arial"/>
              </a:rPr>
              <a:t>(19 Nov 2024 - 19 Nov 2025)</a:t>
            </a:r>
            <a:endParaRPr sz="1400" b="0" i="0" u="none" strike="noStrike" cap="none" dirty="0">
              <a:solidFill>
                <a:srgbClr val="000000"/>
              </a:solidFill>
              <a:latin typeface="Arial"/>
              <a:ea typeface="Arial"/>
              <a:cs typeface="Arial"/>
              <a:sym typeface="Arial"/>
            </a:endParaRPr>
          </a:p>
        </p:txBody>
      </p:sp>
      <p:cxnSp>
        <p:nvCxnSpPr>
          <p:cNvPr id="815" name="Google Shape;815;p23"/>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186343"/>
            <a:ext cx="281510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The Applicant Guidebook is a critical resource for the program and is estimated to be available in </a:t>
            </a:r>
            <a:r>
              <a:rPr lang="en-US" sz="1600" b="1" i="0" u="none" strike="noStrike" cap="none" dirty="0">
                <a:solidFill>
                  <a:srgbClr val="0B3458"/>
                </a:solidFill>
                <a:latin typeface="Arial"/>
                <a:ea typeface="Arial"/>
                <a:cs typeface="Arial"/>
                <a:sym typeface="Arial"/>
              </a:rPr>
              <a:t>December 2025</a:t>
            </a:r>
            <a:endParaRPr sz="1400" b="0" i="0" u="none" strike="noStrike" cap="none" dirty="0">
              <a:solidFill>
                <a:srgbClr val="000000"/>
              </a:solidFill>
              <a:latin typeface="Arial"/>
              <a:ea typeface="Arial"/>
              <a:cs typeface="Arial"/>
              <a:sym typeface="Arial"/>
            </a:endParaRP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5186343"/>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submission period for new gTLDs expected to open in </a:t>
            </a:r>
            <a:r>
              <a:rPr lang="en-US" sz="1600" b="1" i="0" u="none" strike="noStrike" cap="none">
                <a:solidFill>
                  <a:srgbClr val="0B3458"/>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3308315" cy="307777"/>
          </a:xfrm>
          <a:prstGeom prst="rect">
            <a:avLst/>
          </a:prstGeom>
          <a:noFill/>
        </p:spPr>
        <p:txBody>
          <a:bodyPr wrap="square" rtlCol="0">
            <a:spAutoFit/>
          </a:bodyPr>
          <a:lstStyle/>
          <a:p>
            <a:r>
              <a:rPr lang="en-US" dirty="0">
                <a:solidFill>
                  <a:srgbClr val="0B3458"/>
                </a:solidFill>
              </a:rPr>
              <a:t>Dates subject to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06</a:t>
            </a:r>
            <a:endParaRP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Events and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Upcoming Events</a:t>
            </a:r>
            <a:endParaRP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accent2"/>
                </a:solidFill>
                <a:latin typeface="Arial"/>
                <a:ea typeface="Arial"/>
                <a:cs typeface="Arial"/>
                <a:sym typeface="Arial"/>
              </a:rPr>
              <a:t>Stay up to date on all ICANN and Next Round events through the</a:t>
            </a:r>
            <a:endParaRPr/>
          </a:p>
          <a:p>
            <a:pPr marL="0" marR="0" lvl="0" indent="0" algn="l" rtl="0">
              <a:lnSpc>
                <a:spcPct val="150000"/>
              </a:lnSpc>
              <a:spcBef>
                <a:spcPts val="0"/>
              </a:spcBef>
              <a:spcAft>
                <a:spcPts val="0"/>
              </a:spcAft>
              <a:buClr>
                <a:srgbClr val="000000"/>
              </a:buClr>
              <a:buSzPts val="1800"/>
              <a:buFont typeface="Arial"/>
              <a:buNone/>
            </a:pPr>
            <a:r>
              <a:rPr lang="en-US" sz="1800" b="0" i="0" u="sng" strike="noStrike" cap="none">
                <a:solidFill>
                  <a:schemeClr val="hlink"/>
                </a:solidFill>
                <a:latin typeface="Arial"/>
                <a:ea typeface="Arial"/>
                <a:cs typeface="Arial"/>
                <a:sym typeface="Arial"/>
                <a:hlinkClick r:id="rId3"/>
              </a:rPr>
              <a:t>ICANN Engagement Calendar</a:t>
            </a:r>
            <a:r>
              <a:rPr lang="en-US" sz="1800" b="0" i="0" u="none" strike="noStrike" cap="none">
                <a:solidFill>
                  <a:srgbClr val="000000"/>
                </a:solidFill>
                <a:latin typeface="Arial"/>
                <a:ea typeface="Arial"/>
                <a:cs typeface="Arial"/>
                <a:sym typeface="Arial"/>
              </a:rPr>
              <a:t>.</a:t>
            </a:r>
            <a:endParaRP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Stay Informed.</a:t>
            </a:r>
            <a:endParaRP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Join the </a:t>
            </a:r>
            <a:r>
              <a:rPr lang="en-US" sz="1800" b="1" i="0" u="none" strike="noStrike" cap="none">
                <a:solidFill>
                  <a:srgbClr val="0B3458"/>
                </a:solidFill>
                <a:latin typeface="Arial"/>
                <a:ea typeface="Arial"/>
                <a:cs typeface="Arial"/>
                <a:sym typeface="Arial"/>
              </a:rPr>
              <a:t>Mailing List</a:t>
            </a:r>
            <a:r>
              <a:rPr lang="en-US" sz="1800" i="0" u="none" strike="noStrike" cap="none">
                <a:solidFill>
                  <a:srgbClr val="0B3458"/>
                </a:solidFill>
              </a:rPr>
              <a:t>:</a:t>
            </a:r>
            <a:r>
              <a:rPr lang="en-US" sz="1800" b="0" i="0" u="none" strike="noStrike" cap="none">
                <a:solidFill>
                  <a:srgbClr val="0B3458"/>
                </a:solidFill>
                <a:latin typeface="Arial"/>
                <a:ea typeface="Arial"/>
                <a:cs typeface="Arial"/>
                <a:sym typeface="Arial"/>
              </a:rPr>
              <a:t> </a:t>
            </a:r>
            <a:r>
              <a:rPr lang="en-US"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General inquiries</a:t>
            </a:r>
            <a:r>
              <a:rPr lang="en-US" sz="1800">
                <a:solidFill>
                  <a:srgbClr val="0B3458"/>
                </a:solidFill>
              </a:rPr>
              <a:t>: </a:t>
            </a:r>
            <a:r>
              <a:rPr lang="en-US" sz="1800" u="sng">
                <a:solidFill>
                  <a:schemeClr val="hlink"/>
                </a:solidFill>
                <a:hlinkClick r:id="rId4"/>
              </a:rPr>
              <a:t>globalsupport@icann.org</a:t>
            </a:r>
            <a:r>
              <a:rPr lang="en-US" sz="1800">
                <a:solidFill>
                  <a:srgbClr val="0B3458"/>
                </a:solidFill>
              </a:rPr>
              <a:t> </a:t>
            </a: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U</a:t>
            </a:r>
            <a:r>
              <a:rPr lang="en-US" sz="1800" b="1" i="0" u="none" strike="noStrike" cap="none">
                <a:solidFill>
                  <a:srgbClr val="0B3458"/>
                </a:solidFill>
                <a:latin typeface="Arial"/>
                <a:ea typeface="Arial"/>
                <a:cs typeface="Arial"/>
                <a:sym typeface="Arial"/>
              </a:rPr>
              <a:t>pdates and news</a:t>
            </a:r>
            <a:r>
              <a:rPr lang="en-US" sz="1800">
                <a:solidFill>
                  <a:srgbClr val="0B3458"/>
                </a:solidFill>
              </a:rPr>
              <a:t>:</a:t>
            </a:r>
            <a:r>
              <a:rPr lang="en-US" sz="1800" i="0" u="none" strike="noStrike" cap="none">
                <a:solidFill>
                  <a:srgbClr val="0B3458"/>
                </a:solidFill>
              </a:rPr>
              <a:t> </a:t>
            </a: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Helpful Resources for Support Applicants</a:t>
            </a:r>
            <a:endParaRPr/>
          </a:p>
        </p:txBody>
      </p:sp>
      <p:sp>
        <p:nvSpPr>
          <p:cNvPr id="852" name="Google Shape;852;p31"/>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Applicant Support Program Website</a:t>
            </a:r>
            <a:r>
              <a:rPr lang="en-US" sz="1800" b="0" i="0" u="sng"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Applicant Support Program Handbook</a:t>
            </a:r>
            <a:r>
              <a:rPr lang="en-US" sz="1800" b="0" i="0" u="sng"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Applicant Support Program IRT</a:t>
            </a:r>
            <a:b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Sub-Track Wiki Page</a:t>
            </a:r>
            <a:endParaRPr sz="1800" b="0" i="0" u="sng" strike="noStrike" cap="none" dirty="0">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Background information on the Applicant Support Program</a:t>
            </a:r>
            <a:endParaRPr sz="1800" b="0" i="0" u="sng" strike="noStrike" cap="none" dirty="0">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u="sng" dirty="0">
                <a:solidFill>
                  <a:schemeClr val="dk2"/>
                </a:solidFill>
              </a:rPr>
              <a:t>Use Cases </a:t>
            </a:r>
            <a:r>
              <a:rPr lang="en-US"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of gTLDs</a:t>
            </a:r>
            <a:endParaRPr sz="1800" b="0" i="0" u="sng" strike="noStrike" cap="none" dirty="0">
              <a:solidFill>
                <a:schemeClr val="dk2"/>
              </a:solidFill>
              <a:latin typeface="Arial"/>
              <a:ea typeface="Arial"/>
              <a:cs typeface="Arial"/>
              <a:sym typeface="Arial"/>
            </a:endParaRP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B3458"/>
                </a:solidFill>
                <a:latin typeface="Arial"/>
                <a:ea typeface="Arial"/>
                <a:cs typeface="Arial"/>
                <a:sym typeface="Arial"/>
              </a:rPr>
              <a:t>OUTREACH AND ENGAGEMENT</a:t>
            </a:r>
            <a:endParaRPr sz="1400" b="0" i="0" u="none" strike="noStrike" cap="none">
              <a:solidFill>
                <a:srgbClr val="000000"/>
              </a:solidFill>
              <a:latin typeface="Arial"/>
              <a:ea typeface="Arial"/>
              <a:cs typeface="Arial"/>
              <a:sym typeface="Arial"/>
            </a:endParaRPr>
          </a:p>
        </p:txBody>
      </p:sp>
      <p:sp>
        <p:nvSpPr>
          <p:cNvPr id="854" name="Google Shape;854;p31"/>
          <p:cNvSpPr txBox="1"/>
          <p:nvPr/>
        </p:nvSpPr>
        <p:spPr>
          <a:xfrm>
            <a:off x="4076241" y="536426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n-US" sz="1800" u="sng" dirty="0">
                <a:solidFill>
                  <a:schemeClr val="bg2"/>
                </a:solidFill>
                <a:hlinkClick r:id="rId10">
                  <a:extLst>
                    <a:ext uri="{A12FA001-AC4F-418D-AE19-62706E023703}">
                      <ahyp:hlinkClr xmlns:ahyp="http://schemas.microsoft.com/office/drawing/2018/hyperlinkcolor" val="tx"/>
                    </a:ext>
                  </a:extLst>
                </a:hlinkClick>
              </a:rPr>
              <a:t>ICANN Learn Courses</a:t>
            </a:r>
            <a:endParaRPr sz="1800" b="0" i="0" u="sng" strike="noStrike" cap="none" dirty="0">
              <a:solidFill>
                <a:schemeClr val="bg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2f0b3186bae_0_143"/>
          <p:cNvSpPr txBox="1">
            <a:spLocks noGrp="1"/>
          </p:cNvSpPr>
          <p:nvPr>
            <p:ph type="title"/>
          </p:nvPr>
        </p:nvSpPr>
        <p:spPr>
          <a:xfrm>
            <a:off x="431798" y="900113"/>
            <a:ext cx="8073300" cy="84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Become a Next Round gTLD Program Champion</a:t>
            </a:r>
            <a:endParaRPr/>
          </a:p>
        </p:txBody>
      </p:sp>
      <p:sp>
        <p:nvSpPr>
          <p:cNvPr id="1015" name="Google Shape;1015;g2f0b3186bae_0_143"/>
          <p:cNvSpPr/>
          <p:nvPr/>
        </p:nvSpPr>
        <p:spPr>
          <a:xfrm>
            <a:off x="2216126" y="2342548"/>
            <a:ext cx="1620000" cy="2136600"/>
          </a:xfrm>
          <a:prstGeom prst="rect">
            <a:avLst/>
          </a:prstGeom>
          <a:solidFill>
            <a:schemeClr val="lt1"/>
          </a:solidFill>
          <a:ln>
            <a:noFill/>
          </a:ln>
        </p:spPr>
        <p:txBody>
          <a:bodyPr spcFirstLastPara="1" wrap="square" lIns="216000" tIns="324000" rIns="216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Fully self-directed and voluntary</a:t>
            </a:r>
            <a:endParaRPr sz="1400" b="0" i="0" u="none" strike="noStrike" cap="none">
              <a:solidFill>
                <a:srgbClr val="000000"/>
              </a:solidFill>
              <a:latin typeface="Arial"/>
              <a:ea typeface="Arial"/>
              <a:cs typeface="Arial"/>
              <a:sym typeface="Arial"/>
            </a:endParaRPr>
          </a:p>
        </p:txBody>
      </p:sp>
      <p:sp>
        <p:nvSpPr>
          <p:cNvPr id="1016" name="Google Shape;1016;g2f0b3186bae_0_143"/>
          <p:cNvSpPr/>
          <p:nvPr/>
        </p:nvSpPr>
        <p:spPr>
          <a:xfrm>
            <a:off x="431797" y="2342548"/>
            <a:ext cx="1620000" cy="2136600"/>
          </a:xfrm>
          <a:prstGeom prst="rect">
            <a:avLst/>
          </a:prstGeom>
          <a:solidFill>
            <a:schemeClr val="lt1"/>
          </a:solidFill>
          <a:ln>
            <a:noFill/>
          </a:ln>
        </p:spPr>
        <p:txBody>
          <a:bodyPr spcFirstLastPara="1" wrap="square" lIns="216000" tIns="324000" rIns="72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Convene and communicate in your own networks</a:t>
            </a:r>
            <a:endParaRPr sz="1400" b="0" i="0" u="none" strike="noStrike" cap="none">
              <a:solidFill>
                <a:srgbClr val="000000"/>
              </a:solidFill>
              <a:latin typeface="Arial"/>
              <a:ea typeface="Arial"/>
              <a:cs typeface="Arial"/>
              <a:sym typeface="Arial"/>
            </a:endParaRPr>
          </a:p>
        </p:txBody>
      </p:sp>
      <p:sp>
        <p:nvSpPr>
          <p:cNvPr id="1017" name="Google Shape;1017;g2f0b3186bae_0_143"/>
          <p:cNvSpPr/>
          <p:nvPr/>
        </p:nvSpPr>
        <p:spPr>
          <a:xfrm>
            <a:off x="3996129" y="2342548"/>
            <a:ext cx="1668300" cy="2136600"/>
          </a:xfrm>
          <a:prstGeom prst="rect">
            <a:avLst/>
          </a:prstGeom>
          <a:solidFill>
            <a:schemeClr val="lt1"/>
          </a:solidFill>
          <a:ln>
            <a:noFill/>
          </a:ln>
        </p:spPr>
        <p:txBody>
          <a:bodyPr spcFirstLastPara="1" wrap="square" lIns="216000" tIns="324000" rIns="180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Utilize materials and resources developed by ICANN</a:t>
            </a:r>
            <a:endParaRPr sz="1400" b="0" i="0" u="none" strike="noStrike" cap="none">
              <a:solidFill>
                <a:srgbClr val="000000"/>
              </a:solidFill>
              <a:latin typeface="Arial"/>
              <a:ea typeface="Arial"/>
              <a:cs typeface="Arial"/>
              <a:sym typeface="Arial"/>
            </a:endParaRPr>
          </a:p>
        </p:txBody>
      </p:sp>
      <p:sp>
        <p:nvSpPr>
          <p:cNvPr id="1018" name="Google Shape;1018;g2f0b3186bae_0_143"/>
          <p:cNvSpPr/>
          <p:nvPr/>
        </p:nvSpPr>
        <p:spPr>
          <a:xfrm>
            <a:off x="5784783" y="2342556"/>
            <a:ext cx="2925900" cy="2136600"/>
          </a:xfrm>
          <a:prstGeom prst="rect">
            <a:avLst/>
          </a:prstGeom>
          <a:solidFill>
            <a:srgbClr val="002A49"/>
          </a:solidFill>
          <a:ln>
            <a:noFill/>
          </a:ln>
        </p:spPr>
        <p:txBody>
          <a:bodyPr spcFirstLastPara="1" wrap="square" lIns="216000" tIns="324000" rIns="108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Self-service Champions Toolkit to be published on </a:t>
            </a:r>
            <a:r>
              <a:rPr lang="en-US" sz="16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newgtldprogram.icann.org</a:t>
            </a:r>
            <a:r>
              <a:rPr lang="en-US" sz="1600" b="0" i="0" u="none" strike="noStrike" cap="none">
                <a:solidFill>
                  <a:srgbClr val="0B3458"/>
                </a:solidFill>
                <a:latin typeface="Arial"/>
                <a:ea typeface="Arial"/>
                <a:cs typeface="Arial"/>
                <a:sym typeface="Arial"/>
              </a:rPr>
              <a:t> </a:t>
            </a:r>
            <a:r>
              <a:rPr lang="en-US" sz="1600" b="0" i="0" u="none" strike="noStrike" cap="none">
                <a:solidFill>
                  <a:schemeClr val="lt1"/>
                </a:solidFill>
                <a:latin typeface="Arial"/>
                <a:ea typeface="Arial"/>
                <a:cs typeface="Arial"/>
                <a:sym typeface="Arial"/>
              </a:rPr>
              <a:t>under “resources”.</a:t>
            </a:r>
            <a:endParaRPr sz="1400" b="0" i="0" u="none" strike="noStrike" cap="none">
              <a:solidFill>
                <a:srgbClr val="000000"/>
              </a:solidFill>
              <a:latin typeface="Arial"/>
              <a:ea typeface="Arial"/>
              <a:cs typeface="Arial"/>
              <a:sym typeface="Arial"/>
            </a:endParaRPr>
          </a:p>
        </p:txBody>
      </p:sp>
      <p:grpSp>
        <p:nvGrpSpPr>
          <p:cNvPr id="1019" name="Google Shape;1019;g2f0b3186bae_0_143"/>
          <p:cNvGrpSpPr/>
          <p:nvPr/>
        </p:nvGrpSpPr>
        <p:grpSpPr>
          <a:xfrm>
            <a:off x="635136" y="2259037"/>
            <a:ext cx="334800" cy="334800"/>
            <a:chOff x="3830381" y="2227974"/>
            <a:chExt cx="334800" cy="334800"/>
          </a:xfrm>
        </p:grpSpPr>
        <p:sp>
          <p:nvSpPr>
            <p:cNvPr id="1020" name="Google Shape;1020;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1" name="Google Shape;1021;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grpSp>
        <p:nvGrpSpPr>
          <p:cNvPr id="1022" name="Google Shape;1022;g2f0b3186bae_0_143"/>
          <p:cNvGrpSpPr/>
          <p:nvPr/>
        </p:nvGrpSpPr>
        <p:grpSpPr>
          <a:xfrm>
            <a:off x="2414203" y="2259037"/>
            <a:ext cx="334800" cy="334800"/>
            <a:chOff x="3830381" y="2227974"/>
            <a:chExt cx="334800" cy="334800"/>
          </a:xfrm>
        </p:grpSpPr>
        <p:sp>
          <p:nvSpPr>
            <p:cNvPr id="1023" name="Google Shape;1023;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4" name="Google Shape;1024;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grpSp>
        <p:nvGrpSpPr>
          <p:cNvPr id="1025" name="Google Shape;1025;g2f0b3186bae_0_143"/>
          <p:cNvGrpSpPr/>
          <p:nvPr/>
        </p:nvGrpSpPr>
        <p:grpSpPr>
          <a:xfrm>
            <a:off x="4199213" y="2259037"/>
            <a:ext cx="334800" cy="334800"/>
            <a:chOff x="3830381" y="2227974"/>
            <a:chExt cx="334800" cy="334800"/>
          </a:xfrm>
        </p:grpSpPr>
        <p:sp>
          <p:nvSpPr>
            <p:cNvPr id="1026" name="Google Shape;1026;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7" name="Google Shape;1027;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sp>
        <p:nvSpPr>
          <p:cNvPr id="1028" name="Google Shape;1028;g2f0b3186bae_0_143"/>
          <p:cNvSpPr/>
          <p:nvPr/>
        </p:nvSpPr>
        <p:spPr>
          <a:xfrm>
            <a:off x="431797" y="4639379"/>
            <a:ext cx="8278800" cy="1732500"/>
          </a:xfrm>
          <a:prstGeom prst="rect">
            <a:avLst/>
          </a:prstGeom>
          <a:solidFill>
            <a:srgbClr val="F1633E"/>
          </a:solidFill>
          <a:ln>
            <a:noFill/>
          </a:ln>
        </p:spPr>
        <p:txBody>
          <a:bodyPr spcFirstLastPara="1" wrap="square" lIns="251975" tIns="251975" rIns="25197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Toolkit (in six languages) to include:</a:t>
            </a:r>
            <a:endParaRPr sz="1400" b="0" i="0" u="none" strike="noStrike" cap="none">
              <a:solidFill>
                <a:srgbClr val="000000"/>
              </a:solidFill>
              <a:latin typeface="Arial"/>
              <a:ea typeface="Arial"/>
              <a:cs typeface="Arial"/>
              <a:sym typeface="Arial"/>
            </a:endParaRPr>
          </a:p>
        </p:txBody>
      </p:sp>
      <p:cxnSp>
        <p:nvCxnSpPr>
          <p:cNvPr id="1029" name="Google Shape;1029;g2f0b3186bae_0_143"/>
          <p:cNvCxnSpPr/>
          <p:nvPr/>
        </p:nvCxnSpPr>
        <p:spPr>
          <a:xfrm>
            <a:off x="431506" y="2342547"/>
            <a:ext cx="1620000" cy="0"/>
          </a:xfrm>
          <a:prstGeom prst="straightConnector1">
            <a:avLst/>
          </a:prstGeom>
          <a:noFill/>
          <a:ln w="15875" cap="flat" cmpd="sng">
            <a:solidFill>
              <a:srgbClr val="F1633E"/>
            </a:solidFill>
            <a:prstDash val="solid"/>
            <a:round/>
            <a:headEnd type="none" w="sm" len="sm"/>
            <a:tailEnd type="none" w="sm" len="sm"/>
          </a:ln>
        </p:spPr>
      </p:cxnSp>
      <p:cxnSp>
        <p:nvCxnSpPr>
          <p:cNvPr id="1030" name="Google Shape;1030;g2f0b3186bae_0_143"/>
          <p:cNvCxnSpPr/>
          <p:nvPr/>
        </p:nvCxnSpPr>
        <p:spPr>
          <a:xfrm>
            <a:off x="2220706" y="2342547"/>
            <a:ext cx="1620000" cy="0"/>
          </a:xfrm>
          <a:prstGeom prst="straightConnector1">
            <a:avLst/>
          </a:prstGeom>
          <a:noFill/>
          <a:ln w="15875" cap="flat" cmpd="sng">
            <a:solidFill>
              <a:srgbClr val="F1633E"/>
            </a:solidFill>
            <a:prstDash val="solid"/>
            <a:round/>
            <a:headEnd type="none" w="sm" len="sm"/>
            <a:tailEnd type="none" w="sm" len="sm"/>
          </a:ln>
        </p:spPr>
      </p:cxnSp>
      <p:cxnSp>
        <p:nvCxnSpPr>
          <p:cNvPr id="1031" name="Google Shape;1031;g2f0b3186bae_0_143"/>
          <p:cNvCxnSpPr/>
          <p:nvPr/>
        </p:nvCxnSpPr>
        <p:spPr>
          <a:xfrm>
            <a:off x="4000708" y="2342547"/>
            <a:ext cx="1663800" cy="0"/>
          </a:xfrm>
          <a:prstGeom prst="straightConnector1">
            <a:avLst/>
          </a:prstGeom>
          <a:noFill/>
          <a:ln w="15875" cap="flat" cmpd="sng">
            <a:solidFill>
              <a:srgbClr val="F1633E"/>
            </a:solidFill>
            <a:prstDash val="solid"/>
            <a:round/>
            <a:headEnd type="none" w="sm" len="sm"/>
            <a:tailEnd type="none" w="sm" len="sm"/>
          </a:ln>
        </p:spPr>
      </p:cxnSp>
      <p:sp>
        <p:nvSpPr>
          <p:cNvPr id="1032" name="Google Shape;1032;g2f0b3186bae_0_143"/>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2f0b3186bae_0_143"/>
          <p:cNvSpPr txBox="1"/>
          <p:nvPr/>
        </p:nvSpPr>
        <p:spPr>
          <a:xfrm>
            <a:off x="568440" y="5271297"/>
            <a:ext cx="1939376" cy="369291"/>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dirty="0">
                <a:solidFill>
                  <a:srgbClr val="0B3458"/>
                </a:solidFill>
                <a:latin typeface="Arial"/>
                <a:ea typeface="Arial"/>
                <a:cs typeface="Arial"/>
                <a:sym typeface="Arial"/>
              </a:rPr>
              <a:t>Fact Sheets</a:t>
            </a:r>
            <a:endParaRPr sz="1400" b="0" i="0" u="none" strike="noStrike" cap="none" dirty="0">
              <a:solidFill>
                <a:srgbClr val="000000"/>
              </a:solidFill>
              <a:latin typeface="Arial"/>
              <a:ea typeface="Arial"/>
              <a:cs typeface="Arial"/>
              <a:sym typeface="Arial"/>
            </a:endParaRPr>
          </a:p>
        </p:txBody>
      </p:sp>
      <p:sp>
        <p:nvSpPr>
          <p:cNvPr id="1034" name="Google Shape;1034;g2f0b3186bae_0_143"/>
          <p:cNvSpPr txBox="1"/>
          <p:nvPr/>
        </p:nvSpPr>
        <p:spPr>
          <a:xfrm>
            <a:off x="2526285" y="5271300"/>
            <a:ext cx="1980300" cy="369300"/>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Presentations</a:t>
            </a:r>
            <a:endParaRPr sz="1400" b="0" i="0" u="none" strike="noStrike" cap="none" dirty="0">
              <a:solidFill>
                <a:srgbClr val="000000"/>
              </a:solidFill>
              <a:latin typeface="Arial"/>
              <a:ea typeface="Arial"/>
              <a:cs typeface="Arial"/>
              <a:sym typeface="Arial"/>
            </a:endParaRPr>
          </a:p>
        </p:txBody>
      </p:sp>
      <p:sp>
        <p:nvSpPr>
          <p:cNvPr id="1036" name="Google Shape;1036;g2f0b3186bae_0_143"/>
          <p:cNvSpPr txBox="1"/>
          <p:nvPr/>
        </p:nvSpPr>
        <p:spPr>
          <a:xfrm>
            <a:off x="568440" y="5703289"/>
            <a:ext cx="4898100" cy="369300"/>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a:solidFill>
                  <a:srgbClr val="0B3458"/>
                </a:solidFill>
                <a:latin typeface="Arial"/>
                <a:ea typeface="Arial"/>
                <a:cs typeface="Arial"/>
                <a:sym typeface="Arial"/>
              </a:rPr>
              <a:t>Options for available remote speakers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en-US" sz="8000" b="1" i="0" u="none" strike="noStrike" cap="none">
                <a:solidFill>
                  <a:schemeClr val="lt1"/>
                </a:solidFill>
                <a:latin typeface="Arial"/>
                <a:ea typeface="Arial"/>
                <a:cs typeface="Arial"/>
                <a:sym typeface="Arial"/>
              </a:rPr>
              <a:t>Q&amp;A</a:t>
            </a:r>
            <a:endParaRPr sz="8000" b="1" i="0" u="none" strike="noStrike" cap="none">
              <a:solidFill>
                <a:schemeClr val="lt1"/>
              </a:solidFill>
              <a:latin typeface="Arial"/>
              <a:ea typeface="Arial"/>
              <a:cs typeface="Arial"/>
              <a:sym typeface="Arial"/>
            </a:endParaRP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01</a:t>
            </a:r>
            <a:endParaRP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Overview of the </a:t>
            </a:r>
            <a:br>
              <a:rPr lang="en-US"/>
            </a:br>
            <a:r>
              <a:rPr lang="en-US"/>
              <a:t>New gTLD Program: </a:t>
            </a:r>
            <a:br>
              <a:rPr lang="en-US"/>
            </a:br>
            <a:r>
              <a:rPr lang="en-US"/>
              <a:t>Next 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en-US" sz="3200"/>
              <a:t>Thank You!</a:t>
            </a:r>
            <a:endParaRPr sz="3200"/>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Arial"/>
                <a:ea typeface="Arial"/>
                <a:cs typeface="Arial"/>
                <a:sym typeface="Arial"/>
              </a:rPr>
              <a:t>Visit us at</a:t>
            </a:r>
            <a:r>
              <a:rPr lang="en-US" sz="1800" b="1" i="0" u="none" strike="noStrike" cap="none" dirty="0">
                <a:solidFill>
                  <a:srgbClr val="FFFFFF"/>
                </a:solidFill>
                <a:latin typeface="Arial"/>
                <a:ea typeface="Arial"/>
                <a:cs typeface="Arial"/>
                <a:sym typeface="Arial"/>
              </a:rPr>
              <a:t> </a:t>
            </a:r>
            <a:r>
              <a:rPr lang="en-US" sz="18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https://newgtldprogram.icann.org</a:t>
            </a:r>
            <a:endParaRPr sz="1800" b="0" i="0" u="none" strike="noStrike" cap="none" dirty="0">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The New gTLD Program</a:t>
            </a:r>
            <a:endParaRP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The </a:t>
            </a:r>
            <a:r>
              <a:rPr lang="en-US" sz="2000" b="1" i="0" u="none" strike="noStrike" cap="none">
                <a:solidFill>
                  <a:srgbClr val="F1633E"/>
                </a:solidFill>
                <a:latin typeface="Arial"/>
                <a:ea typeface="Arial"/>
                <a:cs typeface="Arial"/>
                <a:sym typeface="Arial"/>
              </a:rPr>
              <a:t>New Generic Top-Level Domains (gTLD) Program </a:t>
            </a:r>
            <a:r>
              <a:rPr lang="en-US" sz="2000" b="0" i="0" u="none" strike="noStrike" cap="none">
                <a:solidFill>
                  <a:srgbClr val="0B3458"/>
                </a:solidFill>
                <a:latin typeface="Arial"/>
                <a:ea typeface="Arial"/>
                <a:cs typeface="Arial"/>
                <a:sym typeface="Arial"/>
              </a:rPr>
              <a:t>is a community-driven initiative to enable the continued expansion of the Domain Name System.</a:t>
            </a:r>
            <a:endParaRPr sz="1400" b="0" i="0" u="none" strike="noStrike" cap="none">
              <a:solidFill>
                <a:srgbClr val="000000"/>
              </a:solidFill>
              <a:latin typeface="Arial"/>
              <a:ea typeface="Arial"/>
              <a:cs typeface="Arial"/>
              <a:sym typeface="Arial"/>
            </a:endParaRPr>
          </a:p>
        </p:txBody>
      </p:sp>
      <p:sp>
        <p:nvSpPr>
          <p:cNvPr id="103" name="Google Shape;103;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B3458"/>
                </a:solidFill>
              </a:rPr>
              <a:t>Beginning in 2026, b</a:t>
            </a:r>
            <a:r>
              <a:rPr lang="en-US"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usinesses, communities, governments, and other organizations can apply for new gTLDs tailored to fit their needs.</a:t>
            </a:r>
            <a:endParaRPr sz="1400" b="0" i="0" u="none" strike="noStrike" cap="none">
              <a:solidFill>
                <a:srgbClr val="000000"/>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0B3458"/>
                </a:solidFill>
              </a:rPr>
              <a:t>The </a:t>
            </a:r>
            <a:r>
              <a:rPr lang="en-US" sz="18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number of gTLDs has grown to over 1,200.</a:t>
            </a:r>
            <a:endParaRPr sz="1400" b="0" i="0" u="none" strike="noStrike" cap="none">
              <a:solidFill>
                <a:srgbClr val="000000"/>
              </a:solidFill>
              <a:latin typeface="Arial"/>
              <a:ea typeface="Arial"/>
              <a:cs typeface="Arial"/>
              <a:sym typeface="Arial"/>
            </a:endParaRPr>
          </a:p>
        </p:txBody>
      </p:sp>
      <p:cxnSp>
        <p:nvCxnSpPr>
          <p:cNvPr id="110" name="Google Shape;110;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.baby</a:t>
            </a: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Helvetica Neue"/>
                <a:ea typeface="Helvetica Neue"/>
                <a:cs typeface="Helvetica Neue"/>
                <a:sym typeface="Helvetica Neue"/>
              </a:rPr>
              <a:t>.みんな</a:t>
            </a:r>
            <a:endParaRPr sz="2000" b="1" i="0" u="none" strike="noStrike" cap="none">
              <a:solidFill>
                <a:schemeClr val="lt1"/>
              </a:solidFill>
              <a:latin typeface="Helvetica Neue"/>
              <a:ea typeface="Helvetica Neue"/>
              <a:cs typeface="Helvetica Neue"/>
              <a:sym typeface="Helvetica Neue"/>
            </a:endParaRP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.futbol</a:t>
            </a: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.paris</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endParaRPr sz="1400" b="0" i="0" u="none" strike="noStrike" cap="none">
              <a:solidFill>
                <a:srgbClr val="000000"/>
              </a:solidFill>
              <a:latin typeface="Arial"/>
              <a:ea typeface="Arial"/>
              <a:cs typeface="Arial"/>
              <a:sym typeface="Arial"/>
            </a:endParaRP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.dance</a:t>
            </a: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.charity</a:t>
            </a: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a:t>
            </a:r>
            <a:r>
              <a:rPr lang="en-US" sz="1600" b="1">
                <a:solidFill>
                  <a:srgbClr val="0B3458"/>
                </a:solidFill>
              </a:rPr>
              <a:t>fast</a:t>
            </a: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.alibaba</a:t>
            </a: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700" b="1" i="0" u="none" strike="noStrike" cap="none">
                <a:solidFill>
                  <a:srgbClr val="0B3458"/>
                </a:solidFill>
                <a:latin typeface="Arial"/>
                <a:ea typeface="Arial"/>
                <a:cs typeface="Arial"/>
                <a:sym typeface="Arial"/>
              </a:rPr>
              <a:t>.</a:t>
            </a:r>
            <a:r>
              <a:rPr lang="en-US" sz="17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a:t>
            </a:r>
            <a:endParaRPr sz="1700" b="0" i="0" u="none" strike="noStrike" cap="none">
              <a:solidFill>
                <a:srgbClr val="000000"/>
              </a:solidFill>
              <a:latin typeface="Arial"/>
              <a:ea typeface="Arial"/>
              <a:cs typeface="Arial"/>
              <a:sym typeface="Arial"/>
            </a:endParaRP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.host</a:t>
            </a: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.chase</a:t>
            </a:r>
            <a:endParaRPr sz="1400" b="0" i="0" u="none" strike="noStrike" cap="none">
              <a:solidFill>
                <a:srgbClr val="000000"/>
              </a:solidFill>
              <a:latin typeface="Arial"/>
              <a:ea typeface="Arial"/>
              <a:cs typeface="Arial"/>
              <a:sym typeface="Arial"/>
            </a:endParaRP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a:t>
            </a:r>
            <a:r>
              <a:rPr lang="en-US" sz="1600" b="1" i="0" u="none" strike="noStrike" cap="none" dirty="0" err="1">
                <a:solidFill>
                  <a:schemeClr val="bg1"/>
                </a:solidFill>
                <a:latin typeface="Arial" panose="020B0604020202020204" pitchFamily="34" charset="0"/>
                <a:ea typeface="Helvetica Neue"/>
                <a:cs typeface="Arial" panose="020B0604020202020204" pitchFamily="34" charset="0"/>
                <a:sym typeface="Helvetica Neue"/>
              </a:rPr>
              <a:t>онлайн</a:t>
            </a:r>
            <a:endParaRPr sz="1400" b="0"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n-US" sz="1750" b="1" i="0" u="none" strike="noStrike" cap="none" dirty="0">
                <a:solidFill>
                  <a:schemeClr val="bg1"/>
                </a:solidFill>
                <a:latin typeface="Arial"/>
                <a:ea typeface="Arial"/>
                <a:cs typeface="Arial"/>
                <a:sym typeface="Arial"/>
              </a:rPr>
              <a:t>.org</a:t>
            </a:r>
            <a:endParaRPr sz="1750" b="0" i="0" u="none" strike="noStrike" cap="none" dirty="0">
              <a:solidFill>
                <a:schemeClr val="bg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is a gTLD?</a:t>
            </a:r>
            <a:endParaRP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Top-level domains form the last part of a domain name, appearing after the dot. For example, in the domain name </a:t>
            </a:r>
            <a:r>
              <a:rPr lang="en-US" sz="2000" b="1" i="0" u="none" strike="noStrike" cap="none">
                <a:solidFill>
                  <a:srgbClr val="F1633E"/>
                </a:solidFill>
                <a:latin typeface="Arial"/>
                <a:ea typeface="Arial"/>
                <a:cs typeface="Arial"/>
                <a:sym typeface="Arial"/>
              </a:rPr>
              <a:t>icann.org</a:t>
            </a:r>
            <a:r>
              <a:rPr lang="en-US" sz="2000" b="0" i="0" u="none" strike="noStrike" cap="none">
                <a:solidFill>
                  <a:srgbClr val="0B3458"/>
                </a:solidFill>
                <a:latin typeface="Arial"/>
                <a:ea typeface="Arial"/>
                <a:cs typeface="Arial"/>
                <a:sym typeface="Arial"/>
              </a:rPr>
              <a:t>, the characters ‘org’ identify the TLD.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35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Through the 2012 New gTLD Program, more than 1,200 new unique names like </a:t>
            </a:r>
            <a:r>
              <a:rPr lang="en-US" sz="2000" b="1" i="0" u="none" strike="noStrike" cap="none">
                <a:solidFill>
                  <a:srgbClr val="0B3458"/>
                </a:solidFill>
                <a:latin typeface="Arial"/>
                <a:ea typeface="Arial"/>
                <a:cs typeface="Arial"/>
                <a:sym typeface="Arial"/>
              </a:rPr>
              <a:t>.trade</a:t>
            </a:r>
            <a:r>
              <a:rPr lang="en-US"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2000" b="0" i="0" u="none" strike="noStrike" cap="none">
                <a:solidFill>
                  <a:srgbClr val="0B3458"/>
                </a:solidFill>
                <a:latin typeface="Arial"/>
                <a:ea typeface="Arial"/>
                <a:cs typeface="Arial"/>
                <a:sym typeface="Arial"/>
              </a:rPr>
              <a:t>and </a:t>
            </a:r>
            <a:r>
              <a:rPr lang="en-US" sz="2000" b="1" i="0" u="none" strike="noStrike" cap="none">
                <a:solidFill>
                  <a:srgbClr val="0B3458"/>
                </a:solidFill>
                <a:latin typeface="Arial"/>
                <a:ea typeface="Arial"/>
                <a:cs typeface="Arial"/>
                <a:sym typeface="Arial"/>
              </a:rPr>
              <a:t>.vegas</a:t>
            </a:r>
            <a:r>
              <a:rPr lang="en-US"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2000" b="0" i="0" u="none" strike="noStrike" cap="none">
                <a:solidFill>
                  <a:srgbClr val="0B3458"/>
                </a:solidFill>
                <a:latin typeface="Arial"/>
                <a:ea typeface="Arial"/>
                <a:cs typeface="Arial"/>
                <a:sym typeface="Arial"/>
              </a:rPr>
              <a:t>were added to the Internet.</a:t>
            </a: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en-US" sz="3600" b="0" i="0" u="none" strike="noStrike" cap="none" dirty="0" err="1">
                <a:solidFill>
                  <a:srgbClr val="0B3458"/>
                </a:solidFill>
                <a:latin typeface="Arial"/>
                <a:ea typeface="Arial"/>
                <a:cs typeface="Arial"/>
                <a:sym typeface="Arial"/>
              </a:rPr>
              <a:t>icann.</a:t>
            </a:r>
            <a:r>
              <a:rPr lang="en-US" sz="3600" b="1" i="0" u="none" strike="noStrike" cap="none" dirty="0" err="1">
                <a:solidFill>
                  <a:srgbClr val="0B3458"/>
                </a:solidFill>
                <a:latin typeface="Arial"/>
                <a:ea typeface="Arial"/>
                <a:cs typeface="Arial"/>
                <a:sym typeface="Arial"/>
              </a:rPr>
              <a:t>org</a:t>
            </a:r>
            <a:endParaRPr sz="1400" b="0" i="0" u="none" strike="noStrike" cap="none" dirty="0">
              <a:solidFill>
                <a:srgbClr val="000000"/>
              </a:solidFill>
              <a:latin typeface="Arial"/>
              <a:ea typeface="Arial"/>
              <a:cs typeface="Arial"/>
              <a:sym typeface="Arial"/>
            </a:endParaRP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en-US" sz="900" b="1" dirty="0">
                  <a:solidFill>
                    <a:schemeClr val="bg1"/>
                  </a:solidFill>
                </a:rPr>
                <a:t>ICANN's mission is to help ensure a stable, secure, and unified global Internet.</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en-US" sz="500" dirty="0">
                  <a:solidFill>
                    <a:schemeClr val="bg1"/>
                  </a:solidFill>
                </a:rPr>
                <a:t>To reach another person on the Internet, you need to type an address – a name or a number – into your computer or other device. That address must be unique so computers know where to find each other.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t>Learn more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02</a:t>
            </a:r>
            <a:endParaRP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Harnessing the Power of the Internet with a gTLD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5263920"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New Domain Names, New Uses</a:t>
            </a:r>
            <a:endParaRP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Manage and secure your online presence</a:t>
            </a: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endParaRPr sz="1400" b="0" i="0" u="none" strike="noStrike" cap="none">
              <a:solidFill>
                <a:srgbClr val="000000"/>
              </a:solidFill>
              <a:latin typeface="Arial"/>
              <a:ea typeface="Arial"/>
              <a:cs typeface="Arial"/>
              <a:sym typeface="Arial"/>
            </a:endParaRP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Serve diverse</a:t>
            </a:r>
            <a:endParaRPr sz="1600">
              <a:solidFill>
                <a:srgbClr val="0B3458"/>
              </a:solidFil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cultural, geographic, </a:t>
            </a:r>
            <a:endParaRPr sz="1600">
              <a:solidFill>
                <a:srgbClr val="0B3458"/>
              </a:solidFil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language, and professional communities.</a:t>
            </a:r>
            <a:endParaRPr sz="1400" b="0" i="0" u="none" strike="noStrike" cap="none">
              <a:solidFill>
                <a:srgbClr val="000000"/>
              </a:solidFill>
              <a:latin typeface="Arial"/>
              <a:ea typeface="Arial"/>
              <a:cs typeface="Arial"/>
              <a:sym typeface="Arial"/>
            </a:endParaRP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Build trust in and awareness of a brand.</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sz="1400" b="0" i="0" u="none" strike="noStrike" cap="none" dirty="0">
              <a:solidFill>
                <a:srgbClr val="000000"/>
              </a:solidFill>
              <a:latin typeface="Arial"/>
              <a:ea typeface="Arial"/>
              <a:cs typeface="Arial"/>
              <a:sym typeface="Arial"/>
            </a:endParaRP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.网址</a:t>
            </a:r>
            <a:endParaRPr sz="1800" b="1" i="0" u="none" strike="noStrike" cap="none">
              <a:solidFill>
                <a:srgbClr val="0B3458"/>
              </a:solidFill>
              <a:latin typeface="Arial"/>
              <a:ea typeface="Arial"/>
              <a:cs typeface="Arial"/>
              <a:sym typeface="Arial"/>
            </a:endParaRP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i="0" u="none" strike="noStrike" cap="none">
                <a:solidFill>
                  <a:srgbClr val="0B3458"/>
                </a:solidFill>
                <a:latin typeface="Arial"/>
                <a:ea typeface="Arial"/>
                <a:cs typeface="Arial"/>
                <a:sym typeface="Arial"/>
              </a:rPr>
              <a:t>.</a:t>
            </a:r>
            <a:endParaRPr sz="1800" b="1" i="0" u="none" strike="noStrike" cap="none">
              <a:solidFill>
                <a:srgbClr val="0B3458"/>
              </a:solidFill>
              <a:latin typeface="Arial"/>
              <a:ea typeface="Arial"/>
              <a:cs typeface="Arial"/>
              <a:sym typeface="Arial"/>
            </a:endParaRPr>
          </a:p>
        </p:txBody>
      </p:sp>
      <p:sp>
        <p:nvSpPr>
          <p:cNvPr id="176" name="Google Shape;176;p9"/>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Script-based:</a:t>
            </a:r>
            <a:endParaRPr sz="1400" b="0" i="0" u="none" strike="noStrike" cap="none">
              <a:solidFill>
                <a:srgbClr val="000000"/>
              </a:solidFill>
              <a:latin typeface="Arial"/>
              <a:ea typeface="Arial"/>
              <a:cs typeface="Arial"/>
              <a:sym typeface="Arial"/>
            </a:endParaRPr>
          </a:p>
        </p:txBody>
      </p:sp>
      <p:sp>
        <p:nvSpPr>
          <p:cNvPr id="177" name="Google Shape;177;p9"/>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Location-based:</a:t>
            </a:r>
            <a:endParaRPr sz="1400" b="0" i="0" u="none" strike="noStrike" cap="none">
              <a:solidFill>
                <a:srgbClr val="000000"/>
              </a:solidFill>
              <a:latin typeface="Arial"/>
              <a:ea typeface="Arial"/>
              <a:cs typeface="Arial"/>
              <a:sym typeface="Arial"/>
            </a:endParaRP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.nyc</a:t>
            </a:r>
            <a:endParaRPr sz="1800" b="1" i="0" u="none" strike="noStrike" cap="none">
              <a:solidFill>
                <a:schemeClr val="lt1"/>
              </a:solidFill>
              <a:latin typeface="Arial"/>
              <a:ea typeface="Arial"/>
              <a:cs typeface="Arial"/>
              <a:sym typeface="Arial"/>
            </a:endParaRP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.durban</a:t>
            </a:r>
            <a:endParaRPr sz="1800" b="1" i="0" u="none" strike="noStrike" cap="none">
              <a:solidFill>
                <a:schemeClr val="lt1"/>
              </a:solidFill>
              <a:latin typeface="Arial"/>
              <a:ea typeface="Arial"/>
              <a:cs typeface="Arial"/>
              <a:sym typeface="Arial"/>
            </a:endParaRPr>
          </a:p>
        </p:txBody>
      </p:sp>
      <p:sp>
        <p:nvSpPr>
          <p:cNvPr id="180" name="Google Shape;180;p9"/>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Online identity:</a:t>
            </a:r>
            <a:endParaRPr sz="1400" b="0" i="0" u="none" strike="noStrike" cap="none">
              <a:solidFill>
                <a:srgbClr val="000000"/>
              </a:solidFill>
              <a:latin typeface="Arial"/>
              <a:ea typeface="Arial"/>
              <a:cs typeface="Arial"/>
              <a:sym typeface="Arial"/>
            </a:endParaRP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.blog</a:t>
            </a:r>
            <a:endParaRPr sz="1800" b="1" i="0" u="none" strike="noStrike" cap="none">
              <a:solidFill>
                <a:schemeClr val="lt1"/>
              </a:solidFill>
              <a:latin typeface="Arial"/>
              <a:ea typeface="Arial"/>
              <a:cs typeface="Arial"/>
              <a:sym typeface="Arial"/>
            </a:endParaRPr>
          </a:p>
        </p:txBody>
      </p:sp>
      <p:sp>
        <p:nvSpPr>
          <p:cNvPr id="182" name="Google Shape;182;p9"/>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Creative tools:</a:t>
            </a: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playlist.new</a:t>
            </a:r>
            <a:endParaRPr sz="1800" b="1" i="0" u="none" strike="noStrike" cap="none">
              <a:solidFill>
                <a:schemeClr val="lt1"/>
              </a:solidFill>
              <a:latin typeface="Arial"/>
              <a:ea typeface="Arial"/>
              <a:cs typeface="Arial"/>
              <a:sym typeface="Arial"/>
            </a:endParaRP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endParaRPr sz="1800" b="1" i="0" u="none" strike="noStrike" cap="none">
              <a:solidFill>
                <a:schemeClr val="lt1"/>
              </a:solidFill>
              <a:latin typeface="Arial"/>
              <a:ea typeface="Arial"/>
              <a:cs typeface="Arial"/>
              <a:sym typeface="Arial"/>
            </a:endParaRPr>
          </a:p>
        </p:txBody>
      </p:sp>
      <p:sp>
        <p:nvSpPr>
          <p:cNvPr id="185" name="Google Shape;185;p9"/>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Brands:</a:t>
            </a:r>
            <a:endParaRPr sz="1400" b="0" i="0" u="none" strike="noStrike" cap="none">
              <a:solidFill>
                <a:srgbClr val="000000"/>
              </a:solidFill>
              <a:latin typeface="Arial"/>
              <a:ea typeface="Arial"/>
              <a:cs typeface="Arial"/>
              <a:sym typeface="Arial"/>
            </a:endParaRPr>
          </a:p>
        </p:txBody>
      </p:sp>
      <p:sp>
        <p:nvSpPr>
          <p:cNvPr id="186" name="Google Shape;186;p9"/>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Industry-specific:</a:t>
            </a:r>
            <a:endParaRPr sz="1400" b="0" i="0" u="none" strike="noStrike" cap="none">
              <a:solidFill>
                <a:srgbClr val="000000"/>
              </a:solidFill>
              <a:latin typeface="Arial"/>
              <a:ea typeface="Arial"/>
              <a:cs typeface="Arial"/>
              <a:sym typeface="Arial"/>
            </a:endParaRP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.photography</a:t>
            </a:r>
            <a:endParaRPr sz="1400" b="0" i="0" u="none" strike="noStrike" cap="none" dirty="0">
              <a:solidFill>
                <a:schemeClr val="bg1"/>
              </a:solidFill>
              <a:latin typeface="Arial"/>
              <a:ea typeface="Arial"/>
              <a:cs typeface="Arial"/>
              <a:sym typeface="Arial"/>
            </a:endParaRP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.rugby</a:t>
            </a:r>
            <a:endParaRPr sz="1400" b="0" i="0" u="none" strike="noStrike" cap="none" dirty="0">
              <a:solidFill>
                <a:schemeClr val="bg1"/>
              </a:solidFill>
              <a:latin typeface="Arial"/>
              <a:ea typeface="Arial"/>
              <a:cs typeface="Arial"/>
              <a:sym typeface="Arial"/>
            </a:endParaRP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.bank</a:t>
            </a:r>
            <a:endParaRPr sz="1800" b="1" i="0" u="none" strike="noStrike" cap="none" dirty="0">
              <a:solidFill>
                <a:schemeClr val="bg1"/>
              </a:solidFill>
              <a:latin typeface="Arial"/>
              <a:ea typeface="Arial"/>
              <a:cs typeface="Arial"/>
              <a:sym typeface="Arial"/>
            </a:endParaRP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.apple</a:t>
            </a:r>
            <a:endParaRPr sz="1800" b="1" i="0" u="none" strike="noStrike" cap="none">
              <a:solidFill>
                <a:schemeClr val="lt1"/>
              </a:solidFill>
              <a:latin typeface="Arial"/>
              <a:ea typeface="Arial"/>
              <a:cs typeface="Arial"/>
              <a:sym typeface="Arial"/>
            </a:endParaRP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.google</a:t>
            </a:r>
            <a:endParaRPr sz="1800" b="1" i="0" u="none" strike="noStrike" cap="none">
              <a:solidFill>
                <a:schemeClr val="lt1"/>
              </a:solidFill>
              <a:latin typeface="Arial"/>
              <a:ea typeface="Arial"/>
              <a:cs typeface="Arial"/>
              <a:sym typeface="Arial"/>
            </a:endParaRP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EXAMPLES:</a:t>
            </a: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gTLD Opportunities</a:t>
            </a:r>
            <a:endParaRP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Connect and serve new groups:</a:t>
            </a:r>
            <a:endParaRPr sz="1400" b="0" i="0" u="none" strike="noStrike" cap="none">
              <a:solidFill>
                <a:srgbClr val="000000"/>
              </a:solidFill>
              <a:latin typeface="Arial"/>
              <a:ea typeface="Arial"/>
              <a:cs typeface="Arial"/>
              <a:sym typeface="Arial"/>
            </a:endParaRPr>
          </a:p>
        </p:txBody>
      </p:sp>
      <p:cxnSp>
        <p:nvCxnSpPr>
          <p:cNvPr id="209" name="Google Shape;209;p8"/>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Businesses and brands</a:t>
            </a: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Communities and cultures</a:t>
            </a:r>
            <a:endParaRPr sz="1400" b="0" i="0" u="none" strike="noStrike" cap="none">
              <a:solidFill>
                <a:srgbClr val="000000"/>
              </a:solidFill>
              <a:latin typeface="Arial"/>
              <a:ea typeface="Arial"/>
              <a:cs typeface="Arial"/>
              <a:sym typeface="Arial"/>
            </a:endParaRPr>
          </a:p>
        </p:txBody>
      </p:sp>
      <p:sp>
        <p:nvSpPr>
          <p:cNvPr id="213" name="Google Shape;213;p8"/>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Geographies</a:t>
            </a:r>
            <a:endParaRPr sz="1800" b="0" i="0" u="none" strike="noStrike" cap="none">
              <a:solidFill>
                <a:srgbClr val="0B345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(e.g., cities and regions)</a:t>
            </a:r>
            <a:endParaRPr sz="1800" b="0" i="0" u="none" strike="noStrike" cap="none">
              <a:solidFill>
                <a:srgbClr val="0B3458"/>
              </a:solidFill>
              <a:latin typeface="Arial"/>
              <a:ea typeface="Arial"/>
              <a:cs typeface="Arial"/>
              <a:sym typeface="Arial"/>
            </a:endParaRP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Governments – local and national - and IGOs</a:t>
            </a:r>
            <a:endParaRPr sz="1400" b="0" i="0" u="none" strike="noStrike" cap="none">
              <a:solidFill>
                <a:srgbClr val="000000"/>
              </a:solidFill>
              <a:latin typeface="Arial"/>
              <a:ea typeface="Arial"/>
              <a:cs typeface="Arial"/>
              <a:sym typeface="Arial"/>
            </a:endParaRPr>
          </a:p>
        </p:txBody>
      </p:sp>
      <p:sp>
        <p:nvSpPr>
          <p:cNvPr id="215" name="Google Shape;215;p8"/>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Users of diverse scripts</a:t>
            </a:r>
            <a:endParaRPr sz="1400" b="0" i="0" u="none" strike="noStrike" cap="none">
              <a:solidFill>
                <a:srgbClr val="000000"/>
              </a:solidFill>
              <a:latin typeface="Arial"/>
              <a:ea typeface="Arial"/>
              <a:cs typeface="Arial"/>
              <a:sym typeface="Arial"/>
            </a:endParaRPr>
          </a:p>
        </p:txBody>
      </p:sp>
      <p:sp>
        <p:nvSpPr>
          <p:cNvPr id="216" name="Google Shape;216;p8"/>
          <p:cNvSpPr txBox="1"/>
          <p:nvPr/>
        </p:nvSpPr>
        <p:spPr>
          <a:xfrm>
            <a:off x="3979777" y="5531612"/>
            <a:ext cx="14847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Targeted customers or members</a:t>
            </a: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Benefits of Operating a gTLD</a:t>
            </a:r>
            <a:endParaRP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gTLDs provide organizations with the ability to make an impact on a global scale.</a:t>
            </a:r>
            <a:endParaRPr sz="1400" b="0" i="0" u="none" strike="noStrike" cap="none">
              <a:solidFill>
                <a:srgbClr val="000000"/>
              </a:solidFill>
              <a:latin typeface="Arial"/>
              <a:ea typeface="Arial"/>
              <a:cs typeface="Arial"/>
              <a:sym typeface="Arial"/>
            </a:endParaRP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Monetization opportunities</a:t>
            </a:r>
            <a:endParaRPr sz="1400" b="0" i="0" u="none" strike="noStrike" cap="none">
              <a:solidFill>
                <a:srgbClr val="000000"/>
              </a:solidFill>
              <a:latin typeface="Arial"/>
              <a:ea typeface="Arial"/>
              <a:cs typeface="Arial"/>
              <a:sym typeface="Arial"/>
            </a:endParaRP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rgbClr val="0B3458"/>
                </a:solidFill>
              </a:rPr>
              <a:t>Enhanced</a:t>
            </a:r>
            <a:r>
              <a:rPr lang="en-US" sz="1800" b="0" i="0" u="none" strike="noStrike" cap="none" dirty="0">
                <a:solidFill>
                  <a:srgbClr val="0B3458"/>
                </a:solidFill>
                <a:latin typeface="Arial"/>
                <a:ea typeface="Arial"/>
                <a:cs typeface="Arial"/>
                <a:sym typeface="Arial"/>
              </a:rPr>
              <a:t> security </a:t>
            </a:r>
            <a:endParaRPr sz="1400" b="0" i="0" u="none" strike="noStrike" cap="none" dirty="0">
              <a:solidFill>
                <a:srgbClr val="000000"/>
              </a:solidFill>
              <a:latin typeface="Arial"/>
              <a:ea typeface="Arial"/>
              <a:cs typeface="Arial"/>
              <a:sym typeface="Arial"/>
            </a:endParaRP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Flexibility and creativity</a:t>
            </a:r>
            <a:endParaRPr sz="1400" b="0" i="0" u="none" strike="noStrike" cap="none">
              <a:solidFill>
                <a:srgbClr val="000000"/>
              </a:solidFill>
              <a:latin typeface="Arial"/>
              <a:ea typeface="Arial"/>
              <a:cs typeface="Arial"/>
              <a:sym typeface="Arial"/>
            </a:endParaRP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Control over </a:t>
            </a:r>
            <a:r>
              <a:rPr lang="en-US" sz="18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policies</a:t>
            </a:r>
            <a:endParaRPr sz="1400" b="0" i="0" u="none" strike="noStrike" cap="none">
              <a:solidFill>
                <a:srgbClr val="000000"/>
              </a:solidFill>
              <a:latin typeface="Arial"/>
              <a:ea typeface="Arial"/>
              <a:cs typeface="Arial"/>
              <a:sym typeface="Arial"/>
            </a:endParaRP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B3458"/>
                </a:solidFill>
                <a:latin typeface="Arial"/>
                <a:ea typeface="Arial"/>
                <a:cs typeface="Arial"/>
                <a:sym typeface="Arial"/>
              </a:rPr>
              <a:t>Brand m</a:t>
            </a:r>
            <a:r>
              <a:rPr lang="en-US" sz="1800" dirty="0">
                <a:solidFill>
                  <a:srgbClr val="0B3458"/>
                </a:solidFill>
              </a:rPr>
              <a:t>anagement</a:t>
            </a:r>
            <a:r>
              <a:rPr lang="en-US" sz="1800" b="0" i="0" u="none" strike="noStrike" cap="none" dirty="0">
                <a:solidFill>
                  <a:srgbClr val="0B3458"/>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Increased credibility</a:t>
            </a:r>
            <a:endParaRPr sz="1400" b="0" i="0" u="none" strike="noStrike" cap="none">
              <a:solidFill>
                <a:srgbClr val="000000"/>
              </a:solidFill>
              <a:latin typeface="Arial"/>
              <a:ea typeface="Arial"/>
              <a:cs typeface="Arial"/>
              <a:sym typeface="Arial"/>
            </a:endParaRP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Localization</a:t>
            </a:r>
            <a:endParaRPr sz="1400" b="0" i="0" u="none" strike="noStrike" cap="none">
              <a:solidFill>
                <a:srgbClr val="000000"/>
              </a:solidFill>
              <a:latin typeface="Arial"/>
              <a:ea typeface="Arial"/>
              <a:cs typeface="Arial"/>
              <a:sym typeface="Arial"/>
            </a:endParaRP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3763</Words>
  <Application>Microsoft Macintosh PowerPoint</Application>
  <PresentationFormat>On-screen Show (4:3)</PresentationFormat>
  <Paragraphs>382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NTR</vt:lpstr>
      <vt:lpstr>Helvetica Neue</vt:lpstr>
      <vt:lpstr>Arial</vt:lpstr>
      <vt:lpstr>ICANN PPT_Arial_16x9_June 2017_potx</vt:lpstr>
      <vt:lpstr>A More Inclusive Internet: The New gTLD Applicant Support Program </vt:lpstr>
      <vt:lpstr>Agenda</vt:lpstr>
      <vt:lpstr>Overview of the  New gTLD Program:  Next Round</vt:lpstr>
      <vt:lpstr>The New gTLD Program</vt:lpstr>
      <vt:lpstr>What is a gTLD?</vt:lpstr>
      <vt:lpstr>Harnessing the Power of the Internet with a gTLD</vt:lpstr>
      <vt:lpstr>New Domain Names, New Uses</vt:lpstr>
      <vt:lpstr>gTLD Opportunities</vt:lpstr>
      <vt:lpstr>Benefits of Operating a gTLD</vt:lpstr>
      <vt:lpstr>Becoming a Registry Operator</vt:lpstr>
      <vt:lpstr>Becoming a Registry Operator</vt:lpstr>
      <vt:lpstr>Financial and Technical Considerations</vt:lpstr>
      <vt:lpstr>Responsibilities of Registry Operators   </vt:lpstr>
      <vt:lpstr>Assistance for New gTLD Applicants</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Events and Resources</vt:lpstr>
      <vt:lpstr>Upcoming Events</vt:lpstr>
      <vt:lpstr>Stay Informed.</vt:lpstr>
      <vt:lpstr>Helpful Resources for Support Applicants</vt:lpstr>
      <vt:lpstr>Become a Next Round gTLD Program Champion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Nikki Davis</dc:creator>
  <cp:lastModifiedBy>Jane Sexton</cp:lastModifiedBy>
  <cp:revision>18</cp:revision>
  <dcterms:created xsi:type="dcterms:W3CDTF">2023-12-01T11:42:21Z</dcterms:created>
  <dcterms:modified xsi:type="dcterms:W3CDTF">2024-09-30T21:38:02Z</dcterms:modified>
</cp:coreProperties>
</file>