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86">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62" roundtripDataSignature="AMtx7mg69NveYjajB+lqJ4yAiL1RiGQlt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Elisa Busetto"/>
  <p:cmAuthor clrIdx="1" id="1" initials="" lastIdx="1" name="Jane Sexton"/>
  <p:cmAuthor clrIdx="2" id="2" initials="" lastIdx="1" name="Bob Ochieng"/>
  <p:cmAuthor clrIdx="3" id="3" initials="" lastIdx="1" name="Francisco Arias Correa"/>
  <p:cmAuthor clrIdx="4" id="4" initials="" lastIdx="1" name="Justin H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6F51F3-46DF-4322-AAE3-6F56AD7A2AB2}">
  <a:tblStyle styleId="{826F51F3-46DF-4322-AAE3-6F56AD7A2AB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EEBC40F-7EB6-48F9-8135-A4CB6EDB65F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86"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customschemas.google.com/relationships/presentationmetadata" Target="metadata"/><Relationship Id="rId61" Type="http://schemas.openxmlformats.org/officeDocument/2006/relationships/slide" Target="slides/slide54.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1-26T08:43:31.412">
    <p:pos x="5282" y="1778"/>
    <p:text>why call this out? it's part of applicant evaluation</p:text>
    <p:extLst>
      <p:ext uri="{C676402C-5697-4E1C-873F-D02D1690AC5C}">
        <p15:threadingInfo timeZoneBias="0"/>
      </p:ext>
      <p:ext uri="http://customooxmlschemas.google.com/">
        <go:slidesCustomData xmlns:go="http://customooxmlschemas.google.com/" commentPostId="AAABzA9xojk"/>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6-01-22T12:41:05.167">
    <p:pos x="6000" y="0"/>
    <p:text>Do we offer a solution or where to find this expertise if the participant is not this prepared?</p:text>
    <p:extLst>
      <p:ext uri="{C676402C-5697-4E1C-873F-D02D1690AC5C}">
        <p15:threadingInfo timeZoneBias="0"/>
      </p:ext>
      <p:ext uri="http://customooxmlschemas.google.com/">
        <go:slidesCustomData xmlns:go="http://customooxmlschemas.google.com/" commentPostId="AAAByQa3Hik"/>
      </p:ext>
    </p:extLst>
  </p:cm>
  <p:cm authorId="2" idx="1" dt="2026-01-22T12:41:05.167">
    <p:pos x="6000" y="0"/>
    <p:text>Good call @Jane, and a common question we receive: The question is on the borderline of how to prepare a robust Next Round business plan. Which we typically refer to Industry Players like the Domain Name Association: https://thedna.org/</p:text>
    <p:extLst>
      <p:ext uri="{C676402C-5697-4E1C-873F-D02D1690AC5C}">
        <p15:threadingInfo timeZoneBias="0">
          <p15:parentCm authorId="1" idx="1"/>
        </p15:threadingInfo>
      </p:ext>
      <p:ext uri="http://customooxmlschemas.google.com/">
        <go:slidesCustomData xmlns:go="http://customooxmlschemas.google.com/" commentPostId="AAABy8XqMjI"/>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3" idx="1" dt="2026-01-27T15:45:20.838">
    <p:pos x="3967" y="3073"/>
    <p:text>This does not seem right. @sarmad.hussain@icann.org you might want to check this.
_Reassigned to sarmad.hussain@icann.org_</p:text>
    <p:extLst>
      <p:ext uri="{C676402C-5697-4E1C-873F-D02D1690AC5C}">
        <p15:threadingInfo timeZoneBias="0"/>
      </p:ext>
      <p:ext uri="http://customooxmlschemas.google.com/">
        <go:slidesCustomData xmlns:go="http://customooxmlschemas.google.com/" commentPostId="AAABx3UoNvM"/>
      </p:ext>
    </p:extLst>
  </p:cm>
  <p:cm authorId="4" idx="1" dt="2026-01-27T15:45:20.838">
    <p:pos x="3967" y="3073"/>
    <p:text>Maybe "A string that has other forms in a script-such as Arabic or Chinese-and those forms are identified as variant strings under the Root Zone Label Generation Rules (RZ-LGR)"</p:text>
    <p:extLst>
      <p:ext uri="{C676402C-5697-4E1C-873F-D02D1690AC5C}">
        <p15:threadingInfo timeZoneBias="0">
          <p15:parentCm authorId="3" idx="1"/>
        </p15:threadingInfo>
      </p:ext>
      <p:ext uri="http://customooxmlschemas.google.com/">
        <go:slidesCustomData xmlns:go="http://customooxmlschemas.google.com/" commentPostId="AAABzIPT1O0"/>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6-01-26T08:07:56.002">
    <p:pos x="3231" y="1657"/>
    <p:text>i'm not sure this is what the applicant cares about? in the resolution, the Board determines whether the application can proceed, can only proceed with modifications, or cannot proceed at all. maybe this?</p:text>
    <p:extLst>
      <p:ext uri="{C676402C-5697-4E1C-873F-D02D1690AC5C}">
        <p15:threadingInfo timeZoneBias="0"/>
      </p:ext>
      <p:ext uri="http://customooxmlschemas.google.com/">
        <go:slidesCustomData xmlns:go="http://customooxmlschemas.google.com/" commentPostId="AAABzA9xoi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GkSbDm6MTXRInysvb7ET5h_bP1QUgHRwFdRDftC0xWY/edit?gid=0#gid=0"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Facilitators:</a:t>
            </a:r>
            <a:endParaRPr/>
          </a:p>
          <a:p>
            <a:pPr indent="0" lvl="0" marL="0" rtl="0" algn="l">
              <a:lnSpc>
                <a:spcPct val="100000"/>
              </a:lnSpc>
              <a:spcBef>
                <a:spcPts val="0"/>
              </a:spcBef>
              <a:spcAft>
                <a:spcPts val="0"/>
              </a:spcAft>
              <a:buSzPts val="1400"/>
              <a:buNone/>
            </a:pPr>
            <a:r>
              <a:rPr lang="en-GB"/>
              <a:t>https://docs.google.com/presentation/d/1YO23-O6G4-EmAEU23hF-stUnwpOjkGOm/edit?slide=id.g3ba5e3eea6d_0_93#slide=id.g3ba5e3eea6d_0_93</a:t>
            </a:r>
            <a:endParaRPr/>
          </a:p>
        </p:txBody>
      </p:sp>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99dc9e96ed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399dc9e96ed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96" name="Google Shape;196;g399dc9e96ed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99dc9e96ed_1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399dc9e96ed_1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21" name="Google Shape;221;g399dc9e96ed_1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0"/>
          </a:p>
        </p:txBody>
      </p:sp>
      <p:sp>
        <p:nvSpPr>
          <p:cNvPr id="252" name="Google Shape;25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a3b57c714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3a3b57c714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b="1"/>
          </a:p>
          <a:p>
            <a:pPr indent="0" lvl="0" marL="0" rtl="0" algn="l">
              <a:lnSpc>
                <a:spcPct val="100000"/>
              </a:lnSpc>
              <a:spcBef>
                <a:spcPts val="1200"/>
              </a:spcBef>
              <a:spcAft>
                <a:spcPts val="0"/>
              </a:spcAft>
              <a:buSzPts val="1400"/>
              <a:buNone/>
            </a:pPr>
            <a:r>
              <a:t/>
            </a:r>
            <a:endParaRPr b="1"/>
          </a:p>
        </p:txBody>
      </p:sp>
      <p:sp>
        <p:nvSpPr>
          <p:cNvPr id="278" name="Google Shape;278;g3a3b57c7149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t/>
            </a:r>
            <a:endParaRPr b="0"/>
          </a:p>
        </p:txBody>
      </p:sp>
      <p:sp>
        <p:nvSpPr>
          <p:cNvPr id="290" name="Google Shape;29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a8d126fbe8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3a8d126fbe8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t/>
            </a:r>
            <a:endParaRPr/>
          </a:p>
        </p:txBody>
      </p:sp>
      <p:sp>
        <p:nvSpPr>
          <p:cNvPr id="315" name="Google Shape;315;g3a8d126fbe8_0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a:p>
        </p:txBody>
      </p:sp>
      <p:sp>
        <p:nvSpPr>
          <p:cNvPr id="334" name="Google Shape;33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61" name="Google Shape;36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a8d126fbe8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3a8d126fbe8_0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t/>
            </a:r>
            <a:endParaRPr b="1"/>
          </a:p>
        </p:txBody>
      </p:sp>
      <p:sp>
        <p:nvSpPr>
          <p:cNvPr id="385" name="Google Shape;385;g3a8d126fbe8_0_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9a173cb8d0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39a173cb8d0_0_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Justin Start</a:t>
            </a:r>
            <a:endParaRPr/>
          </a:p>
        </p:txBody>
      </p:sp>
      <p:sp>
        <p:nvSpPr>
          <p:cNvPr id="404" name="Google Shape;404;g39a173cb8d0_0_1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9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412" name="Google Shape;41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61" name="Google Shape;46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99dc9e96ed_1_1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485" name="Google Shape;485;g399dc9e96ed_1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99dc9e96ed_1_1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498" name="Google Shape;498;g399dc9e96ed_1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99dc9e96ed_1_2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36" name="Google Shape;536;g399dc9e96ed_1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95" name="Google Shape;59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1"/>
          </a:p>
        </p:txBody>
      </p:sp>
      <p:sp>
        <p:nvSpPr>
          <p:cNvPr id="619" name="Google Shape;61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Just</a:t>
            </a:r>
            <a:r>
              <a:rPr lang="en-GB"/>
              <a:t>in pass to Elisa</a:t>
            </a:r>
            <a:endParaRPr/>
          </a:p>
          <a:p>
            <a:pPr indent="0" lvl="0" marL="0" rtl="0" algn="l">
              <a:lnSpc>
                <a:spcPct val="100000"/>
              </a:lnSpc>
              <a:spcBef>
                <a:spcPts val="0"/>
              </a:spcBef>
              <a:spcAft>
                <a:spcPts val="0"/>
              </a:spcAft>
              <a:buSzPts val="1400"/>
              <a:buNone/>
            </a:pPr>
            <a:r>
              <a:t/>
            </a:r>
            <a:endParaRPr/>
          </a:p>
        </p:txBody>
      </p:sp>
      <p:sp>
        <p:nvSpPr>
          <p:cNvPr id="661" name="Google Shape;66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9a173cb8d0_0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39a173cb8d0_0_1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672" name="Google Shape;672;g39a173cb8d0_0_1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679" name="Google Shape;67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ba658109c8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3ba658109c8_0_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09" name="Google Shape;109;g3ba658109c8_0_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4" name="Google Shape;694;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39a173cb8d0_0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g39a173cb8d0_0_1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18" name="Google Shape;718;g39a173cb8d0_0_1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725" name="Google Shape;72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743" name="Google Shape;74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39a173cb8d0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g39a173cb8d0_0_1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68" name="Google Shape;768;g39a173cb8d0_0_1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776" name="Google Shape;776;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801" name="Google Shape;80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39a173cb8d0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0" name="Google Shape;820;g39a173cb8d0_0_2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Grant</a:t>
            </a:r>
            <a:endParaRPr/>
          </a:p>
        </p:txBody>
      </p:sp>
      <p:sp>
        <p:nvSpPr>
          <p:cNvPr id="821" name="Google Shape;821;g39a173cb8d0_0_2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Char char="-"/>
            </a:pPr>
            <a:r>
              <a:rPr lang="en-GB"/>
              <a:t>Grant</a:t>
            </a:r>
            <a:endParaRPr/>
          </a:p>
          <a:p>
            <a:pPr indent="0" lvl="0" marL="0" rtl="0" algn="l">
              <a:lnSpc>
                <a:spcPct val="100000"/>
              </a:lnSpc>
              <a:spcBef>
                <a:spcPts val="0"/>
              </a:spcBef>
              <a:spcAft>
                <a:spcPts val="0"/>
              </a:spcAft>
              <a:buSzPts val="1400"/>
              <a:buNone/>
            </a:pPr>
            <a:r>
              <a:t/>
            </a:r>
            <a:endParaRPr/>
          </a:p>
        </p:txBody>
      </p:sp>
      <p:sp>
        <p:nvSpPr>
          <p:cNvPr id="828" name="Google Shape;82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Font typeface="Arial"/>
              <a:buChar char="-"/>
            </a:pPr>
            <a:r>
              <a:rPr lang="en-GB">
                <a:latin typeface="Arial"/>
                <a:ea typeface="Arial"/>
                <a:cs typeface="Arial"/>
                <a:sym typeface="Arial"/>
              </a:rPr>
              <a:t>Ariel </a:t>
            </a:r>
            <a:endParaRPr>
              <a:latin typeface="Arial"/>
              <a:ea typeface="Arial"/>
              <a:cs typeface="Arial"/>
              <a:sym typeface="Arial"/>
            </a:endParaRPr>
          </a:p>
        </p:txBody>
      </p:sp>
      <p:sp>
        <p:nvSpPr>
          <p:cNvPr id="858" name="Google Shape;858;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9a173cb8d0_0_1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39a173cb8d0_0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39a173cb8d0_0_2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9" name="Google Shape;889;g39a173cb8d0_0_2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Ariel </a:t>
            </a:r>
            <a:endParaRPr/>
          </a:p>
        </p:txBody>
      </p:sp>
      <p:sp>
        <p:nvSpPr>
          <p:cNvPr id="890" name="Google Shape;890;g39a173cb8d0_0_2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7" name="Google Shape;897;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Ariel </a:t>
            </a:r>
            <a:endParaRPr/>
          </a:p>
        </p:txBody>
      </p:sp>
      <p:sp>
        <p:nvSpPr>
          <p:cNvPr id="898" name="Google Shape;898;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3ae8aa572ed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7" name="Google Shape;927;g3ae8aa572ed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lang="en-GB"/>
              <a:t>Grant </a:t>
            </a:r>
            <a:endParaRPr/>
          </a:p>
          <a:p>
            <a:pPr indent="0" lvl="0" marL="0" rtl="0" algn="l">
              <a:lnSpc>
                <a:spcPct val="100000"/>
              </a:lnSpc>
              <a:spcBef>
                <a:spcPts val="1000"/>
              </a:spcBef>
              <a:spcAft>
                <a:spcPts val="0"/>
              </a:spcAft>
              <a:buSzPts val="1400"/>
              <a:buNone/>
            </a:pPr>
            <a:r>
              <a:t/>
            </a:r>
            <a:endParaRPr/>
          </a:p>
        </p:txBody>
      </p:sp>
      <p:sp>
        <p:nvSpPr>
          <p:cNvPr id="928" name="Google Shape;928;g3ae8aa572ed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3acc671f590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7" name="Google Shape;957;g3acc671f590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Ariel </a:t>
            </a:r>
            <a:endParaRPr/>
          </a:p>
        </p:txBody>
      </p:sp>
      <p:sp>
        <p:nvSpPr>
          <p:cNvPr id="958" name="Google Shape;958;g3acc671f590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Ariel </a:t>
            </a:r>
            <a:endParaRPr/>
          </a:p>
          <a:p>
            <a:pPr indent="0" lvl="0" marL="0" rtl="0" algn="l">
              <a:lnSpc>
                <a:spcPct val="100000"/>
              </a:lnSpc>
              <a:spcBef>
                <a:spcPts val="0"/>
              </a:spcBef>
              <a:spcAft>
                <a:spcPts val="0"/>
              </a:spcAft>
              <a:buSzPts val="1400"/>
              <a:buNone/>
            </a:pPr>
            <a:r>
              <a:t/>
            </a:r>
            <a:endParaRPr/>
          </a:p>
        </p:txBody>
      </p:sp>
      <p:sp>
        <p:nvSpPr>
          <p:cNvPr id="965" name="Google Shape;96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39a173cb8d0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g39a173cb8d0_0_2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7" name="Google Shape;987;g39a173cb8d0_0_2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4" name="Google Shape;994;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b="1" lang="en-GB" sz="1100">
                <a:latin typeface="Arial"/>
                <a:ea typeface="Arial"/>
                <a:cs typeface="Arial"/>
                <a:sym typeface="Arial"/>
              </a:rPr>
              <a:t>Trademark Clearinghouse Requirements (“TMCH Requirements”)</a:t>
            </a:r>
            <a:endParaRPr b="1" sz="1100">
              <a:latin typeface="Arial"/>
              <a:ea typeface="Arial"/>
              <a:cs typeface="Arial"/>
              <a:sym typeface="Arial"/>
            </a:endParaRPr>
          </a:p>
          <a:p>
            <a:pPr indent="-298450" lvl="1" marL="914400" rtl="0" algn="l">
              <a:lnSpc>
                <a:spcPct val="100000"/>
              </a:lnSpc>
              <a:spcBef>
                <a:spcPts val="0"/>
              </a:spcBef>
              <a:spcAft>
                <a:spcPts val="0"/>
              </a:spcAft>
              <a:buSzPts val="1100"/>
              <a:buChar char="○"/>
            </a:pPr>
            <a:r>
              <a:rPr lang="en-GB" sz="1100">
                <a:latin typeface="Arial"/>
                <a:ea typeface="Arial"/>
                <a:cs typeface="Arial"/>
                <a:sym typeface="Arial"/>
              </a:rPr>
              <a:t>The TMCH Requirements are linked to in Specification 7 of the RA</a:t>
            </a:r>
            <a:endParaRPr sz="1100">
              <a:latin typeface="Arial"/>
              <a:ea typeface="Arial"/>
              <a:cs typeface="Arial"/>
              <a:sym typeface="Arial"/>
            </a:endParaRPr>
          </a:p>
          <a:p>
            <a:pPr indent="-298450" lvl="1" marL="914400" rtl="0" algn="l">
              <a:lnSpc>
                <a:spcPct val="100000"/>
              </a:lnSpc>
              <a:spcBef>
                <a:spcPts val="0"/>
              </a:spcBef>
              <a:spcAft>
                <a:spcPts val="0"/>
              </a:spcAft>
              <a:buSzPts val="1100"/>
              <a:buChar char="○"/>
            </a:pPr>
            <a:r>
              <a:rPr lang="en-GB" sz="1100">
                <a:latin typeface="Arial"/>
                <a:ea typeface="Arial"/>
                <a:cs typeface="Arial"/>
                <a:sym typeface="Arial"/>
              </a:rPr>
              <a:t>Updates to be incorporated: </a:t>
            </a:r>
            <a:endParaRPr sz="1100">
              <a:latin typeface="Arial"/>
              <a:ea typeface="Arial"/>
              <a:cs typeface="Arial"/>
              <a:sym typeface="Arial"/>
            </a:endParaRPr>
          </a:p>
          <a:p>
            <a:pPr indent="-298450" lvl="2" marL="1371600" rtl="0" algn="l">
              <a:lnSpc>
                <a:spcPct val="100000"/>
              </a:lnSpc>
              <a:spcBef>
                <a:spcPts val="0"/>
              </a:spcBef>
              <a:spcAft>
                <a:spcPts val="0"/>
              </a:spcAft>
              <a:buSzPts val="1100"/>
              <a:buChar char="■"/>
            </a:pPr>
            <a:r>
              <a:rPr lang="en-GB" sz="1100">
                <a:latin typeface="Arial"/>
                <a:ea typeface="Arial"/>
                <a:cs typeface="Arial"/>
                <a:sym typeface="Arial"/>
              </a:rPr>
              <a:t>Implementing RPM Phase 1 PDP recommendations </a:t>
            </a:r>
            <a:endParaRPr sz="1100">
              <a:latin typeface="Arial"/>
              <a:ea typeface="Arial"/>
              <a:cs typeface="Arial"/>
              <a:sym typeface="Arial"/>
            </a:endParaRPr>
          </a:p>
          <a:p>
            <a:pPr indent="-298450" lvl="2" marL="1371600" rtl="0" algn="l">
              <a:lnSpc>
                <a:spcPct val="100000"/>
              </a:lnSpc>
              <a:spcBef>
                <a:spcPts val="0"/>
              </a:spcBef>
              <a:spcAft>
                <a:spcPts val="0"/>
              </a:spcAft>
              <a:buSzPts val="1100"/>
              <a:buChar char="■"/>
            </a:pPr>
            <a:r>
              <a:rPr lang="en-GB" sz="1100">
                <a:latin typeface="Arial"/>
                <a:ea typeface="Arial"/>
                <a:cs typeface="Arial"/>
                <a:sym typeface="Arial"/>
              </a:rPr>
              <a:t>Technical updates (e.g. updated links and terminology)</a:t>
            </a:r>
            <a:endParaRPr sz="1100">
              <a:latin typeface="Arial"/>
              <a:ea typeface="Arial"/>
              <a:cs typeface="Arial"/>
              <a:sym typeface="Arial"/>
            </a:endParaRPr>
          </a:p>
          <a:p>
            <a:pPr indent="-298450" lvl="1" marL="914400" rtl="0" algn="l">
              <a:lnSpc>
                <a:spcPct val="100000"/>
              </a:lnSpc>
              <a:spcBef>
                <a:spcPts val="0"/>
              </a:spcBef>
              <a:spcAft>
                <a:spcPts val="0"/>
              </a:spcAft>
              <a:buSzPts val="1100"/>
              <a:buChar char="○"/>
            </a:pPr>
            <a:r>
              <a:rPr lang="en-GB" sz="1100">
                <a:latin typeface="Arial"/>
                <a:ea typeface="Arial"/>
                <a:cs typeface="Arial"/>
                <a:sym typeface="Arial"/>
              </a:rPr>
              <a:t>Public Comment 18 December 2025 - 27 January 2026</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b="1" lang="en-GB" sz="1100">
                <a:latin typeface="Arial"/>
                <a:ea typeface="Arial"/>
                <a:cs typeface="Arial"/>
                <a:sym typeface="Arial"/>
              </a:rPr>
              <a:t>Specification 14: </a:t>
            </a:r>
            <a:r>
              <a:rPr lang="en-GB" sz="1100">
                <a:latin typeface="Arial"/>
                <a:ea typeface="Arial"/>
                <a:cs typeface="Arial"/>
                <a:sym typeface="Arial"/>
              </a:rPr>
              <a:t>Following the ICANN Board’s action on IDN EPDP Phase 1 Recommendations 7.4 and 7.5, ICANN posted a separate public comment proceeding to Specification 14. Public comment: 10 December 2025 - 27 January 2026</a:t>
            </a:r>
            <a:endParaRPr sz="1100">
              <a:latin typeface="Arial"/>
              <a:ea typeface="Arial"/>
              <a:cs typeface="Arial"/>
              <a:sym typeface="Arial"/>
            </a:endParaRPr>
          </a:p>
        </p:txBody>
      </p:sp>
      <p:sp>
        <p:nvSpPr>
          <p:cNvPr id="995" name="Google Shape;995;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39a173cb8d0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8" name="Google Shape;1018;g39a173cb8d0_0_2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9" name="Google Shape;1019;g39a173cb8d0_0_2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Collection of Registry contacts, and technical</a:t>
            </a:r>
            <a:endParaRPr/>
          </a:p>
          <a:p>
            <a:pPr indent="0" lvl="0" marL="0" rtl="0" algn="l">
              <a:lnSpc>
                <a:spcPct val="100000"/>
              </a:lnSpc>
              <a:spcBef>
                <a:spcPts val="0"/>
              </a:spcBef>
              <a:spcAft>
                <a:spcPts val="0"/>
              </a:spcAft>
              <a:buSzPts val="1400"/>
              <a:buNone/>
            </a:pPr>
            <a:r>
              <a:rPr lang="en-GB"/>
              <a:t>information to setup registry processes</a:t>
            </a:r>
            <a:endParaRPr/>
          </a:p>
          <a:p>
            <a:pPr indent="0" lvl="0" marL="0" rtl="0" algn="l">
              <a:lnSpc>
                <a:spcPct val="100000"/>
              </a:lnSpc>
              <a:spcBef>
                <a:spcPts val="0"/>
              </a:spcBef>
              <a:spcAft>
                <a:spcPts val="0"/>
              </a:spcAft>
              <a:buSzPts val="1400"/>
              <a:buNone/>
            </a:pPr>
            <a:r>
              <a:rPr lang="en-GB"/>
              <a:t>required by the Registry Agreement</a:t>
            </a:r>
            <a:endParaRPr/>
          </a:p>
          <a:p>
            <a:pPr indent="0" lvl="0" marL="0" rtl="0" algn="l">
              <a:lnSpc>
                <a:spcPct val="100000"/>
              </a:lnSpc>
              <a:spcBef>
                <a:spcPts val="0"/>
              </a:spcBef>
              <a:spcAft>
                <a:spcPts val="0"/>
              </a:spcAft>
              <a:buSzPts val="1400"/>
              <a:buNone/>
            </a:pPr>
            <a:r>
              <a:rPr lang="en-GB"/>
              <a:t>• Completion of Pre-Delegation Testing (PDT)</a:t>
            </a:r>
            <a:endParaRPr/>
          </a:p>
          <a:p>
            <a:pPr indent="0" lvl="0" marL="0" rtl="0" algn="l">
              <a:lnSpc>
                <a:spcPct val="100000"/>
              </a:lnSpc>
              <a:spcBef>
                <a:spcPts val="0"/>
              </a:spcBef>
              <a:spcAft>
                <a:spcPts val="0"/>
              </a:spcAft>
              <a:buSzPts val="1400"/>
              <a:buNone/>
            </a:pPr>
            <a:r>
              <a:rPr lang="en-GB"/>
              <a:t>• Setup and testing of Trademark Database (TMDB) access and use</a:t>
            </a:r>
            <a:endParaRPr/>
          </a:p>
          <a:p>
            <a:pPr indent="0" lvl="0" marL="0" rtl="0" algn="l">
              <a:lnSpc>
                <a:spcPct val="100000"/>
              </a:lnSpc>
              <a:spcBef>
                <a:spcPts val="0"/>
              </a:spcBef>
              <a:spcAft>
                <a:spcPts val="0"/>
              </a:spcAft>
              <a:buSzPts val="1400"/>
              <a:buNone/>
            </a:pPr>
            <a:r>
              <a:rPr lang="en-GB"/>
              <a:t>• Establish Sunrise, Claims, and other Launch periods for TLD</a:t>
            </a:r>
            <a:endParaRPr/>
          </a:p>
        </p:txBody>
      </p:sp>
      <p:sp>
        <p:nvSpPr>
          <p:cNvPr id="1026" name="Google Shape;1026;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1" name="Google Shape;1051;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52" name="Google Shape;1052;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b="1" sz="1100">
              <a:latin typeface="Arial"/>
              <a:ea typeface="Arial"/>
              <a:cs typeface="Arial"/>
              <a:sym typeface="Arial"/>
            </a:endParaRPr>
          </a:p>
        </p:txBody>
      </p:sp>
      <p:sp>
        <p:nvSpPr>
          <p:cNvPr id="122" name="Google Shape;12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6" name="Google Shape;107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3ba658109c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3" name="Google Shape;1083;g3ba658109c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4" name="Google Shape;1084;g3ba658109c8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399fc806c9e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1" name="Google Shape;1091;g399fc806c9e_0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Pre-Submitted</a:t>
            </a:r>
            <a:r>
              <a:rPr lang="en-GB"/>
              <a:t> questions.</a:t>
            </a:r>
            <a:endParaRPr/>
          </a:p>
          <a:p>
            <a:pPr indent="0" lvl="0" marL="0" rtl="0" algn="l">
              <a:lnSpc>
                <a:spcPct val="100000"/>
              </a:lnSpc>
              <a:spcBef>
                <a:spcPts val="0"/>
              </a:spcBef>
              <a:spcAft>
                <a:spcPts val="0"/>
              </a:spcAft>
              <a:buSzPts val="1400"/>
              <a:buNone/>
            </a:pPr>
            <a:r>
              <a:rPr lang="en-GB" u="sng">
                <a:solidFill>
                  <a:schemeClr val="hlink"/>
                </a:solidFill>
                <a:hlinkClick r:id="rId2"/>
              </a:rPr>
              <a:t>https://docs.google.com/spreadsheets/d/1GkSbDm6MTXRInysvb7ET5h_bP1QUgHRwFdRDftC0xWY/edit?gid=0#gid=0</a:t>
            </a:r>
            <a:endParaRPr/>
          </a:p>
          <a:p>
            <a:pPr indent="0" lvl="0" marL="0" rtl="0" algn="l">
              <a:lnSpc>
                <a:spcPct val="100000"/>
              </a:lnSpc>
              <a:spcBef>
                <a:spcPts val="0"/>
              </a:spcBef>
              <a:spcAft>
                <a:spcPts val="0"/>
              </a:spcAft>
              <a:buSzPts val="1400"/>
              <a:buNone/>
            </a:pPr>
            <a:r>
              <a:t/>
            </a:r>
            <a:endParaRPr/>
          </a:p>
        </p:txBody>
      </p:sp>
      <p:sp>
        <p:nvSpPr>
          <p:cNvPr id="1092" name="Google Shape;1092;g399fc806c9e_0_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3" name="Google Shape;1103;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104" name="Google Shape;1104;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6" name="Google Shape;111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143" name="Google Shape;14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65" name="Google Shape;16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73" name="Google Shape;17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9a173cb8d0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39a173cb8d0_0_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100"/>
              <a:buNone/>
            </a:pPr>
            <a:r>
              <a:t/>
            </a:r>
            <a:endParaRPr/>
          </a:p>
        </p:txBody>
      </p:sp>
      <p:sp>
        <p:nvSpPr>
          <p:cNvPr id="188" name="Google Shape;188;g39a173cb8d0_0_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1" Type="http://schemas.openxmlformats.org/officeDocument/2006/relationships/hyperlink" Target="https://youtube.com/icannnews" TargetMode="External"/><Relationship Id="rId10" Type="http://schemas.openxmlformats.org/officeDocument/2006/relationships/image" Target="../media/image9.png"/><Relationship Id="rId13" Type="http://schemas.openxmlformats.org/officeDocument/2006/relationships/hyperlink" Target="https://linkedin.com/company/icann" TargetMode="External"/><Relationship Id="rId12"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hyperlink" Target="https://flickr.com/icann" TargetMode="External"/><Relationship Id="rId3" Type="http://schemas.openxmlformats.org/officeDocument/2006/relationships/hyperlink" Target="https://x.com/ICANN" TargetMode="External"/><Relationship Id="rId4" Type="http://schemas.openxmlformats.org/officeDocument/2006/relationships/image" Target="../media/image10.png"/><Relationship Id="rId9" Type="http://schemas.openxmlformats.org/officeDocument/2006/relationships/hyperlink" Target="https://facebook.com/icannorg" TargetMode="External"/><Relationship Id="rId15" Type="http://schemas.openxmlformats.org/officeDocument/2006/relationships/hyperlink" Target="https://instagram.com/icannorg" TargetMode="External"/><Relationship Id="rId14" Type="http://schemas.openxmlformats.org/officeDocument/2006/relationships/image" Target="../media/image8.png"/><Relationship Id="rId16"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1.png"/><Relationship Id="rId8"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slide">
  <p:cSld name="pattern slide">
    <p:bg>
      <p:bgPr>
        <a:solidFill>
          <a:srgbClr val="F1EFEA"/>
        </a:solidFill>
      </p:bgPr>
    </p:bg>
    <p:spTree>
      <p:nvGrpSpPr>
        <p:cNvPr id="11" name="Shape 11"/>
        <p:cNvGrpSpPr/>
        <p:nvPr/>
      </p:nvGrpSpPr>
      <p:grpSpPr>
        <a:xfrm>
          <a:off x="0" y="0"/>
          <a:ext cx="0" cy="0"/>
          <a:chOff x="0" y="0"/>
          <a:chExt cx="0" cy="0"/>
        </a:xfrm>
      </p:grpSpPr>
      <p:sp>
        <p:nvSpPr>
          <p:cNvPr id="12" name="Google Shape;12;p51"/>
          <p:cNvSpPr txBox="1"/>
          <p:nvPr>
            <p:ph type="title"/>
          </p:nvPr>
        </p:nvSpPr>
        <p:spPr>
          <a:xfrm>
            <a:off x="575999" y="900001"/>
            <a:ext cx="7973200" cy="575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3733"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13" name="Google Shape;13;p51"/>
          <p:cNvSpPr/>
          <p:nvPr/>
        </p:nvSpPr>
        <p:spPr>
          <a:xfrm rot="8107633">
            <a:off x="2970160" y="5928703"/>
            <a:ext cx="6251680" cy="6251680"/>
          </a:xfrm>
          <a:prstGeom prst="chord">
            <a:avLst>
              <a:gd fmla="val 5375274" name="adj1"/>
              <a:gd fmla="val 10821329" name="adj2"/>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Arial"/>
              <a:ea typeface="Arial"/>
              <a:cs typeface="Arial"/>
              <a:sym typeface="Arial"/>
            </a:endParaRPr>
          </a:p>
        </p:txBody>
      </p:sp>
      <p:sp>
        <p:nvSpPr>
          <p:cNvPr id="14" name="Google Shape;14;p51"/>
          <p:cNvSpPr/>
          <p:nvPr/>
        </p:nvSpPr>
        <p:spPr>
          <a:xfrm>
            <a:off x="11293200" y="287999"/>
            <a:ext cx="360000" cy="360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14285"/>
              </a:lnSpc>
              <a:spcBef>
                <a:spcPts val="0"/>
              </a:spcBef>
              <a:spcAft>
                <a:spcPts val="0"/>
              </a:spcAft>
              <a:buClr>
                <a:srgbClr val="000000"/>
              </a:buClr>
              <a:buSzPts val="1400"/>
              <a:buFont typeface="Arial"/>
              <a:buNone/>
            </a:pPr>
            <a:fld id="{00000000-1234-1234-1234-123412341234}" type="slidenum">
              <a:rPr b="1" i="0" lang="en-GB" sz="1600" u="none" cap="none" strike="noStrike">
                <a:solidFill>
                  <a:schemeClr val="lt1"/>
                </a:solidFill>
                <a:latin typeface="Arial"/>
                <a:ea typeface="Arial"/>
                <a:cs typeface="Arial"/>
                <a:sym typeface="Arial"/>
              </a:rPr>
              <a:t>‹#›</a:t>
            </a:fld>
            <a:endParaRPr b="1" i="0" sz="1600" u="none" cap="none" strike="noStrike">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2">
  <p:cSld name="1_Regular slide 2">
    <p:bg>
      <p:bgPr>
        <a:solidFill>
          <a:srgbClr val="F1EFEA"/>
        </a:solidFill>
      </p:bgPr>
    </p:bg>
    <p:spTree>
      <p:nvGrpSpPr>
        <p:cNvPr id="84" name="Shape 84"/>
        <p:cNvGrpSpPr/>
        <p:nvPr/>
      </p:nvGrpSpPr>
      <p:grpSpPr>
        <a:xfrm>
          <a:off x="0" y="0"/>
          <a:ext cx="0" cy="0"/>
          <a:chOff x="0" y="0"/>
          <a:chExt cx="0" cy="0"/>
        </a:xfrm>
      </p:grpSpPr>
      <p:sp>
        <p:nvSpPr>
          <p:cNvPr id="85" name="Google Shape;85;g399fc806c9e_0_243"/>
          <p:cNvSpPr txBox="1"/>
          <p:nvPr>
            <p:ph type="title"/>
          </p:nvPr>
        </p:nvSpPr>
        <p:spPr>
          <a:xfrm>
            <a:off x="576000" y="900001"/>
            <a:ext cx="7150500" cy="5757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rgbClr val="0B3458"/>
              </a:buClr>
              <a:buSzPts val="2800"/>
              <a:buFont typeface="Arial"/>
              <a:buNone/>
              <a:defRPr b="1" i="0" sz="3733" u="none" cap="none" strike="noStrike">
                <a:solidFill>
                  <a:srgbClr val="0B345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86" name="Google Shape;86;g399fc806c9e_0_243"/>
          <p:cNvSpPr/>
          <p:nvPr/>
        </p:nvSpPr>
        <p:spPr>
          <a:xfrm>
            <a:off x="11293200" y="287999"/>
            <a:ext cx="360000" cy="360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14285"/>
              </a:lnSpc>
              <a:spcBef>
                <a:spcPts val="0"/>
              </a:spcBef>
              <a:spcAft>
                <a:spcPts val="0"/>
              </a:spcAft>
              <a:buClr>
                <a:srgbClr val="000000"/>
              </a:buClr>
              <a:buSzPts val="1400"/>
              <a:buFont typeface="Arial"/>
              <a:buNone/>
            </a:pPr>
            <a:fld id="{00000000-1234-1234-1234-123412341234}" type="slidenum">
              <a:rPr b="1" i="0" lang="en-GB" sz="1600" u="none" cap="none" strike="noStrike">
                <a:solidFill>
                  <a:schemeClr val="lt1"/>
                </a:solidFill>
                <a:latin typeface="Arial"/>
                <a:ea typeface="Arial"/>
                <a:cs typeface="Arial"/>
                <a:sym typeface="Arial"/>
              </a:rPr>
              <a:t>‹#›</a:t>
            </a:fld>
            <a:endParaRPr b="1" i="0" sz="1600" u="none" cap="none" strike="noStrike">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1_Divider slide">
    <p:bg>
      <p:bgPr>
        <a:solidFill>
          <a:srgbClr val="4CCDD5"/>
        </a:solidFill>
      </p:bgPr>
    </p:bg>
    <p:spTree>
      <p:nvGrpSpPr>
        <p:cNvPr id="87" name="Shape 87"/>
        <p:cNvGrpSpPr/>
        <p:nvPr/>
      </p:nvGrpSpPr>
      <p:grpSpPr>
        <a:xfrm>
          <a:off x="0" y="0"/>
          <a:ext cx="0" cy="0"/>
          <a:chOff x="0" y="0"/>
          <a:chExt cx="0" cy="0"/>
        </a:xfrm>
      </p:grpSpPr>
      <p:sp>
        <p:nvSpPr>
          <p:cNvPr id="88" name="Google Shape;88;g39a173cb8d0_0_163"/>
          <p:cNvSpPr txBox="1"/>
          <p:nvPr>
            <p:ph idx="1" type="body"/>
          </p:nvPr>
        </p:nvSpPr>
        <p:spPr>
          <a:xfrm>
            <a:off x="540000" y="2160000"/>
            <a:ext cx="6102000" cy="4356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002A49"/>
              </a:buClr>
              <a:buSzPts val="7200"/>
              <a:buFont typeface="Arial"/>
              <a:buNone/>
              <a:defRPr b="1" i="0" sz="4800" u="none" cap="none" strike="noStrike">
                <a:solidFill>
                  <a:srgbClr val="002A49"/>
                </a:solidFill>
                <a:latin typeface="Arial"/>
                <a:ea typeface="Arial"/>
                <a:cs typeface="Arial"/>
                <a:sym typeface="Arial"/>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89" name="Google Shape;89;g39a173cb8d0_0_163"/>
          <p:cNvPicPr preferRelativeResize="0"/>
          <p:nvPr/>
        </p:nvPicPr>
        <p:blipFill rotWithShape="1">
          <a:blip r:embed="rId2">
            <a:alphaModFix/>
          </a:blip>
          <a:srcRect b="0" l="0" r="0" t="0"/>
          <a:stretch/>
        </p:blipFill>
        <p:spPr>
          <a:xfrm>
            <a:off x="7416800" y="0"/>
            <a:ext cx="47752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rgbClr val="002A49"/>
        </a:solidFill>
      </p:bgPr>
    </p:bg>
    <p:spTree>
      <p:nvGrpSpPr>
        <p:cNvPr id="15" name="Shape 15"/>
        <p:cNvGrpSpPr/>
        <p:nvPr/>
      </p:nvGrpSpPr>
      <p:grpSpPr>
        <a:xfrm>
          <a:off x="0" y="0"/>
          <a:ext cx="0" cy="0"/>
          <a:chOff x="0" y="0"/>
          <a:chExt cx="0" cy="0"/>
        </a:xfrm>
      </p:grpSpPr>
      <p:sp>
        <p:nvSpPr>
          <p:cNvPr id="16" name="Google Shape;16;p52"/>
          <p:cNvSpPr txBox="1"/>
          <p:nvPr>
            <p:ph type="title"/>
          </p:nvPr>
        </p:nvSpPr>
        <p:spPr>
          <a:xfrm>
            <a:off x="725200" y="1785705"/>
            <a:ext cx="5672800" cy="20584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4200"/>
              <a:buFont typeface="Arial"/>
              <a:buNone/>
              <a:defRPr b="1" i="0" sz="5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17" name="Google Shape;17;p52"/>
          <p:cNvSpPr txBox="1"/>
          <p:nvPr>
            <p:ph idx="1" type="body"/>
          </p:nvPr>
        </p:nvSpPr>
        <p:spPr>
          <a:xfrm>
            <a:off x="720000" y="4344247"/>
            <a:ext cx="5683200" cy="7168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500"/>
              <a:buFont typeface="Arial"/>
              <a:buNone/>
              <a:defRPr b="1" i="0" sz="2000" u="none" cap="none" strike="noStrike">
                <a:solidFill>
                  <a:schemeClr val="lt1"/>
                </a:solidFill>
                <a:latin typeface="Arial"/>
                <a:ea typeface="Arial"/>
                <a:cs typeface="Arial"/>
                <a:sym typeface="Arial"/>
              </a:defRPr>
            </a:lvl1pPr>
            <a:lvl2pPr indent="-361950" lvl="1" marL="914400" marR="0" rtl="0" algn="l">
              <a:lnSpc>
                <a:spcPct val="100000"/>
              </a:lnSpc>
              <a:spcBef>
                <a:spcPts val="560"/>
              </a:spcBef>
              <a:spcAft>
                <a:spcPts val="0"/>
              </a:spcAft>
              <a:buClr>
                <a:schemeClr val="dk1"/>
              </a:buClr>
              <a:buSzPts val="2100"/>
              <a:buFont typeface="Arial"/>
              <a:buChar char="–"/>
              <a:defRPr b="0" i="0" sz="2800" u="none" cap="none" strike="noStrike">
                <a:solidFill>
                  <a:schemeClr val="dk1"/>
                </a:solidFill>
                <a:latin typeface="Arial"/>
                <a:ea typeface="Arial"/>
                <a:cs typeface="Arial"/>
                <a:sym typeface="Arial"/>
              </a:defRPr>
            </a:lvl2pPr>
            <a:lvl3pPr indent="-342900" lvl="2" marL="1371600" marR="0" rtl="0" algn="l">
              <a:lnSpc>
                <a:spcPct val="100000"/>
              </a:lnSpc>
              <a:spcBef>
                <a:spcPts val="48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3pPr>
            <a:lvl4pPr indent="-323850" lvl="3" marL="18288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Arial"/>
                <a:ea typeface="Arial"/>
                <a:cs typeface="Arial"/>
                <a:sym typeface="Arial"/>
              </a:defRPr>
            </a:lvl4pPr>
            <a:lvl5pPr indent="-323850" lvl="4" marL="22860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Arial"/>
                <a:ea typeface="Arial"/>
                <a:cs typeface="Arial"/>
                <a:sym typeface="Arial"/>
              </a:defRPr>
            </a:lvl5pPr>
            <a:lvl6pPr indent="-323850" lvl="5" marL="27432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Arial"/>
                <a:ea typeface="Arial"/>
                <a:cs typeface="Arial"/>
                <a:sym typeface="Arial"/>
              </a:defRPr>
            </a:lvl6pPr>
            <a:lvl7pPr indent="-323850" lvl="6" marL="32004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Arial"/>
                <a:ea typeface="Arial"/>
                <a:cs typeface="Arial"/>
                <a:sym typeface="Arial"/>
              </a:defRPr>
            </a:lvl7pPr>
            <a:lvl8pPr indent="-323850" lvl="7" marL="36576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Arial"/>
                <a:ea typeface="Arial"/>
                <a:cs typeface="Arial"/>
                <a:sym typeface="Arial"/>
              </a:defRPr>
            </a:lvl8pPr>
            <a:lvl9pPr indent="-323850" lvl="8" marL="41148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Arial"/>
                <a:ea typeface="Arial"/>
                <a:cs typeface="Arial"/>
                <a:sym typeface="Arial"/>
              </a:defRPr>
            </a:lvl9pPr>
          </a:lstStyle>
          <a:p/>
        </p:txBody>
      </p:sp>
      <p:pic>
        <p:nvPicPr>
          <p:cNvPr id="18" name="Google Shape;18;p52"/>
          <p:cNvPicPr preferRelativeResize="0"/>
          <p:nvPr/>
        </p:nvPicPr>
        <p:blipFill rotWithShape="1">
          <a:blip r:embed="rId2">
            <a:alphaModFix/>
          </a:blip>
          <a:srcRect b="0" l="0" r="0" t="0"/>
          <a:stretch/>
        </p:blipFill>
        <p:spPr>
          <a:xfrm>
            <a:off x="720000" y="5375869"/>
            <a:ext cx="1186520" cy="943969"/>
          </a:xfrm>
          <a:prstGeom prst="rect">
            <a:avLst/>
          </a:prstGeom>
          <a:noFill/>
          <a:ln>
            <a:noFill/>
          </a:ln>
        </p:spPr>
      </p:pic>
      <p:sp>
        <p:nvSpPr>
          <p:cNvPr id="19" name="Google Shape;19;p52"/>
          <p:cNvSpPr/>
          <p:nvPr/>
        </p:nvSpPr>
        <p:spPr>
          <a:xfrm rot="-5400000">
            <a:off x="10169272" y="-1075748"/>
            <a:ext cx="1613600" cy="2151600"/>
          </a:xfrm>
          <a:prstGeom prst="chord">
            <a:avLst>
              <a:gd fmla="val 5403826" name="adj1"/>
              <a:gd fmla="val 16200000" name="adj2"/>
            </a:avLst>
          </a:prstGeom>
          <a:solidFill>
            <a:schemeClr val="accen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800" u="none" cap="none" strike="noStrike">
              <a:solidFill>
                <a:schemeClr val="lt1"/>
              </a:solidFill>
              <a:latin typeface="Arial"/>
              <a:ea typeface="Arial"/>
              <a:cs typeface="Arial"/>
              <a:sym typeface="Arial"/>
            </a:endParaRPr>
          </a:p>
        </p:txBody>
      </p:sp>
      <p:pic>
        <p:nvPicPr>
          <p:cNvPr id="20" name="Google Shape;20;p52"/>
          <p:cNvPicPr preferRelativeResize="0"/>
          <p:nvPr/>
        </p:nvPicPr>
        <p:blipFill rotWithShape="1">
          <a:blip r:embed="rId3">
            <a:alphaModFix/>
          </a:blip>
          <a:srcRect b="0" l="0" r="0" t="0"/>
          <a:stretch/>
        </p:blipFill>
        <p:spPr>
          <a:xfrm>
            <a:off x="7099798" y="4107867"/>
            <a:ext cx="5073799" cy="2746968"/>
          </a:xfrm>
          <a:prstGeom prst="rect">
            <a:avLst/>
          </a:prstGeom>
          <a:noFill/>
          <a:ln>
            <a:noFill/>
          </a:ln>
        </p:spPr>
      </p:pic>
      <p:sp>
        <p:nvSpPr>
          <p:cNvPr id="21" name="Google Shape;21;p52"/>
          <p:cNvSpPr/>
          <p:nvPr/>
        </p:nvSpPr>
        <p:spPr>
          <a:xfrm>
            <a:off x="10663732" y="3103543"/>
            <a:ext cx="868000" cy="650800"/>
          </a:xfrm>
          <a:prstGeom prst="ellipse">
            <a:avLst/>
          </a:prstGeom>
          <a:solidFill>
            <a:srgbClr val="4BCDD5"/>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800" u="none" cap="none" strike="noStrike">
              <a:solidFill>
                <a:schemeClr val="lt1"/>
              </a:solidFill>
              <a:latin typeface="Arial"/>
              <a:ea typeface="Arial"/>
              <a:cs typeface="Arial"/>
              <a:sym typeface="Arial"/>
            </a:endParaRPr>
          </a:p>
        </p:txBody>
      </p:sp>
      <p:sp>
        <p:nvSpPr>
          <p:cNvPr id="22" name="Google Shape;22;p52"/>
          <p:cNvSpPr/>
          <p:nvPr/>
        </p:nvSpPr>
        <p:spPr>
          <a:xfrm>
            <a:off x="11531616" y="1514415"/>
            <a:ext cx="240800" cy="180400"/>
          </a:xfrm>
          <a:prstGeom prst="ellipse">
            <a:avLst/>
          </a:prstGeom>
          <a:solidFill>
            <a:srgbClr val="4BCDD5"/>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52"/>
          <p:cNvSpPr/>
          <p:nvPr/>
        </p:nvSpPr>
        <p:spPr>
          <a:xfrm>
            <a:off x="9900272" y="2034160"/>
            <a:ext cx="374400" cy="280800"/>
          </a:xfrm>
          <a:prstGeom prst="ellipse">
            <a:avLst/>
          </a:prstGeom>
          <a:solidFill>
            <a:schemeClr val="accen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800" u="none" cap="none" strike="noStrike">
              <a:solidFill>
                <a:schemeClr val="lt1"/>
              </a:solidFill>
              <a:latin typeface="Arial"/>
              <a:ea typeface="Arial"/>
              <a:cs typeface="Arial"/>
              <a:sym typeface="Arial"/>
            </a:endParaRPr>
          </a:p>
        </p:txBody>
      </p:sp>
      <p:pic>
        <p:nvPicPr>
          <p:cNvPr id="24" name="Google Shape;24;p52"/>
          <p:cNvPicPr preferRelativeResize="0"/>
          <p:nvPr/>
        </p:nvPicPr>
        <p:blipFill rotWithShape="1">
          <a:blip r:embed="rId4">
            <a:alphaModFix/>
          </a:blip>
          <a:srcRect b="0" l="0" r="0" t="0"/>
          <a:stretch/>
        </p:blipFill>
        <p:spPr>
          <a:xfrm>
            <a:off x="9517663" y="294970"/>
            <a:ext cx="800100" cy="800100"/>
          </a:xfrm>
          <a:prstGeom prst="rect">
            <a:avLst/>
          </a:prstGeom>
          <a:noFill/>
          <a:ln>
            <a:noFill/>
          </a:ln>
        </p:spPr>
      </p:pic>
      <p:pic>
        <p:nvPicPr>
          <p:cNvPr id="25" name="Google Shape;25;p52"/>
          <p:cNvPicPr preferRelativeResize="0"/>
          <p:nvPr/>
        </p:nvPicPr>
        <p:blipFill rotWithShape="1">
          <a:blip r:embed="rId5">
            <a:alphaModFix/>
          </a:blip>
          <a:srcRect b="0" l="0" r="0" t="0"/>
          <a:stretch/>
        </p:blipFill>
        <p:spPr>
          <a:xfrm>
            <a:off x="539999" y="288000"/>
            <a:ext cx="3816001" cy="3565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bg>
      <p:bgPr>
        <a:solidFill>
          <a:srgbClr val="F1633E"/>
        </a:solidFill>
      </p:bgPr>
    </p:bg>
    <p:spTree>
      <p:nvGrpSpPr>
        <p:cNvPr id="26" name="Shape 26"/>
        <p:cNvGrpSpPr/>
        <p:nvPr/>
      </p:nvGrpSpPr>
      <p:grpSpPr>
        <a:xfrm>
          <a:off x="0" y="0"/>
          <a:ext cx="0" cy="0"/>
          <a:chOff x="0" y="0"/>
          <a:chExt cx="0" cy="0"/>
        </a:xfrm>
      </p:grpSpPr>
      <p:sp>
        <p:nvSpPr>
          <p:cNvPr id="27" name="Google Shape;27;p53"/>
          <p:cNvSpPr txBox="1"/>
          <p:nvPr>
            <p:ph idx="1" type="body"/>
          </p:nvPr>
        </p:nvSpPr>
        <p:spPr>
          <a:xfrm>
            <a:off x="540000" y="2160000"/>
            <a:ext cx="1574400" cy="1058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2A49"/>
              </a:buClr>
              <a:buSzPts val="7200"/>
              <a:buFont typeface="Arial"/>
              <a:buNone/>
              <a:defRPr b="0" i="0" sz="7200" u="none" cap="none" strike="noStrike">
                <a:solidFill>
                  <a:srgbClr val="002A49"/>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 name="Google Shape;28;p53"/>
          <p:cNvSpPr txBox="1"/>
          <p:nvPr>
            <p:ph type="title"/>
          </p:nvPr>
        </p:nvSpPr>
        <p:spPr>
          <a:xfrm>
            <a:off x="540000" y="3218849"/>
            <a:ext cx="6102000" cy="83099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2A49"/>
              </a:buClr>
              <a:buSzPts val="5400"/>
              <a:buFont typeface="Arial"/>
              <a:buNone/>
              <a:defRPr b="1" i="0" sz="5400" u="none" cap="none" strike="noStrike">
                <a:solidFill>
                  <a:srgbClr val="002A4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 name="Google Shape;29;p53"/>
          <p:cNvPicPr preferRelativeResize="0"/>
          <p:nvPr/>
        </p:nvPicPr>
        <p:blipFill rotWithShape="1">
          <a:blip r:embed="rId2">
            <a:alphaModFix/>
          </a:blip>
          <a:srcRect b="0" l="0" r="0" t="0"/>
          <a:stretch/>
        </p:blipFill>
        <p:spPr>
          <a:xfrm>
            <a:off x="7416800" y="0"/>
            <a:ext cx="47752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slide 2">
  <p:cSld name="pattern slide 2">
    <p:bg>
      <p:bgPr>
        <a:solidFill>
          <a:srgbClr val="F1EFEA"/>
        </a:solidFill>
      </p:bgPr>
    </p:bg>
    <p:spTree>
      <p:nvGrpSpPr>
        <p:cNvPr id="30" name="Shape 30"/>
        <p:cNvGrpSpPr/>
        <p:nvPr/>
      </p:nvGrpSpPr>
      <p:grpSpPr>
        <a:xfrm>
          <a:off x="0" y="0"/>
          <a:ext cx="0" cy="0"/>
          <a:chOff x="0" y="0"/>
          <a:chExt cx="0" cy="0"/>
        </a:xfrm>
      </p:grpSpPr>
      <p:sp>
        <p:nvSpPr>
          <p:cNvPr id="31" name="Google Shape;31;p54"/>
          <p:cNvSpPr txBox="1"/>
          <p:nvPr>
            <p:ph type="title"/>
          </p:nvPr>
        </p:nvSpPr>
        <p:spPr>
          <a:xfrm>
            <a:off x="575999" y="900001"/>
            <a:ext cx="7973200" cy="575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3733"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pic>
        <p:nvPicPr>
          <p:cNvPr id="32" name="Google Shape;32;p54"/>
          <p:cNvPicPr preferRelativeResize="0"/>
          <p:nvPr/>
        </p:nvPicPr>
        <p:blipFill rotWithShape="1">
          <a:blip r:embed="rId2">
            <a:alphaModFix/>
          </a:blip>
          <a:srcRect b="0" l="0" r="0" t="0"/>
          <a:stretch/>
        </p:blipFill>
        <p:spPr>
          <a:xfrm>
            <a:off x="0" y="5386040"/>
            <a:ext cx="12192000" cy="1471961"/>
          </a:xfrm>
          <a:prstGeom prst="rect">
            <a:avLst/>
          </a:prstGeom>
          <a:noFill/>
          <a:ln>
            <a:noFill/>
          </a:ln>
        </p:spPr>
      </p:pic>
      <p:sp>
        <p:nvSpPr>
          <p:cNvPr id="33" name="Google Shape;33;p54"/>
          <p:cNvSpPr/>
          <p:nvPr/>
        </p:nvSpPr>
        <p:spPr>
          <a:xfrm>
            <a:off x="11293200" y="287999"/>
            <a:ext cx="360000" cy="360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14285"/>
              </a:lnSpc>
              <a:spcBef>
                <a:spcPts val="0"/>
              </a:spcBef>
              <a:spcAft>
                <a:spcPts val="0"/>
              </a:spcAft>
              <a:buClr>
                <a:srgbClr val="000000"/>
              </a:buClr>
              <a:buSzPts val="1400"/>
              <a:buFont typeface="Arial"/>
              <a:buNone/>
            </a:pPr>
            <a:fld id="{00000000-1234-1234-1234-123412341234}" type="slidenum">
              <a:rPr b="1" i="0" lang="en-GB" sz="1600" u="none" cap="none" strike="noStrike">
                <a:solidFill>
                  <a:schemeClr val="lt1"/>
                </a:solidFill>
                <a:latin typeface="Arial"/>
                <a:ea typeface="Arial"/>
                <a:cs typeface="Arial"/>
                <a:sym typeface="Arial"/>
              </a:rPr>
              <a:t>‹#›</a:t>
            </a:fld>
            <a:endParaRPr b="1" i="0" sz="1600" u="none" cap="none" strike="noStrike">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p:cSld name="Regular slide">
    <p:bg>
      <p:bgPr>
        <a:solidFill>
          <a:srgbClr val="F1EFEA"/>
        </a:solidFill>
      </p:bgPr>
    </p:bg>
    <p:spTree>
      <p:nvGrpSpPr>
        <p:cNvPr id="34" name="Shape 34"/>
        <p:cNvGrpSpPr/>
        <p:nvPr/>
      </p:nvGrpSpPr>
      <p:grpSpPr>
        <a:xfrm>
          <a:off x="0" y="0"/>
          <a:ext cx="0" cy="0"/>
          <a:chOff x="0" y="0"/>
          <a:chExt cx="0" cy="0"/>
        </a:xfrm>
      </p:grpSpPr>
      <p:sp>
        <p:nvSpPr>
          <p:cNvPr id="35" name="Google Shape;35;p55"/>
          <p:cNvSpPr txBox="1"/>
          <p:nvPr>
            <p:ph type="title"/>
          </p:nvPr>
        </p:nvSpPr>
        <p:spPr>
          <a:xfrm>
            <a:off x="576000" y="900001"/>
            <a:ext cx="7150400" cy="575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3733"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36" name="Google Shape;36;p55"/>
          <p:cNvSpPr/>
          <p:nvPr/>
        </p:nvSpPr>
        <p:spPr>
          <a:xfrm>
            <a:off x="11293200" y="287999"/>
            <a:ext cx="360000" cy="360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14285"/>
              </a:lnSpc>
              <a:spcBef>
                <a:spcPts val="0"/>
              </a:spcBef>
              <a:spcAft>
                <a:spcPts val="0"/>
              </a:spcAft>
              <a:buClr>
                <a:srgbClr val="000000"/>
              </a:buClr>
              <a:buSzPts val="1400"/>
              <a:buFont typeface="Arial"/>
              <a:buNone/>
            </a:pPr>
            <a:fld id="{00000000-1234-1234-1234-123412341234}" type="slidenum">
              <a:rPr b="1" i="0" lang="en-GB" sz="1600" u="none" cap="none" strike="noStrike">
                <a:solidFill>
                  <a:schemeClr val="lt1"/>
                </a:solidFill>
                <a:latin typeface="Arial"/>
                <a:ea typeface="Arial"/>
                <a:cs typeface="Arial"/>
                <a:sym typeface="Arial"/>
              </a:rPr>
              <a:t>‹#›</a:t>
            </a:fld>
            <a:endParaRPr b="1" i="0" sz="1600" u="none" cap="none" strike="noStrike">
              <a:solidFill>
                <a:schemeClr val="lt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p:cSld name="1_Regular slide">
    <p:bg>
      <p:bgPr>
        <a:solidFill>
          <a:srgbClr val="F1EFEA"/>
        </a:solidFill>
      </p:bgPr>
    </p:bg>
    <p:spTree>
      <p:nvGrpSpPr>
        <p:cNvPr id="37" name="Shape 37"/>
        <p:cNvGrpSpPr/>
        <p:nvPr/>
      </p:nvGrpSpPr>
      <p:grpSpPr>
        <a:xfrm>
          <a:off x="0" y="0"/>
          <a:ext cx="0" cy="0"/>
          <a:chOff x="0" y="0"/>
          <a:chExt cx="0" cy="0"/>
        </a:xfrm>
      </p:grpSpPr>
      <p:sp>
        <p:nvSpPr>
          <p:cNvPr id="38" name="Google Shape;38;p56"/>
          <p:cNvSpPr txBox="1"/>
          <p:nvPr>
            <p:ph type="title"/>
          </p:nvPr>
        </p:nvSpPr>
        <p:spPr>
          <a:xfrm>
            <a:off x="540000" y="900001"/>
            <a:ext cx="8500800" cy="575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3200"/>
              <a:buFont typeface="Arial"/>
              <a:buNone/>
              <a:defRPr b="1" i="0" sz="32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 name="Google Shape;39;p56"/>
          <p:cNvSpPr txBox="1"/>
          <p:nvPr>
            <p:ph idx="1" type="body"/>
          </p:nvPr>
        </p:nvSpPr>
        <p:spPr>
          <a:xfrm>
            <a:off x="540000" y="1846726"/>
            <a:ext cx="6102000" cy="137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2A49"/>
              </a:buClr>
              <a:buSzPts val="5200"/>
              <a:buFont typeface="Arial"/>
              <a:buNone/>
              <a:defRPr b="1" i="0" sz="2800" u="none" cap="none" strike="noStrike">
                <a:solidFill>
                  <a:srgbClr val="002A49"/>
                </a:solidFill>
                <a:latin typeface="Arial"/>
                <a:ea typeface="Arial"/>
                <a:cs typeface="Arial"/>
                <a:sym typeface="Arial"/>
              </a:defRPr>
            </a:lvl1pPr>
            <a:lvl2pPr indent="-381000" lvl="1" marL="914400" marR="0" rtl="0" algn="l">
              <a:lnSpc>
                <a:spcPct val="100000"/>
              </a:lnSpc>
              <a:spcBef>
                <a:spcPts val="56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 name="Google Shape;40;p56"/>
          <p:cNvSpPr/>
          <p:nvPr/>
        </p:nvSpPr>
        <p:spPr>
          <a:xfrm>
            <a:off x="11293200" y="287999"/>
            <a:ext cx="360000" cy="360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14285"/>
              </a:lnSpc>
              <a:spcBef>
                <a:spcPts val="0"/>
              </a:spcBef>
              <a:spcAft>
                <a:spcPts val="0"/>
              </a:spcAft>
              <a:buClr>
                <a:srgbClr val="000000"/>
              </a:buClr>
              <a:buSzPts val="1400"/>
              <a:buFont typeface="Arial"/>
              <a:buNone/>
            </a:pPr>
            <a:fld id="{00000000-1234-1234-1234-123412341234}" type="slidenum">
              <a:rPr b="1" i="0" lang="en-GB" sz="1600" u="none" cap="none" strike="noStrike">
                <a:solidFill>
                  <a:schemeClr val="lt1"/>
                </a:solidFill>
                <a:latin typeface="Arial"/>
                <a:ea typeface="Arial"/>
                <a:cs typeface="Arial"/>
                <a:sym typeface="Arial"/>
              </a:rPr>
              <a:t>‹#›</a:t>
            </a:fld>
            <a:endParaRPr b="1" i="0" sz="1600" u="none" cap="none" strike="noStrike">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1">
  <p:cSld name="Regular slide 1">
    <p:bg>
      <p:bgPr>
        <a:solidFill>
          <a:srgbClr val="F1EFEA"/>
        </a:solidFill>
      </p:bgPr>
    </p:bg>
    <p:spTree>
      <p:nvGrpSpPr>
        <p:cNvPr id="41" name="Shape 41"/>
        <p:cNvGrpSpPr/>
        <p:nvPr/>
      </p:nvGrpSpPr>
      <p:grpSpPr>
        <a:xfrm>
          <a:off x="0" y="0"/>
          <a:ext cx="0" cy="0"/>
          <a:chOff x="0" y="0"/>
          <a:chExt cx="0" cy="0"/>
        </a:xfrm>
      </p:grpSpPr>
      <p:sp>
        <p:nvSpPr>
          <p:cNvPr id="42" name="Google Shape;42;p57"/>
          <p:cNvSpPr txBox="1"/>
          <p:nvPr>
            <p:ph type="title"/>
          </p:nvPr>
        </p:nvSpPr>
        <p:spPr>
          <a:xfrm>
            <a:off x="540000" y="900001"/>
            <a:ext cx="5556000" cy="575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3200"/>
              <a:buFont typeface="Arial"/>
              <a:buNone/>
              <a:defRPr b="1" i="0" sz="32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57"/>
          <p:cNvSpPr/>
          <p:nvPr/>
        </p:nvSpPr>
        <p:spPr>
          <a:xfrm>
            <a:off x="11293200" y="287999"/>
            <a:ext cx="360000" cy="360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14285"/>
              </a:lnSpc>
              <a:spcBef>
                <a:spcPts val="0"/>
              </a:spcBef>
              <a:spcAft>
                <a:spcPts val="0"/>
              </a:spcAft>
              <a:buClr>
                <a:srgbClr val="000000"/>
              </a:buClr>
              <a:buSzPts val="1400"/>
              <a:buFont typeface="Arial"/>
              <a:buNone/>
            </a:pPr>
            <a:fld id="{00000000-1234-1234-1234-123412341234}" type="slidenum">
              <a:rPr b="1" i="0" lang="en-GB" sz="1600" u="none" cap="none" strike="noStrike">
                <a:solidFill>
                  <a:schemeClr val="lt1"/>
                </a:solidFill>
                <a:latin typeface="Arial"/>
                <a:ea typeface="Arial"/>
                <a:cs typeface="Arial"/>
                <a:sym typeface="Arial"/>
              </a:rPr>
              <a:t>‹#›</a:t>
            </a:fld>
            <a:endParaRPr b="1" i="0" sz="1600" u="none" cap="none" strike="noStrike">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showMasterSp="0">
  <p:cSld name="Engage with ICANN">
    <p:bg>
      <p:bgPr>
        <a:solidFill>
          <a:srgbClr val="002A49"/>
        </a:solidFill>
      </p:bgPr>
    </p:bg>
    <p:spTree>
      <p:nvGrpSpPr>
        <p:cNvPr id="44" name="Shape 44"/>
        <p:cNvGrpSpPr/>
        <p:nvPr/>
      </p:nvGrpSpPr>
      <p:grpSpPr>
        <a:xfrm>
          <a:off x="0" y="0"/>
          <a:ext cx="0" cy="0"/>
          <a:chOff x="0" y="0"/>
          <a:chExt cx="0" cy="0"/>
        </a:xfrm>
      </p:grpSpPr>
      <p:cxnSp>
        <p:nvCxnSpPr>
          <p:cNvPr id="45" name="Google Shape;45;p58"/>
          <p:cNvCxnSpPr/>
          <p:nvPr/>
        </p:nvCxnSpPr>
        <p:spPr>
          <a:xfrm>
            <a:off x="5227050" y="3198298"/>
            <a:ext cx="3591" cy="3659703"/>
          </a:xfrm>
          <a:prstGeom prst="straightConnector1">
            <a:avLst/>
          </a:prstGeom>
          <a:noFill/>
          <a:ln cap="flat" cmpd="sng" w="15875">
            <a:solidFill>
              <a:srgbClr val="36BEC1"/>
            </a:solidFill>
            <a:prstDash val="solid"/>
            <a:round/>
            <a:headEnd len="sm" w="sm" type="none"/>
            <a:tailEnd len="sm" w="sm" type="none"/>
          </a:ln>
        </p:spPr>
      </p:cxnSp>
      <p:cxnSp>
        <p:nvCxnSpPr>
          <p:cNvPr id="46" name="Google Shape;46;p58"/>
          <p:cNvCxnSpPr/>
          <p:nvPr/>
        </p:nvCxnSpPr>
        <p:spPr>
          <a:xfrm>
            <a:off x="807777" y="3198298"/>
            <a:ext cx="0" cy="3659703"/>
          </a:xfrm>
          <a:prstGeom prst="straightConnector1">
            <a:avLst/>
          </a:prstGeom>
          <a:noFill/>
          <a:ln cap="flat" cmpd="sng" w="15875">
            <a:solidFill>
              <a:srgbClr val="36BEC1"/>
            </a:solidFill>
            <a:prstDash val="solid"/>
            <a:round/>
            <a:headEnd len="sm" w="sm" type="none"/>
            <a:tailEnd len="sm" w="sm" type="none"/>
          </a:ln>
        </p:spPr>
      </p:cxnSp>
      <p:grpSp>
        <p:nvGrpSpPr>
          <p:cNvPr id="47" name="Google Shape;47;p58"/>
          <p:cNvGrpSpPr/>
          <p:nvPr/>
        </p:nvGrpSpPr>
        <p:grpSpPr>
          <a:xfrm>
            <a:off x="4953269" y="3198298"/>
            <a:ext cx="3693777" cy="541539"/>
            <a:chOff x="4953268" y="3198297"/>
            <a:chExt cx="3693777" cy="541538"/>
          </a:xfrm>
        </p:grpSpPr>
        <p:sp>
          <p:nvSpPr>
            <p:cNvPr id="48" name="Google Shape;48;p58">
              <a:hlinkClick r:id="rId2"/>
            </p:cNvPr>
            <p:cNvSpPr txBox="1"/>
            <p:nvPr/>
          </p:nvSpPr>
          <p:spPr>
            <a:xfrm>
              <a:off x="5680804" y="3323828"/>
              <a:ext cx="2966241" cy="318548"/>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4BCDD5"/>
                  </a:solidFill>
                  <a:latin typeface="Arial"/>
                  <a:ea typeface="Arial"/>
                  <a:cs typeface="Arial"/>
                  <a:sym typeface="Arial"/>
                </a:rPr>
                <a:t>flickr.com/icann</a:t>
              </a:r>
              <a:endParaRPr b="0" i="0" sz="1800" u="none" cap="none" strike="noStrike">
                <a:solidFill>
                  <a:srgbClr val="4BCDD5"/>
                </a:solidFill>
                <a:latin typeface="Arial"/>
                <a:ea typeface="Arial"/>
                <a:cs typeface="Arial"/>
                <a:sym typeface="Arial"/>
              </a:endParaRPr>
            </a:p>
          </p:txBody>
        </p:sp>
        <p:sp>
          <p:nvSpPr>
            <p:cNvPr id="49" name="Google Shape;49;p58"/>
            <p:cNvSpPr/>
            <p:nvPr/>
          </p:nvSpPr>
          <p:spPr>
            <a:xfrm>
              <a:off x="4953268" y="3198297"/>
              <a:ext cx="541538" cy="541538"/>
            </a:xfrm>
            <a:prstGeom prst="ellipse">
              <a:avLst/>
            </a:prstGeom>
            <a:solidFill>
              <a:srgbClr val="36BE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58"/>
            <p:cNvSpPr/>
            <p:nvPr/>
          </p:nvSpPr>
          <p:spPr>
            <a:xfrm>
              <a:off x="5084590" y="3411122"/>
              <a:ext cx="129349" cy="129349"/>
            </a:xfrm>
            <a:prstGeom prst="ellipse">
              <a:avLst/>
            </a:prstGeom>
            <a:solidFill>
              <a:srgbClr val="002A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 name="Google Shape;51;p58"/>
            <p:cNvSpPr/>
            <p:nvPr/>
          </p:nvSpPr>
          <p:spPr>
            <a:xfrm>
              <a:off x="5230640" y="3411122"/>
              <a:ext cx="129349" cy="129349"/>
            </a:xfrm>
            <a:prstGeom prst="ellipse">
              <a:avLst/>
            </a:prstGeom>
            <a:solidFill>
              <a:srgbClr val="002A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52" name="Google Shape;52;p58"/>
          <p:cNvSpPr txBox="1"/>
          <p:nvPr>
            <p:ph idx="1" type="body"/>
          </p:nvPr>
        </p:nvSpPr>
        <p:spPr>
          <a:xfrm>
            <a:off x="540001" y="2160001"/>
            <a:ext cx="5744259" cy="63949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72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rgbClr val="0B3458"/>
              </a:buClr>
              <a:buSzPts val="2800"/>
              <a:buFont typeface="Arial"/>
              <a:buChar char="–"/>
              <a:defRPr b="0" i="0" sz="2800" u="none" cap="none" strike="noStrike">
                <a:solidFill>
                  <a:srgbClr val="0B3458"/>
                </a:solidFill>
                <a:latin typeface="Arial"/>
                <a:ea typeface="Arial"/>
                <a:cs typeface="Arial"/>
                <a:sym typeface="Arial"/>
              </a:defRPr>
            </a:lvl2pPr>
            <a:lvl3pPr indent="-381000" lvl="2" marL="1371600" marR="0" rtl="0" algn="l">
              <a:lnSpc>
                <a:spcPct val="100000"/>
              </a:lnSpc>
              <a:spcBef>
                <a:spcPts val="480"/>
              </a:spcBef>
              <a:spcAft>
                <a:spcPts val="0"/>
              </a:spcAft>
              <a:buClr>
                <a:srgbClr val="0B3458"/>
              </a:buClr>
              <a:buSzPts val="2400"/>
              <a:buFont typeface="Arial"/>
              <a:buChar char="•"/>
              <a:defRPr b="0" i="0" sz="2400" u="none" cap="none" strike="noStrike">
                <a:solidFill>
                  <a:srgbClr val="0B3458"/>
                </a:solidFill>
                <a:latin typeface="Arial"/>
                <a:ea typeface="Arial"/>
                <a:cs typeface="Arial"/>
                <a:sym typeface="Arial"/>
              </a:defRPr>
            </a:lvl3pPr>
            <a:lvl4pPr indent="-355600" lvl="3" marL="1828800" marR="0" rtl="0" algn="l">
              <a:lnSpc>
                <a:spcPct val="100000"/>
              </a:lnSpc>
              <a:spcBef>
                <a:spcPts val="400"/>
              </a:spcBef>
              <a:spcAft>
                <a:spcPts val="0"/>
              </a:spcAft>
              <a:buClr>
                <a:srgbClr val="0B3458"/>
              </a:buClr>
              <a:buSzPts val="2000"/>
              <a:buFont typeface="Arial"/>
              <a:buChar char="–"/>
              <a:defRPr b="0" i="0" sz="2000" u="none" cap="none" strike="noStrike">
                <a:solidFill>
                  <a:srgbClr val="0B3458"/>
                </a:solidFill>
                <a:latin typeface="Arial"/>
                <a:ea typeface="Arial"/>
                <a:cs typeface="Arial"/>
                <a:sym typeface="Arial"/>
              </a:defRPr>
            </a:lvl4pPr>
            <a:lvl5pPr indent="-355600" lvl="4" marL="2286000" marR="0" rtl="0" algn="l">
              <a:lnSpc>
                <a:spcPct val="100000"/>
              </a:lnSpc>
              <a:spcBef>
                <a:spcPts val="400"/>
              </a:spcBef>
              <a:spcAft>
                <a:spcPts val="0"/>
              </a:spcAft>
              <a:buClr>
                <a:srgbClr val="0B3458"/>
              </a:buClr>
              <a:buSzPts val="2000"/>
              <a:buFont typeface="Arial"/>
              <a:buChar char="»"/>
              <a:defRPr b="0" i="0" sz="2000" u="none" cap="none" strike="noStrike">
                <a:solidFill>
                  <a:srgbClr val="0B3458"/>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grpSp>
        <p:nvGrpSpPr>
          <p:cNvPr id="53" name="Google Shape;53;p58"/>
          <p:cNvGrpSpPr/>
          <p:nvPr/>
        </p:nvGrpSpPr>
        <p:grpSpPr>
          <a:xfrm>
            <a:off x="538272" y="3198297"/>
            <a:ext cx="3837099" cy="541539"/>
            <a:chOff x="538272" y="3198297"/>
            <a:chExt cx="3837098" cy="541538"/>
          </a:xfrm>
        </p:grpSpPr>
        <p:sp>
          <p:nvSpPr>
            <p:cNvPr id="54" name="Google Shape;54;p58"/>
            <p:cNvSpPr/>
            <p:nvPr/>
          </p:nvSpPr>
          <p:spPr>
            <a:xfrm>
              <a:off x="538272" y="3198297"/>
              <a:ext cx="541538" cy="541538"/>
            </a:xfrm>
            <a:prstGeom prst="ellipse">
              <a:avLst/>
            </a:prstGeom>
            <a:solidFill>
              <a:srgbClr val="36BE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 name="Google Shape;55;p58">
              <a:hlinkClick r:id="rId3"/>
            </p:cNvPr>
            <p:cNvSpPr txBox="1"/>
            <p:nvPr/>
          </p:nvSpPr>
          <p:spPr>
            <a:xfrm>
              <a:off x="1267536" y="3298206"/>
              <a:ext cx="3107834" cy="318548"/>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4BCDD5"/>
                  </a:solidFill>
                  <a:latin typeface="Arial"/>
                  <a:ea typeface="Arial"/>
                  <a:cs typeface="Arial"/>
                  <a:sym typeface="Arial"/>
                </a:rPr>
                <a:t>@icann</a:t>
              </a:r>
              <a:endParaRPr b="0" i="0" sz="1800" u="none" cap="none" strike="noStrike">
                <a:solidFill>
                  <a:srgbClr val="4BCDD5"/>
                </a:solidFill>
                <a:latin typeface="Arial"/>
                <a:ea typeface="Arial"/>
                <a:cs typeface="Arial"/>
                <a:sym typeface="Arial"/>
              </a:endParaRPr>
            </a:p>
          </p:txBody>
        </p:sp>
        <p:pic>
          <p:nvPicPr>
            <p:cNvPr id="56" name="Google Shape;56;p58"/>
            <p:cNvPicPr preferRelativeResize="0"/>
            <p:nvPr/>
          </p:nvPicPr>
          <p:blipFill rotWithShape="1">
            <a:blip r:embed="rId4">
              <a:alphaModFix/>
            </a:blip>
            <a:srcRect b="0" l="0" r="0" t="0"/>
            <a:stretch/>
          </p:blipFill>
          <p:spPr>
            <a:xfrm>
              <a:off x="683982" y="3358093"/>
              <a:ext cx="245882" cy="222466"/>
            </a:xfrm>
            <a:prstGeom prst="rect">
              <a:avLst/>
            </a:prstGeom>
            <a:noFill/>
            <a:ln>
              <a:noFill/>
            </a:ln>
          </p:spPr>
        </p:pic>
      </p:grpSp>
      <p:pic>
        <p:nvPicPr>
          <p:cNvPr id="57" name="Google Shape;57;p58"/>
          <p:cNvPicPr preferRelativeResize="0"/>
          <p:nvPr/>
        </p:nvPicPr>
        <p:blipFill rotWithShape="1">
          <a:blip r:embed="rId5">
            <a:alphaModFix/>
          </a:blip>
          <a:srcRect b="0" l="0" r="0" t="0"/>
          <a:stretch/>
        </p:blipFill>
        <p:spPr>
          <a:xfrm>
            <a:off x="8455325" y="4397829"/>
            <a:ext cx="3736675" cy="2460171"/>
          </a:xfrm>
          <a:prstGeom prst="rect">
            <a:avLst/>
          </a:prstGeom>
          <a:noFill/>
          <a:ln>
            <a:noFill/>
          </a:ln>
        </p:spPr>
      </p:pic>
      <p:sp>
        <p:nvSpPr>
          <p:cNvPr id="58" name="Google Shape;58;p58"/>
          <p:cNvSpPr/>
          <p:nvPr/>
        </p:nvSpPr>
        <p:spPr>
          <a:xfrm rot="-5400000">
            <a:off x="9933079" y="-1075804"/>
            <a:ext cx="2151607" cy="2151607"/>
          </a:xfrm>
          <a:prstGeom prst="chord">
            <a:avLst>
              <a:gd fmla="val 5403826" name="adj1"/>
              <a:gd fmla="val 16200000" name="adj2"/>
            </a:avLst>
          </a:prstGeom>
          <a:solidFill>
            <a:schemeClr val="accent1"/>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 name="Google Shape;59;p58"/>
          <p:cNvSpPr/>
          <p:nvPr/>
        </p:nvSpPr>
        <p:spPr>
          <a:xfrm>
            <a:off x="7972707" y="5885139"/>
            <a:ext cx="740872" cy="740872"/>
          </a:xfrm>
          <a:prstGeom prst="ellipse">
            <a:avLst/>
          </a:prstGeom>
          <a:solidFill>
            <a:srgbClr val="4BCDD5"/>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p58"/>
          <p:cNvSpPr/>
          <p:nvPr/>
        </p:nvSpPr>
        <p:spPr>
          <a:xfrm>
            <a:off x="11550963" y="3577349"/>
            <a:ext cx="205532" cy="205532"/>
          </a:xfrm>
          <a:prstGeom prst="ellipse">
            <a:avLst/>
          </a:prstGeom>
          <a:solidFill>
            <a:srgbClr val="4BCDD5"/>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 name="Google Shape;61;p58"/>
          <p:cNvSpPr/>
          <p:nvPr/>
        </p:nvSpPr>
        <p:spPr>
          <a:xfrm>
            <a:off x="9096917" y="2108501"/>
            <a:ext cx="492443" cy="492443"/>
          </a:xfrm>
          <a:prstGeom prst="ellipse">
            <a:avLst/>
          </a:prstGeom>
          <a:solidFill>
            <a:schemeClr val="accent1"/>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2" name="Google Shape;62;p58"/>
          <p:cNvPicPr preferRelativeResize="0"/>
          <p:nvPr/>
        </p:nvPicPr>
        <p:blipFill rotWithShape="1">
          <a:blip r:embed="rId6">
            <a:alphaModFix/>
          </a:blip>
          <a:srcRect b="0" l="0" r="0" t="0"/>
          <a:stretch/>
        </p:blipFill>
        <p:spPr>
          <a:xfrm>
            <a:off x="10100839" y="5443845"/>
            <a:ext cx="1186519" cy="943971"/>
          </a:xfrm>
          <a:prstGeom prst="rect">
            <a:avLst/>
          </a:prstGeom>
          <a:noFill/>
          <a:ln>
            <a:noFill/>
          </a:ln>
        </p:spPr>
      </p:pic>
      <p:pic>
        <p:nvPicPr>
          <p:cNvPr id="63" name="Google Shape;63;p58"/>
          <p:cNvPicPr preferRelativeResize="0"/>
          <p:nvPr/>
        </p:nvPicPr>
        <p:blipFill rotWithShape="1">
          <a:blip r:embed="rId7">
            <a:alphaModFix/>
          </a:blip>
          <a:srcRect b="0" l="0" r="0" t="0"/>
          <a:stretch/>
        </p:blipFill>
        <p:spPr>
          <a:xfrm>
            <a:off x="9360043" y="454755"/>
            <a:ext cx="1080000" cy="1080000"/>
          </a:xfrm>
          <a:prstGeom prst="rect">
            <a:avLst/>
          </a:prstGeom>
          <a:noFill/>
          <a:ln>
            <a:noFill/>
          </a:ln>
        </p:spPr>
      </p:pic>
      <p:grpSp>
        <p:nvGrpSpPr>
          <p:cNvPr id="64" name="Google Shape;64;p58"/>
          <p:cNvGrpSpPr/>
          <p:nvPr/>
        </p:nvGrpSpPr>
        <p:grpSpPr>
          <a:xfrm>
            <a:off x="538272" y="3902241"/>
            <a:ext cx="3837099" cy="541539"/>
            <a:chOff x="538272" y="3902240"/>
            <a:chExt cx="3837098" cy="541538"/>
          </a:xfrm>
        </p:grpSpPr>
        <p:sp>
          <p:nvSpPr>
            <p:cNvPr id="65" name="Google Shape;65;p58"/>
            <p:cNvSpPr/>
            <p:nvPr/>
          </p:nvSpPr>
          <p:spPr>
            <a:xfrm>
              <a:off x="538272" y="3902240"/>
              <a:ext cx="541538" cy="541538"/>
            </a:xfrm>
            <a:prstGeom prst="ellipse">
              <a:avLst/>
            </a:prstGeom>
            <a:solidFill>
              <a:srgbClr val="36BE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 name="Google Shape;66;p58"/>
            <p:cNvPicPr preferRelativeResize="0"/>
            <p:nvPr/>
          </p:nvPicPr>
          <p:blipFill rotWithShape="1">
            <a:blip r:embed="rId8">
              <a:alphaModFix/>
            </a:blip>
            <a:srcRect b="0" l="0" r="0" t="0"/>
            <a:stretch/>
          </p:blipFill>
          <p:spPr>
            <a:xfrm>
              <a:off x="621184" y="3983746"/>
              <a:ext cx="371478" cy="371478"/>
            </a:xfrm>
            <a:prstGeom prst="rect">
              <a:avLst/>
            </a:prstGeom>
            <a:noFill/>
            <a:ln>
              <a:noFill/>
            </a:ln>
          </p:spPr>
        </p:pic>
        <p:sp>
          <p:nvSpPr>
            <p:cNvPr id="67" name="Google Shape;67;p58">
              <a:hlinkClick r:id="rId9"/>
            </p:cNvPr>
            <p:cNvSpPr txBox="1"/>
            <p:nvPr/>
          </p:nvSpPr>
          <p:spPr>
            <a:xfrm>
              <a:off x="1267536" y="3997144"/>
              <a:ext cx="3107834" cy="31854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4BCDD5"/>
                  </a:solidFill>
                  <a:latin typeface="Arial"/>
                  <a:ea typeface="Arial"/>
                  <a:cs typeface="Arial"/>
                  <a:sym typeface="Arial"/>
                </a:rPr>
                <a:t>facebook.com/icannorg</a:t>
              </a:r>
              <a:endParaRPr b="0" i="0" sz="1800" u="none" cap="none" strike="noStrike">
                <a:solidFill>
                  <a:srgbClr val="4BCDD5"/>
                </a:solidFill>
                <a:latin typeface="Arial"/>
                <a:ea typeface="Arial"/>
                <a:cs typeface="Arial"/>
                <a:sym typeface="Arial"/>
              </a:endParaRPr>
            </a:p>
          </p:txBody>
        </p:sp>
      </p:grpSp>
      <p:grpSp>
        <p:nvGrpSpPr>
          <p:cNvPr id="68" name="Google Shape;68;p58"/>
          <p:cNvGrpSpPr/>
          <p:nvPr/>
        </p:nvGrpSpPr>
        <p:grpSpPr>
          <a:xfrm>
            <a:off x="538272" y="4606184"/>
            <a:ext cx="3837099" cy="541539"/>
            <a:chOff x="538272" y="4606183"/>
            <a:chExt cx="3837098" cy="541538"/>
          </a:xfrm>
        </p:grpSpPr>
        <p:sp>
          <p:nvSpPr>
            <p:cNvPr id="69" name="Google Shape;69;p58"/>
            <p:cNvSpPr/>
            <p:nvPr/>
          </p:nvSpPr>
          <p:spPr>
            <a:xfrm>
              <a:off x="538272" y="4606183"/>
              <a:ext cx="541538" cy="541538"/>
            </a:xfrm>
            <a:prstGeom prst="ellipse">
              <a:avLst/>
            </a:prstGeom>
            <a:solidFill>
              <a:srgbClr val="36BE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0" name="Google Shape;70;p58"/>
            <p:cNvPicPr preferRelativeResize="0"/>
            <p:nvPr/>
          </p:nvPicPr>
          <p:blipFill rotWithShape="1">
            <a:blip r:embed="rId10">
              <a:alphaModFix/>
            </a:blip>
            <a:srcRect b="0" l="0" r="0" t="0"/>
            <a:stretch/>
          </p:blipFill>
          <p:spPr>
            <a:xfrm>
              <a:off x="689360" y="4802485"/>
              <a:ext cx="247630" cy="167750"/>
            </a:xfrm>
            <a:prstGeom prst="rect">
              <a:avLst/>
            </a:prstGeom>
            <a:noFill/>
            <a:ln>
              <a:noFill/>
            </a:ln>
          </p:spPr>
        </p:pic>
        <p:sp>
          <p:nvSpPr>
            <p:cNvPr id="71" name="Google Shape;71;p58">
              <a:hlinkClick r:id="rId11"/>
            </p:cNvPr>
            <p:cNvSpPr txBox="1"/>
            <p:nvPr/>
          </p:nvSpPr>
          <p:spPr>
            <a:xfrm>
              <a:off x="1267536" y="4690826"/>
              <a:ext cx="3107834" cy="318548"/>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4BCDD5"/>
                  </a:solidFill>
                  <a:latin typeface="Arial"/>
                  <a:ea typeface="Arial"/>
                  <a:cs typeface="Arial"/>
                  <a:sym typeface="Arial"/>
                </a:rPr>
                <a:t>youtube.com/icannnews</a:t>
              </a:r>
              <a:endParaRPr b="0" i="0" sz="1800" u="none" cap="none" strike="noStrike">
                <a:solidFill>
                  <a:srgbClr val="4BCDD5"/>
                </a:solidFill>
                <a:latin typeface="Arial"/>
                <a:ea typeface="Arial"/>
                <a:cs typeface="Arial"/>
                <a:sym typeface="Arial"/>
              </a:endParaRPr>
            </a:p>
          </p:txBody>
        </p:sp>
      </p:grpSp>
      <p:grpSp>
        <p:nvGrpSpPr>
          <p:cNvPr id="72" name="Google Shape;72;p58"/>
          <p:cNvGrpSpPr/>
          <p:nvPr/>
        </p:nvGrpSpPr>
        <p:grpSpPr>
          <a:xfrm>
            <a:off x="4953269" y="3902242"/>
            <a:ext cx="3693777" cy="541539"/>
            <a:chOff x="4953268" y="3902240"/>
            <a:chExt cx="3693777" cy="541538"/>
          </a:xfrm>
        </p:grpSpPr>
        <p:sp>
          <p:nvSpPr>
            <p:cNvPr id="73" name="Google Shape;73;p58"/>
            <p:cNvSpPr/>
            <p:nvPr/>
          </p:nvSpPr>
          <p:spPr>
            <a:xfrm>
              <a:off x="4953268" y="3902240"/>
              <a:ext cx="541538" cy="541538"/>
            </a:xfrm>
            <a:prstGeom prst="ellipse">
              <a:avLst/>
            </a:prstGeom>
            <a:solidFill>
              <a:srgbClr val="36BE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4" name="Google Shape;74;p58"/>
            <p:cNvPicPr preferRelativeResize="0"/>
            <p:nvPr/>
          </p:nvPicPr>
          <p:blipFill rotWithShape="1">
            <a:blip r:embed="rId12">
              <a:alphaModFix/>
            </a:blip>
            <a:srcRect b="0" l="0" r="0" t="0"/>
            <a:stretch/>
          </p:blipFill>
          <p:spPr>
            <a:xfrm>
              <a:off x="5009929" y="3944681"/>
              <a:ext cx="442328" cy="442328"/>
            </a:xfrm>
            <a:prstGeom prst="rect">
              <a:avLst/>
            </a:prstGeom>
            <a:noFill/>
            <a:ln>
              <a:noFill/>
            </a:ln>
          </p:spPr>
        </p:pic>
        <p:sp>
          <p:nvSpPr>
            <p:cNvPr id="75" name="Google Shape;75;p58">
              <a:hlinkClick r:id="rId13"/>
            </p:cNvPr>
            <p:cNvSpPr txBox="1"/>
            <p:nvPr/>
          </p:nvSpPr>
          <p:spPr>
            <a:xfrm>
              <a:off x="5680804" y="4022765"/>
              <a:ext cx="2966241" cy="31854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4BCDD5"/>
                  </a:solidFill>
                  <a:latin typeface="Arial"/>
                  <a:ea typeface="Arial"/>
                  <a:cs typeface="Arial"/>
                  <a:sym typeface="Arial"/>
                </a:rPr>
                <a:t>linkedin.com/company/icann</a:t>
              </a:r>
              <a:endParaRPr b="0" i="0" sz="1800" u="none" cap="none" strike="noStrike">
                <a:solidFill>
                  <a:srgbClr val="4BCDD5"/>
                </a:solidFill>
                <a:latin typeface="Arial"/>
                <a:ea typeface="Arial"/>
                <a:cs typeface="Arial"/>
                <a:sym typeface="Arial"/>
              </a:endParaRPr>
            </a:p>
          </p:txBody>
        </p:sp>
      </p:grpSp>
      <p:grpSp>
        <p:nvGrpSpPr>
          <p:cNvPr id="76" name="Google Shape;76;p58"/>
          <p:cNvGrpSpPr/>
          <p:nvPr/>
        </p:nvGrpSpPr>
        <p:grpSpPr>
          <a:xfrm>
            <a:off x="4953269" y="4606185"/>
            <a:ext cx="3693777" cy="541539"/>
            <a:chOff x="4953268" y="4606183"/>
            <a:chExt cx="3693777" cy="541538"/>
          </a:xfrm>
        </p:grpSpPr>
        <p:sp>
          <p:nvSpPr>
            <p:cNvPr id="77" name="Google Shape;77;p58"/>
            <p:cNvSpPr/>
            <p:nvPr/>
          </p:nvSpPr>
          <p:spPr>
            <a:xfrm>
              <a:off x="4953268" y="4606183"/>
              <a:ext cx="541538" cy="541538"/>
            </a:xfrm>
            <a:prstGeom prst="ellipse">
              <a:avLst/>
            </a:prstGeom>
            <a:solidFill>
              <a:srgbClr val="36BE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8" name="Google Shape;78;p58"/>
            <p:cNvPicPr preferRelativeResize="0"/>
            <p:nvPr/>
          </p:nvPicPr>
          <p:blipFill rotWithShape="1">
            <a:blip r:embed="rId14">
              <a:alphaModFix/>
            </a:blip>
            <a:srcRect b="0" l="0" r="0" t="0"/>
            <a:stretch/>
          </p:blipFill>
          <p:spPr>
            <a:xfrm>
              <a:off x="5105519" y="4763091"/>
              <a:ext cx="240246" cy="231818"/>
            </a:xfrm>
            <a:prstGeom prst="rect">
              <a:avLst/>
            </a:prstGeom>
            <a:noFill/>
            <a:ln>
              <a:noFill/>
            </a:ln>
          </p:spPr>
        </p:pic>
        <p:sp>
          <p:nvSpPr>
            <p:cNvPr id="79" name="Google Shape;79;p58">
              <a:hlinkClick r:id="rId15"/>
            </p:cNvPr>
            <p:cNvSpPr txBox="1"/>
            <p:nvPr/>
          </p:nvSpPr>
          <p:spPr>
            <a:xfrm>
              <a:off x="5680804" y="4716447"/>
              <a:ext cx="2966241" cy="31854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4BCDD5"/>
                  </a:solidFill>
                  <a:latin typeface="Arial"/>
                  <a:ea typeface="Arial"/>
                  <a:cs typeface="Arial"/>
                  <a:sym typeface="Arial"/>
                </a:rPr>
                <a:t>instagram.com/icannorg</a:t>
              </a:r>
              <a:endParaRPr b="0" i="0" sz="1800" u="none" cap="none" strike="noStrike">
                <a:solidFill>
                  <a:srgbClr val="4BCDD5"/>
                </a:solidFill>
                <a:latin typeface="Arial"/>
                <a:ea typeface="Arial"/>
                <a:cs typeface="Arial"/>
                <a:sym typeface="Arial"/>
              </a:endParaRPr>
            </a:p>
          </p:txBody>
        </p:sp>
      </p:grpSp>
      <p:pic>
        <p:nvPicPr>
          <p:cNvPr id="80" name="Google Shape;80;p58"/>
          <p:cNvPicPr preferRelativeResize="0"/>
          <p:nvPr/>
        </p:nvPicPr>
        <p:blipFill rotWithShape="1">
          <a:blip r:embed="rId16">
            <a:alphaModFix/>
          </a:blip>
          <a:srcRect b="0" l="0" r="0" t="0"/>
          <a:stretch/>
        </p:blipFill>
        <p:spPr>
          <a:xfrm>
            <a:off x="539999" y="288000"/>
            <a:ext cx="3816001" cy="35651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bg>
      <p:bgPr>
        <a:solidFill>
          <a:srgbClr val="F1EFEA"/>
        </a:solidFill>
      </p:bgPr>
    </p:bg>
    <p:spTree>
      <p:nvGrpSpPr>
        <p:cNvPr id="81" name="Shape 81"/>
        <p:cNvGrpSpPr/>
        <p:nvPr/>
      </p:nvGrpSpPr>
      <p:grpSpPr>
        <a:xfrm>
          <a:off x="0" y="0"/>
          <a:ext cx="0" cy="0"/>
          <a:chOff x="0" y="0"/>
          <a:chExt cx="0" cy="0"/>
        </a:xfrm>
      </p:grpSpPr>
      <p:sp>
        <p:nvSpPr>
          <p:cNvPr id="82" name="Google Shape;82;p59"/>
          <p:cNvSpPr txBox="1"/>
          <p:nvPr>
            <p:ph type="title"/>
          </p:nvPr>
        </p:nvSpPr>
        <p:spPr>
          <a:xfrm>
            <a:off x="540001" y="900000"/>
            <a:ext cx="5556000" cy="576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3200"/>
              <a:buFont typeface="Arial"/>
              <a:buNone/>
              <a:defRPr b="1" i="0" sz="32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59"/>
          <p:cNvSpPr/>
          <p:nvPr/>
        </p:nvSpPr>
        <p:spPr>
          <a:xfrm>
            <a:off x="11293200" y="287999"/>
            <a:ext cx="360000" cy="360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14285"/>
              </a:lnSpc>
              <a:spcBef>
                <a:spcPts val="0"/>
              </a:spcBef>
              <a:spcAft>
                <a:spcPts val="0"/>
              </a:spcAft>
              <a:buClr>
                <a:srgbClr val="000000"/>
              </a:buClr>
              <a:buSzPts val="1400"/>
              <a:buFont typeface="Arial"/>
              <a:buNone/>
            </a:pPr>
            <a:fld id="{00000000-1234-1234-1234-123412341234}" type="slidenum">
              <a:rPr b="1" i="0" lang="en-GB" sz="1600" u="none" cap="none" strike="noStrike">
                <a:solidFill>
                  <a:schemeClr val="lt1"/>
                </a:solidFill>
                <a:latin typeface="Arial"/>
                <a:ea typeface="Arial"/>
                <a:cs typeface="Arial"/>
                <a:sym typeface="Arial"/>
              </a:rPr>
              <a:t>‹#›</a:t>
            </a:fld>
            <a:endParaRPr b="1" i="0" sz="1600" u="none" cap="none" strike="noStrike">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FEA"/>
        </a:solidFill>
      </p:bgPr>
    </p:bg>
    <p:spTree>
      <p:nvGrpSpPr>
        <p:cNvPr id="9" name="Shape 9"/>
        <p:cNvGrpSpPr/>
        <p:nvPr/>
      </p:nvGrpSpPr>
      <p:grpSpPr>
        <a:xfrm>
          <a:off x="0" y="0"/>
          <a:ext cx="0" cy="0"/>
          <a:chOff x="0" y="0"/>
          <a:chExt cx="0" cy="0"/>
        </a:xfrm>
      </p:grpSpPr>
      <p:pic>
        <p:nvPicPr>
          <p:cNvPr id="10" name="Google Shape;10;p50"/>
          <p:cNvPicPr preferRelativeResize="0"/>
          <p:nvPr/>
        </p:nvPicPr>
        <p:blipFill rotWithShape="1">
          <a:blip r:embed="rId1">
            <a:alphaModFix/>
          </a:blip>
          <a:srcRect b="0" l="0" r="0" t="0"/>
          <a:stretch/>
        </p:blipFill>
        <p:spPr>
          <a:xfrm>
            <a:off x="539999" y="288000"/>
            <a:ext cx="3816001" cy="3565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2.pn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comments" Target="../comments/commen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slide" Target="/ppt/slid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comments" Target="../comments/comment3.xml"/><Relationship Id="rId4" Type="http://schemas.openxmlformats.org/officeDocument/2006/relationships/image" Target="../media/image31.png"/><Relationship Id="rId5"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slide" Target="/ppt/slid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newgtldprogram.icann.org/en/application-rounds/round2/agb"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comments" Target="../comments/comment4.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slide" Target="/ppt/slid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slide" Target="/ppt/slid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slide" Target="/ppt/slides/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41.png"/><Relationship Id="rId4" Type="http://schemas.openxmlformats.org/officeDocument/2006/relationships/image" Target="../media/image42.jpg"/><Relationship Id="rId5" Type="http://schemas.openxmlformats.org/officeDocument/2006/relationships/image" Target="../media/image45.png"/><Relationship Id="rId6" Type="http://schemas.openxmlformats.org/officeDocument/2006/relationships/image" Target="../media/image43.jpg"/><Relationship Id="rId7"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slide" Target="/ppt/slides/slid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4.png"/><Relationship Id="rId4" Type="http://schemas.openxmlformats.org/officeDocument/2006/relationships/image" Target="../media/image46.png"/><Relationship Id="rId5" Type="http://schemas.openxmlformats.org/officeDocument/2006/relationships/image" Target="../media/image48.png"/><Relationship Id="rId6"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4.png"/><Relationship Id="rId4" Type="http://schemas.openxmlformats.org/officeDocument/2006/relationships/image" Target="../media/image46.png"/><Relationship Id="rId5" Type="http://schemas.openxmlformats.org/officeDocument/2006/relationships/image" Target="../media/image48.png"/><Relationship Id="rId6" Type="http://schemas.openxmlformats.org/officeDocument/2006/relationships/image" Target="../media/image5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slide" Target="/ppt/slides/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50.png"/><Relationship Id="rId4" Type="http://schemas.openxmlformats.org/officeDocument/2006/relationships/image" Target="../media/image49.png"/><Relationship Id="rId5"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slide" Target="/ppt/slides/sl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51.png"/><Relationship Id="rId4" Type="http://schemas.openxmlformats.org/officeDocument/2006/relationships/image" Target="../media/image44.png"/><Relationship Id="rId5"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slide" Target="/ppt/slides/sl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54.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 Id="rId3" Type="http://schemas.openxmlformats.org/officeDocument/2006/relationships/hyperlink" Target="https://newgtldprogram-2026-agb.icann.org/en/2-preamble.html" TargetMode="External"/><Relationship Id="rId4" Type="http://schemas.openxmlformats.org/officeDocument/2006/relationships/hyperlink" Target="https://newgtldprogram.icann.org/en" TargetMode="External"/><Relationship Id="rId9" Type="http://schemas.openxmlformats.org/officeDocument/2006/relationships/hyperlink" Target="https://newgtldprogram.icann.org/en/resources/webinarspresentations/2026" TargetMode="External"/><Relationship Id="rId5" Type="http://schemas.openxmlformats.org/officeDocument/2006/relationships/hyperlink" Target="https://newgtldprogram.icann.org/en/application-rounds/round2/2026-round-general/faqs" TargetMode="External"/><Relationship Id="rId6" Type="http://schemas.openxmlformats.org/officeDocument/2006/relationships/hyperlink" Target="https://newgtldprogram.icann.org/en/application-rounds/round2/2026-round-general/faqs" TargetMode="External"/><Relationship Id="rId7" Type="http://schemas.openxmlformats.org/officeDocument/2006/relationships/hyperlink" Target="https://newgtldprogram.icann.org/en/application-rounds/round2/2026-round-general/faqs" TargetMode="External"/><Relationship Id="rId8" Type="http://schemas.openxmlformats.org/officeDocument/2006/relationships/hyperlink" Target="mailto:globalsupport@icann.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 Id="rId3" Type="http://schemas.openxmlformats.org/officeDocument/2006/relationships/hyperlink" Target="mailto:globalsupport@icann.or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8.png"/><Relationship Id="rId4" Type="http://schemas.openxmlformats.org/officeDocument/2006/relationships/hyperlink" Target="https://app.smartsheet.com/b/form/6f887484b05942ae8206e6c68b9e6578"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Relationship Id="rId3" Type="http://schemas.openxmlformats.org/officeDocument/2006/relationships/hyperlink" Target="https://newgtldprogram.icann.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A49"/>
        </a:solidFill>
      </p:bgPr>
    </p:bg>
    <p:spTree>
      <p:nvGrpSpPr>
        <p:cNvPr id="93" name="Shape 93"/>
        <p:cNvGrpSpPr/>
        <p:nvPr/>
      </p:nvGrpSpPr>
      <p:grpSpPr>
        <a:xfrm>
          <a:off x="0" y="0"/>
          <a:ext cx="0" cy="0"/>
          <a:chOff x="0" y="0"/>
          <a:chExt cx="0" cy="0"/>
        </a:xfrm>
      </p:grpSpPr>
      <p:sp>
        <p:nvSpPr>
          <p:cNvPr id="94" name="Google Shape;94;p2"/>
          <p:cNvSpPr txBox="1"/>
          <p:nvPr>
            <p:ph type="title"/>
          </p:nvPr>
        </p:nvSpPr>
        <p:spPr>
          <a:xfrm>
            <a:off x="720000" y="1380204"/>
            <a:ext cx="8977500" cy="20487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4800"/>
              <a:buNone/>
            </a:pPr>
            <a:r>
              <a:rPr lang="en-GB"/>
              <a:t>2026 Round Applicant Journey</a:t>
            </a:r>
            <a:endParaRPr/>
          </a:p>
        </p:txBody>
      </p:sp>
      <p:sp>
        <p:nvSpPr>
          <p:cNvPr id="95" name="Google Shape;95;p2"/>
          <p:cNvSpPr txBox="1"/>
          <p:nvPr/>
        </p:nvSpPr>
        <p:spPr>
          <a:xfrm>
            <a:off x="720000" y="3876334"/>
            <a:ext cx="6096000" cy="41037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1" i="0" lang="en-GB" sz="1867" u="none" cap="none" strike="noStrike">
                <a:solidFill>
                  <a:srgbClr val="FFFFFF"/>
                </a:solidFill>
                <a:latin typeface="Arial"/>
                <a:ea typeface="Arial"/>
                <a:cs typeface="Arial"/>
                <a:sym typeface="Arial"/>
              </a:rPr>
              <a:t>For</a:t>
            </a:r>
            <a:r>
              <a:rPr b="1" lang="en-GB" sz="1867">
                <a:solidFill>
                  <a:srgbClr val="FFFFFF"/>
                </a:solidFill>
              </a:rPr>
              <a:t> all audiences</a:t>
            </a:r>
            <a:endParaRPr b="0" i="0" sz="1867" u="none" cap="none" strike="noStrike">
              <a:solidFill>
                <a:srgbClr val="000000"/>
              </a:solidFill>
              <a:latin typeface="Arial"/>
              <a:ea typeface="Arial"/>
              <a:cs typeface="Arial"/>
              <a:sym typeface="Arial"/>
            </a:endParaRPr>
          </a:p>
        </p:txBody>
      </p:sp>
      <p:sp>
        <p:nvSpPr>
          <p:cNvPr id="96" name="Google Shape;96;p2"/>
          <p:cNvSpPr txBox="1"/>
          <p:nvPr/>
        </p:nvSpPr>
        <p:spPr>
          <a:xfrm>
            <a:off x="720000" y="4504464"/>
            <a:ext cx="6096000" cy="41037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1" lang="en-GB" sz="1867">
                <a:solidFill>
                  <a:srgbClr val="4BCDD5"/>
                </a:solidFill>
              </a:rPr>
              <a:t>January</a:t>
            </a:r>
            <a:r>
              <a:rPr b="1" i="0" lang="en-GB" sz="1867" u="none" cap="none" strike="noStrike">
                <a:solidFill>
                  <a:srgbClr val="4BCDD5"/>
                </a:solidFill>
                <a:latin typeface="Arial"/>
                <a:ea typeface="Arial"/>
                <a:cs typeface="Arial"/>
                <a:sym typeface="Arial"/>
              </a:rPr>
              <a:t> 2026</a:t>
            </a:r>
            <a:endParaRPr b="0" i="0" sz="1867"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99dc9e96ed_1_0"/>
          <p:cNvSpPr txBox="1"/>
          <p:nvPr>
            <p:ph type="title"/>
          </p:nvPr>
        </p:nvSpPr>
        <p:spPr>
          <a:xfrm>
            <a:off x="575731" y="900113"/>
            <a:ext cx="11417100" cy="499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extLst>
                  <a:ext uri="http://customooxmlschemas.google.com/">
                    <go:slidesCustomData xmlns:go="http://customooxmlschemas.google.com/" textRoundtripDataId="3"/>
                  </a:ext>
                </a:extLst>
              </a:rPr>
              <a:t>Requirements</a:t>
            </a:r>
            <a:r>
              <a:rPr lang="en-GB"/>
              <a:t> of a gTLD Application</a:t>
            </a:r>
            <a:endParaRPr/>
          </a:p>
        </p:txBody>
      </p:sp>
      <p:grpSp>
        <p:nvGrpSpPr>
          <p:cNvPr id="199" name="Google Shape;199;g399dc9e96ed_1_0"/>
          <p:cNvGrpSpPr/>
          <p:nvPr/>
        </p:nvGrpSpPr>
        <p:grpSpPr>
          <a:xfrm>
            <a:off x="361391" y="1873775"/>
            <a:ext cx="3679500" cy="4703110"/>
            <a:chOff x="432275" y="1873775"/>
            <a:chExt cx="3679500" cy="4703110"/>
          </a:xfrm>
        </p:grpSpPr>
        <p:sp>
          <p:nvSpPr>
            <p:cNvPr id="200" name="Google Shape;200;g399dc9e96ed_1_0"/>
            <p:cNvSpPr/>
            <p:nvPr/>
          </p:nvSpPr>
          <p:spPr>
            <a:xfrm>
              <a:off x="432275" y="1873785"/>
              <a:ext cx="3679500" cy="47031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93200" spcFirstLastPara="1" rIns="480000" wrap="square" tIns="192000">
              <a:noAutofit/>
            </a:bodyPr>
            <a:lstStyle/>
            <a:p>
              <a:pPr indent="0" lvl="0" marL="0" marR="0" rtl="0" algn="l">
                <a:lnSpc>
                  <a:spcPct val="100000"/>
                </a:lnSpc>
                <a:spcBef>
                  <a:spcPts val="0"/>
                </a:spcBef>
                <a:spcAft>
                  <a:spcPts val="0"/>
                </a:spcAft>
                <a:buClr>
                  <a:srgbClr val="000000"/>
                </a:buClr>
                <a:buSzPts val="1600"/>
                <a:buFont typeface="Arial"/>
                <a:buNone/>
              </a:pPr>
              <a:r>
                <a:rPr b="1" i="0" lang="en-GB" sz="1800" u="none" cap="none" strike="noStrike">
                  <a:solidFill>
                    <a:schemeClr val="accent5"/>
                  </a:solidFill>
                </a:rPr>
                <a:t>Compliance Obligations </a:t>
              </a:r>
              <a:r>
                <a:rPr b="1" lang="en-GB" sz="1800">
                  <a:solidFill>
                    <a:schemeClr val="accent5"/>
                  </a:solidFill>
                </a:rPr>
                <a:t>and</a:t>
              </a:r>
              <a:r>
                <a:rPr b="1" i="0" lang="en-GB" sz="1800" u="none" cap="none" strike="noStrike">
                  <a:solidFill>
                    <a:schemeClr val="accent5"/>
                  </a:solidFill>
                </a:rPr>
                <a:t> Legal Readiness</a:t>
              </a:r>
              <a:endParaRPr b="1" i="0" sz="1667" u="none" cap="none" strike="noStrike">
                <a:solidFill>
                  <a:schemeClr val="accent5"/>
                </a:solidFill>
              </a:endParaRPr>
            </a:p>
          </p:txBody>
        </p:sp>
        <p:cxnSp>
          <p:nvCxnSpPr>
            <p:cNvPr id="201" name="Google Shape;201;g399dc9e96ed_1_0"/>
            <p:cNvCxnSpPr/>
            <p:nvPr/>
          </p:nvCxnSpPr>
          <p:spPr>
            <a:xfrm flipH="1">
              <a:off x="432400" y="1873775"/>
              <a:ext cx="3000" cy="4702800"/>
            </a:xfrm>
            <a:prstGeom prst="straightConnector1">
              <a:avLst/>
            </a:prstGeom>
            <a:noFill/>
            <a:ln cap="flat" cmpd="sng" w="15875">
              <a:solidFill>
                <a:srgbClr val="F1633E"/>
              </a:solidFill>
              <a:prstDash val="solid"/>
              <a:round/>
              <a:headEnd len="sm" w="sm" type="none"/>
              <a:tailEnd len="sm" w="sm" type="none"/>
            </a:ln>
          </p:spPr>
        </p:cxnSp>
        <p:sp>
          <p:nvSpPr>
            <p:cNvPr id="202" name="Google Shape;202;g399dc9e96ed_1_0"/>
            <p:cNvSpPr txBox="1"/>
            <p:nvPr/>
          </p:nvSpPr>
          <p:spPr>
            <a:xfrm>
              <a:off x="593514" y="2822944"/>
              <a:ext cx="3357000" cy="861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333"/>
                <a:buFont typeface="Arial"/>
                <a:buNone/>
              </a:pPr>
              <a:r>
                <a:rPr b="0" i="0" lang="en-GB" sz="1600" u="none" cap="none" strike="noStrike">
                  <a:solidFill>
                    <a:srgbClr val="0B3458"/>
                  </a:solidFill>
                  <a:latin typeface="Arial"/>
                  <a:ea typeface="Arial"/>
                  <a:cs typeface="Arial"/>
                  <a:sym typeface="Arial"/>
                </a:rPr>
                <a:t>Applicants must be a formed legal entity</a:t>
              </a:r>
              <a:r>
                <a:rPr lang="en-GB" sz="1600">
                  <a:solidFill>
                    <a:srgbClr val="0B3458"/>
                  </a:solidFill>
                </a:rPr>
                <a:t> and </a:t>
              </a:r>
              <a:r>
                <a:rPr b="0" i="0" lang="en-GB" sz="1600" u="none" cap="none" strike="noStrike">
                  <a:solidFill>
                    <a:srgbClr val="0B3458"/>
                  </a:solidFill>
                  <a:latin typeface="Arial"/>
                  <a:ea typeface="Arial"/>
                  <a:cs typeface="Arial"/>
                  <a:sym typeface="Arial"/>
                </a:rPr>
                <a:t>agree to </a:t>
              </a:r>
              <a:r>
                <a:rPr lang="en-GB" sz="1600">
                  <a:solidFill>
                    <a:srgbClr val="0B3458"/>
                  </a:solidFill>
                </a:rPr>
                <a:t>the p</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4"/>
                    </a:ext>
                  </a:extLst>
                </a:rPr>
                <a:t>rogram</a:t>
              </a:r>
              <a:r>
                <a:rPr lang="en-GB" sz="1600">
                  <a:solidFill>
                    <a:srgbClr val="0B3458"/>
                  </a:solidFill>
                </a:rPr>
                <a:t>’s</a:t>
              </a:r>
              <a:r>
                <a:rPr b="0" i="0" lang="en-GB" sz="1600" u="none" cap="none" strike="noStrike">
                  <a:solidFill>
                    <a:srgbClr val="0B3458"/>
                  </a:solidFill>
                  <a:latin typeface="Arial"/>
                  <a:ea typeface="Arial"/>
                  <a:cs typeface="Arial"/>
                  <a:sym typeface="Arial"/>
                </a:rPr>
                <a:t> Terms </a:t>
              </a:r>
              <a:r>
                <a:rPr lang="en-GB" sz="1600">
                  <a:solidFill>
                    <a:srgbClr val="0B3458"/>
                  </a:solidFill>
                </a:rPr>
                <a:t>and</a:t>
              </a:r>
              <a:r>
                <a:rPr b="0" i="0" lang="en-GB" sz="1600" u="none" cap="none" strike="noStrike">
                  <a:solidFill>
                    <a:srgbClr val="0B3458"/>
                  </a:solidFill>
                  <a:latin typeface="Arial"/>
                  <a:ea typeface="Arial"/>
                  <a:cs typeface="Arial"/>
                  <a:sym typeface="Arial"/>
                </a:rPr>
                <a:t> Conditions</a:t>
              </a:r>
              <a:r>
                <a:rPr lang="en-GB" sz="1600">
                  <a:solidFill>
                    <a:srgbClr val="0B3458"/>
                  </a:solidFill>
                </a:rPr>
                <a:t>.</a:t>
              </a:r>
              <a:endParaRPr b="0" i="0" sz="1600" u="none" cap="none" strike="noStrike">
                <a:solidFill>
                  <a:srgbClr val="0B3458"/>
                </a:solidFill>
                <a:latin typeface="Arial"/>
                <a:ea typeface="Arial"/>
                <a:cs typeface="Arial"/>
                <a:sym typeface="Arial"/>
              </a:endParaRPr>
            </a:p>
          </p:txBody>
        </p:sp>
        <p:sp>
          <p:nvSpPr>
            <p:cNvPr id="203" name="Google Shape;203;g399dc9e96ed_1_0"/>
            <p:cNvSpPr/>
            <p:nvPr/>
          </p:nvSpPr>
          <p:spPr>
            <a:xfrm rot="5400000">
              <a:off x="559320" y="2076624"/>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204" name="Google Shape;204;g399dc9e96ed_1_0"/>
            <p:cNvPicPr preferRelativeResize="0"/>
            <p:nvPr/>
          </p:nvPicPr>
          <p:blipFill>
            <a:blip r:embed="rId4">
              <a:alphaModFix amt="13000"/>
            </a:blip>
            <a:stretch>
              <a:fillRect/>
            </a:stretch>
          </p:blipFill>
          <p:spPr>
            <a:xfrm>
              <a:off x="2871400" y="5326341"/>
              <a:ext cx="1005300" cy="1005300"/>
            </a:xfrm>
            <a:prstGeom prst="rect">
              <a:avLst/>
            </a:prstGeom>
            <a:noFill/>
            <a:ln>
              <a:noFill/>
            </a:ln>
          </p:spPr>
        </p:pic>
      </p:grpSp>
      <p:grpSp>
        <p:nvGrpSpPr>
          <p:cNvPr id="205" name="Google Shape;205;g399dc9e96ed_1_0"/>
          <p:cNvGrpSpPr/>
          <p:nvPr/>
        </p:nvGrpSpPr>
        <p:grpSpPr>
          <a:xfrm>
            <a:off x="4288729" y="1873785"/>
            <a:ext cx="3688084" cy="4703100"/>
            <a:chOff x="4324175" y="1873785"/>
            <a:chExt cx="3688084" cy="4703100"/>
          </a:xfrm>
        </p:grpSpPr>
        <p:sp>
          <p:nvSpPr>
            <p:cNvPr id="206" name="Google Shape;206;g399dc9e96ed_1_0"/>
            <p:cNvSpPr/>
            <p:nvPr/>
          </p:nvSpPr>
          <p:spPr>
            <a:xfrm>
              <a:off x="4332759" y="1873785"/>
              <a:ext cx="3679500" cy="47031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93200" spcFirstLastPara="1" rIns="240000" wrap="square" tIns="192000">
              <a:noAutofit/>
            </a:bodyPr>
            <a:lstStyle/>
            <a:p>
              <a:pPr indent="0" lvl="0" marL="0" marR="0" rtl="0" algn="l">
                <a:lnSpc>
                  <a:spcPct val="100000"/>
                </a:lnSpc>
                <a:spcBef>
                  <a:spcPts val="0"/>
                </a:spcBef>
                <a:spcAft>
                  <a:spcPts val="0"/>
                </a:spcAft>
                <a:buClr>
                  <a:srgbClr val="000000"/>
                </a:buClr>
                <a:buSzPts val="1600"/>
                <a:buFont typeface="Arial"/>
                <a:buNone/>
              </a:pPr>
              <a:r>
                <a:rPr b="1" i="0" lang="en-GB" sz="1800" u="none" cap="none" strike="noStrike">
                  <a:solidFill>
                    <a:schemeClr val="accent5"/>
                  </a:solidFill>
                </a:rPr>
                <a:t>Cost Burden </a:t>
              </a:r>
              <a:r>
                <a:rPr b="1" lang="en-GB" sz="1800">
                  <a:solidFill>
                    <a:schemeClr val="accent5"/>
                  </a:solidFill>
                </a:rPr>
                <a:t>and</a:t>
              </a:r>
              <a:r>
                <a:rPr b="1" i="0" lang="en-GB" sz="1800" u="none" cap="none" strike="noStrike">
                  <a:solidFill>
                    <a:schemeClr val="accent5"/>
                  </a:solidFill>
                </a:rPr>
                <a:t> Fee Requirements</a:t>
              </a:r>
              <a:endParaRPr b="1" i="0" sz="1800" u="none" cap="none" strike="noStrike">
                <a:solidFill>
                  <a:schemeClr val="accent5"/>
                </a:solidFill>
              </a:endParaRPr>
            </a:p>
          </p:txBody>
        </p:sp>
        <p:cxnSp>
          <p:nvCxnSpPr>
            <p:cNvPr id="207" name="Google Shape;207;g399dc9e96ed_1_0"/>
            <p:cNvCxnSpPr/>
            <p:nvPr/>
          </p:nvCxnSpPr>
          <p:spPr>
            <a:xfrm flipH="1">
              <a:off x="4324175" y="1895350"/>
              <a:ext cx="3900" cy="4681200"/>
            </a:xfrm>
            <a:prstGeom prst="straightConnector1">
              <a:avLst/>
            </a:prstGeom>
            <a:noFill/>
            <a:ln cap="flat" cmpd="sng" w="15875">
              <a:solidFill>
                <a:srgbClr val="F1633E"/>
              </a:solidFill>
              <a:prstDash val="solid"/>
              <a:round/>
              <a:headEnd len="sm" w="sm" type="none"/>
              <a:tailEnd len="sm" w="sm" type="none"/>
            </a:ln>
          </p:spPr>
        </p:cxnSp>
        <p:sp>
          <p:nvSpPr>
            <p:cNvPr id="208" name="Google Shape;208;g399dc9e96ed_1_0"/>
            <p:cNvSpPr txBox="1"/>
            <p:nvPr/>
          </p:nvSpPr>
          <p:spPr>
            <a:xfrm>
              <a:off x="4518825" y="2822950"/>
              <a:ext cx="3357000" cy="1108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333"/>
                <a:buFont typeface="Arial"/>
                <a:buNone/>
              </a:pP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5"/>
                    </a:ext>
                  </a:extLst>
                </a:rPr>
                <a:t>Applicants must pay the USD 227,000 gTLD </a:t>
              </a:r>
              <a:r>
                <a:rPr lang="en-GB" sz="1600">
                  <a:solidFill>
                    <a:srgbClr val="0B3458"/>
                  </a:solidFill>
                  <a:extLst>
                    <a:ext uri="http://customooxmlschemas.google.com/">
                      <go:slidesCustomData xmlns:go="http://customooxmlschemas.google.com/" textRoundtripDataId="6"/>
                    </a:ext>
                  </a:extLst>
                </a:rPr>
                <a:t>Evaluation</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7"/>
                    </a:ext>
                  </a:extLst>
                </a:rPr>
                <a:t> </a:t>
              </a:r>
              <a:r>
                <a:rPr lang="en-GB" sz="1600">
                  <a:solidFill>
                    <a:srgbClr val="0B3458"/>
                  </a:solidFill>
                  <a:extLst>
                    <a:ext uri="http://customooxmlschemas.google.com/">
                      <go:slidesCustomData xmlns:go="http://customooxmlschemas.google.com/" textRoundtripDataId="8"/>
                    </a:ext>
                  </a:extLst>
                </a:rPr>
                <a:t>F</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9"/>
                    </a:ext>
                  </a:extLst>
                </a:rPr>
                <a:t>ee</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10"/>
                    </a:ext>
                  </a:extLst>
                </a:rPr>
                <a:t> (plus any conditional evaluation fees) within strict deadlines.</a:t>
              </a:r>
              <a:endParaRPr b="0" i="0" sz="1600" u="none" cap="none" strike="noStrike">
                <a:solidFill>
                  <a:srgbClr val="0B3458"/>
                </a:solidFill>
                <a:latin typeface="Arial"/>
                <a:ea typeface="Arial"/>
                <a:cs typeface="Arial"/>
                <a:sym typeface="Arial"/>
              </a:endParaRPr>
            </a:p>
          </p:txBody>
        </p:sp>
        <p:sp>
          <p:nvSpPr>
            <p:cNvPr id="209" name="Google Shape;209;g399dc9e96ed_1_0"/>
            <p:cNvSpPr/>
            <p:nvPr/>
          </p:nvSpPr>
          <p:spPr>
            <a:xfrm rot="5400000">
              <a:off x="4441736" y="2076624"/>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210" name="Google Shape;210;g399dc9e96ed_1_0"/>
            <p:cNvPicPr preferRelativeResize="0"/>
            <p:nvPr/>
          </p:nvPicPr>
          <p:blipFill>
            <a:blip r:embed="rId5">
              <a:alphaModFix amt="18000"/>
            </a:blip>
            <a:stretch>
              <a:fillRect/>
            </a:stretch>
          </p:blipFill>
          <p:spPr>
            <a:xfrm>
              <a:off x="6514375" y="5481772"/>
              <a:ext cx="1257125" cy="838075"/>
            </a:xfrm>
            <a:prstGeom prst="rect">
              <a:avLst/>
            </a:prstGeom>
            <a:noFill/>
            <a:ln>
              <a:noFill/>
            </a:ln>
          </p:spPr>
        </p:pic>
      </p:grpSp>
      <p:pic>
        <p:nvPicPr>
          <p:cNvPr id="211" name="Google Shape;211;g399dc9e96ed_1_0" title="3PreSub.png"/>
          <p:cNvPicPr preferRelativeResize="0"/>
          <p:nvPr/>
        </p:nvPicPr>
        <p:blipFill rotWithShape="1">
          <a:blip r:embed="rId6">
            <a:alphaModFix/>
          </a:blip>
          <a:srcRect b="0" l="248" r="248" t="0"/>
          <a:stretch/>
        </p:blipFill>
        <p:spPr>
          <a:xfrm>
            <a:off x="5264137" y="-2175"/>
            <a:ext cx="5496182" cy="919680"/>
          </a:xfrm>
          <a:prstGeom prst="rect">
            <a:avLst/>
          </a:prstGeom>
          <a:noFill/>
          <a:ln>
            <a:noFill/>
          </a:ln>
        </p:spPr>
      </p:pic>
      <p:grpSp>
        <p:nvGrpSpPr>
          <p:cNvPr id="212" name="Google Shape;212;g399dc9e96ed_1_0"/>
          <p:cNvGrpSpPr/>
          <p:nvPr/>
        </p:nvGrpSpPr>
        <p:grpSpPr>
          <a:xfrm>
            <a:off x="8224650" y="1873775"/>
            <a:ext cx="3679500" cy="4703110"/>
            <a:chOff x="432275" y="1873775"/>
            <a:chExt cx="3679500" cy="4703110"/>
          </a:xfrm>
        </p:grpSpPr>
        <p:sp>
          <p:nvSpPr>
            <p:cNvPr id="213" name="Google Shape;213;g399dc9e96ed_1_0"/>
            <p:cNvSpPr/>
            <p:nvPr/>
          </p:nvSpPr>
          <p:spPr>
            <a:xfrm>
              <a:off x="432275" y="1873785"/>
              <a:ext cx="3679500" cy="47031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93200" spcFirstLastPara="1" rIns="442800" wrap="square" tIns="192000">
              <a:noAutofit/>
            </a:bodyPr>
            <a:lstStyle/>
            <a:p>
              <a:pPr indent="0" lvl="0" marL="0" rtl="0" algn="l">
                <a:spcBef>
                  <a:spcPts val="0"/>
                </a:spcBef>
                <a:spcAft>
                  <a:spcPts val="0"/>
                </a:spcAft>
                <a:buNone/>
              </a:pPr>
              <a:r>
                <a:rPr b="1" lang="en-GB" sz="1800">
                  <a:solidFill>
                    <a:schemeClr val="accent5"/>
                  </a:solidFill>
                </a:rPr>
                <a:t>Evaluations</a:t>
              </a:r>
              <a:endParaRPr b="1" sz="1800">
                <a:solidFill>
                  <a:schemeClr val="accent5"/>
                </a:solidFill>
              </a:endParaRPr>
            </a:p>
          </p:txBody>
        </p:sp>
        <p:cxnSp>
          <p:nvCxnSpPr>
            <p:cNvPr id="214" name="Google Shape;214;g399dc9e96ed_1_0"/>
            <p:cNvCxnSpPr/>
            <p:nvPr/>
          </p:nvCxnSpPr>
          <p:spPr>
            <a:xfrm flipH="1">
              <a:off x="432400" y="1873775"/>
              <a:ext cx="3000" cy="4702800"/>
            </a:xfrm>
            <a:prstGeom prst="straightConnector1">
              <a:avLst/>
            </a:prstGeom>
            <a:noFill/>
            <a:ln cap="flat" cmpd="sng" w="15875">
              <a:solidFill>
                <a:srgbClr val="F1633E"/>
              </a:solidFill>
              <a:prstDash val="solid"/>
              <a:round/>
              <a:headEnd len="sm" w="sm" type="none"/>
              <a:tailEnd len="sm" w="sm" type="none"/>
            </a:ln>
          </p:spPr>
        </p:cxnSp>
        <p:sp>
          <p:nvSpPr>
            <p:cNvPr id="215" name="Google Shape;215;g399dc9e96ed_1_0"/>
            <p:cNvSpPr txBox="1"/>
            <p:nvPr/>
          </p:nvSpPr>
          <p:spPr>
            <a:xfrm>
              <a:off x="593514" y="2822944"/>
              <a:ext cx="3357000" cy="25860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1600">
                  <a:solidFill>
                    <a:srgbClr val="0B3458"/>
                  </a:solidFill>
                </a:rPr>
                <a:t>Eligible </a:t>
              </a:r>
              <a:r>
                <a:rPr lang="en-GB" sz="1600">
                  <a:solidFill>
                    <a:srgbClr val="0B3458"/>
                  </a:solidFill>
                  <a:extLst>
                    <a:ext uri="http://customooxmlschemas.google.com/">
                      <go:slidesCustomData xmlns:go="http://customooxmlschemas.google.com/" textRoundtripDataId="11"/>
                    </a:ext>
                  </a:extLst>
                </a:rPr>
                <a:t>a</a:t>
              </a:r>
              <a:r>
                <a:rPr lang="en-GB" sz="1600">
                  <a:solidFill>
                    <a:srgbClr val="0B3458"/>
                  </a:solidFill>
                </a:rPr>
                <a:t>pplications will undergo:</a:t>
              </a:r>
              <a:endParaRPr sz="1600">
                <a:solidFill>
                  <a:srgbClr val="0B3458"/>
                </a:solidFill>
              </a:endParaRPr>
            </a:p>
            <a:p>
              <a:pPr indent="-330200" lvl="0" marL="457200" rtl="0" algn="l">
                <a:spcBef>
                  <a:spcPts val="0"/>
                </a:spcBef>
                <a:spcAft>
                  <a:spcPts val="0"/>
                </a:spcAft>
                <a:buClr>
                  <a:srgbClr val="0B3458"/>
                </a:buClr>
                <a:buSzPts val="1600"/>
                <a:buChar char="●"/>
              </a:pPr>
              <a:r>
                <a:rPr lang="en-GB" sz="1600">
                  <a:solidFill>
                    <a:srgbClr val="0B3458"/>
                  </a:solidFill>
                </a:rPr>
                <a:t>String evaluation.</a:t>
              </a:r>
              <a:endParaRPr sz="1600">
                <a:solidFill>
                  <a:srgbClr val="0B3458"/>
                </a:solidFill>
              </a:endParaRPr>
            </a:p>
            <a:p>
              <a:pPr indent="-330200" lvl="0" marL="457200" rtl="0" algn="l">
                <a:spcBef>
                  <a:spcPts val="0"/>
                </a:spcBef>
                <a:spcAft>
                  <a:spcPts val="0"/>
                </a:spcAft>
                <a:buClr>
                  <a:srgbClr val="0B3458"/>
                </a:buClr>
                <a:buSzPts val="1600"/>
                <a:buChar char="●"/>
              </a:pPr>
              <a:r>
                <a:rPr lang="en-GB" sz="1600">
                  <a:solidFill>
                    <a:srgbClr val="0B3458"/>
                  </a:solidFill>
                </a:rPr>
                <a:t>Application and applicant evaluations, including financial and operational evaluation.</a:t>
              </a:r>
              <a:endParaRPr sz="1600">
                <a:solidFill>
                  <a:srgbClr val="0B3458"/>
                </a:solidFill>
              </a:endParaRPr>
            </a:p>
            <a:p>
              <a:pPr indent="-330200" lvl="0" marL="457200" rtl="0" algn="l">
                <a:spcBef>
                  <a:spcPts val="0"/>
                </a:spcBef>
                <a:spcAft>
                  <a:spcPts val="0"/>
                </a:spcAft>
                <a:buClr>
                  <a:srgbClr val="0B3458"/>
                </a:buClr>
                <a:buSzPts val="1600"/>
                <a:buChar char="●"/>
              </a:pPr>
              <a:r>
                <a:rPr lang="en-GB" sz="1600">
                  <a:solidFill>
                    <a:srgbClr val="0B3458"/>
                  </a:solidFill>
                  <a:extLst>
                    <a:ext uri="http://customooxmlschemas.google.com/">
                      <go:slidesCustomData xmlns:go="http://customooxmlschemas.google.com/" textRoundtripDataId="12"/>
                    </a:ext>
                  </a:extLst>
                </a:rPr>
                <a:t>Background screening.</a:t>
              </a:r>
              <a:endParaRPr sz="1600">
                <a:solidFill>
                  <a:srgbClr val="0B3458"/>
                </a:solidFill>
              </a:endParaRPr>
            </a:p>
            <a:p>
              <a:pPr indent="-330200" lvl="0" marL="457200" rtl="0" algn="l">
                <a:spcBef>
                  <a:spcPts val="0"/>
                </a:spcBef>
                <a:spcAft>
                  <a:spcPts val="0"/>
                </a:spcAft>
                <a:buClr>
                  <a:srgbClr val="0B3458"/>
                </a:buClr>
                <a:buSzPts val="1600"/>
                <a:buChar char="●"/>
              </a:pPr>
              <a:r>
                <a:rPr lang="en-GB" sz="1600">
                  <a:solidFill>
                    <a:srgbClr val="0B3458"/>
                  </a:solidFill>
                </a:rPr>
                <a:t>Any additional conditional evaluations that may be required.</a:t>
              </a:r>
              <a:endParaRPr sz="1600">
                <a:solidFill>
                  <a:srgbClr val="0B3458"/>
                </a:solidFill>
              </a:endParaRPr>
            </a:p>
          </p:txBody>
        </p:sp>
        <p:sp>
          <p:nvSpPr>
            <p:cNvPr id="216" name="Google Shape;216;g399dc9e96ed_1_0"/>
            <p:cNvSpPr/>
            <p:nvPr/>
          </p:nvSpPr>
          <p:spPr>
            <a:xfrm rot="5400000">
              <a:off x="559320" y="2076624"/>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grpSp>
      <p:pic>
        <p:nvPicPr>
          <p:cNvPr id="217" name="Google Shape;217;g399dc9e96ed_1_0"/>
          <p:cNvPicPr preferRelativeResize="0"/>
          <p:nvPr/>
        </p:nvPicPr>
        <p:blipFill>
          <a:blip r:embed="rId7">
            <a:alphaModFix amt="14000"/>
          </a:blip>
          <a:stretch>
            <a:fillRect/>
          </a:stretch>
        </p:blipFill>
        <p:spPr>
          <a:xfrm>
            <a:off x="10813600" y="5481765"/>
            <a:ext cx="868006" cy="8380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99dc9e96ed_1_33"/>
          <p:cNvSpPr txBox="1"/>
          <p:nvPr>
            <p:ph type="title"/>
          </p:nvPr>
        </p:nvSpPr>
        <p:spPr>
          <a:xfrm>
            <a:off x="575731" y="900113"/>
            <a:ext cx="11417100" cy="499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extLst>
                  <a:ext uri="http://customooxmlschemas.google.com/">
                    <go:slidesCustomData xmlns:go="http://customooxmlschemas.google.com/" textRoundtripDataId="13"/>
                  </a:ext>
                </a:extLst>
              </a:rPr>
              <a:t>Challenges </a:t>
            </a:r>
            <a:r>
              <a:rPr lang="en-GB"/>
              <a:t>Applicants May Face</a:t>
            </a:r>
            <a:endParaRPr/>
          </a:p>
        </p:txBody>
      </p:sp>
      <p:grpSp>
        <p:nvGrpSpPr>
          <p:cNvPr id="224" name="Google Shape;224;g399dc9e96ed_1_33"/>
          <p:cNvGrpSpPr/>
          <p:nvPr/>
        </p:nvGrpSpPr>
        <p:grpSpPr>
          <a:xfrm>
            <a:off x="9168832" y="1891500"/>
            <a:ext cx="2876337" cy="4703100"/>
            <a:chOff x="4324175" y="1873785"/>
            <a:chExt cx="3688084" cy="4703100"/>
          </a:xfrm>
        </p:grpSpPr>
        <p:sp>
          <p:nvSpPr>
            <p:cNvPr id="225" name="Google Shape;225;g399dc9e96ed_1_33"/>
            <p:cNvSpPr/>
            <p:nvPr/>
          </p:nvSpPr>
          <p:spPr>
            <a:xfrm>
              <a:off x="4332759" y="1873785"/>
              <a:ext cx="3679500" cy="47031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93200" spcFirstLastPara="1" rIns="240000" wrap="square" tIns="192000">
              <a:noAutofit/>
            </a:bodyPr>
            <a:lstStyle/>
            <a:p>
              <a:pPr indent="0" lvl="0" marL="0" marR="0" rtl="0" algn="l">
                <a:lnSpc>
                  <a:spcPct val="100000"/>
                </a:lnSpc>
                <a:spcBef>
                  <a:spcPts val="0"/>
                </a:spcBef>
                <a:spcAft>
                  <a:spcPts val="0"/>
                </a:spcAft>
                <a:buClr>
                  <a:srgbClr val="000000"/>
                </a:buClr>
                <a:buSzPts val="1600"/>
                <a:buFont typeface="Arial"/>
                <a:buNone/>
              </a:pPr>
              <a:r>
                <a:rPr b="1" lang="en-GB" sz="1800">
                  <a:solidFill>
                    <a:schemeClr val="accent5"/>
                  </a:solidFill>
                </a:rPr>
                <a:t>Technical Readiness and Infrastructure</a:t>
              </a:r>
              <a:endParaRPr b="1" i="0" sz="1800" u="none" cap="none" strike="noStrike">
                <a:solidFill>
                  <a:schemeClr val="accent5"/>
                </a:solidFill>
              </a:endParaRPr>
            </a:p>
          </p:txBody>
        </p:sp>
        <p:cxnSp>
          <p:nvCxnSpPr>
            <p:cNvPr id="226" name="Google Shape;226;g399dc9e96ed_1_33"/>
            <p:cNvCxnSpPr/>
            <p:nvPr/>
          </p:nvCxnSpPr>
          <p:spPr>
            <a:xfrm flipH="1">
              <a:off x="4324175" y="1895350"/>
              <a:ext cx="3900" cy="4681200"/>
            </a:xfrm>
            <a:prstGeom prst="straightConnector1">
              <a:avLst/>
            </a:prstGeom>
            <a:noFill/>
            <a:ln cap="flat" cmpd="sng" w="15875">
              <a:solidFill>
                <a:srgbClr val="F1633E"/>
              </a:solidFill>
              <a:prstDash val="solid"/>
              <a:round/>
              <a:headEnd len="sm" w="sm" type="none"/>
              <a:tailEnd len="sm" w="sm" type="none"/>
            </a:ln>
          </p:spPr>
        </p:cxnSp>
        <p:sp>
          <p:nvSpPr>
            <p:cNvPr id="227" name="Google Shape;227;g399dc9e96ed_1_33"/>
            <p:cNvSpPr txBox="1"/>
            <p:nvPr/>
          </p:nvSpPr>
          <p:spPr>
            <a:xfrm>
              <a:off x="4518825" y="2822950"/>
              <a:ext cx="3357000" cy="2339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333"/>
                <a:buFont typeface="Arial"/>
                <a:buNone/>
              </a:pPr>
              <a:r>
                <a:rPr lang="en-GB" sz="1600">
                  <a:solidFill>
                    <a:srgbClr val="0B3458"/>
                  </a:solidFill>
                </a:rPr>
                <a:t>A</a:t>
              </a:r>
              <a:r>
                <a:rPr lang="en-GB" sz="1600">
                  <a:solidFill>
                    <a:srgbClr val="0B3458"/>
                  </a:solidFill>
                  <a:extLst>
                    <a:ext uri="http://customooxmlschemas.google.com/">
                      <go:slidesCustomData xmlns:go="http://customooxmlschemas.google.com/" textRoundtripDataId="14"/>
                    </a:ext>
                  </a:extLst>
                </a:rPr>
                <a:t>pplicants</a:t>
              </a:r>
              <a:r>
                <a:rPr lang="en-GB" sz="1600">
                  <a:solidFill>
                    <a:srgbClr val="0B3458"/>
                  </a:solidFill>
                </a:rPr>
                <a:t> must coordinate with and select an approved Registry Service Provider (See RSP Evaluation Program) that is approved to support the Registry Services that an applicant intends to offer.</a:t>
              </a:r>
              <a:endParaRPr sz="1600">
                <a:solidFill>
                  <a:srgbClr val="0B3458"/>
                </a:solidFill>
              </a:endParaRPr>
            </a:p>
          </p:txBody>
        </p:sp>
        <p:sp>
          <p:nvSpPr>
            <p:cNvPr id="228" name="Google Shape;228;g399dc9e96ed_1_33"/>
            <p:cNvSpPr/>
            <p:nvPr/>
          </p:nvSpPr>
          <p:spPr>
            <a:xfrm rot="5400000">
              <a:off x="4441736" y="2076624"/>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229" name="Google Shape;229;g399dc9e96ed_1_33"/>
            <p:cNvPicPr preferRelativeResize="0"/>
            <p:nvPr/>
          </p:nvPicPr>
          <p:blipFill>
            <a:blip r:embed="rId3">
              <a:alphaModFix amt="14000"/>
            </a:blip>
            <a:stretch>
              <a:fillRect/>
            </a:stretch>
          </p:blipFill>
          <p:spPr>
            <a:xfrm>
              <a:off x="6731222" y="5375668"/>
              <a:ext cx="1012603" cy="934782"/>
            </a:xfrm>
            <a:prstGeom prst="rect">
              <a:avLst/>
            </a:prstGeom>
            <a:noFill/>
            <a:ln>
              <a:noFill/>
            </a:ln>
          </p:spPr>
        </p:pic>
      </p:grpSp>
      <p:grpSp>
        <p:nvGrpSpPr>
          <p:cNvPr id="230" name="Google Shape;230;g399dc9e96ed_1_33"/>
          <p:cNvGrpSpPr/>
          <p:nvPr/>
        </p:nvGrpSpPr>
        <p:grpSpPr>
          <a:xfrm>
            <a:off x="199294" y="1891500"/>
            <a:ext cx="2876447" cy="4703100"/>
            <a:chOff x="8207250" y="1873785"/>
            <a:chExt cx="3688226" cy="4703100"/>
          </a:xfrm>
        </p:grpSpPr>
        <p:sp>
          <p:nvSpPr>
            <p:cNvPr id="231" name="Google Shape;231;g399dc9e96ed_1_33"/>
            <p:cNvSpPr/>
            <p:nvPr/>
          </p:nvSpPr>
          <p:spPr>
            <a:xfrm>
              <a:off x="8215976" y="1873785"/>
              <a:ext cx="3679500" cy="47031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93200" spcFirstLastPara="1" rIns="240000" wrap="square" tIns="192000">
              <a:noAutofit/>
            </a:bodyPr>
            <a:lstStyle/>
            <a:p>
              <a:pPr indent="0" lvl="0" marL="0" marR="0" rtl="0" algn="l">
                <a:lnSpc>
                  <a:spcPct val="100000"/>
                </a:lnSpc>
                <a:spcBef>
                  <a:spcPts val="0"/>
                </a:spcBef>
                <a:spcAft>
                  <a:spcPts val="0"/>
                </a:spcAft>
                <a:buClr>
                  <a:srgbClr val="000000"/>
                </a:buClr>
                <a:buSzPts val="1600"/>
                <a:buFont typeface="Arial"/>
                <a:buNone/>
              </a:pPr>
              <a:r>
                <a:rPr b="1" lang="en-GB" sz="1800">
                  <a:solidFill>
                    <a:schemeClr val="accent5"/>
                  </a:solidFill>
                </a:rPr>
                <a:t>Complexity and Timeline</a:t>
              </a:r>
              <a:endParaRPr b="1" i="0" sz="1800" u="none" cap="none" strike="noStrike">
                <a:solidFill>
                  <a:schemeClr val="accent5"/>
                </a:solidFill>
              </a:endParaRPr>
            </a:p>
          </p:txBody>
        </p:sp>
        <p:cxnSp>
          <p:nvCxnSpPr>
            <p:cNvPr id="232" name="Google Shape;232;g399dc9e96ed_1_33"/>
            <p:cNvCxnSpPr/>
            <p:nvPr/>
          </p:nvCxnSpPr>
          <p:spPr>
            <a:xfrm flipH="1">
              <a:off x="8207250" y="1884575"/>
              <a:ext cx="13500" cy="4692000"/>
            </a:xfrm>
            <a:prstGeom prst="straightConnector1">
              <a:avLst/>
            </a:prstGeom>
            <a:noFill/>
            <a:ln cap="flat" cmpd="sng" w="15875">
              <a:solidFill>
                <a:srgbClr val="F1633E"/>
              </a:solidFill>
              <a:prstDash val="solid"/>
              <a:round/>
              <a:headEnd len="sm" w="sm" type="none"/>
              <a:tailEnd len="sm" w="sm" type="none"/>
            </a:ln>
          </p:spPr>
        </p:cxnSp>
        <p:sp>
          <p:nvSpPr>
            <p:cNvPr id="233" name="Google Shape;233;g399dc9e96ed_1_33"/>
            <p:cNvSpPr txBox="1"/>
            <p:nvPr/>
          </p:nvSpPr>
          <p:spPr>
            <a:xfrm>
              <a:off x="8440379" y="2822944"/>
              <a:ext cx="3357000" cy="16008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1600">
                  <a:solidFill>
                    <a:srgbClr val="0B3458"/>
                  </a:solidFill>
                </a:rPr>
                <a:t>The process includes multi-stage evaluation processes. Extensive documentation and evaluation occur over a multi-year timeline.</a:t>
              </a:r>
              <a:endParaRPr sz="1600">
                <a:solidFill>
                  <a:srgbClr val="0B3458"/>
                </a:solidFill>
              </a:endParaRPr>
            </a:p>
          </p:txBody>
        </p:sp>
        <p:sp>
          <p:nvSpPr>
            <p:cNvPr id="234" name="Google Shape;234;g399dc9e96ed_1_33"/>
            <p:cNvSpPr/>
            <p:nvPr/>
          </p:nvSpPr>
          <p:spPr>
            <a:xfrm rot="5400000">
              <a:off x="8324953" y="2076624"/>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235" name="Google Shape;235;g399dc9e96ed_1_33"/>
            <p:cNvPicPr preferRelativeResize="0"/>
            <p:nvPr/>
          </p:nvPicPr>
          <p:blipFill>
            <a:blip r:embed="rId4">
              <a:alphaModFix amt="14000"/>
            </a:blip>
            <a:stretch>
              <a:fillRect/>
            </a:stretch>
          </p:blipFill>
          <p:spPr>
            <a:xfrm>
              <a:off x="10513879" y="5480600"/>
              <a:ext cx="1112971" cy="838075"/>
            </a:xfrm>
            <a:prstGeom prst="rect">
              <a:avLst/>
            </a:prstGeom>
            <a:noFill/>
            <a:ln>
              <a:noFill/>
            </a:ln>
          </p:spPr>
        </p:pic>
      </p:grpSp>
      <p:grpSp>
        <p:nvGrpSpPr>
          <p:cNvPr id="236" name="Google Shape;236;g399dc9e96ed_1_33"/>
          <p:cNvGrpSpPr/>
          <p:nvPr/>
        </p:nvGrpSpPr>
        <p:grpSpPr>
          <a:xfrm>
            <a:off x="3188894" y="1891500"/>
            <a:ext cx="2876447" cy="4703100"/>
            <a:chOff x="8207250" y="1873785"/>
            <a:chExt cx="3688226" cy="4703100"/>
          </a:xfrm>
        </p:grpSpPr>
        <p:sp>
          <p:nvSpPr>
            <p:cNvPr id="237" name="Google Shape;237;g399dc9e96ed_1_33"/>
            <p:cNvSpPr/>
            <p:nvPr/>
          </p:nvSpPr>
          <p:spPr>
            <a:xfrm>
              <a:off x="8215976" y="1873785"/>
              <a:ext cx="3679500" cy="47031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93200" spcFirstLastPara="1" rIns="240000" wrap="square" tIns="192000">
              <a:noAutofit/>
            </a:bodyPr>
            <a:lstStyle/>
            <a:p>
              <a:pPr indent="0" lvl="0" marL="0" marR="0" rtl="0" algn="l">
                <a:lnSpc>
                  <a:spcPct val="100000"/>
                </a:lnSpc>
                <a:spcBef>
                  <a:spcPts val="0"/>
                </a:spcBef>
                <a:spcAft>
                  <a:spcPts val="0"/>
                </a:spcAft>
                <a:buClr>
                  <a:srgbClr val="000000"/>
                </a:buClr>
                <a:buSzPts val="1600"/>
                <a:buFont typeface="Arial"/>
                <a:buNone/>
              </a:pPr>
              <a:r>
                <a:rPr b="1" lang="en-GB" sz="1800">
                  <a:solidFill>
                    <a:schemeClr val="accent5"/>
                  </a:solidFill>
                </a:rPr>
                <a:t>Contention</a:t>
              </a:r>
              <a:endParaRPr b="1" i="0" sz="1800" u="none" cap="none" strike="noStrike">
                <a:solidFill>
                  <a:schemeClr val="accent5"/>
                </a:solidFill>
              </a:endParaRPr>
            </a:p>
          </p:txBody>
        </p:sp>
        <p:cxnSp>
          <p:nvCxnSpPr>
            <p:cNvPr id="238" name="Google Shape;238;g399dc9e96ed_1_33"/>
            <p:cNvCxnSpPr/>
            <p:nvPr/>
          </p:nvCxnSpPr>
          <p:spPr>
            <a:xfrm flipH="1">
              <a:off x="8207250" y="1884575"/>
              <a:ext cx="13500" cy="4692000"/>
            </a:xfrm>
            <a:prstGeom prst="straightConnector1">
              <a:avLst/>
            </a:prstGeom>
            <a:noFill/>
            <a:ln cap="flat" cmpd="sng" w="15875">
              <a:solidFill>
                <a:srgbClr val="F1633E"/>
              </a:solidFill>
              <a:prstDash val="solid"/>
              <a:round/>
              <a:headEnd len="sm" w="sm" type="none"/>
              <a:tailEnd len="sm" w="sm" type="none"/>
            </a:ln>
          </p:spPr>
        </p:cxnSp>
        <p:sp>
          <p:nvSpPr>
            <p:cNvPr id="239" name="Google Shape;239;g399dc9e96ed_1_33"/>
            <p:cNvSpPr txBox="1"/>
            <p:nvPr/>
          </p:nvSpPr>
          <p:spPr>
            <a:xfrm>
              <a:off x="8440379" y="2822944"/>
              <a:ext cx="3357000" cy="20934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333"/>
                <a:buFont typeface="Arial"/>
                <a:buNone/>
              </a:pPr>
              <a:r>
                <a:rPr lang="en-GB" sz="1600">
                  <a:solidFill>
                    <a:srgbClr val="0B3458"/>
                  </a:solidFill>
                </a:rPr>
                <a:t>If tw</a:t>
              </a:r>
              <a:r>
                <a:rPr lang="en-GB" sz="1600">
                  <a:solidFill>
                    <a:srgbClr val="0B3458"/>
                  </a:solidFill>
                  <a:extLst>
                    <a:ext uri="http://customooxmlschemas.google.com/">
                      <go:slidesCustomData xmlns:go="http://customooxmlschemas.google.com/" textRoundtripDataId="15"/>
                    </a:ext>
                  </a:extLst>
                </a:rPr>
                <a:t>o</a:t>
              </a:r>
              <a:r>
                <a:rPr lang="en-GB" sz="1600">
                  <a:solidFill>
                    <a:srgbClr val="0B3458"/>
                  </a:solidFill>
                </a:rPr>
                <a:t> or more parties apply for the </a:t>
              </a:r>
              <a:r>
                <a:rPr lang="en-GB" sz="1600">
                  <a:solidFill>
                    <a:srgbClr val="0B3458"/>
                  </a:solidFill>
                  <a:extLst>
                    <a:ext uri="http://customooxmlschemas.google.com/">
                      <go:slidesCustomData xmlns:go="http://customooxmlschemas.google.com/" textRoundtripDataId="16"/>
                    </a:ext>
                  </a:extLst>
                </a:rPr>
                <a:t>same</a:t>
              </a:r>
              <a:r>
                <a:rPr lang="en-GB" sz="1600">
                  <a:solidFill>
                    <a:srgbClr val="0B3458"/>
                  </a:solidFill>
                </a:rPr>
                <a:t> string</a:t>
              </a:r>
              <a:r>
                <a:rPr lang="en-GB" sz="1600">
                  <a:solidFill>
                    <a:srgbClr val="0B3458"/>
                  </a:solidFill>
                </a:rPr>
                <a:t> or confusingly similar string, ICANN forms contention sets and resolves them through </a:t>
              </a:r>
              <a:r>
                <a:rPr lang="en-GB" sz="1600">
                  <a:solidFill>
                    <a:srgbClr val="0B3458"/>
                  </a:solidFill>
                  <a:extLst>
                    <a:ext uri="http://customooxmlschemas.google.com/">
                      <go:slidesCustomData xmlns:go="http://customooxmlschemas.google.com/" textRoundtripDataId="17"/>
                    </a:ext>
                  </a:extLst>
                </a:rPr>
                <a:t>community priorit</a:t>
              </a:r>
              <a:r>
                <a:rPr lang="en-GB" sz="1600">
                  <a:solidFill>
                    <a:srgbClr val="0B3458"/>
                  </a:solidFill>
                </a:rPr>
                <a:t>y evaluati</a:t>
              </a:r>
              <a:r>
                <a:rPr lang="en-GB" sz="1600">
                  <a:solidFill>
                    <a:srgbClr val="0B3458"/>
                  </a:solidFill>
                  <a:extLst>
                    <a:ext uri="http://customooxmlschemas.google.com/">
                      <go:slidesCustomData xmlns:go="http://customooxmlschemas.google.com/" textRoundtripDataId="18"/>
                    </a:ext>
                  </a:extLst>
                </a:rPr>
                <a:t>o</a:t>
              </a:r>
              <a:r>
                <a:rPr lang="en-GB" sz="1600">
                  <a:solidFill>
                    <a:srgbClr val="0B3458"/>
                  </a:solidFill>
                </a:rPr>
                <a:t>n</a:t>
              </a:r>
              <a:r>
                <a:rPr lang="en-GB" sz="1600">
                  <a:solidFill>
                    <a:srgbClr val="0B3458"/>
                  </a:solidFill>
                </a:rPr>
                <a:t> or an auction.</a:t>
              </a:r>
              <a:endParaRPr b="0" i="0" sz="1600" u="none" cap="none" strike="noStrike">
                <a:solidFill>
                  <a:srgbClr val="0B3458"/>
                </a:solidFill>
                <a:latin typeface="Arial"/>
                <a:ea typeface="Arial"/>
                <a:cs typeface="Arial"/>
                <a:sym typeface="Arial"/>
              </a:endParaRPr>
            </a:p>
          </p:txBody>
        </p:sp>
        <p:sp>
          <p:nvSpPr>
            <p:cNvPr id="240" name="Google Shape;240;g399dc9e96ed_1_33"/>
            <p:cNvSpPr/>
            <p:nvPr/>
          </p:nvSpPr>
          <p:spPr>
            <a:xfrm rot="5400000">
              <a:off x="8324953" y="2076624"/>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241" name="Google Shape;241;g399dc9e96ed_1_33"/>
            <p:cNvPicPr preferRelativeResize="0"/>
            <p:nvPr/>
          </p:nvPicPr>
          <p:blipFill>
            <a:blip r:embed="rId5">
              <a:alphaModFix amt="17000"/>
            </a:blip>
            <a:stretch>
              <a:fillRect/>
            </a:stretch>
          </p:blipFill>
          <p:spPr>
            <a:xfrm>
              <a:off x="10582284" y="5481772"/>
              <a:ext cx="1012597" cy="838075"/>
            </a:xfrm>
            <a:prstGeom prst="rect">
              <a:avLst/>
            </a:prstGeom>
            <a:noFill/>
            <a:ln>
              <a:noFill/>
            </a:ln>
          </p:spPr>
        </p:pic>
      </p:grpSp>
      <p:grpSp>
        <p:nvGrpSpPr>
          <p:cNvPr id="242" name="Google Shape;242;g399dc9e96ed_1_33"/>
          <p:cNvGrpSpPr/>
          <p:nvPr/>
        </p:nvGrpSpPr>
        <p:grpSpPr>
          <a:xfrm>
            <a:off x="6178494" y="1891500"/>
            <a:ext cx="2877185" cy="4703100"/>
            <a:chOff x="8207250" y="1873785"/>
            <a:chExt cx="3688226" cy="4703100"/>
          </a:xfrm>
        </p:grpSpPr>
        <p:sp>
          <p:nvSpPr>
            <p:cNvPr id="243" name="Google Shape;243;g399dc9e96ed_1_33"/>
            <p:cNvSpPr/>
            <p:nvPr/>
          </p:nvSpPr>
          <p:spPr>
            <a:xfrm>
              <a:off x="8215976" y="1873785"/>
              <a:ext cx="3679500" cy="47031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93200" spcFirstLastPara="1" rIns="240000" wrap="square" tIns="192000">
              <a:noAutofit/>
            </a:bodyPr>
            <a:lstStyle/>
            <a:p>
              <a:pPr indent="0" lvl="0" marL="0" marR="0" rtl="0" algn="l">
                <a:lnSpc>
                  <a:spcPct val="100000"/>
                </a:lnSpc>
                <a:spcBef>
                  <a:spcPts val="0"/>
                </a:spcBef>
                <a:spcAft>
                  <a:spcPts val="0"/>
                </a:spcAft>
                <a:buClr>
                  <a:srgbClr val="000000"/>
                </a:buClr>
                <a:buSzPts val="1600"/>
                <a:buFont typeface="Arial"/>
                <a:buNone/>
              </a:pPr>
              <a:r>
                <a:rPr b="1" lang="en-GB" sz="1800">
                  <a:solidFill>
                    <a:schemeClr val="accent5"/>
                  </a:solidFill>
                </a:rPr>
                <a:t>Objections and Appeals</a:t>
              </a:r>
              <a:endParaRPr b="1" i="0" sz="1800" u="none" cap="none" strike="noStrike">
                <a:solidFill>
                  <a:schemeClr val="accent5"/>
                </a:solidFill>
              </a:endParaRPr>
            </a:p>
          </p:txBody>
        </p:sp>
        <p:cxnSp>
          <p:nvCxnSpPr>
            <p:cNvPr id="244" name="Google Shape;244;g399dc9e96ed_1_33"/>
            <p:cNvCxnSpPr/>
            <p:nvPr/>
          </p:nvCxnSpPr>
          <p:spPr>
            <a:xfrm flipH="1">
              <a:off x="8207250" y="1884575"/>
              <a:ext cx="13500" cy="4692000"/>
            </a:xfrm>
            <a:prstGeom prst="straightConnector1">
              <a:avLst/>
            </a:prstGeom>
            <a:noFill/>
            <a:ln cap="flat" cmpd="sng" w="15875">
              <a:solidFill>
                <a:srgbClr val="F1633E"/>
              </a:solidFill>
              <a:prstDash val="solid"/>
              <a:round/>
              <a:headEnd len="sm" w="sm" type="none"/>
              <a:tailEnd len="sm" w="sm" type="none"/>
            </a:ln>
          </p:spPr>
        </p:cxnSp>
        <p:sp>
          <p:nvSpPr>
            <p:cNvPr id="245" name="Google Shape;245;g399dc9e96ed_1_33"/>
            <p:cNvSpPr txBox="1"/>
            <p:nvPr/>
          </p:nvSpPr>
          <p:spPr>
            <a:xfrm>
              <a:off x="8440379" y="2822944"/>
              <a:ext cx="3357000" cy="25860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1600">
                  <a:solidFill>
                    <a:srgbClr val="0B3458"/>
                  </a:solidFill>
                  <a:extLst>
                    <a:ext uri="http://customooxmlschemas.google.com/">
                      <go:slidesCustomData xmlns:go="http://customooxmlschemas.google.com/" textRoundtripDataId="19"/>
                    </a:ext>
                  </a:extLst>
                </a:rPr>
                <a:t>Filed</a:t>
              </a:r>
              <a:r>
                <a:rPr lang="en-GB" sz="1600">
                  <a:solidFill>
                    <a:srgbClr val="0B3458"/>
                  </a:solidFill>
                </a:rPr>
                <a:t> by parties with standing. Objections can delay the process, push an application into contention, require modifications, or even prevent the application from moving forward. </a:t>
              </a:r>
              <a:r>
                <a:rPr lang="en-GB" sz="1600">
                  <a:solidFill>
                    <a:srgbClr val="0B3458"/>
                  </a:solidFill>
                  <a:extLst>
                    <a:ext uri="http://customooxmlschemas.google.com/">
                      <go:slidesCustomData xmlns:go="http://customooxmlschemas.google.com/" textRoundtripDataId="20"/>
                    </a:ext>
                  </a:extLst>
                </a:rPr>
                <a:t>They can also result in significant financial fees.</a:t>
              </a:r>
              <a:endParaRPr sz="1600">
                <a:solidFill>
                  <a:srgbClr val="0B3458"/>
                </a:solidFill>
              </a:endParaRPr>
            </a:p>
          </p:txBody>
        </p:sp>
        <p:sp>
          <p:nvSpPr>
            <p:cNvPr id="246" name="Google Shape;246;g399dc9e96ed_1_33"/>
            <p:cNvSpPr/>
            <p:nvPr/>
          </p:nvSpPr>
          <p:spPr>
            <a:xfrm rot="5400000">
              <a:off x="8324953" y="2076624"/>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grpSp>
      <p:pic>
        <p:nvPicPr>
          <p:cNvPr id="247" name="Google Shape;247;g399dc9e96ed_1_33"/>
          <p:cNvPicPr preferRelativeResize="0"/>
          <p:nvPr/>
        </p:nvPicPr>
        <p:blipFill>
          <a:blip r:embed="rId6">
            <a:alphaModFix amt="16000"/>
          </a:blip>
          <a:stretch>
            <a:fillRect/>
          </a:stretch>
        </p:blipFill>
        <p:spPr>
          <a:xfrm>
            <a:off x="7980979" y="5587700"/>
            <a:ext cx="782550" cy="782550"/>
          </a:xfrm>
          <a:prstGeom prst="rect">
            <a:avLst/>
          </a:prstGeom>
          <a:noFill/>
          <a:ln>
            <a:noFill/>
          </a:ln>
        </p:spPr>
      </p:pic>
      <p:pic>
        <p:nvPicPr>
          <p:cNvPr id="248" name="Google Shape;248;g399dc9e96ed_1_33" title="3PreSub.png"/>
          <p:cNvPicPr preferRelativeResize="0"/>
          <p:nvPr/>
        </p:nvPicPr>
        <p:blipFill rotWithShape="1">
          <a:blip r:embed="rId7">
            <a:alphaModFix/>
          </a:blip>
          <a:srcRect b="0" l="248" r="248" t="0"/>
          <a:stretch/>
        </p:blipFill>
        <p:spPr>
          <a:xfrm>
            <a:off x="5264137" y="-2175"/>
            <a:ext cx="5496182" cy="9196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0"/>
          <p:cNvSpPr txBox="1"/>
          <p:nvPr>
            <p:ph type="title"/>
          </p:nvPr>
        </p:nvSpPr>
        <p:spPr>
          <a:xfrm>
            <a:off x="575731" y="900113"/>
            <a:ext cx="11042527" cy="6665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extLst>
                  <a:ext uri="http://customooxmlschemas.google.com/">
                    <go:slidesCustomData xmlns:go="http://customooxmlschemas.google.com/" textRoundtripDataId="21"/>
                  </a:ext>
                </a:extLst>
              </a:rPr>
              <a:t>Expertise Required</a:t>
            </a:r>
            <a:endParaRPr/>
          </a:p>
        </p:txBody>
      </p:sp>
      <p:sp>
        <p:nvSpPr>
          <p:cNvPr id="255" name="Google Shape;255;p10"/>
          <p:cNvSpPr/>
          <p:nvPr/>
        </p:nvSpPr>
        <p:spPr>
          <a:xfrm>
            <a:off x="576000" y="1491000"/>
            <a:ext cx="11311500" cy="327600"/>
          </a:xfrm>
          <a:prstGeom prst="rect">
            <a:avLst/>
          </a:prstGeom>
          <a:noFill/>
          <a:ln>
            <a:noFill/>
          </a:ln>
        </p:spPr>
        <p:txBody>
          <a:bodyPr anchorCtr="0" anchor="t" bIns="0" lIns="0" spcFirstLastPara="1" rIns="0" wrap="square" tIns="0">
            <a:spAutoFit/>
          </a:bodyPr>
          <a:lstStyle/>
          <a:p>
            <a:pPr indent="0" lvl="0" marL="0" marR="0" rtl="0" algn="l">
              <a:lnSpc>
                <a:spcPct val="133333"/>
              </a:lnSpc>
              <a:spcBef>
                <a:spcPts val="0"/>
              </a:spcBef>
              <a:spcAft>
                <a:spcPts val="0"/>
              </a:spcAft>
              <a:buClr>
                <a:srgbClr val="000000"/>
              </a:buClr>
              <a:buSzPts val="1600"/>
              <a:buFont typeface="Arial"/>
              <a:buNone/>
            </a:pPr>
            <a:r>
              <a:rPr b="1" i="0" lang="en-GB" sz="1600" u="none" cap="none" strike="noStrike">
                <a:solidFill>
                  <a:srgbClr val="0B3458"/>
                </a:solidFill>
                <a:latin typeface="Arial"/>
                <a:ea typeface="Arial"/>
                <a:cs typeface="Arial"/>
                <a:sym typeface="Arial"/>
              </a:rPr>
              <a:t>Assembling a multidisciplinary team is essential to address legal, technical, financial, and operational requirements.</a:t>
            </a:r>
            <a:endParaRPr b="0" i="0" sz="1600" u="none" cap="none" strike="noStrike">
              <a:solidFill>
                <a:srgbClr val="0B3458"/>
              </a:solidFill>
              <a:latin typeface="Arial"/>
              <a:ea typeface="Arial"/>
              <a:cs typeface="Arial"/>
              <a:sym typeface="Arial"/>
            </a:endParaRPr>
          </a:p>
        </p:txBody>
      </p:sp>
      <p:sp>
        <p:nvSpPr>
          <p:cNvPr id="256" name="Google Shape;256;p10"/>
          <p:cNvSpPr/>
          <p:nvPr/>
        </p:nvSpPr>
        <p:spPr>
          <a:xfrm>
            <a:off x="1451432" y="2047876"/>
            <a:ext cx="4434000" cy="1335900"/>
          </a:xfrm>
          <a:prstGeom prst="rect">
            <a:avLst/>
          </a:prstGeom>
          <a:solidFill>
            <a:schemeClr val="lt1"/>
          </a:solidFill>
          <a:ln cap="flat" cmpd="sng" w="18275">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rgbClr val="000000"/>
              </a:solidFill>
              <a:latin typeface="Arial"/>
              <a:ea typeface="Arial"/>
              <a:cs typeface="Arial"/>
              <a:sym typeface="Arial"/>
            </a:endParaRPr>
          </a:p>
        </p:txBody>
      </p:sp>
      <p:sp>
        <p:nvSpPr>
          <p:cNvPr id="257" name="Google Shape;257;p10"/>
          <p:cNvSpPr/>
          <p:nvPr/>
        </p:nvSpPr>
        <p:spPr>
          <a:xfrm>
            <a:off x="1641932" y="2135793"/>
            <a:ext cx="2435700" cy="337800"/>
          </a:xfrm>
          <a:prstGeom prst="rect">
            <a:avLst/>
          </a:prstGeom>
          <a:noFill/>
          <a:ln>
            <a:noFill/>
          </a:ln>
        </p:spPr>
        <p:txBody>
          <a:bodyPr anchorCtr="0" anchor="t" bIns="90725"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800" u="none" cap="none" strike="noStrike">
                <a:solidFill>
                  <a:schemeClr val="accent5"/>
                </a:solidFill>
                <a:latin typeface="Arial"/>
                <a:ea typeface="Arial"/>
                <a:cs typeface="Arial"/>
                <a:sym typeface="Arial"/>
              </a:rPr>
              <a:t>Legal</a:t>
            </a:r>
            <a:endParaRPr b="0" i="0" sz="1800" u="none" cap="none" strike="noStrike">
              <a:solidFill>
                <a:schemeClr val="accent5"/>
              </a:solidFill>
              <a:latin typeface="Arial"/>
              <a:ea typeface="Arial"/>
              <a:cs typeface="Arial"/>
              <a:sym typeface="Arial"/>
            </a:endParaRPr>
          </a:p>
        </p:txBody>
      </p:sp>
      <p:sp>
        <p:nvSpPr>
          <p:cNvPr id="258" name="Google Shape;258;p10"/>
          <p:cNvSpPr/>
          <p:nvPr/>
        </p:nvSpPr>
        <p:spPr>
          <a:xfrm>
            <a:off x="1641932" y="2477286"/>
            <a:ext cx="4110300" cy="79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67"/>
              <a:buFont typeface="Arial"/>
              <a:buNone/>
            </a:pPr>
            <a:r>
              <a:rPr b="0" i="0" lang="en-GB" sz="1600" u="none" cap="none" strike="noStrike">
                <a:solidFill>
                  <a:srgbClr val="0B3458"/>
                </a:solidFill>
                <a:latin typeface="Arial"/>
                <a:ea typeface="Arial"/>
                <a:cs typeface="Arial"/>
                <a:sym typeface="Arial"/>
              </a:rPr>
              <a:t>IP law, domain name law, contract law (Registry Agreement), dispute resolution, regulatory compliance.</a:t>
            </a:r>
            <a:endParaRPr b="0" i="0" sz="1600" u="none" cap="none" strike="noStrike">
              <a:solidFill>
                <a:srgbClr val="0B3458"/>
              </a:solidFill>
              <a:latin typeface="Arial"/>
              <a:ea typeface="Arial"/>
              <a:cs typeface="Arial"/>
              <a:sym typeface="Arial"/>
            </a:endParaRPr>
          </a:p>
        </p:txBody>
      </p:sp>
      <p:sp>
        <p:nvSpPr>
          <p:cNvPr id="259" name="Google Shape;259;p10"/>
          <p:cNvSpPr/>
          <p:nvPr/>
        </p:nvSpPr>
        <p:spPr>
          <a:xfrm>
            <a:off x="6248856" y="2047876"/>
            <a:ext cx="4434000" cy="1335900"/>
          </a:xfrm>
          <a:prstGeom prst="rect">
            <a:avLst/>
          </a:prstGeom>
          <a:solidFill>
            <a:schemeClr val="lt1"/>
          </a:solidFill>
          <a:ln cap="flat" cmpd="sng" w="18275">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rgbClr val="000000"/>
              </a:solidFill>
              <a:latin typeface="Arial"/>
              <a:ea typeface="Arial"/>
              <a:cs typeface="Arial"/>
              <a:sym typeface="Arial"/>
            </a:endParaRPr>
          </a:p>
        </p:txBody>
      </p:sp>
      <p:sp>
        <p:nvSpPr>
          <p:cNvPr id="260" name="Google Shape;260;p10"/>
          <p:cNvSpPr/>
          <p:nvPr/>
        </p:nvSpPr>
        <p:spPr>
          <a:xfrm>
            <a:off x="6417152" y="2135793"/>
            <a:ext cx="2435700" cy="337800"/>
          </a:xfrm>
          <a:prstGeom prst="rect">
            <a:avLst/>
          </a:prstGeom>
          <a:noFill/>
          <a:ln>
            <a:noFill/>
          </a:ln>
        </p:spPr>
        <p:txBody>
          <a:bodyPr anchorCtr="0" anchor="t" bIns="90725"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800" u="none" cap="none" strike="noStrike">
                <a:solidFill>
                  <a:schemeClr val="accent5"/>
                </a:solidFill>
                <a:latin typeface="Arial"/>
                <a:ea typeface="Arial"/>
                <a:cs typeface="Arial"/>
                <a:sym typeface="Arial"/>
              </a:rPr>
              <a:t>Technical</a:t>
            </a:r>
            <a:endParaRPr b="0" i="0" sz="1800" u="none" cap="none" strike="noStrike">
              <a:solidFill>
                <a:schemeClr val="accent5"/>
              </a:solidFill>
              <a:latin typeface="Arial"/>
              <a:ea typeface="Arial"/>
              <a:cs typeface="Arial"/>
              <a:sym typeface="Arial"/>
            </a:endParaRPr>
          </a:p>
        </p:txBody>
      </p:sp>
      <p:sp>
        <p:nvSpPr>
          <p:cNvPr id="261" name="Google Shape;261;p10"/>
          <p:cNvSpPr/>
          <p:nvPr/>
        </p:nvSpPr>
        <p:spPr>
          <a:xfrm>
            <a:off x="6417152" y="2490612"/>
            <a:ext cx="4186800" cy="79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67"/>
              <a:buFont typeface="Arial"/>
              <a:buNone/>
            </a:pPr>
            <a:r>
              <a:rPr b="0" i="0" lang="en-GB" sz="1600" u="none" cap="none" strike="noStrike">
                <a:solidFill>
                  <a:srgbClr val="0B3458"/>
                </a:solidFill>
                <a:latin typeface="Arial"/>
                <a:ea typeface="Arial"/>
                <a:cs typeface="Arial"/>
                <a:sym typeface="Arial"/>
              </a:rPr>
              <a:t>DNS operations, registry technical requirements, name collision mitigation, cybersecurity, infrastructure architecture.</a:t>
            </a:r>
            <a:endParaRPr b="0" i="0" sz="1600" u="none" cap="none" strike="noStrike">
              <a:solidFill>
                <a:srgbClr val="0B3458"/>
              </a:solidFill>
              <a:latin typeface="Arial"/>
              <a:ea typeface="Arial"/>
              <a:cs typeface="Arial"/>
              <a:sym typeface="Arial"/>
            </a:endParaRPr>
          </a:p>
        </p:txBody>
      </p:sp>
      <p:sp>
        <p:nvSpPr>
          <p:cNvPr id="262" name="Google Shape;262;p10"/>
          <p:cNvSpPr/>
          <p:nvPr/>
        </p:nvSpPr>
        <p:spPr>
          <a:xfrm>
            <a:off x="1451432" y="3687309"/>
            <a:ext cx="4434000" cy="1335900"/>
          </a:xfrm>
          <a:prstGeom prst="rect">
            <a:avLst/>
          </a:prstGeom>
          <a:solidFill>
            <a:schemeClr val="lt1"/>
          </a:solidFill>
          <a:ln cap="flat" cmpd="sng" w="18275">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rgbClr val="000000"/>
              </a:solidFill>
              <a:latin typeface="Arial"/>
              <a:ea typeface="Arial"/>
              <a:cs typeface="Arial"/>
              <a:sym typeface="Arial"/>
            </a:endParaRPr>
          </a:p>
        </p:txBody>
      </p:sp>
      <p:sp>
        <p:nvSpPr>
          <p:cNvPr id="263" name="Google Shape;263;p10"/>
          <p:cNvSpPr/>
          <p:nvPr/>
        </p:nvSpPr>
        <p:spPr>
          <a:xfrm>
            <a:off x="1641932" y="3783679"/>
            <a:ext cx="2435700" cy="337800"/>
          </a:xfrm>
          <a:prstGeom prst="rect">
            <a:avLst/>
          </a:prstGeom>
          <a:noFill/>
          <a:ln>
            <a:noFill/>
          </a:ln>
        </p:spPr>
        <p:txBody>
          <a:bodyPr anchorCtr="0" anchor="t" bIns="90725"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800" u="none" cap="none" strike="noStrike">
                <a:solidFill>
                  <a:schemeClr val="accent5"/>
                </a:solidFill>
                <a:latin typeface="Arial"/>
                <a:ea typeface="Arial"/>
                <a:cs typeface="Arial"/>
                <a:sym typeface="Arial"/>
              </a:rPr>
              <a:t>Financial</a:t>
            </a:r>
            <a:endParaRPr b="0" i="0" sz="1800" u="none" cap="none" strike="noStrike">
              <a:solidFill>
                <a:schemeClr val="accent5"/>
              </a:solidFill>
              <a:latin typeface="Arial"/>
              <a:ea typeface="Arial"/>
              <a:cs typeface="Arial"/>
              <a:sym typeface="Arial"/>
            </a:endParaRPr>
          </a:p>
        </p:txBody>
      </p:sp>
      <p:sp>
        <p:nvSpPr>
          <p:cNvPr id="264" name="Google Shape;264;p10"/>
          <p:cNvSpPr/>
          <p:nvPr/>
        </p:nvSpPr>
        <p:spPr>
          <a:xfrm>
            <a:off x="1641932" y="4119923"/>
            <a:ext cx="4110300" cy="79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67"/>
              <a:buFont typeface="Arial"/>
              <a:buNone/>
            </a:pPr>
            <a:r>
              <a:rPr b="0" i="0" lang="en-GB" sz="1600" u="none" cap="none" strike="noStrike">
                <a:solidFill>
                  <a:srgbClr val="0B3458"/>
                </a:solidFill>
                <a:latin typeface="Arial"/>
                <a:ea typeface="Arial"/>
                <a:cs typeface="Arial"/>
                <a:sym typeface="Arial"/>
              </a:rPr>
              <a:t>Financial planning and projections, budget development, cost analysis, sustainability modeling.</a:t>
            </a:r>
            <a:endParaRPr b="0" i="0" sz="1600" u="none" cap="none" strike="noStrike">
              <a:solidFill>
                <a:srgbClr val="0B3458"/>
              </a:solidFill>
              <a:latin typeface="Arial"/>
              <a:ea typeface="Arial"/>
              <a:cs typeface="Arial"/>
              <a:sym typeface="Arial"/>
            </a:endParaRPr>
          </a:p>
        </p:txBody>
      </p:sp>
      <p:sp>
        <p:nvSpPr>
          <p:cNvPr id="265" name="Google Shape;265;p10"/>
          <p:cNvSpPr/>
          <p:nvPr/>
        </p:nvSpPr>
        <p:spPr>
          <a:xfrm>
            <a:off x="6248856" y="3687309"/>
            <a:ext cx="4434000" cy="1335900"/>
          </a:xfrm>
          <a:prstGeom prst="rect">
            <a:avLst/>
          </a:prstGeom>
          <a:solidFill>
            <a:schemeClr val="lt1"/>
          </a:solidFill>
          <a:ln cap="flat" cmpd="sng" w="18275">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rgbClr val="000000"/>
              </a:solidFill>
              <a:latin typeface="Arial"/>
              <a:ea typeface="Arial"/>
              <a:cs typeface="Arial"/>
              <a:sym typeface="Arial"/>
            </a:endParaRPr>
          </a:p>
        </p:txBody>
      </p:sp>
      <p:sp>
        <p:nvSpPr>
          <p:cNvPr id="266" name="Google Shape;266;p10"/>
          <p:cNvSpPr/>
          <p:nvPr/>
        </p:nvSpPr>
        <p:spPr>
          <a:xfrm>
            <a:off x="6417152" y="3821337"/>
            <a:ext cx="2435700" cy="337800"/>
          </a:xfrm>
          <a:prstGeom prst="rect">
            <a:avLst/>
          </a:prstGeom>
          <a:noFill/>
          <a:ln>
            <a:noFill/>
          </a:ln>
        </p:spPr>
        <p:txBody>
          <a:bodyPr anchorCtr="0" anchor="t" bIns="90725"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800" u="none" cap="none" strike="noStrike">
                <a:solidFill>
                  <a:schemeClr val="accent5"/>
                </a:solidFill>
                <a:latin typeface="Arial"/>
                <a:ea typeface="Arial"/>
                <a:cs typeface="Arial"/>
                <a:sym typeface="Arial"/>
              </a:rPr>
              <a:t>Operational</a:t>
            </a:r>
            <a:endParaRPr b="0" i="0" sz="1800" u="none" cap="none" strike="noStrike">
              <a:solidFill>
                <a:schemeClr val="accent5"/>
              </a:solidFill>
              <a:latin typeface="Arial"/>
              <a:ea typeface="Arial"/>
              <a:cs typeface="Arial"/>
              <a:sym typeface="Arial"/>
            </a:endParaRPr>
          </a:p>
        </p:txBody>
      </p:sp>
      <p:sp>
        <p:nvSpPr>
          <p:cNvPr id="267" name="Google Shape;267;p10"/>
          <p:cNvSpPr/>
          <p:nvPr/>
        </p:nvSpPr>
        <p:spPr>
          <a:xfrm>
            <a:off x="6417152" y="4176156"/>
            <a:ext cx="4186800" cy="79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67"/>
              <a:buFont typeface="Arial"/>
              <a:buNone/>
            </a:pPr>
            <a:r>
              <a:rPr b="0" i="0" lang="en-GB" sz="1600" u="none" cap="none" strike="noStrike">
                <a:solidFill>
                  <a:srgbClr val="0B3458"/>
                </a:solidFill>
                <a:latin typeface="Arial"/>
                <a:ea typeface="Arial"/>
                <a:cs typeface="Arial"/>
                <a:sym typeface="Arial"/>
              </a:rPr>
              <a:t>Registry operations management, RSP selection, abuse handling procedures, customer support, business continuity.</a:t>
            </a:r>
            <a:endParaRPr b="0" i="0" sz="1600" u="none" cap="none" strike="noStrike">
              <a:solidFill>
                <a:srgbClr val="0B3458"/>
              </a:solidFill>
              <a:latin typeface="Arial"/>
              <a:ea typeface="Arial"/>
              <a:cs typeface="Arial"/>
              <a:sym typeface="Arial"/>
            </a:endParaRPr>
          </a:p>
        </p:txBody>
      </p:sp>
      <p:sp>
        <p:nvSpPr>
          <p:cNvPr id="268" name="Google Shape;268;p10"/>
          <p:cNvSpPr/>
          <p:nvPr/>
        </p:nvSpPr>
        <p:spPr>
          <a:xfrm>
            <a:off x="1451432" y="5315625"/>
            <a:ext cx="4434000" cy="1335900"/>
          </a:xfrm>
          <a:prstGeom prst="rect">
            <a:avLst/>
          </a:prstGeom>
          <a:solidFill>
            <a:schemeClr val="lt1"/>
          </a:solidFill>
          <a:ln cap="flat" cmpd="sng" w="18275">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rgbClr val="000000"/>
              </a:solidFill>
              <a:latin typeface="Arial"/>
              <a:ea typeface="Arial"/>
              <a:cs typeface="Arial"/>
              <a:sym typeface="Arial"/>
            </a:endParaRPr>
          </a:p>
        </p:txBody>
      </p:sp>
      <p:sp>
        <p:nvSpPr>
          <p:cNvPr id="269" name="Google Shape;269;p10"/>
          <p:cNvSpPr/>
          <p:nvPr/>
        </p:nvSpPr>
        <p:spPr>
          <a:xfrm>
            <a:off x="1641932" y="5422715"/>
            <a:ext cx="2435700" cy="337800"/>
          </a:xfrm>
          <a:prstGeom prst="rect">
            <a:avLst/>
          </a:prstGeom>
          <a:noFill/>
          <a:ln>
            <a:noFill/>
          </a:ln>
        </p:spPr>
        <p:txBody>
          <a:bodyPr anchorCtr="0" anchor="t" bIns="90725"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800" u="none" cap="none" strike="noStrike">
                <a:solidFill>
                  <a:schemeClr val="accent5"/>
                </a:solidFill>
                <a:latin typeface="Arial"/>
                <a:ea typeface="Arial"/>
                <a:cs typeface="Arial"/>
                <a:sym typeface="Arial"/>
              </a:rPr>
              <a:t>Strategic</a:t>
            </a:r>
            <a:endParaRPr b="0" i="0" sz="1800" u="none" cap="none" strike="noStrike">
              <a:solidFill>
                <a:schemeClr val="accent5"/>
              </a:solidFill>
              <a:latin typeface="Arial"/>
              <a:ea typeface="Arial"/>
              <a:cs typeface="Arial"/>
              <a:sym typeface="Arial"/>
            </a:endParaRPr>
          </a:p>
        </p:txBody>
      </p:sp>
      <p:sp>
        <p:nvSpPr>
          <p:cNvPr id="270" name="Google Shape;270;p10"/>
          <p:cNvSpPr/>
          <p:nvPr/>
        </p:nvSpPr>
        <p:spPr>
          <a:xfrm>
            <a:off x="1641925" y="5809800"/>
            <a:ext cx="4186800" cy="79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67"/>
              <a:buFont typeface="Arial"/>
              <a:buNone/>
            </a:pPr>
            <a:r>
              <a:rPr b="0" i="0" lang="en-GB" sz="1600" u="none" cap="none" strike="noStrike">
                <a:solidFill>
                  <a:srgbClr val="0B3458"/>
                </a:solidFill>
                <a:latin typeface="Arial"/>
                <a:ea typeface="Arial"/>
                <a:cs typeface="Arial"/>
                <a:sym typeface="Arial"/>
              </a:rPr>
              <a:t>TLD strategy and positioning, market analysis, .brand management (.</a:t>
            </a:r>
            <a:r>
              <a:rPr lang="en-GB" sz="1600">
                <a:solidFill>
                  <a:srgbClr val="0B3458"/>
                </a:solidFill>
              </a:rPr>
              <a:t>B</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22"/>
                  </a:ext>
                </a:extLst>
              </a:rPr>
              <a:t>rand</a:t>
            </a:r>
            <a:r>
              <a:rPr b="0" i="0" lang="en-GB" sz="1600" u="none" cap="none" strike="noStrike">
                <a:solidFill>
                  <a:srgbClr val="0B3458"/>
                </a:solidFill>
                <a:latin typeface="Arial"/>
                <a:ea typeface="Arial"/>
                <a:cs typeface="Arial"/>
                <a:sym typeface="Arial"/>
              </a:rPr>
              <a:t> TLDs), community engagement, competitive analysis.</a:t>
            </a:r>
            <a:endParaRPr b="0" i="0" sz="1600" u="none" cap="none" strike="noStrike">
              <a:solidFill>
                <a:srgbClr val="0B3458"/>
              </a:solidFill>
              <a:latin typeface="Arial"/>
              <a:ea typeface="Arial"/>
              <a:cs typeface="Arial"/>
              <a:sym typeface="Arial"/>
            </a:endParaRPr>
          </a:p>
        </p:txBody>
      </p:sp>
      <p:sp>
        <p:nvSpPr>
          <p:cNvPr id="271" name="Google Shape;271;p10"/>
          <p:cNvSpPr/>
          <p:nvPr/>
        </p:nvSpPr>
        <p:spPr>
          <a:xfrm>
            <a:off x="6248856" y="5315625"/>
            <a:ext cx="4434000" cy="1335900"/>
          </a:xfrm>
          <a:prstGeom prst="rect">
            <a:avLst/>
          </a:prstGeom>
          <a:solidFill>
            <a:schemeClr val="lt1"/>
          </a:solidFill>
          <a:ln cap="flat" cmpd="sng" w="18275">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rgbClr val="000000"/>
              </a:solidFill>
              <a:latin typeface="Arial"/>
              <a:ea typeface="Arial"/>
              <a:cs typeface="Arial"/>
              <a:sym typeface="Arial"/>
            </a:endParaRPr>
          </a:p>
        </p:txBody>
      </p:sp>
      <p:sp>
        <p:nvSpPr>
          <p:cNvPr id="272" name="Google Shape;272;p10"/>
          <p:cNvSpPr/>
          <p:nvPr/>
        </p:nvSpPr>
        <p:spPr>
          <a:xfrm>
            <a:off x="6417152" y="5422715"/>
            <a:ext cx="2435700" cy="337800"/>
          </a:xfrm>
          <a:prstGeom prst="rect">
            <a:avLst/>
          </a:prstGeom>
          <a:noFill/>
          <a:ln>
            <a:noFill/>
          </a:ln>
        </p:spPr>
        <p:txBody>
          <a:bodyPr anchorCtr="0" anchor="t" bIns="90725"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800" u="none" cap="none" strike="noStrike">
                <a:solidFill>
                  <a:schemeClr val="accent5"/>
                </a:solidFill>
                <a:latin typeface="Arial"/>
                <a:ea typeface="Arial"/>
                <a:cs typeface="Arial"/>
                <a:sym typeface="Arial"/>
              </a:rPr>
              <a:t>Policy &amp; Governance</a:t>
            </a:r>
            <a:endParaRPr b="0" i="0" sz="1800" u="none" cap="none" strike="noStrike">
              <a:solidFill>
                <a:schemeClr val="accent5"/>
              </a:solidFill>
              <a:latin typeface="Arial"/>
              <a:ea typeface="Arial"/>
              <a:cs typeface="Arial"/>
              <a:sym typeface="Arial"/>
            </a:endParaRPr>
          </a:p>
        </p:txBody>
      </p:sp>
      <p:sp>
        <p:nvSpPr>
          <p:cNvPr id="273" name="Google Shape;273;p10"/>
          <p:cNvSpPr/>
          <p:nvPr/>
        </p:nvSpPr>
        <p:spPr>
          <a:xfrm>
            <a:off x="6417152" y="5809798"/>
            <a:ext cx="4186800" cy="79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67"/>
              <a:buFont typeface="Arial"/>
              <a:buNone/>
            </a:pPr>
            <a:r>
              <a:rPr b="0" i="0" lang="en-GB" sz="1600" u="none" cap="none" strike="noStrike">
                <a:solidFill>
                  <a:srgbClr val="0B3458"/>
                </a:solidFill>
                <a:latin typeface="Arial"/>
                <a:ea typeface="Arial"/>
                <a:cs typeface="Arial"/>
                <a:sym typeface="Arial"/>
              </a:rPr>
              <a:t>ICANN policies, </a:t>
            </a:r>
            <a:r>
              <a:rPr lang="en-GB" sz="1600">
                <a:solidFill>
                  <a:srgbClr val="0B3458"/>
                </a:solidFill>
              </a:rPr>
              <a:t>I</a:t>
            </a:r>
            <a:r>
              <a:rPr b="0" i="0" lang="en-GB" sz="1600" u="none" cap="none" strike="noStrike">
                <a:solidFill>
                  <a:srgbClr val="0B3458"/>
                </a:solidFill>
                <a:latin typeface="Arial"/>
                <a:ea typeface="Arial"/>
                <a:cs typeface="Arial"/>
                <a:sym typeface="Arial"/>
              </a:rPr>
              <a:t>nternet governance, multi-stakeholder processes, public interest commitments, rights protection mechanisms.</a:t>
            </a:r>
            <a:endParaRPr b="0" i="0" sz="1600" u="none" cap="none" strike="noStrike">
              <a:solidFill>
                <a:srgbClr val="0B3458"/>
              </a:solidFill>
              <a:latin typeface="Arial"/>
              <a:ea typeface="Arial"/>
              <a:cs typeface="Arial"/>
              <a:sym typeface="Arial"/>
            </a:endParaRPr>
          </a:p>
        </p:txBody>
      </p:sp>
      <p:pic>
        <p:nvPicPr>
          <p:cNvPr id="274" name="Google Shape;274;p10" title="3PreSub.png"/>
          <p:cNvPicPr preferRelativeResize="0"/>
          <p:nvPr/>
        </p:nvPicPr>
        <p:blipFill rotWithShape="1">
          <a:blip r:embed="rId4">
            <a:alphaModFix/>
          </a:blip>
          <a:srcRect b="0" l="248" r="248" t="0"/>
          <a:stretch/>
        </p:blipFill>
        <p:spPr>
          <a:xfrm>
            <a:off x="5264137" y="-2175"/>
            <a:ext cx="5496182" cy="9196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a3b57c7149_0_0"/>
          <p:cNvSpPr txBox="1"/>
          <p:nvPr>
            <p:ph type="title"/>
          </p:nvPr>
        </p:nvSpPr>
        <p:spPr>
          <a:xfrm>
            <a:off x="575731" y="900113"/>
            <a:ext cx="11042400" cy="666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Zoom Poll</a:t>
            </a:r>
            <a:endParaRPr/>
          </a:p>
        </p:txBody>
      </p:sp>
      <p:grpSp>
        <p:nvGrpSpPr>
          <p:cNvPr id="281" name="Google Shape;281;g3a3b57c7149_0_0"/>
          <p:cNvGrpSpPr/>
          <p:nvPr/>
        </p:nvGrpSpPr>
        <p:grpSpPr>
          <a:xfrm>
            <a:off x="4029338" y="1684155"/>
            <a:ext cx="4133331" cy="4849879"/>
            <a:chOff x="9409175" y="877821"/>
            <a:chExt cx="2661000" cy="3637500"/>
          </a:xfrm>
        </p:grpSpPr>
        <p:sp>
          <p:nvSpPr>
            <p:cNvPr id="282" name="Google Shape;282;g3a3b57c7149_0_0"/>
            <p:cNvSpPr/>
            <p:nvPr/>
          </p:nvSpPr>
          <p:spPr>
            <a:xfrm>
              <a:off x="9409175" y="877821"/>
              <a:ext cx="2661000" cy="3637500"/>
            </a:xfrm>
            <a:prstGeom prst="rect">
              <a:avLst/>
            </a:prstGeom>
            <a:solidFill>
              <a:schemeClr val="lt1"/>
            </a:solidFill>
            <a:ln cap="flat" cmpd="sng" w="25400">
              <a:solidFill>
                <a:srgbClr val="0A3854"/>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pic>
          <p:nvPicPr>
            <p:cNvPr descr="UBC Tools for Polls &amp; Surveys | Learning Technology Hub" id="283" name="Google Shape;283;g3a3b57c7149_0_0"/>
            <p:cNvPicPr preferRelativeResize="0"/>
            <p:nvPr/>
          </p:nvPicPr>
          <p:blipFill rotWithShape="1">
            <a:blip r:embed="rId3">
              <a:alphaModFix/>
            </a:blip>
            <a:srcRect b="0" l="0" r="0" t="0"/>
            <a:stretch/>
          </p:blipFill>
          <p:spPr>
            <a:xfrm>
              <a:off x="9496271" y="924989"/>
              <a:ext cx="352465" cy="400111"/>
            </a:xfrm>
            <a:prstGeom prst="rect">
              <a:avLst/>
            </a:prstGeom>
            <a:noFill/>
            <a:ln>
              <a:noFill/>
            </a:ln>
          </p:spPr>
        </p:pic>
        <p:sp>
          <p:nvSpPr>
            <p:cNvPr id="284" name="Google Shape;284;g3a3b57c7149_0_0"/>
            <p:cNvSpPr txBox="1"/>
            <p:nvPr/>
          </p:nvSpPr>
          <p:spPr>
            <a:xfrm>
              <a:off x="9546336" y="1491612"/>
              <a:ext cx="2423100" cy="4002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2667"/>
                <a:buFont typeface="Arial"/>
                <a:buNone/>
              </a:pPr>
              <a:r>
                <a:rPr b="1" i="0" lang="en-GB" sz="2667" u="none" cap="none" strike="noStrike">
                  <a:solidFill>
                    <a:srgbClr val="529DFE"/>
                  </a:solidFill>
                  <a:latin typeface="Arial"/>
                  <a:ea typeface="Arial"/>
                  <a:cs typeface="Arial"/>
                  <a:sym typeface="Arial"/>
                </a:rPr>
                <a:t>Zoom Poll</a:t>
              </a:r>
              <a:endParaRPr b="0" i="0" sz="1867" u="none" cap="none" strike="noStrike">
                <a:solidFill>
                  <a:srgbClr val="000000"/>
                </a:solidFill>
                <a:latin typeface="Arial"/>
                <a:ea typeface="Arial"/>
                <a:cs typeface="Arial"/>
                <a:sym typeface="Arial"/>
              </a:endParaRPr>
            </a:p>
          </p:txBody>
        </p:sp>
        <p:sp>
          <p:nvSpPr>
            <p:cNvPr id="285" name="Google Shape;285;g3a3b57c7149_0_0"/>
            <p:cNvSpPr txBox="1"/>
            <p:nvPr/>
          </p:nvSpPr>
          <p:spPr>
            <a:xfrm>
              <a:off x="9573768" y="1833729"/>
              <a:ext cx="2395800" cy="24936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Launch poll after this slide</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500" u="none" cap="none" strike="noStrike">
                  <a:solidFill>
                    <a:srgbClr val="000000"/>
                  </a:solidFill>
                  <a:latin typeface="Arial"/>
                  <a:ea typeface="Arial"/>
                  <a:cs typeface="Arial"/>
                  <a:sym typeface="Arial"/>
                </a:rPr>
                <a:t>Which area do you expect will be the most challenging?</a:t>
              </a:r>
              <a:endParaRPr b="0" i="0" sz="1967" u="none" cap="none" strike="noStrike">
                <a:solidFill>
                  <a:srgbClr val="000000"/>
                </a:solidFill>
                <a:latin typeface="Arial"/>
                <a:ea typeface="Arial"/>
                <a:cs typeface="Arial"/>
                <a:sym typeface="Arial"/>
              </a:endParaRPr>
            </a:p>
            <a:p>
              <a:pPr indent="-139696" lvl="0" marL="228593"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a:p>
              <a:pPr indent="-333367" lvl="0" marL="304792" marR="0" rtl="0" algn="l">
                <a:lnSpc>
                  <a:spcPct val="100000"/>
                </a:lnSpc>
                <a:spcBef>
                  <a:spcPts val="0"/>
                </a:spcBef>
                <a:spcAft>
                  <a:spcPts val="0"/>
                </a:spcAft>
                <a:buClr>
                  <a:srgbClr val="000000"/>
                </a:buClr>
                <a:buSzPts val="1500"/>
                <a:buFont typeface="Arial"/>
                <a:buAutoNum type="alphaLcParenR"/>
              </a:pPr>
              <a:r>
                <a:rPr lang="en-GB" sz="1500"/>
                <a:t>Compliance Obligations &amp; Legal Readiness</a:t>
              </a:r>
              <a:endParaRPr sz="1500"/>
            </a:p>
            <a:p>
              <a:pPr indent="-333367" lvl="0" marL="304792" marR="0" rtl="0" algn="l">
                <a:lnSpc>
                  <a:spcPct val="100000"/>
                </a:lnSpc>
                <a:spcBef>
                  <a:spcPts val="0"/>
                </a:spcBef>
                <a:spcAft>
                  <a:spcPts val="0"/>
                </a:spcAft>
                <a:buClr>
                  <a:srgbClr val="000000"/>
                </a:buClr>
                <a:buSzPts val="1500"/>
                <a:buFont typeface="Arial"/>
                <a:buAutoNum type="alphaLcParenR"/>
              </a:pPr>
              <a:r>
                <a:rPr lang="en-GB" sz="1500"/>
                <a:t>Cost Burden &amp; Fee Requirements</a:t>
              </a:r>
              <a:endParaRPr sz="1500"/>
            </a:p>
            <a:p>
              <a:pPr indent="-333367" lvl="0" marL="304792" marR="0" rtl="0" algn="l">
                <a:lnSpc>
                  <a:spcPct val="100000"/>
                </a:lnSpc>
                <a:spcBef>
                  <a:spcPts val="0"/>
                </a:spcBef>
                <a:spcAft>
                  <a:spcPts val="0"/>
                </a:spcAft>
                <a:buClr>
                  <a:srgbClr val="000000"/>
                </a:buClr>
                <a:buSzPts val="1500"/>
                <a:buFont typeface="Arial"/>
                <a:buAutoNum type="alphaLcParenR"/>
              </a:pPr>
              <a:r>
                <a:rPr lang="en-GB" sz="1500"/>
                <a:t>Evaluations</a:t>
              </a:r>
              <a:endParaRPr b="0" i="0" sz="1500" u="none" cap="none" strike="noStrike">
                <a:solidFill>
                  <a:srgbClr val="000000"/>
                </a:solidFill>
                <a:latin typeface="Arial"/>
                <a:ea typeface="Arial"/>
                <a:cs typeface="Arial"/>
                <a:sym typeface="Arial"/>
              </a:endParaRPr>
            </a:p>
            <a:p>
              <a:pPr indent="-333367" lvl="0" marL="304792" marR="0" rtl="0" algn="l">
                <a:lnSpc>
                  <a:spcPct val="100000"/>
                </a:lnSpc>
                <a:spcBef>
                  <a:spcPts val="0"/>
                </a:spcBef>
                <a:spcAft>
                  <a:spcPts val="0"/>
                </a:spcAft>
                <a:buClr>
                  <a:srgbClr val="000000"/>
                </a:buClr>
                <a:buSzPts val="1500"/>
                <a:buFont typeface="Arial"/>
                <a:buAutoNum type="alphaLcParenR"/>
              </a:pPr>
              <a:r>
                <a:rPr lang="en-GB" sz="1500"/>
                <a:t>Complexity &amp; Timeline</a:t>
              </a:r>
              <a:endParaRPr b="0" i="0" sz="1500" u="none" cap="none" strike="noStrike">
                <a:solidFill>
                  <a:srgbClr val="000000"/>
                </a:solidFill>
                <a:latin typeface="Arial"/>
                <a:ea typeface="Arial"/>
                <a:cs typeface="Arial"/>
                <a:sym typeface="Arial"/>
              </a:endParaRPr>
            </a:p>
            <a:p>
              <a:pPr indent="-333367" lvl="0" marL="304792" marR="0" rtl="0" algn="l">
                <a:lnSpc>
                  <a:spcPct val="100000"/>
                </a:lnSpc>
                <a:spcBef>
                  <a:spcPts val="0"/>
                </a:spcBef>
                <a:spcAft>
                  <a:spcPts val="0"/>
                </a:spcAft>
                <a:buClr>
                  <a:srgbClr val="000000"/>
                </a:buClr>
                <a:buSzPts val="1500"/>
                <a:buFont typeface="Arial"/>
                <a:buAutoNum type="alphaLcParenR"/>
              </a:pPr>
              <a:r>
                <a:rPr lang="en-GB" sz="1500"/>
                <a:t>Contention</a:t>
              </a:r>
              <a:endParaRPr sz="1500"/>
            </a:p>
            <a:p>
              <a:pPr indent="-333367" lvl="0" marL="304792" marR="0" rtl="0" algn="l">
                <a:lnSpc>
                  <a:spcPct val="100000"/>
                </a:lnSpc>
                <a:spcBef>
                  <a:spcPts val="0"/>
                </a:spcBef>
                <a:spcAft>
                  <a:spcPts val="0"/>
                </a:spcAft>
                <a:buSzPts val="1500"/>
                <a:buAutoNum type="alphaLcParenR"/>
              </a:pPr>
              <a:r>
                <a:rPr lang="en-GB" sz="1500"/>
                <a:t>Objections and Appeals</a:t>
              </a:r>
              <a:endParaRPr sz="1500"/>
            </a:p>
            <a:p>
              <a:pPr indent="-333367" lvl="0" marL="304792" marR="0" rtl="0" algn="l">
                <a:lnSpc>
                  <a:spcPct val="100000"/>
                </a:lnSpc>
                <a:spcBef>
                  <a:spcPts val="0"/>
                </a:spcBef>
                <a:spcAft>
                  <a:spcPts val="0"/>
                </a:spcAft>
                <a:buSzPts val="1500"/>
                <a:buAutoNum type="alphaLcParenR"/>
              </a:pPr>
              <a:r>
                <a:rPr lang="en-GB" sz="1500"/>
                <a:t>Technical Readiness &amp; Infrastructure</a:t>
              </a:r>
              <a:endParaRPr sz="1500"/>
            </a:p>
            <a:p>
              <a:pPr indent="-333367" lvl="0" marL="304792" marR="0" rtl="0" algn="l">
                <a:lnSpc>
                  <a:spcPct val="100000"/>
                </a:lnSpc>
                <a:spcBef>
                  <a:spcPts val="0"/>
                </a:spcBef>
                <a:spcAft>
                  <a:spcPts val="0"/>
                </a:spcAft>
                <a:buClr>
                  <a:srgbClr val="000000"/>
                </a:buClr>
                <a:buSzPts val="1500"/>
                <a:buFont typeface="Arial"/>
                <a:buAutoNum type="alphaLcParenR"/>
              </a:pPr>
              <a:r>
                <a:rPr b="0" i="0" lang="en-GB" sz="1500" u="none" cap="none" strike="noStrike">
                  <a:solidFill>
                    <a:srgbClr val="000000"/>
                  </a:solidFill>
                  <a:latin typeface="Arial"/>
                  <a:ea typeface="Arial"/>
                  <a:cs typeface="Arial"/>
                  <a:sym typeface="Arial"/>
                </a:rPr>
                <a:t>Not sure yet</a:t>
              </a:r>
              <a:endParaRPr b="0" i="0" sz="1500" u="none" cap="none" strike="noStrike">
                <a:solidFill>
                  <a:srgbClr val="000000"/>
                </a:solidFill>
                <a:latin typeface="Arial"/>
                <a:ea typeface="Arial"/>
                <a:cs typeface="Arial"/>
                <a:sym typeface="Arial"/>
              </a:endParaRPr>
            </a:p>
          </p:txBody>
        </p:sp>
      </p:grpSp>
      <p:pic>
        <p:nvPicPr>
          <p:cNvPr id="286" name="Google Shape;286;g3a3b57c7149_0_0" title="3PreSub.png"/>
          <p:cNvPicPr preferRelativeResize="0"/>
          <p:nvPr/>
        </p:nvPicPr>
        <p:blipFill rotWithShape="1">
          <a:blip r:embed="rId4">
            <a:alphaModFix/>
          </a:blip>
          <a:srcRect b="0" l="248" r="248" t="0"/>
          <a:stretch/>
        </p:blipFill>
        <p:spPr>
          <a:xfrm>
            <a:off x="5264137" y="-2175"/>
            <a:ext cx="5496182" cy="9196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1"/>
          <p:cNvSpPr txBox="1"/>
          <p:nvPr>
            <p:ph type="title"/>
          </p:nvPr>
        </p:nvSpPr>
        <p:spPr>
          <a:xfrm>
            <a:off x="575731" y="900113"/>
            <a:ext cx="11042527" cy="6665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Information and Documents </a:t>
            </a:r>
            <a:endParaRPr/>
          </a:p>
        </p:txBody>
      </p:sp>
      <p:sp>
        <p:nvSpPr>
          <p:cNvPr id="293" name="Google Shape;293;p11"/>
          <p:cNvSpPr/>
          <p:nvPr/>
        </p:nvSpPr>
        <p:spPr>
          <a:xfrm>
            <a:off x="576000" y="1490207"/>
            <a:ext cx="11379300" cy="322500"/>
          </a:xfrm>
          <a:prstGeom prst="rect">
            <a:avLst/>
          </a:prstGeom>
          <a:noFill/>
          <a:ln>
            <a:noFill/>
          </a:ln>
        </p:spPr>
        <p:txBody>
          <a:bodyPr anchorCtr="0" anchor="t" bIns="0" lIns="0" spcFirstLastPara="1" rIns="0" wrap="square" tIns="0">
            <a:spAutoFit/>
          </a:bodyPr>
          <a:lstStyle/>
          <a:p>
            <a:pPr indent="0" lvl="0" marL="0" marR="0" rtl="0" algn="l">
              <a:lnSpc>
                <a:spcPct val="133333"/>
              </a:lnSpc>
              <a:spcBef>
                <a:spcPts val="0"/>
              </a:spcBef>
              <a:spcAft>
                <a:spcPts val="0"/>
              </a:spcAft>
              <a:buClr>
                <a:srgbClr val="000000"/>
              </a:buClr>
              <a:buSzPts val="1600"/>
              <a:buFont typeface="Arial"/>
              <a:buNone/>
            </a:pPr>
            <a:r>
              <a:rPr b="1" lang="en-GB" sz="1800">
                <a:solidFill>
                  <a:schemeClr val="accent2"/>
                </a:solidFill>
              </a:rPr>
              <a:t>Applications are comprised of three main sections:</a:t>
            </a:r>
            <a:endParaRPr b="1" sz="1800">
              <a:solidFill>
                <a:schemeClr val="accent2"/>
              </a:solidFill>
            </a:endParaRPr>
          </a:p>
        </p:txBody>
      </p:sp>
      <p:sp>
        <p:nvSpPr>
          <p:cNvPr id="294" name="Google Shape;294;p11"/>
          <p:cNvSpPr/>
          <p:nvPr/>
        </p:nvSpPr>
        <p:spPr>
          <a:xfrm>
            <a:off x="762000" y="1893151"/>
            <a:ext cx="5191200" cy="2983500"/>
          </a:xfrm>
          <a:prstGeom prst="rect">
            <a:avLst/>
          </a:prstGeom>
          <a:solidFill>
            <a:schemeClr val="lt1"/>
          </a:solidFill>
          <a:ln cap="flat" cmpd="sng" w="18275">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95" name="Google Shape;295;p11"/>
          <p:cNvSpPr/>
          <p:nvPr/>
        </p:nvSpPr>
        <p:spPr>
          <a:xfrm>
            <a:off x="1000125" y="2055075"/>
            <a:ext cx="1155300" cy="295200"/>
          </a:xfrm>
          <a:prstGeom prst="rect">
            <a:avLst/>
          </a:prstGeom>
          <a:solidFill>
            <a:schemeClr val="accent5"/>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96" name="Google Shape;296;p11"/>
          <p:cNvSpPr/>
          <p:nvPr/>
        </p:nvSpPr>
        <p:spPr>
          <a:xfrm>
            <a:off x="929583" y="2055075"/>
            <a:ext cx="1288500" cy="322500"/>
          </a:xfrm>
          <a:prstGeom prst="rect">
            <a:avLst/>
          </a:prstGeom>
          <a:noFill/>
          <a:ln>
            <a:noFill/>
          </a:ln>
        </p:spPr>
        <p:txBody>
          <a:bodyPr anchorCtr="0" anchor="t" bIns="68050" lIns="136125" spcFirstLastPara="1" rIns="136125" wrap="square" tIns="68050">
            <a:spAutoFit/>
          </a:bodyPr>
          <a:lstStyle/>
          <a:p>
            <a:pPr indent="0" lvl="0" marL="0" marR="0" rtl="0" algn="l">
              <a:lnSpc>
                <a:spcPct val="131771"/>
              </a:lnSpc>
              <a:spcBef>
                <a:spcPts val="0"/>
              </a:spcBef>
              <a:spcAft>
                <a:spcPts val="0"/>
              </a:spcAft>
              <a:buClr>
                <a:srgbClr val="000000"/>
              </a:buClr>
              <a:buSzPts val="910"/>
              <a:buFont typeface="Arial"/>
              <a:buNone/>
            </a:pPr>
            <a:r>
              <a:rPr b="1" i="0" lang="en-GB" sz="1110" u="none" cap="none" strike="noStrike">
                <a:solidFill>
                  <a:srgbClr val="FFFFFF"/>
                </a:solidFill>
                <a:latin typeface="Arial"/>
                <a:ea typeface="Arial"/>
                <a:cs typeface="Arial"/>
                <a:sym typeface="Arial"/>
              </a:rPr>
              <a:t>SECTION 1 &amp; 2</a:t>
            </a:r>
            <a:endParaRPr b="0" i="0" sz="1110" u="none" cap="none" strike="noStrike">
              <a:solidFill>
                <a:srgbClr val="000000"/>
              </a:solidFill>
              <a:latin typeface="Arial"/>
              <a:ea typeface="Arial"/>
              <a:cs typeface="Arial"/>
              <a:sym typeface="Arial"/>
            </a:endParaRPr>
          </a:p>
        </p:txBody>
      </p:sp>
      <p:sp>
        <p:nvSpPr>
          <p:cNvPr id="297" name="Google Shape;297;p11"/>
          <p:cNvSpPr/>
          <p:nvPr/>
        </p:nvSpPr>
        <p:spPr>
          <a:xfrm>
            <a:off x="2241999" y="2065650"/>
            <a:ext cx="3793500" cy="246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333"/>
              <a:buFont typeface="Arial"/>
              <a:buNone/>
            </a:pPr>
            <a:r>
              <a:rPr b="1" i="0" lang="en-GB" sz="1833" u="none" cap="none" strike="noStrike">
                <a:solidFill>
                  <a:srgbClr val="002A49"/>
                </a:solidFill>
                <a:latin typeface="Arial"/>
                <a:ea typeface="Arial"/>
                <a:cs typeface="Arial"/>
                <a:sym typeface="Arial"/>
              </a:rPr>
              <a:t>Organization</a:t>
            </a:r>
            <a:r>
              <a:rPr b="1" lang="en-GB" sz="1833">
                <a:solidFill>
                  <a:srgbClr val="002A49"/>
                </a:solidFill>
              </a:rPr>
              <a:t> and Financial Info</a:t>
            </a:r>
            <a:endParaRPr b="0" i="0" sz="1833" u="none" cap="none" strike="noStrike">
              <a:solidFill>
                <a:srgbClr val="002A49"/>
              </a:solidFill>
              <a:latin typeface="Arial"/>
              <a:ea typeface="Arial"/>
              <a:cs typeface="Arial"/>
              <a:sym typeface="Arial"/>
            </a:endParaRPr>
          </a:p>
        </p:txBody>
      </p:sp>
      <p:sp>
        <p:nvSpPr>
          <p:cNvPr id="298" name="Google Shape;298;p11"/>
          <p:cNvSpPr/>
          <p:nvPr/>
        </p:nvSpPr>
        <p:spPr>
          <a:xfrm>
            <a:off x="1000125" y="2501839"/>
            <a:ext cx="4714800" cy="229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rgbClr val="002A49"/>
                </a:solidFill>
                <a:latin typeface="Arial"/>
                <a:ea typeface="Arial"/>
                <a:cs typeface="Arial"/>
                <a:sym typeface="Arial"/>
              </a:rPr>
              <a:t>Core organizational e</a:t>
            </a:r>
            <a:r>
              <a:rPr lang="en-GB" sz="1600">
                <a:solidFill>
                  <a:srgbClr val="002A49"/>
                </a:solidFill>
              </a:rPr>
              <a:t>ntity </a:t>
            </a:r>
            <a:r>
              <a:rPr b="0" i="0" lang="en-GB" sz="1600" u="none" cap="none" strike="noStrike">
                <a:solidFill>
                  <a:srgbClr val="002A49"/>
                </a:solidFill>
                <a:latin typeface="Arial"/>
                <a:ea typeface="Arial"/>
                <a:cs typeface="Arial"/>
                <a:sym typeface="Arial"/>
              </a:rPr>
              <a:t>and financial </a:t>
            </a:r>
            <a:r>
              <a:rPr lang="en-GB" sz="1600">
                <a:solidFill>
                  <a:srgbClr val="002A49"/>
                </a:solidFill>
                <a:extLst>
                  <a:ext uri="http://customooxmlschemas.google.com/">
                    <go:slidesCustomData xmlns:go="http://customooxmlschemas.google.com/" textRoundtripDataId="23"/>
                  </a:ext>
                </a:extLst>
              </a:rPr>
              <a:t>details</a:t>
            </a:r>
            <a:r>
              <a:rPr lang="en-GB" sz="1600">
                <a:solidFill>
                  <a:srgbClr val="002A49"/>
                </a:solidFill>
              </a:rPr>
              <a:t> required for all applicants when submitting their first application.</a:t>
            </a:r>
            <a:endParaRPr b="0" i="0" sz="1600" u="none" cap="none" strike="noStrike">
              <a:solidFill>
                <a:srgbClr val="002A4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2A4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600" u="sng" cap="none" strike="noStrike">
                <a:solidFill>
                  <a:srgbClr val="002A49"/>
                </a:solidFill>
                <a:latin typeface="Arial"/>
                <a:ea typeface="Arial"/>
                <a:cs typeface="Arial"/>
                <a:sym typeface="Arial"/>
              </a:rPr>
              <a:t>Includes:</a:t>
            </a:r>
            <a:endParaRPr b="0" i="0" sz="1600" u="none" cap="none" strike="noStrike">
              <a:solidFill>
                <a:srgbClr val="002A49"/>
              </a:solidFill>
              <a:latin typeface="Arial"/>
              <a:ea typeface="Arial"/>
              <a:cs typeface="Arial"/>
              <a:sym typeface="Arial"/>
            </a:endParaRPr>
          </a:p>
          <a:p>
            <a:pPr indent="-263519" lvl="0" marL="228594" marR="0" rtl="0" algn="l">
              <a:lnSpc>
                <a:spcPct val="100000"/>
              </a:lnSpc>
              <a:spcBef>
                <a:spcPts val="0"/>
              </a:spcBef>
              <a:spcAft>
                <a:spcPts val="0"/>
              </a:spcAft>
              <a:buClr>
                <a:srgbClr val="002A49"/>
              </a:buClr>
              <a:buSzPts val="1600"/>
              <a:buFont typeface="Arial"/>
              <a:buChar char="•"/>
            </a:pPr>
            <a:r>
              <a:rPr b="0" i="0" lang="en-GB" sz="1600" u="none" cap="none" strike="noStrike">
                <a:solidFill>
                  <a:srgbClr val="002A49"/>
                </a:solidFill>
                <a:latin typeface="Arial"/>
                <a:ea typeface="Arial"/>
                <a:cs typeface="Arial"/>
                <a:sym typeface="Arial"/>
              </a:rPr>
              <a:t>System Users</a:t>
            </a:r>
            <a:endParaRPr b="0" i="0" sz="1600" u="none" cap="none" strike="noStrike">
              <a:solidFill>
                <a:srgbClr val="002A49"/>
              </a:solidFill>
              <a:latin typeface="Arial"/>
              <a:ea typeface="Arial"/>
              <a:cs typeface="Arial"/>
              <a:sym typeface="Arial"/>
            </a:endParaRPr>
          </a:p>
          <a:p>
            <a:pPr indent="-263519" lvl="0" marL="228594" marR="0" rtl="0" algn="l">
              <a:lnSpc>
                <a:spcPct val="100000"/>
              </a:lnSpc>
              <a:spcBef>
                <a:spcPts val="0"/>
              </a:spcBef>
              <a:spcAft>
                <a:spcPts val="0"/>
              </a:spcAft>
              <a:buClr>
                <a:srgbClr val="002A49"/>
              </a:buClr>
              <a:buSzPts val="1600"/>
              <a:buFont typeface="Arial"/>
              <a:buChar char="•"/>
            </a:pPr>
            <a:r>
              <a:rPr b="0" i="0" lang="en-GB" sz="1600" u="none" cap="none" strike="noStrike">
                <a:solidFill>
                  <a:srgbClr val="002A49"/>
                </a:solidFill>
                <a:latin typeface="Arial"/>
                <a:ea typeface="Arial"/>
                <a:cs typeface="Arial"/>
                <a:sym typeface="Arial"/>
              </a:rPr>
              <a:t>Organization stakeholders &amp; officers</a:t>
            </a:r>
            <a:endParaRPr b="0" i="0" sz="1600" u="none" cap="none" strike="noStrike">
              <a:solidFill>
                <a:srgbClr val="002A49"/>
              </a:solidFill>
              <a:latin typeface="Arial"/>
              <a:ea typeface="Arial"/>
              <a:cs typeface="Arial"/>
              <a:sym typeface="Arial"/>
            </a:endParaRPr>
          </a:p>
          <a:p>
            <a:pPr indent="-263519" lvl="0" marL="228594" marR="0" rtl="0" algn="l">
              <a:lnSpc>
                <a:spcPct val="100000"/>
              </a:lnSpc>
              <a:spcBef>
                <a:spcPts val="0"/>
              </a:spcBef>
              <a:spcAft>
                <a:spcPts val="0"/>
              </a:spcAft>
              <a:buClr>
                <a:srgbClr val="002A49"/>
              </a:buClr>
              <a:buSzPts val="1600"/>
              <a:buFont typeface="Arial"/>
              <a:buChar char="•"/>
            </a:pPr>
            <a:r>
              <a:rPr b="0" i="0" lang="en-GB" sz="1600" u="none" cap="none" strike="noStrike">
                <a:solidFill>
                  <a:srgbClr val="002A49"/>
                </a:solidFill>
                <a:latin typeface="Arial"/>
                <a:ea typeface="Arial"/>
                <a:cs typeface="Arial"/>
                <a:sym typeface="Arial"/>
              </a:rPr>
              <a:t>Entity information and documentation</a:t>
            </a:r>
            <a:endParaRPr b="0" i="0" sz="1600" u="none" cap="none" strike="noStrike">
              <a:solidFill>
                <a:srgbClr val="002A49"/>
              </a:solidFill>
              <a:latin typeface="Arial"/>
              <a:ea typeface="Arial"/>
              <a:cs typeface="Arial"/>
              <a:sym typeface="Arial"/>
            </a:endParaRPr>
          </a:p>
          <a:p>
            <a:pPr indent="-263519" lvl="0" marL="228594" marR="0" rtl="0" algn="l">
              <a:lnSpc>
                <a:spcPct val="100000"/>
              </a:lnSpc>
              <a:spcBef>
                <a:spcPts val="0"/>
              </a:spcBef>
              <a:spcAft>
                <a:spcPts val="0"/>
              </a:spcAft>
              <a:buClr>
                <a:srgbClr val="002A49"/>
              </a:buClr>
              <a:buSzPts val="1600"/>
              <a:buFont typeface="Arial"/>
              <a:buChar char="•"/>
            </a:pPr>
            <a:r>
              <a:rPr b="0" i="0" lang="en-GB" sz="1600" u="none" cap="none" strike="noStrike">
                <a:solidFill>
                  <a:srgbClr val="002A49"/>
                </a:solidFill>
                <a:latin typeface="Arial"/>
                <a:ea typeface="Arial"/>
                <a:cs typeface="Arial"/>
                <a:sym typeface="Arial"/>
              </a:rPr>
              <a:t>Financial information and documentation</a:t>
            </a:r>
            <a:endParaRPr b="0" i="0" sz="1600" u="none" cap="none" strike="noStrike">
              <a:solidFill>
                <a:srgbClr val="002A49"/>
              </a:solidFill>
              <a:latin typeface="Arial"/>
              <a:ea typeface="Arial"/>
              <a:cs typeface="Arial"/>
              <a:sym typeface="Arial"/>
            </a:endParaRPr>
          </a:p>
        </p:txBody>
      </p:sp>
      <p:sp>
        <p:nvSpPr>
          <p:cNvPr id="299" name="Google Shape;299;p11"/>
          <p:cNvSpPr/>
          <p:nvPr/>
        </p:nvSpPr>
        <p:spPr>
          <a:xfrm>
            <a:off x="6238875" y="1893150"/>
            <a:ext cx="5191200" cy="2983500"/>
          </a:xfrm>
          <a:prstGeom prst="rect">
            <a:avLst/>
          </a:prstGeom>
          <a:solidFill>
            <a:schemeClr val="lt1"/>
          </a:solidFill>
          <a:ln cap="flat" cmpd="sng" w="18275">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00" name="Google Shape;300;p11"/>
          <p:cNvSpPr/>
          <p:nvPr/>
        </p:nvSpPr>
        <p:spPr>
          <a:xfrm>
            <a:off x="6477001" y="2055072"/>
            <a:ext cx="1009800" cy="295200"/>
          </a:xfrm>
          <a:prstGeom prst="rect">
            <a:avLst/>
          </a:prstGeom>
          <a:solidFill>
            <a:schemeClr val="accent5"/>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01" name="Google Shape;301;p11"/>
          <p:cNvSpPr/>
          <p:nvPr/>
        </p:nvSpPr>
        <p:spPr>
          <a:xfrm>
            <a:off x="6477000" y="2055075"/>
            <a:ext cx="1155300" cy="322500"/>
          </a:xfrm>
          <a:prstGeom prst="rect">
            <a:avLst/>
          </a:prstGeom>
          <a:noFill/>
          <a:ln>
            <a:noFill/>
          </a:ln>
        </p:spPr>
        <p:txBody>
          <a:bodyPr anchorCtr="0" anchor="t" bIns="68050" lIns="136125" spcFirstLastPara="1" rIns="136125" wrap="square" tIns="68050">
            <a:spAutoFit/>
          </a:bodyPr>
          <a:lstStyle/>
          <a:p>
            <a:pPr indent="0" lvl="0" marL="0" marR="0" rtl="0" algn="l">
              <a:lnSpc>
                <a:spcPct val="131771"/>
              </a:lnSpc>
              <a:spcBef>
                <a:spcPts val="0"/>
              </a:spcBef>
              <a:spcAft>
                <a:spcPts val="0"/>
              </a:spcAft>
              <a:buClr>
                <a:srgbClr val="000000"/>
              </a:buClr>
              <a:buSzPts val="910"/>
              <a:buFont typeface="Arial"/>
              <a:buNone/>
            </a:pPr>
            <a:r>
              <a:rPr b="1" i="0" lang="en-GB" sz="1110" u="none" cap="none" strike="noStrike">
                <a:solidFill>
                  <a:srgbClr val="FFFFFF"/>
                </a:solidFill>
                <a:latin typeface="Arial"/>
                <a:ea typeface="Arial"/>
                <a:cs typeface="Arial"/>
                <a:sym typeface="Arial"/>
              </a:rPr>
              <a:t>SECTION </a:t>
            </a:r>
            <a:r>
              <a:rPr b="1" lang="en-GB" sz="1110">
                <a:solidFill>
                  <a:srgbClr val="FFFFFF"/>
                </a:solidFill>
              </a:rPr>
              <a:t>3</a:t>
            </a:r>
            <a:endParaRPr b="0" i="0" sz="1110" u="none" cap="none" strike="noStrike">
              <a:solidFill>
                <a:srgbClr val="000000"/>
              </a:solidFill>
              <a:latin typeface="Arial"/>
              <a:ea typeface="Arial"/>
              <a:cs typeface="Arial"/>
              <a:sym typeface="Arial"/>
            </a:endParaRPr>
          </a:p>
        </p:txBody>
      </p:sp>
      <p:sp>
        <p:nvSpPr>
          <p:cNvPr id="302" name="Google Shape;302;p11"/>
          <p:cNvSpPr/>
          <p:nvPr/>
        </p:nvSpPr>
        <p:spPr>
          <a:xfrm>
            <a:off x="7632205" y="2065716"/>
            <a:ext cx="3438900" cy="246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333"/>
              <a:buFont typeface="Arial"/>
              <a:buNone/>
            </a:pPr>
            <a:r>
              <a:rPr b="1" i="0" lang="en-GB" sz="1833" u="none" cap="none" strike="noStrike">
                <a:solidFill>
                  <a:srgbClr val="002A49"/>
                </a:solidFill>
                <a:latin typeface="Arial"/>
                <a:ea typeface="Arial"/>
                <a:cs typeface="Arial"/>
                <a:sym typeface="Arial"/>
                <a:extLst>
                  <a:ext uri="http://customooxmlschemas.google.com/">
                    <go:slidesCustomData xmlns:go="http://customooxmlschemas.google.com/" textRoundtripDataId="24"/>
                  </a:ext>
                </a:extLst>
              </a:rPr>
              <a:t>gTLD Application </a:t>
            </a:r>
            <a:r>
              <a:rPr b="1" i="0" lang="en-GB" sz="1833" u="none" cap="none" strike="noStrike">
                <a:solidFill>
                  <a:srgbClr val="002A49"/>
                </a:solidFill>
                <a:latin typeface="Arial"/>
                <a:ea typeface="Arial"/>
                <a:cs typeface="Arial"/>
                <a:sym typeface="Arial"/>
                <a:extLst>
                  <a:ext uri="http://customooxmlschemas.google.com/">
                    <go:slidesCustomData xmlns:go="http://customooxmlschemas.google.com/" textRoundtripDataId="25"/>
                  </a:ext>
                </a:extLst>
              </a:rPr>
              <a:t>Information</a:t>
            </a:r>
            <a:endParaRPr b="0" i="0" sz="1833" u="none" cap="none" strike="noStrike">
              <a:solidFill>
                <a:srgbClr val="002A49"/>
              </a:solidFill>
              <a:latin typeface="Arial"/>
              <a:ea typeface="Arial"/>
              <a:cs typeface="Arial"/>
              <a:sym typeface="Arial"/>
            </a:endParaRPr>
          </a:p>
        </p:txBody>
      </p:sp>
      <p:sp>
        <p:nvSpPr>
          <p:cNvPr id="303" name="Google Shape;303;p11"/>
          <p:cNvSpPr/>
          <p:nvPr/>
        </p:nvSpPr>
        <p:spPr>
          <a:xfrm>
            <a:off x="6477000" y="2501836"/>
            <a:ext cx="4714800" cy="225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rgbClr val="002A49"/>
                </a:solidFill>
                <a:latin typeface="Arial"/>
                <a:ea typeface="Arial"/>
                <a:cs typeface="Arial"/>
                <a:sym typeface="Arial"/>
              </a:rPr>
              <a:t>Sp</a:t>
            </a:r>
            <a:r>
              <a:rPr lang="en-GB" sz="1600">
                <a:solidFill>
                  <a:srgbClr val="002A49"/>
                </a:solidFill>
                <a:extLst>
                  <a:ext uri="http://customooxmlschemas.google.com/">
                    <go:slidesCustomData xmlns:go="http://customooxmlschemas.google.com/" textRoundtripDataId="26"/>
                  </a:ext>
                </a:extLst>
              </a:rPr>
              <a:t>e</a:t>
            </a:r>
            <a:r>
              <a:rPr b="0" i="0" lang="en-GB" sz="1600" u="none" cap="none" strike="noStrike">
                <a:solidFill>
                  <a:srgbClr val="002A49"/>
                </a:solidFill>
                <a:latin typeface="Arial"/>
                <a:ea typeface="Arial"/>
                <a:cs typeface="Arial"/>
                <a:sym typeface="Arial"/>
              </a:rPr>
              <a:t>cific </a:t>
            </a:r>
            <a:r>
              <a:rPr lang="en-GB" sz="1600">
                <a:solidFill>
                  <a:srgbClr val="002A49"/>
                </a:solidFill>
              </a:rPr>
              <a:t>details for each application, including string information and operational plans.</a:t>
            </a:r>
            <a:endParaRPr b="0" i="0" sz="1600" u="none" cap="none" strike="noStrike">
              <a:solidFill>
                <a:srgbClr val="002A4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300" u="sng" cap="none" strike="noStrike">
              <a:solidFill>
                <a:srgbClr val="002A4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600" u="sng" cap="none" strike="noStrike">
                <a:solidFill>
                  <a:srgbClr val="002A49"/>
                </a:solidFill>
                <a:latin typeface="Arial"/>
                <a:ea typeface="Arial"/>
                <a:cs typeface="Arial"/>
                <a:sym typeface="Arial"/>
              </a:rPr>
              <a:t>Includes:</a:t>
            </a:r>
            <a:endParaRPr b="0" i="0" sz="1600" u="none" cap="none" strike="noStrike">
              <a:solidFill>
                <a:srgbClr val="002A49"/>
              </a:solidFill>
              <a:latin typeface="Arial"/>
              <a:ea typeface="Arial"/>
              <a:cs typeface="Arial"/>
              <a:sym typeface="Arial"/>
            </a:endParaRPr>
          </a:p>
          <a:p>
            <a:pPr indent="-263519" lvl="0" marL="228594" marR="0" rtl="0" algn="l">
              <a:lnSpc>
                <a:spcPct val="100000"/>
              </a:lnSpc>
              <a:spcBef>
                <a:spcPts val="0"/>
              </a:spcBef>
              <a:spcAft>
                <a:spcPts val="0"/>
              </a:spcAft>
              <a:buClr>
                <a:srgbClr val="002A49"/>
              </a:buClr>
              <a:buSzPts val="1600"/>
              <a:buFont typeface="Arial"/>
              <a:buChar char="•"/>
            </a:pPr>
            <a:r>
              <a:rPr b="0" i="0" lang="en-GB" sz="1600" u="none" cap="none" strike="noStrike">
                <a:solidFill>
                  <a:srgbClr val="002A49"/>
                </a:solidFill>
                <a:latin typeface="Arial"/>
                <a:ea typeface="Arial"/>
                <a:cs typeface="Arial"/>
                <a:sym typeface="Arial"/>
                <a:extLst>
                  <a:ext uri="http://customooxmlschemas.google.com/">
                    <go:slidesCustomData xmlns:go="http://customooxmlschemas.google.com/" textRoundtripDataId="27"/>
                  </a:ext>
                </a:extLst>
              </a:rPr>
              <a:t>Applied</a:t>
            </a:r>
            <a:r>
              <a:rPr lang="en-GB" sz="1600">
                <a:solidFill>
                  <a:srgbClr val="002A49"/>
                </a:solidFill>
                <a:extLst>
                  <a:ext uri="http://customooxmlschemas.google.com/">
                    <go:slidesCustomData xmlns:go="http://customooxmlschemas.google.com/" textRoundtripDataId="28"/>
                  </a:ext>
                </a:extLst>
              </a:rPr>
              <a:t>-</a:t>
            </a:r>
            <a:r>
              <a:rPr b="0" i="0" lang="en-GB" sz="1600" u="none" cap="none" strike="noStrike">
                <a:solidFill>
                  <a:srgbClr val="002A49"/>
                </a:solidFill>
                <a:latin typeface="Arial"/>
                <a:ea typeface="Arial"/>
                <a:cs typeface="Arial"/>
                <a:sym typeface="Arial"/>
                <a:extLst>
                  <a:ext uri="http://customooxmlschemas.google.com/">
                    <go:slidesCustomData xmlns:go="http://customooxmlschemas.google.com/" textRoundtripDataId="29"/>
                  </a:ext>
                </a:extLst>
              </a:rPr>
              <a:t>for </a:t>
            </a:r>
            <a:r>
              <a:rPr b="0" i="0" lang="en-GB" sz="1600" u="none" cap="none" strike="noStrike">
                <a:solidFill>
                  <a:srgbClr val="002A49"/>
                </a:solidFill>
                <a:latin typeface="Arial"/>
                <a:ea typeface="Arial"/>
                <a:cs typeface="Arial"/>
                <a:sym typeface="Arial"/>
              </a:rPr>
              <a:t>string and optional replacement string and variants</a:t>
            </a:r>
            <a:endParaRPr b="0" i="0" sz="1600" u="none" cap="none" strike="noStrike">
              <a:solidFill>
                <a:srgbClr val="002A49"/>
              </a:solidFill>
              <a:latin typeface="Arial"/>
              <a:ea typeface="Arial"/>
              <a:cs typeface="Arial"/>
              <a:sym typeface="Arial"/>
            </a:endParaRPr>
          </a:p>
          <a:p>
            <a:pPr indent="-263518" lvl="0" marL="228593" marR="0" rtl="0" algn="l">
              <a:lnSpc>
                <a:spcPct val="100000"/>
              </a:lnSpc>
              <a:spcBef>
                <a:spcPts val="0"/>
              </a:spcBef>
              <a:spcAft>
                <a:spcPts val="0"/>
              </a:spcAft>
              <a:buClr>
                <a:srgbClr val="002A49"/>
              </a:buClr>
              <a:buSzPts val="1600"/>
              <a:buFont typeface="Arial"/>
              <a:buChar char="•"/>
            </a:pPr>
            <a:r>
              <a:rPr b="0" i="0" lang="en-GB" sz="1600" u="none" cap="none" strike="noStrike">
                <a:solidFill>
                  <a:srgbClr val="002A49"/>
                </a:solidFill>
                <a:latin typeface="Arial"/>
                <a:ea typeface="Arial"/>
                <a:cs typeface="Arial"/>
                <a:sym typeface="Arial"/>
              </a:rPr>
              <a:t>Registry Service </a:t>
            </a:r>
            <a:r>
              <a:rPr lang="en-GB" sz="1600">
                <a:solidFill>
                  <a:srgbClr val="002A49"/>
                </a:solidFill>
              </a:rPr>
              <a:t>P</a:t>
            </a:r>
            <a:r>
              <a:rPr b="0" i="0" lang="en-GB" sz="1600" u="none" cap="none" strike="noStrike">
                <a:solidFill>
                  <a:srgbClr val="002A49"/>
                </a:solidFill>
                <a:latin typeface="Arial"/>
                <a:ea typeface="Arial"/>
                <a:cs typeface="Arial"/>
                <a:sym typeface="Arial"/>
              </a:rPr>
              <a:t>rovider selection / information</a:t>
            </a:r>
            <a:endParaRPr b="0" i="0" sz="1600" u="none" cap="none" strike="noStrike">
              <a:solidFill>
                <a:srgbClr val="002A49"/>
              </a:solidFill>
              <a:latin typeface="Arial"/>
              <a:ea typeface="Arial"/>
              <a:cs typeface="Arial"/>
              <a:sym typeface="Arial"/>
            </a:endParaRPr>
          </a:p>
          <a:p>
            <a:pPr indent="-263519" lvl="0" marL="228594" marR="0" rtl="0" algn="l">
              <a:lnSpc>
                <a:spcPct val="100000"/>
              </a:lnSpc>
              <a:spcBef>
                <a:spcPts val="0"/>
              </a:spcBef>
              <a:spcAft>
                <a:spcPts val="0"/>
              </a:spcAft>
              <a:buClr>
                <a:srgbClr val="002A49"/>
              </a:buClr>
              <a:buSzPts val="1600"/>
              <a:buChar char="•"/>
            </a:pPr>
            <a:r>
              <a:rPr lang="en-GB" sz="1600">
                <a:solidFill>
                  <a:srgbClr val="002A49"/>
                </a:solidFill>
              </a:rPr>
              <a:t>Supporting</a:t>
            </a:r>
            <a:r>
              <a:rPr lang="en-GB" sz="1600">
                <a:solidFill>
                  <a:srgbClr val="002A49"/>
                </a:solidFill>
              </a:rPr>
              <a:t> documentation</a:t>
            </a:r>
            <a:endParaRPr sz="1600">
              <a:solidFill>
                <a:srgbClr val="002A49"/>
              </a:solidFill>
            </a:endParaRPr>
          </a:p>
        </p:txBody>
      </p:sp>
      <p:sp>
        <p:nvSpPr>
          <p:cNvPr id="304" name="Google Shape;304;p11"/>
          <p:cNvSpPr/>
          <p:nvPr/>
        </p:nvSpPr>
        <p:spPr>
          <a:xfrm>
            <a:off x="-1939215" y="6796467"/>
            <a:ext cx="10134600" cy="384600"/>
          </a:xfrm>
          <a:prstGeom prst="rect">
            <a:avLst/>
          </a:prstGeom>
          <a:noFill/>
          <a:ln>
            <a:noFill/>
          </a:ln>
        </p:spPr>
        <p:txBody>
          <a:bodyPr anchorCtr="0" anchor="t" bIns="136125" lIns="0" spcFirstLastPara="1" rIns="0" wrap="square" tIns="0">
            <a:spAutoFit/>
          </a:bodyPr>
          <a:lstStyle/>
          <a:p>
            <a:pPr indent="0" lvl="0" marL="0" marR="0" rtl="0" algn="l">
              <a:lnSpc>
                <a:spcPct val="135593"/>
              </a:lnSpc>
              <a:spcBef>
                <a:spcPts val="0"/>
              </a:spcBef>
              <a:spcAft>
                <a:spcPts val="0"/>
              </a:spcAft>
              <a:buClr>
                <a:srgbClr val="000000"/>
              </a:buClr>
              <a:buSzPts val="1180"/>
              <a:buFont typeface="Arial"/>
              <a:buNone/>
            </a:pPr>
            <a:r>
              <a:rPr b="1" i="0" lang="en-GB" sz="1180" u="none" cap="none" strike="noStrike">
                <a:solidFill>
                  <a:schemeClr val="accent2"/>
                </a:solidFill>
                <a:latin typeface="Arial"/>
                <a:ea typeface="Arial"/>
                <a:cs typeface="Arial"/>
                <a:sym typeface="Arial"/>
              </a:rPr>
              <a:t>Required Elements</a:t>
            </a:r>
            <a:endParaRPr b="0" i="0" sz="1180" u="none" cap="none" strike="noStrike">
              <a:solidFill>
                <a:schemeClr val="accent2"/>
              </a:solidFill>
              <a:latin typeface="Arial"/>
              <a:ea typeface="Arial"/>
              <a:cs typeface="Arial"/>
              <a:sym typeface="Arial"/>
            </a:endParaRPr>
          </a:p>
        </p:txBody>
      </p:sp>
      <p:sp>
        <p:nvSpPr>
          <p:cNvPr id="305" name="Google Shape;305;p11"/>
          <p:cNvSpPr/>
          <p:nvPr/>
        </p:nvSpPr>
        <p:spPr>
          <a:xfrm>
            <a:off x="932070" y="5508886"/>
            <a:ext cx="95400" cy="95400"/>
          </a:xfrm>
          <a:prstGeom prst="rect">
            <a:avLst/>
          </a:prstGeom>
          <a:solidFill>
            <a:schemeClr val="lt1"/>
          </a:solidFill>
          <a:ln cap="flat" cmpd="sng" w="18275">
            <a:solidFill>
              <a:srgbClr val="E85D2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06" name="Google Shape;306;p11"/>
          <p:cNvSpPr/>
          <p:nvPr/>
        </p:nvSpPr>
        <p:spPr>
          <a:xfrm>
            <a:off x="1169550" y="5427586"/>
            <a:ext cx="6317400" cy="91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rgbClr val="002A49"/>
                </a:solidFill>
                <a:latin typeface="Arial"/>
                <a:ea typeface="Arial"/>
                <a:cs typeface="Arial"/>
                <a:sym typeface="Arial"/>
              </a:rPr>
              <a:t>Answers to questions listed in "Application Questions" section of the </a:t>
            </a:r>
            <a:r>
              <a:rPr lang="en-GB" sz="1600">
                <a:solidFill>
                  <a:srgbClr val="002A49"/>
                </a:solidFill>
              </a:rPr>
              <a:t>2026 Round Applicant Guidebook</a:t>
            </a:r>
            <a:r>
              <a:rPr b="0" i="0" lang="en-GB" sz="1600" u="none" cap="none" strike="noStrike">
                <a:solidFill>
                  <a:srgbClr val="002A49"/>
                </a:solidFill>
                <a:latin typeface="Arial"/>
                <a:ea typeface="Arial"/>
                <a:cs typeface="Arial"/>
                <a:sym typeface="Arial"/>
              </a:rPr>
              <a:t>.</a:t>
            </a:r>
            <a:endParaRPr b="0" i="0" sz="1600" u="none" cap="none" strike="noStrike">
              <a:solidFill>
                <a:srgbClr val="002A49"/>
              </a:solidFill>
              <a:latin typeface="Arial"/>
              <a:ea typeface="Arial"/>
              <a:cs typeface="Arial"/>
              <a:sym typeface="Arial"/>
            </a:endParaRPr>
          </a:p>
          <a:p>
            <a:pPr indent="0" lvl="0" marL="0" rtl="0" algn="l">
              <a:lnSpc>
                <a:spcPct val="100000"/>
              </a:lnSpc>
              <a:spcBef>
                <a:spcPts val="1000"/>
              </a:spcBef>
              <a:spcAft>
                <a:spcPts val="0"/>
              </a:spcAft>
              <a:buClr>
                <a:srgbClr val="000000"/>
              </a:buClr>
              <a:buSzPts val="1400"/>
              <a:buFont typeface="Arial"/>
              <a:buNone/>
            </a:pPr>
            <a:r>
              <a:rPr lang="en-GB" sz="1600">
                <a:solidFill>
                  <a:srgbClr val="002A49"/>
                </a:solidFill>
              </a:rPr>
              <a:t>Supporting documents as specified in documentation requirements.</a:t>
            </a:r>
            <a:endParaRPr sz="1600">
              <a:solidFill>
                <a:srgbClr val="002A49"/>
              </a:solidFill>
            </a:endParaRPr>
          </a:p>
          <a:p>
            <a:pPr indent="0" lvl="0" marL="0" rtl="0" algn="l">
              <a:lnSpc>
                <a:spcPct val="100000"/>
              </a:lnSpc>
              <a:spcBef>
                <a:spcPts val="1000"/>
              </a:spcBef>
              <a:spcAft>
                <a:spcPts val="0"/>
              </a:spcAft>
              <a:buClr>
                <a:srgbClr val="000000"/>
              </a:buClr>
              <a:buSzPts val="1400"/>
              <a:buFont typeface="Arial"/>
              <a:buNone/>
            </a:pPr>
            <a:r>
              <a:rPr lang="en-GB" sz="1600">
                <a:solidFill>
                  <a:srgbClr val="002A49"/>
                </a:solidFill>
              </a:rPr>
              <a:t>System validation of all mandatory fields before submission allowed.</a:t>
            </a:r>
            <a:endParaRPr sz="1600">
              <a:solidFill>
                <a:srgbClr val="002A49"/>
              </a:solidFill>
            </a:endParaRPr>
          </a:p>
          <a:p>
            <a:pPr indent="0" lvl="0" marL="0" rtl="0" algn="l">
              <a:lnSpc>
                <a:spcPct val="100000"/>
              </a:lnSpc>
              <a:spcBef>
                <a:spcPts val="1000"/>
              </a:spcBef>
              <a:spcAft>
                <a:spcPts val="1000"/>
              </a:spcAft>
              <a:buClr>
                <a:srgbClr val="000000"/>
              </a:buClr>
              <a:buSzPts val="1400"/>
              <a:buFont typeface="Arial"/>
              <a:buNone/>
            </a:pPr>
            <a:r>
              <a:t/>
            </a:r>
            <a:endParaRPr sz="1600">
              <a:solidFill>
                <a:srgbClr val="002A49"/>
              </a:solidFill>
            </a:endParaRPr>
          </a:p>
        </p:txBody>
      </p:sp>
      <p:sp>
        <p:nvSpPr>
          <p:cNvPr id="307" name="Google Shape;307;p11"/>
          <p:cNvSpPr/>
          <p:nvPr/>
        </p:nvSpPr>
        <p:spPr>
          <a:xfrm>
            <a:off x="932070" y="6148698"/>
            <a:ext cx="95400" cy="95400"/>
          </a:xfrm>
          <a:prstGeom prst="rect">
            <a:avLst/>
          </a:prstGeom>
          <a:solidFill>
            <a:schemeClr val="lt1"/>
          </a:solidFill>
          <a:ln cap="flat" cmpd="sng" w="18275">
            <a:solidFill>
              <a:srgbClr val="E85D2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08" name="Google Shape;308;p11"/>
          <p:cNvSpPr/>
          <p:nvPr/>
        </p:nvSpPr>
        <p:spPr>
          <a:xfrm>
            <a:off x="932070" y="6520620"/>
            <a:ext cx="95400" cy="95400"/>
          </a:xfrm>
          <a:prstGeom prst="rect">
            <a:avLst/>
          </a:prstGeom>
          <a:solidFill>
            <a:schemeClr val="lt1"/>
          </a:solidFill>
          <a:ln cap="flat" cmpd="sng" w="18275">
            <a:solidFill>
              <a:srgbClr val="E85D2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09" name="Google Shape;309;p11"/>
          <p:cNvSpPr/>
          <p:nvPr/>
        </p:nvSpPr>
        <p:spPr>
          <a:xfrm>
            <a:off x="812799" y="5059216"/>
            <a:ext cx="3555300" cy="2463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333"/>
              <a:buFont typeface="Arial"/>
              <a:buNone/>
            </a:pPr>
            <a:r>
              <a:rPr b="1" lang="en-GB" sz="1833">
                <a:solidFill>
                  <a:srgbClr val="002A49"/>
                </a:solidFill>
              </a:rPr>
              <a:t>Required Elements</a:t>
            </a:r>
            <a:endParaRPr b="0" i="0" sz="1833" u="none" cap="none" strike="noStrike">
              <a:solidFill>
                <a:srgbClr val="002A49"/>
              </a:solidFill>
              <a:latin typeface="Arial"/>
              <a:ea typeface="Arial"/>
              <a:cs typeface="Arial"/>
              <a:sym typeface="Arial"/>
            </a:endParaRPr>
          </a:p>
        </p:txBody>
      </p:sp>
      <p:sp>
        <p:nvSpPr>
          <p:cNvPr id="310" name="Google Shape;310;p11"/>
          <p:cNvSpPr/>
          <p:nvPr/>
        </p:nvSpPr>
        <p:spPr>
          <a:xfrm>
            <a:off x="7991175" y="5130925"/>
            <a:ext cx="3438900" cy="1363500"/>
          </a:xfrm>
          <a:prstGeom prst="wedgeRoundRectCallout">
            <a:avLst>
              <a:gd fmla="val -59884" name="adj1"/>
              <a:gd fmla="val -16163" name="adj2"/>
              <a:gd fmla="val 0" name="adj3"/>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600"/>
              <a:buFont typeface="Arial"/>
              <a:buNone/>
            </a:pPr>
            <a:r>
              <a:rPr lang="en-GB" sz="1600">
                <a:solidFill>
                  <a:srgbClr val="002A49"/>
                </a:solidFill>
              </a:rPr>
              <a:t>Review the </a:t>
            </a:r>
            <a:r>
              <a:rPr b="1" lang="en-GB" sz="1600">
                <a:solidFill>
                  <a:srgbClr val="002A49"/>
                </a:solidFill>
              </a:rPr>
              <a:t>Application Questions </a:t>
            </a:r>
            <a:r>
              <a:rPr b="1" lang="en-GB" sz="1600">
                <a:solidFill>
                  <a:srgbClr val="002A49"/>
                </a:solidFill>
                <a:extLst>
                  <a:ext uri="http://customooxmlschemas.google.com/">
                    <go:slidesCustomData xmlns:go="http://customooxmlschemas.google.com/" textRoundtripDataId="30"/>
                  </a:ext>
                </a:extLst>
              </a:rPr>
              <a:t>Appendix</a:t>
            </a:r>
            <a:r>
              <a:rPr lang="en-GB" sz="1600">
                <a:solidFill>
                  <a:srgbClr val="002A49"/>
                </a:solidFill>
              </a:rPr>
              <a:t> in the 2026 Round Applicant Guidebook for detailed information on required questions and documents.</a:t>
            </a:r>
            <a:endParaRPr/>
          </a:p>
        </p:txBody>
      </p:sp>
      <p:pic>
        <p:nvPicPr>
          <p:cNvPr id="311" name="Google Shape;311;p11" title="3PreSub.png"/>
          <p:cNvPicPr preferRelativeResize="0"/>
          <p:nvPr/>
        </p:nvPicPr>
        <p:blipFill rotWithShape="1">
          <a:blip r:embed="rId3">
            <a:alphaModFix/>
          </a:blip>
          <a:srcRect b="0" l="248" r="248" t="0"/>
          <a:stretch/>
        </p:blipFill>
        <p:spPr>
          <a:xfrm>
            <a:off x="5264137" y="-2175"/>
            <a:ext cx="5496182" cy="9196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a8d126fbe8_0_3"/>
          <p:cNvSpPr/>
          <p:nvPr/>
        </p:nvSpPr>
        <p:spPr>
          <a:xfrm>
            <a:off x="762000" y="1893151"/>
            <a:ext cx="5191200" cy="3471300"/>
          </a:xfrm>
          <a:prstGeom prst="rect">
            <a:avLst/>
          </a:prstGeom>
          <a:solidFill>
            <a:schemeClr val="lt1"/>
          </a:solidFill>
          <a:ln cap="flat" cmpd="sng" w="18275">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18" name="Google Shape;318;g3a8d126fbe8_0_3"/>
          <p:cNvSpPr/>
          <p:nvPr/>
        </p:nvSpPr>
        <p:spPr>
          <a:xfrm>
            <a:off x="1016700" y="2065650"/>
            <a:ext cx="4714800" cy="2463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333"/>
              <a:buFont typeface="Arial"/>
              <a:buNone/>
            </a:pPr>
            <a:r>
              <a:rPr b="1" lang="en-GB" sz="1833">
                <a:solidFill>
                  <a:srgbClr val="002A49"/>
                </a:solidFill>
              </a:rPr>
              <a:t>gTLD Evaluation Fee (per application) </a:t>
            </a:r>
            <a:endParaRPr b="0" i="0" sz="1833" u="none" cap="none" strike="noStrike">
              <a:solidFill>
                <a:srgbClr val="002A49"/>
              </a:solidFill>
              <a:latin typeface="Arial"/>
              <a:ea typeface="Arial"/>
              <a:cs typeface="Arial"/>
              <a:sym typeface="Arial"/>
            </a:endParaRPr>
          </a:p>
        </p:txBody>
      </p:sp>
      <p:sp>
        <p:nvSpPr>
          <p:cNvPr id="319" name="Google Shape;319;g3a8d126fbe8_0_3"/>
          <p:cNvSpPr/>
          <p:nvPr/>
        </p:nvSpPr>
        <p:spPr>
          <a:xfrm>
            <a:off x="1000125" y="2998685"/>
            <a:ext cx="4714800" cy="1801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lang="en-GB" sz="1800" u="sng">
                <a:solidFill>
                  <a:srgbClr val="002A49"/>
                </a:solidFill>
              </a:rPr>
              <a:t>Exceptions:</a:t>
            </a:r>
            <a:endParaRPr sz="1800" u="sng">
              <a:solidFill>
                <a:srgbClr val="002A49"/>
              </a:solidFill>
            </a:endParaRPr>
          </a:p>
          <a:p>
            <a:pPr indent="-342900" lvl="0" marL="457200" rtl="0" algn="l">
              <a:lnSpc>
                <a:spcPct val="100000"/>
              </a:lnSpc>
              <a:spcBef>
                <a:spcPts val="0"/>
              </a:spcBef>
              <a:spcAft>
                <a:spcPts val="0"/>
              </a:spcAft>
              <a:buClr>
                <a:srgbClr val="002A49"/>
              </a:buClr>
              <a:buSzPts val="1800"/>
              <a:buChar char="●"/>
            </a:pPr>
            <a:r>
              <a:rPr lang="en-GB" sz="1800">
                <a:solidFill>
                  <a:srgbClr val="0B3458"/>
                </a:solidFill>
              </a:rPr>
              <a:t>Supported (ASP) applicants eligible for reduced fees.</a:t>
            </a:r>
            <a:endParaRPr sz="1800">
              <a:solidFill>
                <a:srgbClr val="0B3458"/>
              </a:solidFill>
            </a:endParaRPr>
          </a:p>
          <a:p>
            <a:pPr indent="-342900" lvl="0" marL="457200" rtl="0" algn="l">
              <a:lnSpc>
                <a:spcPct val="100000"/>
              </a:lnSpc>
              <a:spcBef>
                <a:spcPts val="600"/>
              </a:spcBef>
              <a:spcAft>
                <a:spcPts val="600"/>
              </a:spcAft>
              <a:buClr>
                <a:srgbClr val="002A49"/>
              </a:buClr>
              <a:buSzPts val="1800"/>
              <a:buChar char="●"/>
            </a:pPr>
            <a:r>
              <a:rPr lang="en-GB" sz="1800">
                <a:solidFill>
                  <a:srgbClr val="0B3458"/>
                </a:solidFill>
                <a:extLst>
                  <a:ext uri="http://customooxmlschemas.google.com/">
                    <go:slidesCustomData xmlns:go="http://customooxmlschemas.google.com/" textRoundtripDataId="31"/>
                  </a:ext>
                </a:extLst>
              </a:rPr>
              <a:t>Variant-only gTLD applicants meeting specific criteria</a:t>
            </a:r>
            <a:r>
              <a:rPr lang="en-GB" sz="1800">
                <a:solidFill>
                  <a:srgbClr val="0B3458"/>
                </a:solidFill>
              </a:rPr>
              <a:t>.</a:t>
            </a:r>
            <a:endParaRPr sz="1800">
              <a:solidFill>
                <a:srgbClr val="002A49"/>
              </a:solidFill>
            </a:endParaRPr>
          </a:p>
        </p:txBody>
      </p:sp>
      <p:sp>
        <p:nvSpPr>
          <p:cNvPr id="320" name="Google Shape;320;g3a8d126fbe8_0_3"/>
          <p:cNvSpPr/>
          <p:nvPr/>
        </p:nvSpPr>
        <p:spPr>
          <a:xfrm>
            <a:off x="6238875" y="1893150"/>
            <a:ext cx="5191200" cy="3471300"/>
          </a:xfrm>
          <a:prstGeom prst="rect">
            <a:avLst/>
          </a:prstGeom>
          <a:solidFill>
            <a:schemeClr val="lt1"/>
          </a:solidFill>
          <a:ln cap="flat" cmpd="sng" w="18275">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21" name="Google Shape;321;g3a8d126fbe8_0_3"/>
          <p:cNvSpPr/>
          <p:nvPr/>
        </p:nvSpPr>
        <p:spPr>
          <a:xfrm>
            <a:off x="6489205" y="2065716"/>
            <a:ext cx="3438900" cy="2463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333"/>
              <a:buFont typeface="Arial"/>
              <a:buNone/>
            </a:pPr>
            <a:r>
              <a:rPr b="1" lang="en-GB" sz="1833">
                <a:solidFill>
                  <a:srgbClr val="002A49"/>
                </a:solidFill>
                <a:extLst>
                  <a:ext uri="http://customooxmlschemas.google.com/">
                    <go:slidesCustomData xmlns:go="http://customooxmlschemas.google.com/" textRoundtripDataId="32"/>
                  </a:ext>
                </a:extLst>
              </a:rPr>
              <a:t>Other</a:t>
            </a:r>
            <a:r>
              <a:rPr b="1" lang="en-GB" sz="1833">
                <a:solidFill>
                  <a:srgbClr val="002A49"/>
                </a:solidFill>
              </a:rPr>
              <a:t> Costs</a:t>
            </a:r>
            <a:endParaRPr b="0" i="0" sz="1833" u="none" cap="none" strike="noStrike">
              <a:solidFill>
                <a:srgbClr val="002A49"/>
              </a:solidFill>
              <a:latin typeface="Arial"/>
              <a:ea typeface="Arial"/>
              <a:cs typeface="Arial"/>
              <a:sym typeface="Arial"/>
            </a:endParaRPr>
          </a:p>
        </p:txBody>
      </p:sp>
      <p:sp>
        <p:nvSpPr>
          <p:cNvPr id="322" name="Google Shape;322;g3a8d126fbe8_0_3"/>
          <p:cNvSpPr/>
          <p:nvPr/>
        </p:nvSpPr>
        <p:spPr>
          <a:xfrm>
            <a:off x="6477000" y="2501825"/>
            <a:ext cx="4878300" cy="3009300"/>
          </a:xfrm>
          <a:prstGeom prst="rect">
            <a:avLst/>
          </a:prstGeom>
          <a:noFill/>
          <a:ln>
            <a:noFill/>
          </a:ln>
        </p:spPr>
        <p:txBody>
          <a:bodyPr anchorCtr="0" anchor="t" bIns="0" lIns="0" spcFirstLastPara="1" rIns="0" wrap="square" tIns="0">
            <a:noAutofit/>
          </a:bodyPr>
          <a:lstStyle/>
          <a:p>
            <a:pPr indent="-342900" lvl="0" marL="457200" rtl="0" algn="l">
              <a:lnSpc>
                <a:spcPct val="100000"/>
              </a:lnSpc>
              <a:spcBef>
                <a:spcPts val="0"/>
              </a:spcBef>
              <a:spcAft>
                <a:spcPts val="0"/>
              </a:spcAft>
              <a:buClr>
                <a:srgbClr val="0B3458"/>
              </a:buClr>
              <a:buSzPts val="1800"/>
              <a:buChar char="●"/>
            </a:pPr>
            <a:r>
              <a:rPr b="1" lang="en-GB" sz="1800">
                <a:solidFill>
                  <a:srgbClr val="0B3458"/>
                </a:solidFill>
              </a:rPr>
              <a:t>Conditional evaluations* </a:t>
            </a:r>
            <a:r>
              <a:rPr lang="en-GB" sz="1800">
                <a:solidFill>
                  <a:srgbClr val="0B3458"/>
                </a:solidFill>
              </a:rPr>
              <a:t>(.Brand designation, Geographic Names, Reserved </a:t>
            </a:r>
            <a:r>
              <a:rPr lang="en-GB" sz="1800">
                <a:solidFill>
                  <a:srgbClr val="0B3458"/>
                </a:solidFill>
                <a:extLst>
                  <a:ext uri="http://customooxmlschemas.google.com/">
                    <go:slidesCustomData xmlns:go="http://customooxmlschemas.google.com/" textRoundtripDataId="33"/>
                  </a:ext>
                </a:extLst>
              </a:rPr>
              <a:t>Names</a:t>
            </a:r>
            <a:r>
              <a:rPr lang="en-GB" sz="1800">
                <a:solidFill>
                  <a:srgbClr val="0B3458"/>
                </a:solidFill>
              </a:rPr>
              <a:t>, Registry </a:t>
            </a:r>
            <a:r>
              <a:rPr lang="en-GB" sz="1800">
                <a:solidFill>
                  <a:srgbClr val="0B3458"/>
                </a:solidFill>
                <a:extLst>
                  <a:ext uri="http://customooxmlschemas.google.com/">
                    <go:slidesCustomData xmlns:go="http://customooxmlschemas.google.com/" textRoundtripDataId="34"/>
                  </a:ext>
                </a:extLst>
              </a:rPr>
              <a:t>Commitment</a:t>
            </a:r>
            <a:r>
              <a:rPr lang="en-GB" sz="1800">
                <a:solidFill>
                  <a:srgbClr val="0B3458"/>
                </a:solidFill>
              </a:rPr>
              <a:t>s</a:t>
            </a:r>
            <a:r>
              <a:rPr lang="en-GB" sz="1800">
                <a:solidFill>
                  <a:srgbClr val="0B3458"/>
                </a:solidFill>
              </a:rPr>
              <a:t>)</a:t>
            </a:r>
            <a:endParaRPr sz="1800">
              <a:solidFill>
                <a:srgbClr val="0B3458"/>
              </a:solidFill>
            </a:endParaRPr>
          </a:p>
          <a:p>
            <a:pPr indent="-342900" lvl="0" marL="457200" rtl="0" algn="l">
              <a:lnSpc>
                <a:spcPct val="100000"/>
              </a:lnSpc>
              <a:spcBef>
                <a:spcPts val="0"/>
              </a:spcBef>
              <a:spcAft>
                <a:spcPts val="0"/>
              </a:spcAft>
              <a:buClr>
                <a:srgbClr val="0B3458"/>
              </a:buClr>
              <a:buSzPts val="1800"/>
              <a:buChar char="●"/>
            </a:pPr>
            <a:r>
              <a:rPr lang="en-GB" sz="1800">
                <a:solidFill>
                  <a:srgbClr val="0B3458"/>
                </a:solidFill>
                <a:extLst>
                  <a:ext uri="http://customooxmlschemas.google.com/">
                    <go:slidesCustomData xmlns:go="http://customooxmlschemas.google.com/" textRoundtripDataId="35"/>
                  </a:ext>
                </a:extLst>
              </a:rPr>
              <a:t>Objections</a:t>
            </a:r>
            <a:r>
              <a:rPr lang="en-GB" sz="1800">
                <a:solidFill>
                  <a:srgbClr val="0B3458"/>
                </a:solidFill>
              </a:rPr>
              <a:t> and appeals (Dispute Resolution)</a:t>
            </a:r>
            <a:endParaRPr sz="1800" strike="sngStrike">
              <a:solidFill>
                <a:srgbClr val="0B3458"/>
              </a:solidFill>
            </a:endParaRPr>
          </a:p>
          <a:p>
            <a:pPr indent="-342900" lvl="0" marL="457200" rtl="0" algn="l">
              <a:lnSpc>
                <a:spcPct val="100000"/>
              </a:lnSpc>
              <a:spcBef>
                <a:spcPts val="0"/>
              </a:spcBef>
              <a:spcAft>
                <a:spcPts val="0"/>
              </a:spcAft>
              <a:buClr>
                <a:srgbClr val="0B3458"/>
              </a:buClr>
              <a:buSzPts val="1800"/>
              <a:buChar char="●"/>
            </a:pPr>
            <a:r>
              <a:rPr lang="en-GB" sz="1800">
                <a:solidFill>
                  <a:srgbClr val="0B3458"/>
                </a:solidFill>
              </a:rPr>
              <a:t>Approved change request may require re-evaluation and fees.</a:t>
            </a:r>
            <a:endParaRPr sz="1800">
              <a:solidFill>
                <a:srgbClr val="0B3458"/>
              </a:solidFill>
            </a:endParaRPr>
          </a:p>
          <a:p>
            <a:pPr indent="-342900" lvl="0" marL="457200" rtl="0" algn="l">
              <a:lnSpc>
                <a:spcPct val="100000"/>
              </a:lnSpc>
              <a:spcBef>
                <a:spcPts val="0"/>
              </a:spcBef>
              <a:spcAft>
                <a:spcPts val="0"/>
              </a:spcAft>
              <a:buClr>
                <a:srgbClr val="0B3458"/>
              </a:buClr>
              <a:buSzPts val="1800"/>
              <a:buChar char="●"/>
            </a:pPr>
            <a:r>
              <a:rPr lang="en-GB" sz="1800">
                <a:solidFill>
                  <a:srgbClr val="0B3458"/>
                </a:solidFill>
              </a:rPr>
              <a:t>See section 3.3 Fees and Payments of the 2026 Round Applicant Guidebook for more information.</a:t>
            </a:r>
            <a:endParaRPr sz="1800">
              <a:solidFill>
                <a:srgbClr val="0B3458"/>
              </a:solidFill>
            </a:endParaRPr>
          </a:p>
        </p:txBody>
      </p:sp>
      <p:sp>
        <p:nvSpPr>
          <p:cNvPr id="323" name="Google Shape;323;g3a8d126fbe8_0_3"/>
          <p:cNvSpPr txBox="1"/>
          <p:nvPr>
            <p:ph type="title"/>
          </p:nvPr>
        </p:nvSpPr>
        <p:spPr>
          <a:xfrm>
            <a:off x="575732" y="900113"/>
            <a:ext cx="11240400" cy="499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Financial Costs</a:t>
            </a:r>
            <a:endParaRPr/>
          </a:p>
        </p:txBody>
      </p:sp>
      <p:sp>
        <p:nvSpPr>
          <p:cNvPr id="324" name="Google Shape;324;g3a8d126fbe8_0_3"/>
          <p:cNvSpPr/>
          <p:nvPr/>
        </p:nvSpPr>
        <p:spPr>
          <a:xfrm>
            <a:off x="576000" y="1491000"/>
            <a:ext cx="11311500" cy="327600"/>
          </a:xfrm>
          <a:prstGeom prst="rect">
            <a:avLst/>
          </a:prstGeom>
          <a:noFill/>
          <a:ln>
            <a:noFill/>
          </a:ln>
        </p:spPr>
        <p:txBody>
          <a:bodyPr anchorCtr="0" anchor="t" bIns="0" lIns="0" spcFirstLastPara="1" rIns="0" wrap="square" tIns="0">
            <a:noAutofit/>
          </a:bodyPr>
          <a:lstStyle/>
          <a:p>
            <a:pPr indent="0" lvl="0" marL="0" marR="0" rtl="0" algn="l">
              <a:lnSpc>
                <a:spcPct val="133333"/>
              </a:lnSpc>
              <a:spcBef>
                <a:spcPts val="0"/>
              </a:spcBef>
              <a:spcAft>
                <a:spcPts val="0"/>
              </a:spcAft>
              <a:buClr>
                <a:srgbClr val="000000"/>
              </a:buClr>
              <a:buSzPts val="1600"/>
              <a:buFont typeface="Arial"/>
              <a:buNone/>
            </a:pPr>
            <a:r>
              <a:rPr b="1" i="0" lang="en-GB" sz="1700" u="none" cap="none" strike="noStrike">
                <a:solidFill>
                  <a:srgbClr val="0B3458"/>
                </a:solidFill>
                <a:latin typeface="Arial"/>
                <a:ea typeface="Arial"/>
                <a:cs typeface="Arial"/>
                <a:sym typeface="Arial"/>
              </a:rPr>
              <a:t>Total costs </a:t>
            </a:r>
            <a:r>
              <a:rPr b="1" lang="en-GB" sz="1700">
                <a:solidFill>
                  <a:srgbClr val="0B3458"/>
                </a:solidFill>
              </a:rPr>
              <a:t>include evaluation fees, </a:t>
            </a:r>
            <a:r>
              <a:rPr b="1" i="0" lang="en-GB" sz="1700" u="none" cap="none" strike="noStrike">
                <a:solidFill>
                  <a:srgbClr val="0B3458"/>
                </a:solidFill>
                <a:latin typeface="Arial"/>
                <a:ea typeface="Arial"/>
                <a:cs typeface="Arial"/>
                <a:sym typeface="Arial"/>
              </a:rPr>
              <a:t>conditional evaluation fees, </a:t>
            </a:r>
            <a:r>
              <a:rPr b="1" lang="en-GB" sz="1700">
                <a:solidFill>
                  <a:srgbClr val="0B3458"/>
                </a:solidFill>
              </a:rPr>
              <a:t>and other fees, plus operational funding.</a:t>
            </a:r>
            <a:endParaRPr b="0" i="0" sz="1700" u="none" cap="none" strike="noStrike">
              <a:solidFill>
                <a:srgbClr val="0B3458"/>
              </a:solidFill>
              <a:latin typeface="Arial"/>
              <a:ea typeface="Arial"/>
              <a:cs typeface="Arial"/>
              <a:sym typeface="Arial"/>
            </a:endParaRPr>
          </a:p>
        </p:txBody>
      </p:sp>
      <p:sp>
        <p:nvSpPr>
          <p:cNvPr id="325" name="Google Shape;325;g3a8d126fbe8_0_3"/>
          <p:cNvSpPr/>
          <p:nvPr/>
        </p:nvSpPr>
        <p:spPr>
          <a:xfrm>
            <a:off x="2053025" y="2407200"/>
            <a:ext cx="2284200" cy="1021800"/>
          </a:xfrm>
          <a:prstGeom prst="rect">
            <a:avLst/>
          </a:prstGeom>
          <a:noFill/>
          <a:ln>
            <a:noFill/>
          </a:ln>
        </p:spPr>
        <p:txBody>
          <a:bodyPr anchorCtr="0" anchor="t" bIns="0" lIns="0" spcFirstLastPara="1" rIns="0" wrap="square" tIns="0">
            <a:noAutofit/>
          </a:bodyPr>
          <a:lstStyle/>
          <a:p>
            <a:pPr indent="0" lvl="0" marL="0" marR="0" rtl="0" algn="l">
              <a:lnSpc>
                <a:spcPct val="133333"/>
              </a:lnSpc>
              <a:spcBef>
                <a:spcPts val="0"/>
              </a:spcBef>
              <a:spcAft>
                <a:spcPts val="0"/>
              </a:spcAft>
              <a:buClr>
                <a:srgbClr val="000000"/>
              </a:buClr>
              <a:buSzPts val="2400"/>
              <a:buFont typeface="Arial"/>
              <a:buNone/>
            </a:pPr>
            <a:r>
              <a:rPr b="1" lang="en-GB" sz="2900">
                <a:solidFill>
                  <a:srgbClr val="E85D20"/>
                </a:solidFill>
              </a:rPr>
              <a:t>USD </a:t>
            </a:r>
            <a:r>
              <a:rPr b="1" i="0" lang="en-GB" sz="2900" u="none" cap="none" strike="noStrike">
                <a:solidFill>
                  <a:srgbClr val="E85D20"/>
                </a:solidFill>
                <a:latin typeface="Arial"/>
                <a:ea typeface="Arial"/>
                <a:cs typeface="Arial"/>
                <a:sym typeface="Arial"/>
              </a:rPr>
              <a:t>227,000</a:t>
            </a:r>
            <a:endParaRPr b="0" i="0" sz="2900" u="none" cap="none" strike="noStrike">
              <a:solidFill>
                <a:srgbClr val="000000"/>
              </a:solidFill>
              <a:latin typeface="Arial"/>
              <a:ea typeface="Arial"/>
              <a:cs typeface="Arial"/>
              <a:sym typeface="Arial"/>
            </a:endParaRPr>
          </a:p>
        </p:txBody>
      </p:sp>
      <p:sp>
        <p:nvSpPr>
          <p:cNvPr id="326" name="Google Shape;326;g3a8d126fbe8_0_3"/>
          <p:cNvSpPr txBox="1"/>
          <p:nvPr/>
        </p:nvSpPr>
        <p:spPr>
          <a:xfrm>
            <a:off x="6270400" y="5364560"/>
            <a:ext cx="5191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a:solidFill>
                  <a:srgbClr val="002A49"/>
                </a:solidFill>
              </a:rPr>
              <a:t>*R</a:t>
            </a:r>
            <a:r>
              <a:rPr lang="en-GB">
                <a:solidFill>
                  <a:srgbClr val="002A49"/>
                </a:solidFill>
              </a:rPr>
              <a:t>equired only if </a:t>
            </a:r>
            <a:r>
              <a:rPr lang="en-GB">
                <a:solidFill>
                  <a:srgbClr val="002A49"/>
                </a:solidFill>
                <a:extLst>
                  <a:ext uri="http://customooxmlschemas.google.com/">
                    <go:slidesCustomData xmlns:go="http://customooxmlschemas.google.com/" textRoundtripDataId="36"/>
                  </a:ext>
                </a:extLst>
              </a:rPr>
              <a:t>specific conditions are met.</a:t>
            </a:r>
            <a:endParaRPr>
              <a:solidFill>
                <a:srgbClr val="002A49"/>
              </a:solidFill>
            </a:endParaRPr>
          </a:p>
        </p:txBody>
      </p:sp>
      <p:grpSp>
        <p:nvGrpSpPr>
          <p:cNvPr id="327" name="Google Shape;327;g3a8d126fbe8_0_3"/>
          <p:cNvGrpSpPr/>
          <p:nvPr/>
        </p:nvGrpSpPr>
        <p:grpSpPr>
          <a:xfrm>
            <a:off x="694115" y="5936276"/>
            <a:ext cx="10753515" cy="779714"/>
            <a:chOff x="6286500" y="4924582"/>
            <a:chExt cx="5143500" cy="1555695"/>
          </a:xfrm>
        </p:grpSpPr>
        <p:sp>
          <p:nvSpPr>
            <p:cNvPr id="328" name="Google Shape;328;g3a8d126fbe8_0_3"/>
            <p:cNvSpPr/>
            <p:nvPr/>
          </p:nvSpPr>
          <p:spPr>
            <a:xfrm>
              <a:off x="6286500" y="4979976"/>
              <a:ext cx="5143500" cy="1500300"/>
            </a:xfrm>
            <a:prstGeom prst="rect">
              <a:avLst/>
            </a:prstGeom>
            <a:solidFill>
              <a:srgbClr val="003366"/>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3a8d126fbe8_0_3"/>
            <p:cNvSpPr/>
            <p:nvPr/>
          </p:nvSpPr>
          <p:spPr>
            <a:xfrm>
              <a:off x="6286501" y="4979976"/>
              <a:ext cx="47700" cy="1500300"/>
            </a:xfrm>
            <a:prstGeom prst="rect">
              <a:avLst/>
            </a:prstGeom>
            <a:solidFill>
              <a:srgbClr val="E85D20"/>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3a8d126fbe8_0_3"/>
            <p:cNvSpPr/>
            <p:nvPr/>
          </p:nvSpPr>
          <p:spPr>
            <a:xfrm>
              <a:off x="6286500" y="4924582"/>
              <a:ext cx="5143500" cy="1447200"/>
            </a:xfrm>
            <a:prstGeom prst="rect">
              <a:avLst/>
            </a:prstGeom>
            <a:noFill/>
            <a:ln>
              <a:noFill/>
            </a:ln>
          </p:spPr>
          <p:txBody>
            <a:bodyPr anchorCtr="0" anchor="ctr" bIns="0" lIns="283425" spcFirstLastPara="1" rIns="283425" wrap="square" tIns="0">
              <a:noAutofit/>
            </a:bodyPr>
            <a:lstStyle/>
            <a:p>
              <a:pPr indent="0" lvl="0" marL="0" marR="0" rtl="0" algn="l">
                <a:lnSpc>
                  <a:spcPct val="123809"/>
                </a:lnSpc>
                <a:spcBef>
                  <a:spcPts val="0"/>
                </a:spcBef>
                <a:spcAft>
                  <a:spcPts val="0"/>
                </a:spcAft>
                <a:buClr>
                  <a:srgbClr val="000000"/>
                </a:buClr>
                <a:buSzPts val="1400"/>
                <a:buFont typeface="Arial"/>
                <a:buNone/>
              </a:pPr>
              <a:r>
                <a:rPr b="1" i="0" lang="en-GB" sz="1800" u="none" cap="none" strike="noStrike">
                  <a:solidFill>
                    <a:srgbClr val="E85D20"/>
                  </a:solidFill>
                  <a:latin typeface="Arial"/>
                  <a:ea typeface="Arial"/>
                  <a:cs typeface="Arial"/>
                  <a:sym typeface="Arial"/>
                </a:rPr>
                <a:t>Financial Sustainability:</a:t>
              </a:r>
              <a:r>
                <a:rPr b="1" i="0" lang="en-GB" sz="1800" u="none" cap="none" strike="noStrike">
                  <a:solidFill>
                    <a:srgbClr val="FFFFFF"/>
                  </a:solidFill>
                  <a:latin typeface="Arial"/>
                  <a:ea typeface="Arial"/>
                  <a:cs typeface="Arial"/>
                  <a:sym typeface="Arial"/>
                </a:rPr>
                <a:t> Applicants must demonstrate long-term operational funding capacity through Financial and Operational Evaluation.</a:t>
              </a:r>
              <a:endParaRPr b="0" i="0" sz="1800" u="none" cap="none" strike="noStrike">
                <a:solidFill>
                  <a:srgbClr val="000000"/>
                </a:solidFill>
                <a:latin typeface="Arial"/>
                <a:ea typeface="Arial"/>
                <a:cs typeface="Arial"/>
                <a:sym typeface="Arial"/>
              </a:endParaRPr>
            </a:p>
          </p:txBody>
        </p:sp>
      </p:grpSp>
      <p:pic>
        <p:nvPicPr>
          <p:cNvPr id="331" name="Google Shape;331;g3a8d126fbe8_0_3" title="3PreSub.png"/>
          <p:cNvPicPr preferRelativeResize="0"/>
          <p:nvPr/>
        </p:nvPicPr>
        <p:blipFill rotWithShape="1">
          <a:blip r:embed="rId3">
            <a:alphaModFix/>
          </a:blip>
          <a:srcRect b="0" l="248" r="248" t="0"/>
          <a:stretch/>
        </p:blipFill>
        <p:spPr>
          <a:xfrm>
            <a:off x="5264137" y="-2175"/>
            <a:ext cx="5496182" cy="9196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0"/>
          <p:cNvSpPr txBox="1"/>
          <p:nvPr>
            <p:ph type="title"/>
          </p:nvPr>
        </p:nvSpPr>
        <p:spPr>
          <a:xfrm>
            <a:off x="576000" y="900001"/>
            <a:ext cx="9592800" cy="57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700"/>
              <a:buNone/>
            </a:pPr>
            <a:r>
              <a:rPr lang="en-GB" sz="3733"/>
              <a:t>Selecting an RSP</a:t>
            </a:r>
            <a:endParaRPr sz="3733"/>
          </a:p>
        </p:txBody>
      </p:sp>
      <p:grpSp>
        <p:nvGrpSpPr>
          <p:cNvPr id="337" name="Google Shape;337;p20"/>
          <p:cNvGrpSpPr/>
          <p:nvPr/>
        </p:nvGrpSpPr>
        <p:grpSpPr>
          <a:xfrm>
            <a:off x="8181793" y="2163022"/>
            <a:ext cx="3900000" cy="4085097"/>
            <a:chOff x="8222622" y="2377825"/>
            <a:chExt cx="3900000" cy="3927600"/>
          </a:xfrm>
        </p:grpSpPr>
        <p:cxnSp>
          <p:nvCxnSpPr>
            <p:cNvPr id="338" name="Google Shape;338;p20"/>
            <p:cNvCxnSpPr/>
            <p:nvPr/>
          </p:nvCxnSpPr>
          <p:spPr>
            <a:xfrm>
              <a:off x="8395428" y="2810594"/>
              <a:ext cx="0" cy="523929"/>
            </a:xfrm>
            <a:prstGeom prst="straightConnector1">
              <a:avLst/>
            </a:prstGeom>
            <a:noFill/>
            <a:ln cap="flat" cmpd="sng" w="22225">
              <a:solidFill>
                <a:srgbClr val="F1633E"/>
              </a:solidFill>
              <a:prstDash val="solid"/>
              <a:round/>
              <a:headEnd len="sm" w="sm" type="none"/>
              <a:tailEnd len="sm" w="sm" type="none"/>
            </a:ln>
          </p:spPr>
        </p:cxnSp>
        <p:sp>
          <p:nvSpPr>
            <p:cNvPr id="339" name="Google Shape;339;p20"/>
            <p:cNvSpPr/>
            <p:nvPr/>
          </p:nvSpPr>
          <p:spPr>
            <a:xfrm>
              <a:off x="8222622" y="2377825"/>
              <a:ext cx="3900000" cy="39276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87650" spcFirstLastPara="1" rIns="288000" wrap="square" tIns="192000">
              <a:noAutofit/>
            </a:bodyPr>
            <a:lstStyle/>
            <a:p>
              <a:pPr indent="0" lvl="0" marL="0" marR="0" rtl="0" algn="l">
                <a:lnSpc>
                  <a:spcPct val="100000"/>
                </a:lnSpc>
                <a:spcBef>
                  <a:spcPts val="0"/>
                </a:spcBef>
                <a:spcAft>
                  <a:spcPts val="0"/>
                </a:spcAft>
                <a:buClr>
                  <a:srgbClr val="000000"/>
                </a:buClr>
                <a:buSzPts val="2000"/>
                <a:buFont typeface="Arial"/>
                <a:buNone/>
              </a:pPr>
              <a:r>
                <a:rPr lang="en-GB" sz="1900">
                  <a:solidFill>
                    <a:srgbClr val="0B3458"/>
                  </a:solidFill>
                </a:rPr>
                <a:t>While an applicant can submit its application without specifying the RSP, early selection is recommended to streamline application processing and avoid delays. RSP selection can be submitted via Application Change Request after application submission, but must be done prior to application evaluation in order to pass the evaluation.</a:t>
              </a:r>
              <a:endParaRPr b="0" i="0" sz="1767" u="none" cap="none" strike="noStrike">
                <a:solidFill>
                  <a:srgbClr val="0B3458"/>
                </a:solidFill>
                <a:latin typeface="Arial"/>
                <a:ea typeface="Arial"/>
                <a:cs typeface="Arial"/>
                <a:sym typeface="Arial"/>
              </a:endParaRPr>
            </a:p>
          </p:txBody>
        </p:sp>
        <p:sp>
          <p:nvSpPr>
            <p:cNvPr id="340" name="Google Shape;340;p20"/>
            <p:cNvSpPr/>
            <p:nvPr/>
          </p:nvSpPr>
          <p:spPr>
            <a:xfrm rot="5400000">
              <a:off x="8348260" y="2601637"/>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B3458"/>
                </a:solidFill>
                <a:latin typeface="Arial"/>
                <a:ea typeface="Arial"/>
                <a:cs typeface="Arial"/>
                <a:sym typeface="Arial"/>
              </a:endParaRPr>
            </a:p>
          </p:txBody>
        </p:sp>
        <p:cxnSp>
          <p:nvCxnSpPr>
            <p:cNvPr id="341" name="Google Shape;341;p20"/>
            <p:cNvCxnSpPr/>
            <p:nvPr/>
          </p:nvCxnSpPr>
          <p:spPr>
            <a:xfrm>
              <a:off x="8236085" y="2377862"/>
              <a:ext cx="0" cy="3927447"/>
            </a:xfrm>
            <a:prstGeom prst="straightConnector1">
              <a:avLst/>
            </a:prstGeom>
            <a:noFill/>
            <a:ln cap="flat" cmpd="sng" w="15875">
              <a:solidFill>
                <a:srgbClr val="F1633E"/>
              </a:solidFill>
              <a:prstDash val="solid"/>
              <a:round/>
              <a:headEnd len="sm" w="sm" type="none"/>
              <a:tailEnd len="sm" w="sm" type="none"/>
            </a:ln>
          </p:spPr>
        </p:cxnSp>
      </p:grpSp>
      <p:grpSp>
        <p:nvGrpSpPr>
          <p:cNvPr id="342" name="Google Shape;342;p20"/>
          <p:cNvGrpSpPr/>
          <p:nvPr/>
        </p:nvGrpSpPr>
        <p:grpSpPr>
          <a:xfrm>
            <a:off x="4164682" y="2163070"/>
            <a:ext cx="3898683" cy="4084937"/>
            <a:chOff x="3253096" y="1478595"/>
            <a:chExt cx="2550326" cy="2945585"/>
          </a:xfrm>
        </p:grpSpPr>
        <p:cxnSp>
          <p:nvCxnSpPr>
            <p:cNvPr id="343" name="Google Shape;343;p20"/>
            <p:cNvCxnSpPr/>
            <p:nvPr/>
          </p:nvCxnSpPr>
          <p:spPr>
            <a:xfrm>
              <a:off x="3372603" y="1803144"/>
              <a:ext cx="0" cy="392947"/>
            </a:xfrm>
            <a:prstGeom prst="straightConnector1">
              <a:avLst/>
            </a:prstGeom>
            <a:noFill/>
            <a:ln cap="flat" cmpd="sng" w="22225">
              <a:solidFill>
                <a:srgbClr val="F1633E"/>
              </a:solidFill>
              <a:prstDash val="solid"/>
              <a:round/>
              <a:headEnd len="sm" w="sm" type="none"/>
              <a:tailEnd len="sm" w="sm" type="none"/>
            </a:ln>
          </p:spPr>
        </p:cxnSp>
        <p:sp>
          <p:nvSpPr>
            <p:cNvPr id="344" name="Google Shape;344;p20"/>
            <p:cNvSpPr/>
            <p:nvPr/>
          </p:nvSpPr>
          <p:spPr>
            <a:xfrm>
              <a:off x="3253362" y="1478596"/>
              <a:ext cx="2550060" cy="2945584"/>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87650" spcFirstLastPara="1" rIns="288000" wrap="square" tIns="192000">
              <a:noAutofit/>
            </a:bodyPr>
            <a:lstStyle/>
            <a:p>
              <a:pPr indent="0" lvl="0" marL="0" marR="0" rtl="0" algn="l">
                <a:lnSpc>
                  <a:spcPct val="100000"/>
                </a:lnSpc>
                <a:spcBef>
                  <a:spcPts val="0"/>
                </a:spcBef>
                <a:spcAft>
                  <a:spcPts val="0"/>
                </a:spcAft>
                <a:buClr>
                  <a:srgbClr val="000000"/>
                </a:buClr>
                <a:buSzPts val="2000"/>
                <a:buFont typeface="Arial"/>
                <a:buNone/>
              </a:pPr>
              <a:r>
                <a:rPr lang="en-GB" sz="1900">
                  <a:solidFill>
                    <a:srgbClr val="0B3458"/>
                  </a:solidFill>
                </a:rPr>
                <a:t>During completion of an application, a</a:t>
              </a:r>
              <a:r>
                <a:rPr b="0" i="0" lang="en-GB" sz="1900" u="none" cap="none" strike="noStrike">
                  <a:solidFill>
                    <a:srgbClr val="0B3458"/>
                  </a:solidFill>
                  <a:latin typeface="Arial"/>
                  <a:ea typeface="Arial"/>
                  <a:cs typeface="Arial"/>
                  <a:sym typeface="Arial"/>
                  <a:extLst>
                    <a:ext uri="http://customooxmlschemas.google.com/">
                      <go:slidesCustomData xmlns:go="http://customooxmlschemas.google.com/" textRoundtripDataId="37"/>
                    </a:ext>
                  </a:extLst>
                </a:rPr>
                <a:t>pplicant</a:t>
              </a:r>
              <a:r>
                <a:rPr b="0" i="0" lang="en-GB" sz="1900" u="none" cap="none" strike="noStrike">
                  <a:solidFill>
                    <a:srgbClr val="0B3458"/>
                  </a:solidFill>
                  <a:latin typeface="Arial"/>
                  <a:ea typeface="Arial"/>
                  <a:cs typeface="Arial"/>
                  <a:sym typeface="Arial"/>
                </a:rPr>
                <a:t>s</a:t>
              </a:r>
              <a:r>
                <a:rPr b="0" i="0" lang="en-GB" sz="1900" u="none" cap="none" strike="noStrike">
                  <a:solidFill>
                    <a:srgbClr val="0B3458"/>
                  </a:solidFill>
                  <a:latin typeface="Arial"/>
                  <a:ea typeface="Arial"/>
                  <a:cs typeface="Arial"/>
                  <a:sym typeface="Arial"/>
                </a:rPr>
                <a:t> </a:t>
              </a:r>
              <a:r>
                <a:rPr lang="en-GB" sz="1900">
                  <a:solidFill>
                    <a:srgbClr val="0B3458"/>
                  </a:solidFill>
                </a:rPr>
                <a:t>may </a:t>
              </a:r>
              <a:r>
                <a:rPr b="0" i="0" lang="en-GB" sz="1900" u="none" cap="none" strike="noStrike">
                  <a:solidFill>
                    <a:srgbClr val="0B3458"/>
                  </a:solidFill>
                  <a:latin typeface="Arial"/>
                  <a:ea typeface="Arial"/>
                  <a:cs typeface="Arial"/>
                  <a:sym typeface="Arial"/>
                </a:rPr>
                <a:t>designate one or more evaluated RSPs</a:t>
              </a:r>
              <a:r>
                <a:rPr lang="en-GB" sz="1900">
                  <a:solidFill>
                    <a:srgbClr val="0B3458"/>
                  </a:solidFill>
                </a:rPr>
                <a:t>. Each gTLD requires an RSP. </a:t>
              </a:r>
              <a:endParaRPr sz="1900">
                <a:solidFill>
                  <a:srgbClr val="0B3458"/>
                </a:solidFill>
              </a:endParaRPr>
            </a:p>
            <a:p>
              <a:pPr indent="0" lvl="0" marL="0" marR="0" rtl="0" algn="l">
                <a:lnSpc>
                  <a:spcPct val="100000"/>
                </a:lnSpc>
                <a:spcBef>
                  <a:spcPts val="0"/>
                </a:spcBef>
                <a:spcAft>
                  <a:spcPts val="0"/>
                </a:spcAft>
                <a:buClr>
                  <a:srgbClr val="000000"/>
                </a:buClr>
                <a:buSzPts val="2000"/>
                <a:buFont typeface="Arial"/>
                <a:buNone/>
              </a:pPr>
              <a:r>
                <a:t/>
              </a:r>
              <a:endParaRPr sz="1900">
                <a:solidFill>
                  <a:srgbClr val="0B3458"/>
                </a:solidFill>
              </a:endParaRPr>
            </a:p>
            <a:p>
              <a:pPr indent="0" lvl="0" marL="0" marR="0" rtl="0" algn="l">
                <a:lnSpc>
                  <a:spcPct val="100000"/>
                </a:lnSpc>
                <a:spcBef>
                  <a:spcPts val="0"/>
                </a:spcBef>
                <a:spcAft>
                  <a:spcPts val="0"/>
                </a:spcAft>
                <a:buClr>
                  <a:srgbClr val="000000"/>
                </a:buClr>
                <a:buSzPts val="2000"/>
                <a:buFont typeface="Arial"/>
                <a:buNone/>
              </a:pPr>
              <a:r>
                <a:rPr b="0" i="0" lang="en-GB" sz="1900" u="none" cap="none" strike="noStrike">
                  <a:solidFill>
                    <a:srgbClr val="0B3458"/>
                  </a:solidFill>
                  <a:latin typeface="Arial"/>
                  <a:ea typeface="Arial"/>
                  <a:cs typeface="Arial"/>
                  <a:sym typeface="Arial"/>
                </a:rPr>
                <a:t>RSP selection should be completed prior to Application and Applicant Evaluation to avoid delays.</a:t>
              </a:r>
              <a:endParaRPr b="0" i="0" sz="1900" u="none" cap="none" strike="noStrike">
                <a:solidFill>
                  <a:srgbClr val="0B3458"/>
                </a:solidFill>
                <a:latin typeface="Arial"/>
                <a:ea typeface="Arial"/>
                <a:cs typeface="Arial"/>
                <a:sym typeface="Arial"/>
              </a:endParaRPr>
            </a:p>
          </p:txBody>
        </p:sp>
        <p:sp>
          <p:nvSpPr>
            <p:cNvPr id="345" name="Google Shape;345;p20"/>
            <p:cNvSpPr/>
            <p:nvPr/>
          </p:nvSpPr>
          <p:spPr>
            <a:xfrm rot="5400000">
              <a:off x="3337227" y="1646426"/>
              <a:ext cx="163800" cy="1881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B3458"/>
                </a:solidFill>
                <a:latin typeface="Arial"/>
                <a:ea typeface="Arial"/>
                <a:cs typeface="Arial"/>
                <a:sym typeface="Arial"/>
              </a:endParaRPr>
            </a:p>
          </p:txBody>
        </p:sp>
        <p:cxnSp>
          <p:nvCxnSpPr>
            <p:cNvPr id="346" name="Google Shape;346;p20"/>
            <p:cNvCxnSpPr/>
            <p:nvPr/>
          </p:nvCxnSpPr>
          <p:spPr>
            <a:xfrm>
              <a:off x="3253096" y="1478595"/>
              <a:ext cx="0" cy="2945585"/>
            </a:xfrm>
            <a:prstGeom prst="straightConnector1">
              <a:avLst/>
            </a:prstGeom>
            <a:noFill/>
            <a:ln cap="flat" cmpd="sng" w="15875">
              <a:solidFill>
                <a:srgbClr val="F1633E"/>
              </a:solidFill>
              <a:prstDash val="solid"/>
              <a:round/>
              <a:headEnd len="sm" w="sm" type="none"/>
              <a:tailEnd len="sm" w="sm" type="none"/>
            </a:ln>
          </p:spPr>
        </p:cxnSp>
      </p:grpSp>
      <p:grpSp>
        <p:nvGrpSpPr>
          <p:cNvPr id="347" name="Google Shape;347;p20"/>
          <p:cNvGrpSpPr/>
          <p:nvPr/>
        </p:nvGrpSpPr>
        <p:grpSpPr>
          <a:xfrm>
            <a:off x="119400" y="2163070"/>
            <a:ext cx="3898857" cy="4084937"/>
            <a:chOff x="329128" y="1478595"/>
            <a:chExt cx="2551441" cy="2945585"/>
          </a:xfrm>
        </p:grpSpPr>
        <p:cxnSp>
          <p:nvCxnSpPr>
            <p:cNvPr id="348" name="Google Shape;348;p20"/>
            <p:cNvCxnSpPr/>
            <p:nvPr/>
          </p:nvCxnSpPr>
          <p:spPr>
            <a:xfrm>
              <a:off x="448635" y="1803144"/>
              <a:ext cx="0" cy="392947"/>
            </a:xfrm>
            <a:prstGeom prst="straightConnector1">
              <a:avLst/>
            </a:prstGeom>
            <a:noFill/>
            <a:ln cap="flat" cmpd="sng" w="22225">
              <a:solidFill>
                <a:srgbClr val="F1633E"/>
              </a:solidFill>
              <a:prstDash val="solid"/>
              <a:round/>
              <a:headEnd len="sm" w="sm" type="none"/>
              <a:tailEnd len="sm" w="sm" type="none"/>
            </a:ln>
          </p:spPr>
        </p:cxnSp>
        <p:sp>
          <p:nvSpPr>
            <p:cNvPr id="349" name="Google Shape;349;p20"/>
            <p:cNvSpPr/>
            <p:nvPr/>
          </p:nvSpPr>
          <p:spPr>
            <a:xfrm>
              <a:off x="329393" y="1478596"/>
              <a:ext cx="2551176" cy="29260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87650" spcFirstLastPara="1" rIns="288000" wrap="square" tIns="192000">
              <a:noAutofit/>
            </a:bodyPr>
            <a:lstStyle/>
            <a:p>
              <a:pPr indent="0" lvl="0" marL="0" marR="0" rtl="0" algn="l">
                <a:lnSpc>
                  <a:spcPct val="100000"/>
                </a:lnSpc>
                <a:spcBef>
                  <a:spcPts val="0"/>
                </a:spcBef>
                <a:spcAft>
                  <a:spcPts val="0"/>
                </a:spcAft>
                <a:buClr>
                  <a:srgbClr val="000000"/>
                </a:buClr>
                <a:buSzPts val="2000"/>
                <a:buFont typeface="Arial"/>
                <a:buNone/>
              </a:pPr>
              <a:r>
                <a:rPr b="0" i="0" lang="en-GB" sz="1900" u="none" cap="none" strike="noStrike">
                  <a:solidFill>
                    <a:srgbClr val="0B3458"/>
                  </a:solidFill>
                  <a:latin typeface="Arial"/>
                  <a:ea typeface="Arial"/>
                  <a:cs typeface="Arial"/>
                  <a:sym typeface="Arial"/>
                </a:rPr>
                <a:t>Applicants may choose pre-evaluated Registry Service Providers (RSPs) or seek ICANN approval to perform RSP functions themselves</a:t>
              </a:r>
              <a:r>
                <a:rPr b="0" i="0" lang="en-GB" sz="1900" u="none" cap="none" strike="noStrike">
                  <a:solidFill>
                    <a:srgbClr val="0B3458"/>
                  </a:solidFill>
                  <a:latin typeface="Arial"/>
                  <a:ea typeface="Arial"/>
                  <a:cs typeface="Arial"/>
                  <a:sym typeface="Arial"/>
                  <a:extLst>
                    <a:ext uri="http://customooxmlschemas.google.com/">
                      <go:slidesCustomData xmlns:go="http://customooxmlschemas.google.com/" textRoundtripDataId="38"/>
                    </a:ext>
                  </a:extLst>
                </a:rPr>
                <a:t> through the RSP Evaluation Program</a:t>
              </a:r>
              <a:r>
                <a:rPr lang="en-GB" sz="1900">
                  <a:solidFill>
                    <a:srgbClr val="0B3458"/>
                  </a:solidFill>
                </a:rPr>
                <a:t>.</a:t>
              </a:r>
              <a:endParaRPr b="0" i="0" sz="19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B3458"/>
                </a:solidFill>
                <a:latin typeface="Arial"/>
                <a:ea typeface="Arial"/>
                <a:cs typeface="Arial"/>
                <a:sym typeface="Arial"/>
              </a:endParaRPr>
            </a:p>
          </p:txBody>
        </p:sp>
        <p:sp>
          <p:nvSpPr>
            <p:cNvPr id="350" name="Google Shape;350;p20"/>
            <p:cNvSpPr/>
            <p:nvPr/>
          </p:nvSpPr>
          <p:spPr>
            <a:xfrm rot="5400000">
              <a:off x="413259" y="1646426"/>
              <a:ext cx="163800" cy="1881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B3458"/>
                </a:solidFill>
                <a:latin typeface="Arial"/>
                <a:ea typeface="Arial"/>
                <a:cs typeface="Arial"/>
                <a:sym typeface="Arial"/>
              </a:endParaRPr>
            </a:p>
          </p:txBody>
        </p:sp>
        <p:cxnSp>
          <p:nvCxnSpPr>
            <p:cNvPr id="351" name="Google Shape;351;p20"/>
            <p:cNvCxnSpPr/>
            <p:nvPr/>
          </p:nvCxnSpPr>
          <p:spPr>
            <a:xfrm>
              <a:off x="329128" y="1478595"/>
              <a:ext cx="0" cy="2945585"/>
            </a:xfrm>
            <a:prstGeom prst="straightConnector1">
              <a:avLst/>
            </a:prstGeom>
            <a:noFill/>
            <a:ln cap="flat" cmpd="sng" w="15875">
              <a:solidFill>
                <a:srgbClr val="F1633E"/>
              </a:solidFill>
              <a:prstDash val="solid"/>
              <a:round/>
              <a:headEnd len="sm" w="sm" type="none"/>
              <a:tailEnd len="sm" w="sm" type="none"/>
            </a:ln>
          </p:spPr>
        </p:cxnSp>
      </p:grpSp>
      <p:sp>
        <p:nvSpPr>
          <p:cNvPr id="352" name="Google Shape;352;p20"/>
          <p:cNvSpPr txBox="1"/>
          <p:nvPr/>
        </p:nvSpPr>
        <p:spPr>
          <a:xfrm>
            <a:off x="576000" y="1414800"/>
            <a:ext cx="11284800" cy="646500"/>
          </a:xfrm>
          <a:prstGeom prst="rect">
            <a:avLst/>
          </a:prstGeom>
          <a:noFill/>
          <a:ln>
            <a:noFill/>
          </a:ln>
        </p:spPr>
        <p:txBody>
          <a:bodyPr anchorCtr="0" anchor="t" bIns="60925" lIns="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i="0" lang="en-GB" sz="1700" u="none" cap="none" strike="noStrike">
                <a:solidFill>
                  <a:schemeClr val="accent2"/>
                </a:solidFill>
                <a:latin typeface="Arial"/>
                <a:ea typeface="Arial"/>
                <a:cs typeface="Arial"/>
                <a:sym typeface="Arial"/>
              </a:rPr>
              <a:t>The RSP selection process </a:t>
            </a:r>
            <a:r>
              <a:rPr b="1" lang="en-GB" sz="1700">
                <a:solidFill>
                  <a:schemeClr val="accent2"/>
                </a:solidFill>
              </a:rPr>
              <a:t>ensures that </a:t>
            </a:r>
            <a:r>
              <a:rPr b="1" i="0" lang="en-GB" sz="1700" u="none" cap="none" strike="noStrike">
                <a:solidFill>
                  <a:schemeClr val="accent2"/>
                </a:solidFill>
                <a:latin typeface="Arial"/>
                <a:ea typeface="Arial"/>
                <a:cs typeface="Arial"/>
                <a:sym typeface="Arial"/>
              </a:rPr>
              <a:t>new gTLDs </a:t>
            </a:r>
            <a:r>
              <a:rPr b="1" lang="en-GB" sz="1700">
                <a:solidFill>
                  <a:schemeClr val="accent2"/>
                </a:solidFill>
              </a:rPr>
              <a:t>are </a:t>
            </a:r>
            <a:r>
              <a:rPr b="1" i="0" lang="en-GB" sz="1700" u="none" cap="none" strike="noStrike">
                <a:solidFill>
                  <a:schemeClr val="accent2"/>
                </a:solidFill>
                <a:latin typeface="Arial"/>
                <a:ea typeface="Arial"/>
                <a:cs typeface="Arial"/>
                <a:sym typeface="Arial"/>
              </a:rPr>
              <a:t>launched on secure, stable, and reliable infrastructure, maintaining trust in the global DNS ecosystem.</a:t>
            </a:r>
            <a:endParaRPr b="1" i="0" sz="1700" u="none" cap="none" strike="noStrike">
              <a:solidFill>
                <a:schemeClr val="accent2"/>
              </a:solidFill>
              <a:latin typeface="Arial"/>
              <a:ea typeface="Arial"/>
              <a:cs typeface="Arial"/>
              <a:sym typeface="Arial"/>
            </a:endParaRPr>
          </a:p>
        </p:txBody>
      </p:sp>
      <p:sp>
        <p:nvSpPr>
          <p:cNvPr id="353" name="Google Shape;353;p20"/>
          <p:cNvSpPr txBox="1"/>
          <p:nvPr/>
        </p:nvSpPr>
        <p:spPr>
          <a:xfrm>
            <a:off x="966129" y="6355900"/>
            <a:ext cx="6735300" cy="321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33"/>
              <a:buFont typeface="Arial"/>
              <a:buNone/>
            </a:pPr>
            <a:r>
              <a:rPr b="0" i="1" lang="en-GB" sz="1333" u="none" cap="none" strike="noStrike">
                <a:solidFill>
                  <a:srgbClr val="0B3458"/>
                </a:solidFill>
                <a:latin typeface="Arial"/>
                <a:ea typeface="Arial"/>
                <a:cs typeface="Arial"/>
                <a:sym typeface="Arial"/>
              </a:rPr>
              <a:t>The RSP program and selection of pre-evaluated RSPs is new in 2026.</a:t>
            </a:r>
            <a:endParaRPr b="0" i="1" sz="1333" u="none" cap="none" strike="noStrike">
              <a:solidFill>
                <a:srgbClr val="0B3458"/>
              </a:solidFill>
              <a:latin typeface="Arial"/>
              <a:ea typeface="Arial"/>
              <a:cs typeface="Arial"/>
              <a:sym typeface="Arial"/>
            </a:endParaRPr>
          </a:p>
        </p:txBody>
      </p:sp>
      <p:grpSp>
        <p:nvGrpSpPr>
          <p:cNvPr id="354" name="Google Shape;354;p20"/>
          <p:cNvGrpSpPr/>
          <p:nvPr/>
        </p:nvGrpSpPr>
        <p:grpSpPr>
          <a:xfrm>
            <a:off x="643096" y="6396938"/>
            <a:ext cx="421038" cy="410076"/>
            <a:chOff x="-1228575" y="1559900"/>
            <a:chExt cx="421038" cy="410076"/>
          </a:xfrm>
        </p:grpSpPr>
        <p:sp>
          <p:nvSpPr>
            <p:cNvPr id="355" name="Google Shape;355;p20"/>
            <p:cNvSpPr/>
            <p:nvPr/>
          </p:nvSpPr>
          <p:spPr>
            <a:xfrm>
              <a:off x="-1228575" y="1559900"/>
              <a:ext cx="421038" cy="410076"/>
            </a:xfrm>
            <a:prstGeom prst="irregularSeal1">
              <a:avLst/>
            </a:prstGeom>
            <a:solidFill>
              <a:srgbClr val="FCBC0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500"/>
            </a:p>
          </p:txBody>
        </p:sp>
        <p:sp>
          <p:nvSpPr>
            <p:cNvPr id="356" name="Google Shape;356;p20"/>
            <p:cNvSpPr txBox="1"/>
            <p:nvPr/>
          </p:nvSpPr>
          <p:spPr>
            <a:xfrm>
              <a:off x="-1159500" y="1699388"/>
              <a:ext cx="282900" cy="131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800"/>
                <a:t>NEW</a:t>
              </a:r>
              <a:endParaRPr b="1" sz="800"/>
            </a:p>
          </p:txBody>
        </p:sp>
      </p:grpSp>
      <p:pic>
        <p:nvPicPr>
          <p:cNvPr id="357" name="Google Shape;357;p20" title="3PreSub.png"/>
          <p:cNvPicPr preferRelativeResize="0"/>
          <p:nvPr/>
        </p:nvPicPr>
        <p:blipFill rotWithShape="1">
          <a:blip r:embed="rId3">
            <a:alphaModFix/>
          </a:blip>
          <a:srcRect b="0" l="248" r="248" t="0"/>
          <a:stretch/>
        </p:blipFill>
        <p:spPr>
          <a:xfrm>
            <a:off x="5264137" y="-2175"/>
            <a:ext cx="5496182" cy="9196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3"/>
          <p:cNvSpPr txBox="1"/>
          <p:nvPr>
            <p:ph type="title"/>
          </p:nvPr>
        </p:nvSpPr>
        <p:spPr>
          <a:xfrm>
            <a:off x="575725" y="900120"/>
            <a:ext cx="10575300" cy="66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ICANN Account </a:t>
            </a:r>
            <a:r>
              <a:rPr lang="en-GB">
                <a:extLst>
                  <a:ext uri="http://customooxmlschemas.google.com/">
                    <go:slidesCustomData xmlns:go="http://customooxmlschemas.google.com/" textRoundtripDataId="39"/>
                  </a:ext>
                </a:extLst>
              </a:rPr>
              <a:t>Creation</a:t>
            </a:r>
            <a:endParaRPr/>
          </a:p>
        </p:txBody>
      </p:sp>
      <p:sp>
        <p:nvSpPr>
          <p:cNvPr id="364" name="Google Shape;364;p13"/>
          <p:cNvSpPr/>
          <p:nvPr/>
        </p:nvSpPr>
        <p:spPr>
          <a:xfrm>
            <a:off x="6734971" y="2245996"/>
            <a:ext cx="4416165" cy="2791923"/>
          </a:xfrm>
          <a:prstGeom prst="roundRect">
            <a:avLst>
              <a:gd fmla="val 1880" name="adj"/>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365" name="Google Shape;365;p13"/>
          <p:cNvPicPr preferRelativeResize="0"/>
          <p:nvPr/>
        </p:nvPicPr>
        <p:blipFill rotWithShape="1">
          <a:blip r:embed="rId3">
            <a:alphaModFix/>
          </a:blip>
          <a:srcRect b="0" l="0" r="0" t="0"/>
          <a:stretch/>
        </p:blipFill>
        <p:spPr>
          <a:xfrm>
            <a:off x="5681896" y="1438422"/>
            <a:ext cx="6500897" cy="4333932"/>
          </a:xfrm>
          <a:prstGeom prst="rect">
            <a:avLst/>
          </a:prstGeom>
          <a:noFill/>
          <a:ln>
            <a:noFill/>
          </a:ln>
        </p:spPr>
      </p:pic>
      <p:sp>
        <p:nvSpPr>
          <p:cNvPr id="366" name="Google Shape;366;p13"/>
          <p:cNvSpPr txBox="1"/>
          <p:nvPr/>
        </p:nvSpPr>
        <p:spPr>
          <a:xfrm>
            <a:off x="7269453" y="3373671"/>
            <a:ext cx="3347191" cy="73866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7F7F7F"/>
                </a:solidFill>
                <a:latin typeface="Arial"/>
                <a:ea typeface="Arial"/>
                <a:cs typeface="Arial"/>
                <a:sym typeface="Arial"/>
              </a:rPr>
              <a:t>Place illustration or screenshot here</a:t>
            </a:r>
            <a:endParaRPr b="0" i="0" sz="1867" u="none" cap="none" strike="noStrike">
              <a:solidFill>
                <a:srgbClr val="000000"/>
              </a:solidFill>
              <a:latin typeface="Arial"/>
              <a:ea typeface="Arial"/>
              <a:cs typeface="Arial"/>
              <a:sym typeface="Arial"/>
            </a:endParaRPr>
          </a:p>
        </p:txBody>
      </p:sp>
      <p:pic>
        <p:nvPicPr>
          <p:cNvPr id="367" name="Google Shape;367;p13"/>
          <p:cNvPicPr preferRelativeResize="0"/>
          <p:nvPr/>
        </p:nvPicPr>
        <p:blipFill rotWithShape="1">
          <a:blip r:embed="rId4">
            <a:alphaModFix/>
          </a:blip>
          <a:srcRect b="0" l="0" r="0" t="0"/>
          <a:stretch/>
        </p:blipFill>
        <p:spPr>
          <a:xfrm>
            <a:off x="6848649" y="2497925"/>
            <a:ext cx="4167391" cy="2242756"/>
          </a:xfrm>
          <a:prstGeom prst="rect">
            <a:avLst/>
          </a:prstGeom>
          <a:noFill/>
          <a:ln>
            <a:noFill/>
          </a:ln>
        </p:spPr>
      </p:pic>
      <p:cxnSp>
        <p:nvCxnSpPr>
          <p:cNvPr id="368" name="Google Shape;368;p13"/>
          <p:cNvCxnSpPr/>
          <p:nvPr/>
        </p:nvCxnSpPr>
        <p:spPr>
          <a:xfrm>
            <a:off x="768588" y="2124734"/>
            <a:ext cx="0" cy="524100"/>
          </a:xfrm>
          <a:prstGeom prst="straightConnector1">
            <a:avLst/>
          </a:prstGeom>
          <a:noFill/>
          <a:ln cap="flat" cmpd="sng" w="22225">
            <a:solidFill>
              <a:srgbClr val="F1633E"/>
            </a:solidFill>
            <a:prstDash val="solid"/>
            <a:round/>
            <a:headEnd len="sm" w="sm" type="none"/>
            <a:tailEnd len="sm" w="sm" type="none"/>
          </a:ln>
        </p:spPr>
      </p:cxnSp>
      <p:sp>
        <p:nvSpPr>
          <p:cNvPr id="369" name="Google Shape;369;p13"/>
          <p:cNvSpPr/>
          <p:nvPr/>
        </p:nvSpPr>
        <p:spPr>
          <a:xfrm>
            <a:off x="609600" y="1692025"/>
            <a:ext cx="5322900" cy="14049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87650" spcFirstLastPara="1" rIns="288000" wrap="square" tIns="154800">
            <a:noAutofit/>
          </a:bodyPr>
          <a:lstStyle/>
          <a:p>
            <a:pPr indent="0" lvl="0" marL="0" rtl="0" algn="l">
              <a:spcBef>
                <a:spcPts val="0"/>
              </a:spcBef>
              <a:spcAft>
                <a:spcPts val="0"/>
              </a:spcAft>
              <a:buNone/>
            </a:pPr>
            <a:r>
              <a:rPr lang="en-GB" sz="1867">
                <a:solidFill>
                  <a:srgbClr val="0B3458"/>
                </a:solidFill>
              </a:rPr>
              <a:t>All applicant system users must create an </a:t>
            </a:r>
            <a:r>
              <a:rPr b="1" lang="en-GB" sz="1867">
                <a:solidFill>
                  <a:srgbClr val="0B3458"/>
                </a:solidFill>
              </a:rPr>
              <a:t>ICANN Account </a:t>
            </a:r>
            <a:r>
              <a:rPr lang="en-GB" sz="1867">
                <a:solidFill>
                  <a:srgbClr val="0B3458"/>
                </a:solidFill>
              </a:rPr>
              <a:t>to access the </a:t>
            </a:r>
            <a:r>
              <a:rPr b="1" lang="en-GB" sz="1867">
                <a:solidFill>
                  <a:srgbClr val="0B3458"/>
                </a:solidFill>
              </a:rPr>
              <a:t>TLD Application Management System (TAMS) </a:t>
            </a:r>
            <a:r>
              <a:rPr lang="en-GB" sz="1867">
                <a:solidFill>
                  <a:srgbClr val="0B3458"/>
                </a:solidFill>
              </a:rPr>
              <a:t>and begin the application process.</a:t>
            </a:r>
            <a:endParaRPr b="0" i="0" sz="1867"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B3458"/>
              </a:solidFill>
              <a:latin typeface="Arial"/>
              <a:ea typeface="Arial"/>
              <a:cs typeface="Arial"/>
              <a:sym typeface="Arial"/>
            </a:endParaRPr>
          </a:p>
        </p:txBody>
      </p:sp>
      <p:sp>
        <p:nvSpPr>
          <p:cNvPr id="370" name="Google Shape;370;p13"/>
          <p:cNvSpPr/>
          <p:nvPr/>
        </p:nvSpPr>
        <p:spPr>
          <a:xfrm rot="5400000">
            <a:off x="721415" y="1847746"/>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B3458"/>
              </a:solidFill>
              <a:latin typeface="Arial"/>
              <a:ea typeface="Arial"/>
              <a:cs typeface="Arial"/>
              <a:sym typeface="Arial"/>
            </a:endParaRPr>
          </a:p>
        </p:txBody>
      </p:sp>
      <p:cxnSp>
        <p:nvCxnSpPr>
          <p:cNvPr id="371" name="Google Shape;371;p13"/>
          <p:cNvCxnSpPr/>
          <p:nvPr/>
        </p:nvCxnSpPr>
        <p:spPr>
          <a:xfrm>
            <a:off x="609249" y="1692013"/>
            <a:ext cx="3000" cy="1432200"/>
          </a:xfrm>
          <a:prstGeom prst="straightConnector1">
            <a:avLst/>
          </a:prstGeom>
          <a:noFill/>
          <a:ln cap="flat" cmpd="sng" w="15875">
            <a:solidFill>
              <a:srgbClr val="F1633E"/>
            </a:solidFill>
            <a:prstDash val="solid"/>
            <a:round/>
            <a:headEnd len="sm" w="sm" type="none"/>
            <a:tailEnd len="sm" w="sm" type="none"/>
          </a:ln>
        </p:spPr>
      </p:cxnSp>
      <p:cxnSp>
        <p:nvCxnSpPr>
          <p:cNvPr id="372" name="Google Shape;372;p13"/>
          <p:cNvCxnSpPr/>
          <p:nvPr/>
        </p:nvCxnSpPr>
        <p:spPr>
          <a:xfrm>
            <a:off x="768763" y="3648711"/>
            <a:ext cx="0" cy="524100"/>
          </a:xfrm>
          <a:prstGeom prst="straightConnector1">
            <a:avLst/>
          </a:prstGeom>
          <a:noFill/>
          <a:ln cap="flat" cmpd="sng" w="22225">
            <a:solidFill>
              <a:srgbClr val="F1633E"/>
            </a:solidFill>
            <a:prstDash val="solid"/>
            <a:round/>
            <a:headEnd len="sm" w="sm" type="none"/>
            <a:tailEnd len="sm" w="sm" type="none"/>
          </a:ln>
        </p:spPr>
      </p:cxnSp>
      <p:sp>
        <p:nvSpPr>
          <p:cNvPr id="373" name="Google Shape;373;p13"/>
          <p:cNvSpPr/>
          <p:nvPr/>
        </p:nvSpPr>
        <p:spPr>
          <a:xfrm>
            <a:off x="609775" y="3215989"/>
            <a:ext cx="5322900" cy="18987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87650" spcFirstLastPara="1" rIns="252000" wrap="square" tIns="154800">
            <a:noAutofit/>
          </a:bodyPr>
          <a:lstStyle/>
          <a:p>
            <a:pPr indent="0" lvl="0" marL="0" rtl="0" algn="l">
              <a:spcBef>
                <a:spcPts val="0"/>
              </a:spcBef>
              <a:spcAft>
                <a:spcPts val="0"/>
              </a:spcAft>
              <a:buNone/>
            </a:pPr>
            <a:r>
              <a:rPr lang="en-GB" sz="1867">
                <a:solidFill>
                  <a:srgbClr val="0B3458"/>
                </a:solidFill>
              </a:rPr>
              <a:t>Applicants </a:t>
            </a:r>
            <a:r>
              <a:rPr lang="en-GB" sz="1867">
                <a:solidFill>
                  <a:srgbClr val="0B3458"/>
                </a:solidFill>
                <a:extLst>
                  <a:ext uri="http://customooxmlschemas.google.com/">
                    <go:slidesCustomData xmlns:go="http://customooxmlschemas.google.com/" textRoundtripDataId="40"/>
                  </a:ext>
                </a:extLst>
              </a:rPr>
              <a:t>m</a:t>
            </a:r>
            <a:r>
              <a:rPr lang="en-GB" sz="1867">
                <a:solidFill>
                  <a:srgbClr val="0B3458"/>
                </a:solidFill>
              </a:rPr>
              <a:t>ust designate </a:t>
            </a:r>
            <a:r>
              <a:rPr b="1" lang="en-GB" sz="1867">
                <a:solidFill>
                  <a:srgbClr val="0B3458"/>
                </a:solidFill>
              </a:rPr>
              <a:t>2 Primary TAMS users </a:t>
            </a:r>
            <a:r>
              <a:rPr lang="en-GB" sz="1867">
                <a:solidFill>
                  <a:srgbClr val="0B3458"/>
                </a:solidFill>
              </a:rPr>
              <a:t>who can complete and submit the application, </a:t>
            </a:r>
            <a:r>
              <a:rPr lang="en-GB" sz="1867">
                <a:solidFill>
                  <a:srgbClr val="0B3458"/>
                </a:solidFill>
                <a:extLst>
                  <a:ext uri="http://customooxmlschemas.google.com/">
                    <go:slidesCustomData xmlns:go="http://customooxmlschemas.google.com/" textRoundtripDataId="41"/>
                  </a:ext>
                </a:extLst>
              </a:rPr>
              <a:t>and optionally up</a:t>
            </a:r>
            <a:r>
              <a:rPr lang="en-GB" sz="1867">
                <a:solidFill>
                  <a:srgbClr val="0B3458"/>
                </a:solidFill>
              </a:rPr>
              <a:t> to </a:t>
            </a:r>
            <a:r>
              <a:rPr b="1" lang="en-GB" sz="1867">
                <a:solidFill>
                  <a:srgbClr val="0B3458"/>
                </a:solidFill>
              </a:rPr>
              <a:t>5 additional users </a:t>
            </a:r>
            <a:r>
              <a:rPr lang="en-GB" sz="1867">
                <a:solidFill>
                  <a:srgbClr val="0B3458"/>
                </a:solidFill>
              </a:rPr>
              <a:t>who can assist with drafting application content for the primary users to submit.</a:t>
            </a:r>
            <a:endParaRPr b="0" i="0" sz="1867"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B3458"/>
              </a:solidFill>
              <a:latin typeface="Arial"/>
              <a:ea typeface="Arial"/>
              <a:cs typeface="Arial"/>
              <a:sym typeface="Arial"/>
            </a:endParaRPr>
          </a:p>
        </p:txBody>
      </p:sp>
      <p:sp>
        <p:nvSpPr>
          <p:cNvPr id="374" name="Google Shape;374;p13"/>
          <p:cNvSpPr/>
          <p:nvPr/>
        </p:nvSpPr>
        <p:spPr>
          <a:xfrm rot="5400000">
            <a:off x="721590" y="3371722"/>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B3458"/>
              </a:solidFill>
              <a:latin typeface="Arial"/>
              <a:ea typeface="Arial"/>
              <a:cs typeface="Arial"/>
              <a:sym typeface="Arial"/>
            </a:endParaRPr>
          </a:p>
        </p:txBody>
      </p:sp>
      <p:cxnSp>
        <p:nvCxnSpPr>
          <p:cNvPr id="375" name="Google Shape;375;p13"/>
          <p:cNvCxnSpPr/>
          <p:nvPr/>
        </p:nvCxnSpPr>
        <p:spPr>
          <a:xfrm flipH="1">
            <a:off x="597724" y="3215989"/>
            <a:ext cx="11700" cy="1911900"/>
          </a:xfrm>
          <a:prstGeom prst="straightConnector1">
            <a:avLst/>
          </a:prstGeom>
          <a:noFill/>
          <a:ln cap="flat" cmpd="sng" w="15875">
            <a:solidFill>
              <a:srgbClr val="F1633E"/>
            </a:solidFill>
            <a:prstDash val="solid"/>
            <a:round/>
            <a:headEnd len="sm" w="sm" type="none"/>
            <a:tailEnd len="sm" w="sm" type="none"/>
          </a:ln>
        </p:spPr>
      </p:cxnSp>
      <p:cxnSp>
        <p:nvCxnSpPr>
          <p:cNvPr id="376" name="Google Shape;376;p13"/>
          <p:cNvCxnSpPr/>
          <p:nvPr/>
        </p:nvCxnSpPr>
        <p:spPr>
          <a:xfrm>
            <a:off x="768938" y="5668008"/>
            <a:ext cx="0" cy="524100"/>
          </a:xfrm>
          <a:prstGeom prst="straightConnector1">
            <a:avLst/>
          </a:prstGeom>
          <a:noFill/>
          <a:ln cap="flat" cmpd="sng" w="22225">
            <a:solidFill>
              <a:srgbClr val="F1633E"/>
            </a:solidFill>
            <a:prstDash val="solid"/>
            <a:round/>
            <a:headEnd len="sm" w="sm" type="none"/>
            <a:tailEnd len="sm" w="sm" type="none"/>
          </a:ln>
        </p:spPr>
      </p:cxnSp>
      <p:sp>
        <p:nvSpPr>
          <p:cNvPr id="377" name="Google Shape;377;p13"/>
          <p:cNvSpPr/>
          <p:nvPr/>
        </p:nvSpPr>
        <p:spPr>
          <a:xfrm>
            <a:off x="609939" y="5235299"/>
            <a:ext cx="5322900" cy="14049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87650" spcFirstLastPara="1" rIns="288000" wrap="square" tIns="154800">
            <a:noAutofit/>
          </a:bodyPr>
          <a:lstStyle/>
          <a:p>
            <a:pPr indent="0" lvl="0" marL="0" rtl="0" algn="l">
              <a:spcBef>
                <a:spcPts val="0"/>
              </a:spcBef>
              <a:spcAft>
                <a:spcPts val="0"/>
              </a:spcAft>
              <a:buNone/>
            </a:pPr>
            <a:r>
              <a:rPr b="1" lang="en-GB" sz="1867">
                <a:solidFill>
                  <a:srgbClr val="0B3458"/>
                </a:solidFill>
              </a:rPr>
              <a:t>Secure login</a:t>
            </a:r>
            <a:r>
              <a:rPr lang="en-GB" sz="1867">
                <a:solidFill>
                  <a:srgbClr val="0B3458"/>
                </a:solidFill>
              </a:rPr>
              <a:t> via your ICANN Account with </a:t>
            </a:r>
            <a:r>
              <a:rPr b="1" lang="en-GB" sz="1867">
                <a:solidFill>
                  <a:srgbClr val="0B3458"/>
                </a:solidFill>
              </a:rPr>
              <a:t>multi-factor-authentication </a:t>
            </a:r>
            <a:r>
              <a:rPr lang="en-GB" sz="1867">
                <a:solidFill>
                  <a:srgbClr val="0B3458"/>
                </a:solidFill>
              </a:rPr>
              <a:t>is required to ensure application information is secure.</a:t>
            </a:r>
            <a:endParaRPr b="0" i="0" sz="1867"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B3458"/>
              </a:solidFill>
              <a:latin typeface="Arial"/>
              <a:ea typeface="Arial"/>
              <a:cs typeface="Arial"/>
              <a:sym typeface="Arial"/>
            </a:endParaRPr>
          </a:p>
        </p:txBody>
      </p:sp>
      <p:sp>
        <p:nvSpPr>
          <p:cNvPr id="378" name="Google Shape;378;p13"/>
          <p:cNvSpPr/>
          <p:nvPr/>
        </p:nvSpPr>
        <p:spPr>
          <a:xfrm rot="5400000">
            <a:off x="721765" y="5391020"/>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B3458"/>
              </a:solidFill>
              <a:latin typeface="Arial"/>
              <a:ea typeface="Arial"/>
              <a:cs typeface="Arial"/>
              <a:sym typeface="Arial"/>
            </a:endParaRPr>
          </a:p>
        </p:txBody>
      </p:sp>
      <p:cxnSp>
        <p:nvCxnSpPr>
          <p:cNvPr id="379" name="Google Shape;379;p13"/>
          <p:cNvCxnSpPr/>
          <p:nvPr/>
        </p:nvCxnSpPr>
        <p:spPr>
          <a:xfrm>
            <a:off x="609599" y="5235287"/>
            <a:ext cx="3000" cy="1432200"/>
          </a:xfrm>
          <a:prstGeom prst="straightConnector1">
            <a:avLst/>
          </a:prstGeom>
          <a:noFill/>
          <a:ln cap="flat" cmpd="sng" w="15875">
            <a:solidFill>
              <a:srgbClr val="F1633E"/>
            </a:solidFill>
            <a:prstDash val="solid"/>
            <a:round/>
            <a:headEnd len="sm" w="sm" type="none"/>
            <a:tailEnd len="sm" w="sm" type="none"/>
          </a:ln>
        </p:spPr>
      </p:cxnSp>
      <p:pic>
        <p:nvPicPr>
          <p:cNvPr id="380" name="Google Shape;380;p13" title="3PreSub.png"/>
          <p:cNvPicPr preferRelativeResize="0"/>
          <p:nvPr/>
        </p:nvPicPr>
        <p:blipFill rotWithShape="1">
          <a:blip r:embed="rId5">
            <a:alphaModFix/>
          </a:blip>
          <a:srcRect b="0" l="248" r="248" t="0"/>
          <a:stretch/>
        </p:blipFill>
        <p:spPr>
          <a:xfrm>
            <a:off x="5264137" y="-2175"/>
            <a:ext cx="5496182" cy="919680"/>
          </a:xfrm>
          <a:prstGeom prst="rect">
            <a:avLst/>
          </a:prstGeom>
          <a:noFill/>
          <a:ln>
            <a:noFill/>
          </a:ln>
        </p:spPr>
      </p:pic>
      <p:sp>
        <p:nvSpPr>
          <p:cNvPr id="381" name="Google Shape;381;p13"/>
          <p:cNvSpPr txBox="1"/>
          <p:nvPr/>
        </p:nvSpPr>
        <p:spPr>
          <a:xfrm>
            <a:off x="6178014" y="5235300"/>
            <a:ext cx="5670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t>Create an account at: </a:t>
            </a:r>
            <a:r>
              <a:rPr lang="en-GB" sz="1500" u="sng"/>
              <a:t>https://account.icann.org/registeraccount</a:t>
            </a:r>
            <a:endParaRPr sz="1500" u="sng"/>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grpSp>
        <p:nvGrpSpPr>
          <p:cNvPr id="387" name="Google Shape;387;g3a8d126fbe8_0_94"/>
          <p:cNvGrpSpPr/>
          <p:nvPr/>
        </p:nvGrpSpPr>
        <p:grpSpPr>
          <a:xfrm>
            <a:off x="6276976" y="3713978"/>
            <a:ext cx="5276717" cy="2156037"/>
            <a:chOff x="6286500" y="4924582"/>
            <a:chExt cx="5143500" cy="1555695"/>
          </a:xfrm>
        </p:grpSpPr>
        <p:sp>
          <p:nvSpPr>
            <p:cNvPr id="388" name="Google Shape;388;g3a8d126fbe8_0_94"/>
            <p:cNvSpPr/>
            <p:nvPr/>
          </p:nvSpPr>
          <p:spPr>
            <a:xfrm>
              <a:off x="6286500" y="4979976"/>
              <a:ext cx="5143500" cy="1500300"/>
            </a:xfrm>
            <a:prstGeom prst="rect">
              <a:avLst/>
            </a:prstGeom>
            <a:solidFill>
              <a:srgbClr val="003366"/>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3a8d126fbe8_0_94"/>
            <p:cNvSpPr/>
            <p:nvPr/>
          </p:nvSpPr>
          <p:spPr>
            <a:xfrm>
              <a:off x="6286501" y="4979976"/>
              <a:ext cx="47700" cy="1500300"/>
            </a:xfrm>
            <a:prstGeom prst="rect">
              <a:avLst/>
            </a:prstGeom>
            <a:solidFill>
              <a:srgbClr val="E85D20"/>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3a8d126fbe8_0_94"/>
            <p:cNvSpPr/>
            <p:nvPr/>
          </p:nvSpPr>
          <p:spPr>
            <a:xfrm>
              <a:off x="6286500" y="4924582"/>
              <a:ext cx="5143500" cy="1447200"/>
            </a:xfrm>
            <a:prstGeom prst="rect">
              <a:avLst/>
            </a:prstGeom>
            <a:noFill/>
            <a:ln>
              <a:noFill/>
            </a:ln>
          </p:spPr>
          <p:txBody>
            <a:bodyPr anchorCtr="0" anchor="t" bIns="226725" lIns="283425" spcFirstLastPara="1" rIns="283425" wrap="square" tIns="226725">
              <a:noAutofit/>
            </a:bodyPr>
            <a:lstStyle/>
            <a:p>
              <a:pPr indent="0" lvl="0" marL="0" marR="0" rtl="0" algn="l">
                <a:lnSpc>
                  <a:spcPct val="123809"/>
                </a:lnSpc>
                <a:spcBef>
                  <a:spcPts val="0"/>
                </a:spcBef>
                <a:spcAft>
                  <a:spcPts val="0"/>
                </a:spcAft>
                <a:buClr>
                  <a:srgbClr val="000000"/>
                </a:buClr>
                <a:buSzPts val="1400"/>
                <a:buFont typeface="Arial"/>
                <a:buNone/>
              </a:pPr>
              <a:r>
                <a:rPr b="1" lang="en-GB" sz="1800">
                  <a:solidFill>
                    <a:schemeClr val="lt1"/>
                  </a:solidFill>
                </a:rPr>
                <a:t>Coming Soon</a:t>
              </a:r>
              <a:r>
                <a:rPr b="1" i="0" lang="en-GB" sz="1800" u="none" cap="none" strike="noStrike">
                  <a:solidFill>
                    <a:schemeClr val="lt1"/>
                  </a:solidFill>
                  <a:latin typeface="Arial"/>
                  <a:ea typeface="Arial"/>
                  <a:cs typeface="Arial"/>
                  <a:sym typeface="Arial"/>
                </a:rPr>
                <a:t>: </a:t>
              </a:r>
              <a:endParaRPr b="1" i="0" sz="1800" u="none" cap="none" strike="noStrike">
                <a:solidFill>
                  <a:schemeClr val="lt1"/>
                </a:solidFill>
                <a:latin typeface="Arial"/>
                <a:ea typeface="Arial"/>
                <a:cs typeface="Arial"/>
                <a:sym typeface="Arial"/>
              </a:endParaRPr>
            </a:p>
            <a:p>
              <a:pPr indent="-342900" lvl="0" marL="457200" marR="0" rtl="0" algn="l">
                <a:lnSpc>
                  <a:spcPct val="100000"/>
                </a:lnSpc>
                <a:spcBef>
                  <a:spcPts val="0"/>
                </a:spcBef>
                <a:spcAft>
                  <a:spcPts val="0"/>
                </a:spcAft>
                <a:buClr>
                  <a:schemeClr val="accent5"/>
                </a:buClr>
                <a:buSzPts val="1800"/>
                <a:buChar char="●"/>
              </a:pPr>
              <a:r>
                <a:rPr lang="en-GB" sz="1800">
                  <a:solidFill>
                    <a:schemeClr val="lt1"/>
                  </a:solidFill>
                </a:rPr>
                <a:t>System</a:t>
              </a:r>
              <a:r>
                <a:rPr lang="en-GB" sz="1800">
                  <a:solidFill>
                    <a:schemeClr val="lt1"/>
                  </a:solidFill>
                  <a:extLst>
                    <a:ext uri="http://customooxmlschemas.google.com/">
                      <go:slidesCustomData xmlns:go="http://customooxmlschemas.google.com/" textRoundtripDataId="42"/>
                    </a:ext>
                  </a:extLst>
                </a:rPr>
                <a:t> navigation webinars</a:t>
              </a:r>
              <a:endParaRPr sz="1800">
                <a:extLst>
                  <a:ext uri="http://customooxmlschemas.google.com/">
                    <go:slidesCustomData xmlns:go="http://customooxmlschemas.google.com/" textRoundtripDataId="43"/>
                  </a:ext>
                </a:extLst>
              </a:endParaRPr>
            </a:p>
            <a:p>
              <a:pPr indent="-342900" lvl="0" marL="457200" rtl="0" algn="l">
                <a:lnSpc>
                  <a:spcPct val="100000"/>
                </a:lnSpc>
                <a:spcBef>
                  <a:spcPts val="600"/>
                </a:spcBef>
                <a:spcAft>
                  <a:spcPts val="0"/>
                </a:spcAft>
                <a:buClr>
                  <a:schemeClr val="accent5"/>
                </a:buClr>
                <a:buSzPts val="1800"/>
                <a:buChar char="●"/>
              </a:pPr>
              <a:r>
                <a:rPr lang="en-GB" sz="1800">
                  <a:solidFill>
                    <a:schemeClr val="lt1"/>
                  </a:solidFill>
                  <a:extLst>
                    <a:ext uri="http://customooxmlschemas.google.com/">
                      <go:slidesCustomData xmlns:go="http://customooxmlschemas.google.com/" textRoundtripDataId="44"/>
                    </a:ext>
                  </a:extLst>
                </a:rPr>
                <a:t>Applicant System Guide</a:t>
              </a:r>
              <a:endParaRPr sz="1800">
                <a:solidFill>
                  <a:schemeClr val="lt1"/>
                </a:solidFill>
                <a:extLst>
                  <a:ext uri="http://customooxmlschemas.google.com/">
                    <go:slidesCustomData xmlns:go="http://customooxmlschemas.google.com/" textRoundtripDataId="45"/>
                  </a:ext>
                </a:extLst>
              </a:endParaRPr>
            </a:p>
            <a:p>
              <a:pPr indent="-342900" lvl="0" marL="457200" rtl="0" algn="l">
                <a:lnSpc>
                  <a:spcPct val="100000"/>
                </a:lnSpc>
                <a:spcBef>
                  <a:spcPts val="600"/>
                </a:spcBef>
                <a:spcAft>
                  <a:spcPts val="600"/>
                </a:spcAft>
                <a:buClr>
                  <a:schemeClr val="accent5"/>
                </a:buClr>
                <a:buSzPts val="1800"/>
                <a:buChar char="●"/>
              </a:pPr>
              <a:r>
                <a:rPr lang="en-GB" sz="1800">
                  <a:solidFill>
                    <a:schemeClr val="lt1"/>
                  </a:solidFill>
                  <a:extLst>
                    <a:ext uri="http://customooxmlschemas.google.com/">
                      <go:slidesCustomData xmlns:go="http://customooxmlschemas.google.com/" textRoundtripDataId="46"/>
                    </a:ext>
                  </a:extLst>
                </a:rPr>
                <a:t>Micro-videos and/or simulations planned for some functionality</a:t>
              </a:r>
              <a:endParaRPr b="1" sz="1800">
                <a:solidFill>
                  <a:srgbClr val="FFFFFF"/>
                </a:solidFill>
              </a:endParaRPr>
            </a:p>
          </p:txBody>
        </p:sp>
      </p:grpSp>
      <p:sp>
        <p:nvSpPr>
          <p:cNvPr id="391" name="Google Shape;391;g3a8d126fbe8_0_94"/>
          <p:cNvSpPr txBox="1"/>
          <p:nvPr>
            <p:ph type="title"/>
          </p:nvPr>
        </p:nvSpPr>
        <p:spPr>
          <a:xfrm>
            <a:off x="575725" y="900121"/>
            <a:ext cx="11616300" cy="759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TLD Application Management System (TAMS)</a:t>
            </a:r>
            <a:endParaRPr/>
          </a:p>
        </p:txBody>
      </p:sp>
      <p:cxnSp>
        <p:nvCxnSpPr>
          <p:cNvPr id="392" name="Google Shape;392;g3a8d126fbe8_0_94"/>
          <p:cNvCxnSpPr/>
          <p:nvPr/>
        </p:nvCxnSpPr>
        <p:spPr>
          <a:xfrm>
            <a:off x="768588" y="2124734"/>
            <a:ext cx="0" cy="524100"/>
          </a:xfrm>
          <a:prstGeom prst="straightConnector1">
            <a:avLst/>
          </a:prstGeom>
          <a:noFill/>
          <a:ln cap="flat" cmpd="sng" w="22225">
            <a:solidFill>
              <a:srgbClr val="F1633E"/>
            </a:solidFill>
            <a:prstDash val="solid"/>
            <a:round/>
            <a:headEnd len="sm" w="sm" type="none"/>
            <a:tailEnd len="sm" w="sm" type="none"/>
          </a:ln>
        </p:spPr>
      </p:cxnSp>
      <p:sp>
        <p:nvSpPr>
          <p:cNvPr id="393" name="Google Shape;393;g3a8d126fbe8_0_94"/>
          <p:cNvSpPr/>
          <p:nvPr/>
        </p:nvSpPr>
        <p:spPr>
          <a:xfrm>
            <a:off x="609600" y="1692025"/>
            <a:ext cx="11017200" cy="16911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87650" spcFirstLastPara="1" rIns="288000" wrap="square" tIns="154800">
            <a:noAutofit/>
          </a:bodyPr>
          <a:lstStyle/>
          <a:p>
            <a:pPr indent="0" lvl="0" marL="0" rtl="0" algn="l">
              <a:spcBef>
                <a:spcPts val="0"/>
              </a:spcBef>
              <a:spcAft>
                <a:spcPts val="0"/>
              </a:spcAft>
              <a:buNone/>
            </a:pPr>
            <a:r>
              <a:rPr b="1" lang="en-GB" sz="1800">
                <a:solidFill>
                  <a:schemeClr val="accent5"/>
                </a:solidFill>
              </a:rPr>
              <a:t>TAMS</a:t>
            </a:r>
            <a:endParaRPr b="1" sz="1800">
              <a:solidFill>
                <a:schemeClr val="accent5"/>
              </a:solidFill>
            </a:endParaRPr>
          </a:p>
          <a:p>
            <a:pPr indent="0" lvl="0" marL="0" rtl="0" algn="l">
              <a:spcBef>
                <a:spcPts val="0"/>
              </a:spcBef>
              <a:spcAft>
                <a:spcPts val="0"/>
              </a:spcAft>
              <a:buNone/>
            </a:pPr>
            <a:r>
              <a:rPr lang="en-GB" sz="1800">
                <a:solidFill>
                  <a:srgbClr val="0B3458"/>
                </a:solidFill>
                <a:extLst>
                  <a:ext uri="http://customooxmlschemas.google.com/">
                    <go:slidesCustomData xmlns:go="http://customooxmlschemas.google.com/" textRoundtripDataId="47"/>
                  </a:ext>
                </a:extLst>
              </a:rPr>
              <a:t>The secure online system used by applicants, ICANN, and evaluation panels to submit and manage new gTLD applications</a:t>
            </a:r>
            <a:r>
              <a:rPr lang="en-GB" sz="1800">
                <a:solidFill>
                  <a:srgbClr val="0B3458"/>
                </a:solidFill>
              </a:rPr>
              <a:t>, monitor application progress, track payment information, communicate about a specific application, provide clarifications or request changes to your application content, and receive critical notifications related to applications.</a:t>
            </a:r>
            <a:endParaRPr sz="1800">
              <a:solidFill>
                <a:srgbClr val="0B3458"/>
              </a:solidFill>
            </a:endParaRPr>
          </a:p>
          <a:p>
            <a:pPr indent="0" lvl="0" marL="0" rtl="0" algn="l">
              <a:spcBef>
                <a:spcPts val="0"/>
              </a:spcBef>
              <a:spcAft>
                <a:spcPts val="0"/>
              </a:spcAft>
              <a:buNone/>
            </a:pPr>
            <a:r>
              <a:t/>
            </a:r>
            <a:endParaRPr sz="1800">
              <a:solidFill>
                <a:srgbClr val="0B3458"/>
              </a:solidFil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B3458"/>
              </a:solidFill>
              <a:latin typeface="Arial"/>
              <a:ea typeface="Arial"/>
              <a:cs typeface="Arial"/>
              <a:sym typeface="Arial"/>
            </a:endParaRPr>
          </a:p>
        </p:txBody>
      </p:sp>
      <p:sp>
        <p:nvSpPr>
          <p:cNvPr id="394" name="Google Shape;394;g3a8d126fbe8_0_94"/>
          <p:cNvSpPr/>
          <p:nvPr/>
        </p:nvSpPr>
        <p:spPr>
          <a:xfrm rot="5400000">
            <a:off x="721415" y="1847746"/>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B3458"/>
              </a:solidFill>
              <a:latin typeface="Arial"/>
              <a:ea typeface="Arial"/>
              <a:cs typeface="Arial"/>
              <a:sym typeface="Arial"/>
            </a:endParaRPr>
          </a:p>
        </p:txBody>
      </p:sp>
      <p:cxnSp>
        <p:nvCxnSpPr>
          <p:cNvPr id="395" name="Google Shape;395;g3a8d126fbe8_0_94"/>
          <p:cNvCxnSpPr/>
          <p:nvPr/>
        </p:nvCxnSpPr>
        <p:spPr>
          <a:xfrm>
            <a:off x="609249" y="1718339"/>
            <a:ext cx="9600" cy="1658100"/>
          </a:xfrm>
          <a:prstGeom prst="straightConnector1">
            <a:avLst/>
          </a:prstGeom>
          <a:noFill/>
          <a:ln cap="flat" cmpd="sng" w="15875">
            <a:solidFill>
              <a:srgbClr val="F1633E"/>
            </a:solidFill>
            <a:prstDash val="solid"/>
            <a:round/>
            <a:headEnd len="sm" w="sm" type="none"/>
            <a:tailEnd len="sm" w="sm" type="none"/>
          </a:ln>
        </p:spPr>
      </p:cxnSp>
      <p:cxnSp>
        <p:nvCxnSpPr>
          <p:cNvPr id="396" name="Google Shape;396;g3a8d126fbe8_0_94"/>
          <p:cNvCxnSpPr/>
          <p:nvPr/>
        </p:nvCxnSpPr>
        <p:spPr>
          <a:xfrm>
            <a:off x="800819" y="4903014"/>
            <a:ext cx="0" cy="524100"/>
          </a:xfrm>
          <a:prstGeom prst="straightConnector1">
            <a:avLst/>
          </a:prstGeom>
          <a:noFill/>
          <a:ln cap="flat" cmpd="sng" w="22225">
            <a:solidFill>
              <a:srgbClr val="F1633E"/>
            </a:solidFill>
            <a:prstDash val="solid"/>
            <a:round/>
            <a:headEnd len="sm" w="sm" type="none"/>
            <a:tailEnd len="sm" w="sm" type="none"/>
          </a:ln>
        </p:spPr>
      </p:cxnSp>
      <p:sp>
        <p:nvSpPr>
          <p:cNvPr id="397" name="Google Shape;397;g3a8d126fbe8_0_94"/>
          <p:cNvSpPr/>
          <p:nvPr/>
        </p:nvSpPr>
        <p:spPr>
          <a:xfrm>
            <a:off x="641656" y="3746330"/>
            <a:ext cx="5322900" cy="21561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240000" lIns="487650" spcFirstLastPara="1" rIns="252000" wrap="square" tIns="154800">
            <a:noAutofit/>
          </a:bodyPr>
          <a:lstStyle/>
          <a:p>
            <a:pPr indent="0" lvl="0" marL="0" rtl="0" algn="l">
              <a:spcBef>
                <a:spcPts val="0"/>
              </a:spcBef>
              <a:spcAft>
                <a:spcPts val="0"/>
              </a:spcAft>
              <a:buNone/>
            </a:pPr>
            <a:r>
              <a:rPr b="1" lang="en-GB" sz="1850">
                <a:solidFill>
                  <a:schemeClr val="accent5"/>
                </a:solidFill>
              </a:rPr>
              <a:t>Critical Notes</a:t>
            </a:r>
            <a:endParaRPr b="1">
              <a:solidFill>
                <a:schemeClr val="accent5"/>
              </a:solidFill>
            </a:endParaRPr>
          </a:p>
          <a:p>
            <a:pPr indent="-342900" lvl="0" marL="457200" rtl="0" algn="l">
              <a:spcBef>
                <a:spcPts val="0"/>
              </a:spcBef>
              <a:spcAft>
                <a:spcPts val="0"/>
              </a:spcAft>
              <a:buClr>
                <a:schemeClr val="accent5"/>
              </a:buClr>
              <a:buSzPts val="1800"/>
              <a:buChar char="●"/>
            </a:pPr>
            <a:r>
              <a:rPr lang="en-GB" sz="1800">
                <a:solidFill>
                  <a:srgbClr val="0B3458"/>
                </a:solidFill>
              </a:rPr>
              <a:t>Application information must be submitted via the TLD Application Management System (</a:t>
            </a:r>
            <a:r>
              <a:rPr lang="en-GB" sz="1800">
                <a:solidFill>
                  <a:srgbClr val="0B3458"/>
                </a:solidFill>
                <a:extLst>
                  <a:ext uri="http://customooxmlschemas.google.com/">
                    <go:slidesCustomData xmlns:go="http://customooxmlschemas.google.com/" textRoundtripDataId="48"/>
                  </a:ext>
                </a:extLst>
              </a:rPr>
              <a:t>TAM</a:t>
            </a:r>
            <a:r>
              <a:rPr lang="en-GB" sz="1800">
                <a:solidFill>
                  <a:srgbClr val="0B3458"/>
                </a:solidFill>
              </a:rPr>
              <a:t>S).</a:t>
            </a:r>
            <a:endParaRPr sz="1800">
              <a:solidFill>
                <a:srgbClr val="0B3458"/>
              </a:solidFill>
            </a:endParaRPr>
          </a:p>
          <a:p>
            <a:pPr indent="-342900" lvl="0" marL="457200" rtl="0" algn="l">
              <a:spcBef>
                <a:spcPts val="0"/>
              </a:spcBef>
              <a:spcAft>
                <a:spcPts val="0"/>
              </a:spcAft>
              <a:buClr>
                <a:schemeClr val="accent5"/>
              </a:buClr>
              <a:buSzPts val="1800"/>
              <a:buChar char="●"/>
            </a:pPr>
            <a:r>
              <a:rPr lang="en-GB" sz="1800">
                <a:solidFill>
                  <a:srgbClr val="0B3458"/>
                </a:solidFill>
              </a:rPr>
              <a:t>Applications cannot be modified after submission except through </a:t>
            </a:r>
            <a:r>
              <a:rPr lang="en-GB" sz="1800">
                <a:solidFill>
                  <a:srgbClr val="0B3458"/>
                </a:solidFill>
                <a:extLst>
                  <a:ext uri="http://customooxmlschemas.google.com/">
                    <go:slidesCustomData xmlns:go="http://customooxmlschemas.google.com/" textRoundtripDataId="49"/>
                  </a:ext>
                </a:extLst>
              </a:rPr>
              <a:t>the Application Change Request process</a:t>
            </a:r>
            <a:r>
              <a:rPr lang="en-GB" sz="1800">
                <a:solidFill>
                  <a:srgbClr val="0B3458"/>
                </a:solidFill>
              </a:rPr>
              <a:t>.</a:t>
            </a:r>
            <a:endParaRPr sz="2067">
              <a:solidFill>
                <a:srgbClr val="0B3458"/>
              </a:solidFil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B3458"/>
              </a:solidFill>
              <a:latin typeface="Arial"/>
              <a:ea typeface="Arial"/>
              <a:cs typeface="Arial"/>
              <a:sym typeface="Arial"/>
            </a:endParaRPr>
          </a:p>
        </p:txBody>
      </p:sp>
      <p:sp>
        <p:nvSpPr>
          <p:cNvPr id="398" name="Google Shape;398;g3a8d126fbe8_0_94"/>
          <p:cNvSpPr/>
          <p:nvPr/>
        </p:nvSpPr>
        <p:spPr>
          <a:xfrm rot="5400000">
            <a:off x="753646" y="3924284"/>
            <a:ext cx="218400" cy="2508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B3458"/>
              </a:solidFill>
              <a:latin typeface="Arial"/>
              <a:ea typeface="Arial"/>
              <a:cs typeface="Arial"/>
              <a:sym typeface="Arial"/>
            </a:endParaRPr>
          </a:p>
        </p:txBody>
      </p:sp>
      <p:cxnSp>
        <p:nvCxnSpPr>
          <p:cNvPr id="399" name="Google Shape;399;g3a8d126fbe8_0_94"/>
          <p:cNvCxnSpPr/>
          <p:nvPr/>
        </p:nvCxnSpPr>
        <p:spPr>
          <a:xfrm>
            <a:off x="637556" y="3766980"/>
            <a:ext cx="6900" cy="2135400"/>
          </a:xfrm>
          <a:prstGeom prst="straightConnector1">
            <a:avLst/>
          </a:prstGeom>
          <a:noFill/>
          <a:ln cap="flat" cmpd="sng" w="15875">
            <a:solidFill>
              <a:srgbClr val="F1633E"/>
            </a:solidFill>
            <a:prstDash val="solid"/>
            <a:round/>
            <a:headEnd len="sm" w="sm" type="none"/>
            <a:tailEnd len="sm" w="sm" type="none"/>
          </a:ln>
        </p:spPr>
      </p:cxnSp>
      <p:pic>
        <p:nvPicPr>
          <p:cNvPr id="400" name="Google Shape;400;g3a8d126fbe8_0_94" title="3PreSub.png"/>
          <p:cNvPicPr preferRelativeResize="0"/>
          <p:nvPr/>
        </p:nvPicPr>
        <p:blipFill rotWithShape="1">
          <a:blip r:embed="rId3">
            <a:alphaModFix/>
          </a:blip>
          <a:srcRect b="0" l="248" r="248" t="0"/>
          <a:stretch/>
        </p:blipFill>
        <p:spPr>
          <a:xfrm>
            <a:off x="5264137" y="-2175"/>
            <a:ext cx="5496182" cy="9196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39a173cb8d0_0_173">
            <a:hlinkClick action="ppaction://hlinksldjump" r:id="rId3"/>
          </p:cNvPr>
          <p:cNvSpPr txBox="1"/>
          <p:nvPr/>
        </p:nvSpPr>
        <p:spPr>
          <a:xfrm>
            <a:off x="674550" y="670825"/>
            <a:ext cx="26133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GB" sz="1500" u="sng" cap="none" strike="noStrike">
                <a:solidFill>
                  <a:srgbClr val="4CCDD5"/>
                </a:solidFill>
                <a:latin typeface="Arial"/>
                <a:ea typeface="Arial"/>
                <a:cs typeface="Arial"/>
                <a:sym typeface="Arial"/>
              </a:rPr>
              <a:t>Back to Table of Contents</a:t>
            </a:r>
            <a:endParaRPr b="0" i="1" sz="1500" u="sng" cap="none" strike="noStrike">
              <a:solidFill>
                <a:srgbClr val="4CCDD5"/>
              </a:solidFill>
              <a:latin typeface="Arial"/>
              <a:ea typeface="Arial"/>
              <a:cs typeface="Arial"/>
              <a:sym typeface="Arial"/>
            </a:endParaRPr>
          </a:p>
        </p:txBody>
      </p:sp>
      <p:sp>
        <p:nvSpPr>
          <p:cNvPr id="407" name="Google Shape;407;g39a173cb8d0_0_173"/>
          <p:cNvSpPr txBox="1"/>
          <p:nvPr>
            <p:ph idx="1" type="body"/>
          </p:nvPr>
        </p:nvSpPr>
        <p:spPr>
          <a:xfrm>
            <a:off x="540000" y="2160000"/>
            <a:ext cx="7584300" cy="1269000"/>
          </a:xfrm>
          <a:prstGeom prst="rect">
            <a:avLst/>
          </a:prstGeom>
          <a:solidFill>
            <a:srgbClr val="4CCED5"/>
          </a:solidFill>
          <a:ln>
            <a:noFill/>
          </a:ln>
        </p:spPr>
        <p:txBody>
          <a:bodyPr anchorCtr="0" anchor="t" bIns="0" lIns="0" spcFirstLastPara="1" rIns="0" wrap="square" tIns="0">
            <a:noAutofit/>
          </a:bodyPr>
          <a:lstStyle/>
          <a:p>
            <a:pPr indent="0" lvl="0" marL="0" rtl="0" algn="l">
              <a:spcBef>
                <a:spcPts val="0"/>
              </a:spcBef>
              <a:spcAft>
                <a:spcPts val="0"/>
              </a:spcAft>
              <a:buNone/>
            </a:pPr>
            <a:r>
              <a:rPr lang="en-GB"/>
              <a:t>Application Submission and Pre-Evaluation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7200"/>
              <a:buNone/>
            </a:pPr>
            <a:r>
              <a:t/>
            </a:r>
            <a:endParaRPr/>
          </a:p>
          <a:p>
            <a:pPr indent="0" lvl="0" marL="0" rtl="0" algn="l">
              <a:lnSpc>
                <a:spcPct val="100000"/>
              </a:lnSpc>
              <a:spcBef>
                <a:spcPts val="0"/>
              </a:spcBef>
              <a:spcAft>
                <a:spcPts val="0"/>
              </a:spcAft>
              <a:buSzPts val="7200"/>
              <a:buNone/>
            </a:pPr>
            <a:r>
              <a:t/>
            </a:r>
            <a:endParaRPr/>
          </a:p>
        </p:txBody>
      </p:sp>
      <p:sp>
        <p:nvSpPr>
          <p:cNvPr id="408" name="Google Shape;408;g39a173cb8d0_0_173"/>
          <p:cNvSpPr txBox="1"/>
          <p:nvPr/>
        </p:nvSpPr>
        <p:spPr>
          <a:xfrm>
            <a:off x="540000" y="3570034"/>
            <a:ext cx="7751700" cy="1107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lang="en-GB" sz="2133">
                <a:solidFill>
                  <a:schemeClr val="lt1"/>
                </a:solidFill>
              </a:rPr>
              <a:t>Overview of key submission requirements, timelines, validations, and early evaluation steps in the 2026 application process.</a:t>
            </a:r>
            <a:endParaRPr b="0" i="0" sz="2133"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4"/>
          <p:cNvPicPr preferRelativeResize="0"/>
          <p:nvPr/>
        </p:nvPicPr>
        <p:blipFill>
          <a:blip r:embed="rId3">
            <a:alphaModFix/>
          </a:blip>
          <a:stretch>
            <a:fillRect/>
          </a:stretch>
        </p:blipFill>
        <p:spPr>
          <a:xfrm>
            <a:off x="7727175" y="1491285"/>
            <a:ext cx="3044699" cy="3598276"/>
          </a:xfrm>
          <a:prstGeom prst="rect">
            <a:avLst/>
          </a:prstGeom>
          <a:noFill/>
          <a:ln>
            <a:noFill/>
          </a:ln>
        </p:spPr>
      </p:pic>
      <p:sp>
        <p:nvSpPr>
          <p:cNvPr id="102" name="Google Shape;102;p4"/>
          <p:cNvSpPr txBox="1"/>
          <p:nvPr>
            <p:ph type="title"/>
          </p:nvPr>
        </p:nvSpPr>
        <p:spPr>
          <a:xfrm>
            <a:off x="1227501" y="2273775"/>
            <a:ext cx="4762500" cy="166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GB" sz="4000"/>
              <a:t>Welcome Message</a:t>
            </a:r>
            <a:endParaRPr sz="4000"/>
          </a:p>
          <a:p>
            <a:pPr indent="0" lvl="0" marL="0" rtl="0" algn="l">
              <a:lnSpc>
                <a:spcPct val="100000"/>
              </a:lnSpc>
              <a:spcBef>
                <a:spcPts val="0"/>
              </a:spcBef>
              <a:spcAft>
                <a:spcPts val="0"/>
              </a:spcAft>
              <a:buSzPts val="3200"/>
              <a:buNone/>
            </a:pPr>
            <a:r>
              <a:t/>
            </a:r>
            <a:endParaRPr/>
          </a:p>
          <a:p>
            <a:pPr indent="0" lvl="0" marL="0" rtl="0" algn="l">
              <a:lnSpc>
                <a:spcPct val="100000"/>
              </a:lnSpc>
              <a:spcBef>
                <a:spcPts val="0"/>
              </a:spcBef>
              <a:spcAft>
                <a:spcPts val="0"/>
              </a:spcAft>
              <a:buSzPts val="3200"/>
              <a:buNone/>
            </a:pPr>
            <a:r>
              <a:rPr lang="en-GB"/>
              <a:t>Lars Hoffmann</a:t>
            </a:r>
            <a:endParaRPr/>
          </a:p>
        </p:txBody>
      </p:sp>
      <p:sp>
        <p:nvSpPr>
          <p:cNvPr id="103" name="Google Shape;103;p4"/>
          <p:cNvSpPr txBox="1"/>
          <p:nvPr/>
        </p:nvSpPr>
        <p:spPr>
          <a:xfrm>
            <a:off x="1227500" y="4172731"/>
            <a:ext cx="5130000" cy="67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200"/>
              <a:buFont typeface="Arial"/>
              <a:buNone/>
            </a:pPr>
            <a:r>
              <a:rPr lang="en-GB" sz="2200">
                <a:solidFill>
                  <a:srgbClr val="0B3458"/>
                </a:solidFill>
              </a:rPr>
              <a:t>VP, New gTLD Program Management and Deputy Program Lead</a:t>
            </a:r>
            <a:endParaRPr b="0" i="0" sz="1600" u="none" cap="none" strike="noStrike">
              <a:solidFill>
                <a:srgbClr val="000000"/>
              </a:solidFill>
              <a:latin typeface="Arial"/>
              <a:ea typeface="Arial"/>
              <a:cs typeface="Arial"/>
              <a:sym typeface="Arial"/>
            </a:endParaRPr>
          </a:p>
        </p:txBody>
      </p:sp>
      <p:pic>
        <p:nvPicPr>
          <p:cNvPr id="104" name="Google Shape;104;p4"/>
          <p:cNvPicPr preferRelativeResize="0"/>
          <p:nvPr/>
        </p:nvPicPr>
        <p:blipFill rotWithShape="1">
          <a:blip r:embed="rId4">
            <a:alphaModFix/>
          </a:blip>
          <a:srcRect b="0" l="0" r="0" t="0"/>
          <a:stretch/>
        </p:blipFill>
        <p:spPr>
          <a:xfrm>
            <a:off x="15916199" y="1224175"/>
            <a:ext cx="3932251" cy="3932251"/>
          </a:xfrm>
          <a:prstGeom prst="rect">
            <a:avLst/>
          </a:prstGeom>
          <a:noFill/>
          <a:ln>
            <a:noFill/>
          </a:ln>
        </p:spPr>
      </p:pic>
      <p:sp>
        <p:nvSpPr>
          <p:cNvPr id="105" name="Google Shape;105;p4"/>
          <p:cNvSpPr/>
          <p:nvPr/>
        </p:nvSpPr>
        <p:spPr>
          <a:xfrm>
            <a:off x="7780800" y="1491275"/>
            <a:ext cx="2991000" cy="3665100"/>
          </a:xfrm>
          <a:prstGeom prst="rect">
            <a:avLst/>
          </a:prstGeom>
          <a:noFill/>
          <a:ln cap="flat" cmpd="sng" w="114300">
            <a:solidFill>
              <a:srgbClr val="E969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6"/>
          <p:cNvSpPr txBox="1"/>
          <p:nvPr>
            <p:ph type="title"/>
          </p:nvPr>
        </p:nvSpPr>
        <p:spPr>
          <a:xfrm>
            <a:off x="540000" y="900001"/>
            <a:ext cx="8500800" cy="575700"/>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2800"/>
              <a:buNone/>
            </a:pPr>
            <a:r>
              <a:t/>
            </a:r>
            <a:endParaRPr/>
          </a:p>
        </p:txBody>
      </p:sp>
      <p:sp>
        <p:nvSpPr>
          <p:cNvPr id="415" name="Google Shape;415;p16"/>
          <p:cNvSpPr/>
          <p:nvPr/>
        </p:nvSpPr>
        <p:spPr>
          <a:xfrm>
            <a:off x="0" y="23003"/>
            <a:ext cx="12192000" cy="6858000"/>
          </a:xfrm>
          <a:prstGeom prst="rect">
            <a:avLst/>
          </a:prstGeom>
          <a:solidFill>
            <a:srgbClr val="F1EFEA"/>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6" name="Google Shape;416;p16"/>
          <p:cNvSpPr/>
          <p:nvPr/>
        </p:nvSpPr>
        <p:spPr>
          <a:xfrm>
            <a:off x="11585887"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17" name="Google Shape;417;p16"/>
          <p:cNvSpPr txBox="1"/>
          <p:nvPr/>
        </p:nvSpPr>
        <p:spPr>
          <a:xfrm>
            <a:off x="300353" y="900000"/>
            <a:ext cx="11488800" cy="450600"/>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3366"/>
              <a:buFont typeface="Arial"/>
              <a:buNone/>
            </a:pPr>
            <a:r>
              <a:rPr b="1" i="0" lang="en-GB" sz="3366" u="none" cap="none" strike="noStrike">
                <a:solidFill>
                  <a:srgbClr val="002B49"/>
                </a:solidFill>
                <a:latin typeface="Arial"/>
                <a:ea typeface="Arial"/>
                <a:cs typeface="Arial"/>
                <a:sym typeface="Arial"/>
              </a:rPr>
              <a:t>Application Submission and Pre-Evaluation Timeline</a:t>
            </a:r>
            <a:r>
              <a:rPr b="1" i="0" lang="en-GB" sz="3366" u="none" cap="none" strike="noStrike">
                <a:solidFill>
                  <a:srgbClr val="002B49"/>
                </a:solidFill>
                <a:latin typeface="Arial"/>
                <a:ea typeface="Arial"/>
                <a:cs typeface="Arial"/>
                <a:sym typeface="Arial"/>
                <a:extLst>
                  <a:ext uri="http://customooxmlschemas.google.com/">
                    <go:slidesCustomData xmlns:go="http://customooxmlschemas.google.com/" textRoundtripDataId="50"/>
                  </a:ext>
                </a:extLst>
              </a:rPr>
              <a:t>*</a:t>
            </a:r>
            <a:endParaRPr b="1" i="0" sz="3366" u="none" cap="none" strike="noStrike">
              <a:solidFill>
                <a:srgbClr val="002B49"/>
              </a:solidFill>
              <a:latin typeface="Arial"/>
              <a:ea typeface="Arial"/>
              <a:cs typeface="Arial"/>
              <a:sym typeface="Arial"/>
            </a:endParaRPr>
          </a:p>
        </p:txBody>
      </p:sp>
      <p:pic>
        <p:nvPicPr>
          <p:cNvPr id="418" name="Google Shape;418;p16"/>
          <p:cNvPicPr preferRelativeResize="0"/>
          <p:nvPr/>
        </p:nvPicPr>
        <p:blipFill rotWithShape="1">
          <a:blip r:embed="rId3">
            <a:alphaModFix/>
          </a:blip>
          <a:srcRect b="0" l="0" r="0" t="0"/>
          <a:stretch/>
        </p:blipFill>
        <p:spPr>
          <a:xfrm>
            <a:off x="457366" y="288002"/>
            <a:ext cx="3092487" cy="289921"/>
          </a:xfrm>
          <a:prstGeom prst="rect">
            <a:avLst/>
          </a:prstGeom>
          <a:noFill/>
          <a:ln>
            <a:noFill/>
          </a:ln>
        </p:spPr>
      </p:pic>
      <p:graphicFrame>
        <p:nvGraphicFramePr>
          <p:cNvPr id="419" name="Google Shape;419;p16"/>
          <p:cNvGraphicFramePr/>
          <p:nvPr/>
        </p:nvGraphicFramePr>
        <p:xfrm>
          <a:off x="138049" y="4063896"/>
          <a:ext cx="3000000" cy="3000000"/>
        </p:xfrm>
        <a:graphic>
          <a:graphicData uri="http://schemas.openxmlformats.org/drawingml/2006/table">
            <a:tbl>
              <a:tblPr>
                <a:noFill/>
                <a:tableStyleId>{826F51F3-46DF-4322-AAE3-6F56AD7A2AB2}</a:tableStyleId>
              </a:tblPr>
              <a:tblGrid>
                <a:gridCol w="3343000"/>
                <a:gridCol w="8466200"/>
              </a:tblGrid>
              <a:tr h="335300">
                <a:tc>
                  <a:txBody>
                    <a:bodyPr/>
                    <a:lstStyle/>
                    <a:p>
                      <a:pPr indent="0" lvl="0" marL="0" marR="0" rtl="0" algn="ctr">
                        <a:lnSpc>
                          <a:spcPct val="100000"/>
                        </a:lnSpc>
                        <a:spcBef>
                          <a:spcPts val="0"/>
                        </a:spcBef>
                        <a:spcAft>
                          <a:spcPts val="0"/>
                        </a:spcAft>
                        <a:buClr>
                          <a:srgbClr val="000000"/>
                        </a:buClr>
                        <a:buSzPts val="1050"/>
                        <a:buFont typeface="Arial"/>
                        <a:buNone/>
                      </a:pPr>
                      <a:r>
                        <a:rPr b="1" lang="en-GB" sz="1400" u="none" cap="none" strike="noStrike">
                          <a:solidFill>
                            <a:schemeClr val="lt1"/>
                          </a:solidFill>
                        </a:rPr>
                        <a:t>Date</a:t>
                      </a:r>
                      <a:endParaRPr sz="1900" u="none" cap="none" strike="noStrike">
                        <a:solidFill>
                          <a:schemeClr val="lt1"/>
                        </a:solidFill>
                      </a:endParaRPr>
                    </a:p>
                  </a:txBody>
                  <a:tcPr marT="60975" marB="60975" marR="121925" marL="121925" anchor="ctr">
                    <a:solidFill>
                      <a:schemeClr val="accent4"/>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1" lang="en-GB" sz="1400" u="none" cap="none" strike="noStrike">
                          <a:solidFill>
                            <a:schemeClr val="lt1"/>
                          </a:solidFill>
                        </a:rPr>
                        <a:t>Milestone</a:t>
                      </a:r>
                      <a:endParaRPr sz="1900" u="none" cap="none" strike="noStrike">
                        <a:solidFill>
                          <a:schemeClr val="lt1"/>
                        </a:solidFill>
                      </a:endParaRPr>
                    </a:p>
                  </a:txBody>
                  <a:tcPr marT="60975" marB="60975" marR="121925" marL="121925" anchor="ctr">
                    <a:solidFill>
                      <a:schemeClr val="accent4"/>
                    </a:solidFill>
                  </a:tcPr>
                </a:tc>
              </a:tr>
              <a:tr h="407725">
                <a:tc>
                  <a:txBody>
                    <a:bodyPr/>
                    <a:lstStyle/>
                    <a:p>
                      <a:pPr indent="0" lvl="0" marL="0" marR="0" rtl="0" algn="l">
                        <a:lnSpc>
                          <a:spcPct val="100000"/>
                        </a:lnSpc>
                        <a:spcBef>
                          <a:spcPts val="0"/>
                        </a:spcBef>
                        <a:spcAft>
                          <a:spcPts val="0"/>
                        </a:spcAft>
                        <a:buClr>
                          <a:srgbClr val="000000"/>
                        </a:buClr>
                        <a:buSzPts val="900"/>
                        <a:buFont typeface="Arial"/>
                        <a:buNone/>
                      </a:pPr>
                      <a:r>
                        <a:rPr lang="en-GB" sz="1200" u="none" cap="none" strike="noStrike">
                          <a:solidFill>
                            <a:srgbClr val="0B3458"/>
                          </a:solidFill>
                        </a:rPr>
                        <a:t>30</a:t>
                      </a:r>
                      <a:r>
                        <a:rPr lang="en-GB" sz="1200">
                          <a:solidFill>
                            <a:srgbClr val="0B3458"/>
                          </a:solidFill>
                        </a:rPr>
                        <a:t> </a:t>
                      </a:r>
                      <a:r>
                        <a:rPr lang="en-GB" sz="1200" u="none" cap="none" strike="noStrike">
                          <a:solidFill>
                            <a:srgbClr val="0B3458"/>
                          </a:solidFill>
                        </a:rPr>
                        <a:t>April 2026 – </a:t>
                      </a:r>
                      <a:r>
                        <a:rPr lang="en-GB" sz="1200">
                          <a:solidFill>
                            <a:srgbClr val="0B3458"/>
                          </a:solidFill>
                        </a:rPr>
                        <a:t>12 Aug </a:t>
                      </a:r>
                      <a:r>
                        <a:rPr lang="en-GB" sz="1200" u="none" cap="none" strike="noStrike">
                          <a:solidFill>
                            <a:srgbClr val="0B3458"/>
                          </a:solidFill>
                        </a:rPr>
                        <a:t>(15 weeks)</a:t>
                      </a:r>
                      <a:endParaRPr sz="1200" u="none" cap="none" strike="noStrike">
                        <a:solidFill>
                          <a:srgbClr val="0B3458"/>
                        </a:solidFill>
                      </a:endParaRPr>
                    </a:p>
                  </a:txBody>
                  <a:tcPr marT="0" marB="0" marR="121925" marL="121925" anchor="ctr">
                    <a:solidFill>
                      <a:srgbClr val="EA903A">
                        <a:alpha val="45910"/>
                      </a:srgbClr>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1200" u="none" cap="none" strike="noStrike">
                          <a:solidFill>
                            <a:srgbClr val="0B3458"/>
                          </a:solidFill>
                        </a:rPr>
                        <a:t>gTLD Application submission period </a:t>
                      </a:r>
                      <a:r>
                        <a:rPr b="0" lang="en-GB" sz="1200" u="none" cap="none" strike="noStrike">
                          <a:solidFill>
                            <a:srgbClr val="0B3458"/>
                          </a:solidFill>
                        </a:rPr>
                        <a:t>opens</a:t>
                      </a:r>
                      <a:r>
                        <a:rPr lang="en-GB" sz="1200" u="none" cap="none" strike="noStrike">
                          <a:solidFill>
                            <a:srgbClr val="0B3458"/>
                          </a:solidFill>
                        </a:rPr>
                        <a:t> for application info to be submitted via the TLD Application Management System (TAMS)</a:t>
                      </a:r>
                      <a:endParaRPr sz="1200" u="none" cap="none" strike="noStrike">
                        <a:solidFill>
                          <a:srgbClr val="0B3458"/>
                        </a:solidFill>
                      </a:endParaRPr>
                    </a:p>
                  </a:txBody>
                  <a:tcPr marT="0" marB="0" marR="121925" marL="121925" anchor="ctr">
                    <a:solidFill>
                      <a:srgbClr val="00B0F0">
                        <a:alpha val="0"/>
                      </a:srgbClr>
                    </a:solidFill>
                  </a:tcPr>
                </a:tc>
              </a:tr>
              <a:tr h="365750">
                <a:tc>
                  <a:txBody>
                    <a:bodyPr/>
                    <a:lstStyle/>
                    <a:p>
                      <a:pPr indent="0" lvl="0" marL="0" marR="0" rtl="0" algn="l">
                        <a:lnSpc>
                          <a:spcPct val="100000"/>
                        </a:lnSpc>
                        <a:spcBef>
                          <a:spcPts val="0"/>
                        </a:spcBef>
                        <a:spcAft>
                          <a:spcPts val="0"/>
                        </a:spcAft>
                        <a:buClr>
                          <a:srgbClr val="000000"/>
                        </a:buClr>
                        <a:buSzPts val="900"/>
                        <a:buFont typeface="Arial"/>
                        <a:buNone/>
                      </a:pPr>
                      <a:r>
                        <a:rPr lang="en-GB" sz="1200">
                          <a:solidFill>
                            <a:srgbClr val="0B3458"/>
                          </a:solidFill>
                        </a:rPr>
                        <a:t>19 Aug</a:t>
                      </a:r>
                      <a:r>
                        <a:rPr lang="en-GB" sz="1200" u="none" cap="none" strike="noStrike">
                          <a:solidFill>
                            <a:srgbClr val="0B3458"/>
                          </a:solidFill>
                        </a:rPr>
                        <a:t> 2026</a:t>
                      </a:r>
                      <a:endParaRPr sz="1200" u="none" cap="none" strike="noStrike">
                        <a:solidFill>
                          <a:srgbClr val="0B3458"/>
                        </a:solidFill>
                      </a:endParaRPr>
                    </a:p>
                  </a:txBody>
                  <a:tcPr marT="0" marB="0" marR="121925" marL="121925" anchor="ctr">
                    <a:solidFill>
                      <a:srgbClr val="EA903A">
                        <a:alpha val="45910"/>
                      </a:srgbClr>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1200" u="none" cap="none" strike="noStrike">
                          <a:solidFill>
                            <a:srgbClr val="0B3458"/>
                          </a:solidFill>
                        </a:rPr>
                        <a:t>Evaluation fee payment window closes </a:t>
                      </a:r>
                      <a:r>
                        <a:rPr lang="en-GB" sz="1200" u="none" cap="none" strike="noStrike">
                          <a:solidFill>
                            <a:srgbClr val="0B3458"/>
                          </a:solidFill>
                        </a:rPr>
                        <a:t>– 7 days after application period</a:t>
                      </a:r>
                      <a:endParaRPr sz="1200" u="none" cap="none" strike="noStrike">
                        <a:solidFill>
                          <a:srgbClr val="0B3458"/>
                        </a:solidFill>
                      </a:endParaRPr>
                    </a:p>
                  </a:txBody>
                  <a:tcPr marT="0" marB="0" marR="121925" marL="121925" anchor="ctr">
                    <a:solidFill>
                      <a:srgbClr val="00B0F0">
                        <a:alpha val="0"/>
                      </a:srgbClr>
                    </a:solidFill>
                  </a:tcPr>
                </a:tc>
              </a:tr>
              <a:tr h="276875">
                <a:tc>
                  <a:txBody>
                    <a:bodyPr/>
                    <a:lstStyle/>
                    <a:p>
                      <a:pPr indent="0" lvl="0" marL="0" marR="0" rtl="0" algn="l">
                        <a:lnSpc>
                          <a:spcPct val="100000"/>
                        </a:lnSpc>
                        <a:spcBef>
                          <a:spcPts val="0"/>
                        </a:spcBef>
                        <a:spcAft>
                          <a:spcPts val="0"/>
                        </a:spcAft>
                        <a:buClr>
                          <a:srgbClr val="000000"/>
                        </a:buClr>
                        <a:buSzPts val="900"/>
                        <a:buFont typeface="Arial"/>
                        <a:buNone/>
                      </a:pPr>
                      <a:r>
                        <a:rPr lang="en-GB" sz="1200" u="none" cap="none" strike="noStrike">
                          <a:solidFill>
                            <a:srgbClr val="0B3458"/>
                          </a:solidFill>
                        </a:rPr>
                        <a:t>Aug – Oct. 2026</a:t>
                      </a:r>
                      <a:endParaRPr sz="1200" u="none" cap="none" strike="noStrike">
                        <a:solidFill>
                          <a:srgbClr val="0B3458"/>
                        </a:solidFill>
                      </a:endParaRPr>
                    </a:p>
                  </a:txBody>
                  <a:tcPr marT="0" marB="0" marR="121925" marL="121925" anchor="ctr">
                    <a:lnB cap="flat" cmpd="sng" w="9525">
                      <a:solidFill>
                        <a:schemeClr val="accent6">
                          <a:alpha val="0"/>
                        </a:schemeClr>
                      </a:solidFill>
                      <a:prstDash val="solid"/>
                      <a:round/>
                      <a:headEnd len="sm" w="sm" type="none"/>
                      <a:tailEnd len="sm" w="sm" type="none"/>
                    </a:lnB>
                    <a:solidFill>
                      <a:srgbClr val="EA903A">
                        <a:alpha val="45910"/>
                      </a:srgbClr>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GB" sz="1200" u="none" cap="none" strike="noStrike">
                          <a:solidFill>
                            <a:srgbClr val="0B3458"/>
                          </a:solidFill>
                        </a:rPr>
                        <a:t>Admin Check</a:t>
                      </a:r>
                      <a:endParaRPr sz="1200" u="none" cap="none" strike="noStrike">
                        <a:solidFill>
                          <a:srgbClr val="0B3458"/>
                        </a:solidFill>
                      </a:endParaRPr>
                    </a:p>
                  </a:txBody>
                  <a:tcPr marT="0" marB="0" marR="121925" marL="121925" anchor="ctr">
                    <a:lnB cap="flat" cmpd="sng" w="9525">
                      <a:solidFill>
                        <a:schemeClr val="accent6">
                          <a:alpha val="0"/>
                        </a:schemeClr>
                      </a:solidFill>
                      <a:prstDash val="solid"/>
                      <a:round/>
                      <a:headEnd len="sm" w="sm" type="none"/>
                      <a:tailEnd len="sm" w="sm" type="none"/>
                    </a:lnB>
                    <a:solidFill>
                      <a:srgbClr val="00B0F0">
                        <a:alpha val="0"/>
                      </a:srgbClr>
                    </a:solidFill>
                  </a:tcPr>
                </a:tc>
              </a:tr>
              <a:tr h="276875">
                <a:tc>
                  <a:txBody>
                    <a:bodyPr/>
                    <a:lstStyle/>
                    <a:p>
                      <a:pPr indent="0" lvl="0" marL="0" marR="0" rtl="0" algn="l">
                        <a:lnSpc>
                          <a:spcPct val="100000"/>
                        </a:lnSpc>
                        <a:spcBef>
                          <a:spcPts val="0"/>
                        </a:spcBef>
                        <a:spcAft>
                          <a:spcPts val="0"/>
                        </a:spcAft>
                        <a:buClr>
                          <a:srgbClr val="000000"/>
                        </a:buClr>
                        <a:buSzPts val="900"/>
                        <a:buFont typeface="Arial"/>
                        <a:buNone/>
                      </a:pPr>
                      <a:r>
                        <a:rPr lang="en-GB" sz="1200" u="none" cap="none" strike="noStrike">
                          <a:solidFill>
                            <a:srgbClr val="0B3458"/>
                          </a:solidFill>
                        </a:rPr>
                        <a:t>Projected Oct. 2026</a:t>
                      </a:r>
                      <a:endParaRPr sz="1200" u="none" cap="none" strike="noStrike">
                        <a:solidFill>
                          <a:srgbClr val="0B3458"/>
                        </a:solidFill>
                      </a:endParaRPr>
                    </a:p>
                  </a:txBody>
                  <a:tcPr marT="0" marB="0" marR="121925" marL="121925" anchor="ctr">
                    <a:lnL cap="flat" cmpd="sng" w="9525">
                      <a:solidFill>
                        <a:schemeClr val="accent6">
                          <a:alpha val="0"/>
                        </a:scheme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6">
                          <a:alpha val="0"/>
                        </a:schemeClr>
                      </a:solidFill>
                      <a:prstDash val="solid"/>
                      <a:round/>
                      <a:headEnd len="sm" w="sm" type="none"/>
                      <a:tailEnd len="sm" w="sm" type="none"/>
                    </a:lnT>
                    <a:lnB cap="flat" cmpd="sng" w="9525">
                      <a:solidFill>
                        <a:schemeClr val="accent6">
                          <a:alpha val="0"/>
                        </a:schemeClr>
                      </a:solidFill>
                      <a:prstDash val="solid"/>
                      <a:round/>
                      <a:headEnd len="sm" w="sm" type="none"/>
                      <a:tailEnd len="sm" w="sm" type="none"/>
                    </a:lnB>
                    <a:solidFill>
                      <a:srgbClr val="EA903A">
                        <a:alpha val="45910"/>
                      </a:srgbClr>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GB" sz="1200" u="none" cap="none" strike="noStrike">
                          <a:solidFill>
                            <a:srgbClr val="0B3458"/>
                          </a:solidFill>
                        </a:rPr>
                        <a:t>Reveal </a:t>
                      </a:r>
                      <a:r>
                        <a:rPr lang="en-GB" sz="1200">
                          <a:solidFill>
                            <a:srgbClr val="0B3458"/>
                          </a:solidFill>
                        </a:rPr>
                        <a:t>D</a:t>
                      </a:r>
                      <a:r>
                        <a:rPr lang="en-GB" sz="1200" u="none" cap="none" strike="noStrike">
                          <a:solidFill>
                            <a:srgbClr val="0B3458"/>
                          </a:solidFill>
                          <a:extLst>
                            <a:ext uri="http://customooxmlschemas.google.com/">
                              <go:slidesCustomData xmlns:go="http://customooxmlschemas.google.com/" textRoundtripDataId="51"/>
                            </a:ext>
                          </a:extLst>
                        </a:rPr>
                        <a:t>ay</a:t>
                      </a:r>
                      <a:endParaRPr sz="1200" u="none" cap="none" strike="noStrike">
                        <a:solidFill>
                          <a:srgbClr val="0B3458"/>
                        </a:solidFill>
                      </a:endParaRPr>
                    </a:p>
                  </a:txBody>
                  <a:tcPr marT="0" marB="0" marR="121925" marL="121925" anchor="ctr">
                    <a:lnL cap="flat" cmpd="sng" w="9525">
                      <a:solidFill>
                        <a:srgbClr val="000000">
                          <a:alpha val="0"/>
                        </a:srgb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alpha val="0"/>
                        </a:schemeClr>
                      </a:solidFill>
                      <a:prstDash val="solid"/>
                      <a:round/>
                      <a:headEnd len="sm" w="sm" type="none"/>
                      <a:tailEnd len="sm" w="sm" type="none"/>
                    </a:lnT>
                    <a:lnB cap="flat" cmpd="sng" w="9525">
                      <a:solidFill>
                        <a:schemeClr val="accent6">
                          <a:alpha val="0"/>
                        </a:schemeClr>
                      </a:solidFill>
                      <a:prstDash val="solid"/>
                      <a:round/>
                      <a:headEnd len="sm" w="sm" type="none"/>
                      <a:tailEnd len="sm" w="sm" type="none"/>
                    </a:lnB>
                    <a:solidFill>
                      <a:srgbClr val="00B0F0">
                        <a:alpha val="0"/>
                      </a:srgbClr>
                    </a:solidFill>
                  </a:tcPr>
                </a:tc>
              </a:tr>
              <a:tr h="2768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0B3458"/>
                          </a:solidFill>
                        </a:rPr>
                        <a:t>Projected Oct.2026</a:t>
                      </a:r>
                      <a:endParaRPr sz="1200" u="none" cap="none" strike="noStrike">
                        <a:solidFill>
                          <a:srgbClr val="0B3458"/>
                        </a:solidFill>
                      </a:endParaRPr>
                    </a:p>
                  </a:txBody>
                  <a:tcPr marT="0" marB="0" marR="121925" marL="121925" anchor="ctr">
                    <a:lnL cap="flat" cmpd="sng" w="9525">
                      <a:solidFill>
                        <a:schemeClr val="accent6">
                          <a:alpha val="0"/>
                        </a:scheme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6">
                          <a:alpha val="0"/>
                        </a:schemeClr>
                      </a:solidFill>
                      <a:prstDash val="solid"/>
                      <a:round/>
                      <a:headEnd len="sm" w="sm" type="none"/>
                      <a:tailEnd len="sm" w="sm" type="none"/>
                    </a:lnT>
                    <a:lnB cap="flat" cmpd="sng" w="9525">
                      <a:solidFill>
                        <a:schemeClr val="accent6">
                          <a:alpha val="0"/>
                        </a:schemeClr>
                      </a:solidFill>
                      <a:prstDash val="solid"/>
                      <a:round/>
                      <a:headEnd len="sm" w="sm" type="none"/>
                      <a:tailEnd len="sm" w="sm" type="none"/>
                    </a:lnB>
                    <a:solidFill>
                      <a:srgbClr val="EA903A">
                        <a:alpha val="45910"/>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a:solidFill>
                            <a:srgbClr val="0B3458"/>
                          </a:solidFill>
                        </a:rPr>
                        <a:t>String </a:t>
                      </a:r>
                      <a:r>
                        <a:rPr lang="en-GB" sz="1200" u="none" cap="none" strike="noStrike">
                          <a:solidFill>
                            <a:srgbClr val="0B3458"/>
                          </a:solidFill>
                        </a:rPr>
                        <a:t>Replacement </a:t>
                      </a:r>
                      <a:r>
                        <a:rPr lang="en-GB" sz="1200">
                          <a:solidFill>
                            <a:srgbClr val="0B3458"/>
                          </a:solidFill>
                        </a:rPr>
                        <a:t>P</a:t>
                      </a:r>
                      <a:r>
                        <a:rPr lang="en-GB" sz="1200" u="none" cap="none" strike="noStrike">
                          <a:solidFill>
                            <a:srgbClr val="0B3458"/>
                          </a:solidFill>
                        </a:rPr>
                        <a:t>eriod - 14 days following Reveal day</a:t>
                      </a:r>
                      <a:endParaRPr sz="1200" u="none" cap="none" strike="noStrike">
                        <a:solidFill>
                          <a:srgbClr val="0B3458"/>
                        </a:solidFill>
                      </a:endParaRPr>
                    </a:p>
                  </a:txBody>
                  <a:tcPr marT="0" marB="0" marR="121925" marL="121925" anchor="ctr">
                    <a:lnL cap="flat" cmpd="sng" w="9525">
                      <a:solidFill>
                        <a:srgbClr val="000000">
                          <a:alpha val="0"/>
                        </a:srgb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alpha val="0"/>
                        </a:schemeClr>
                      </a:solidFill>
                      <a:prstDash val="solid"/>
                      <a:round/>
                      <a:headEnd len="sm" w="sm" type="none"/>
                      <a:tailEnd len="sm" w="sm" type="none"/>
                    </a:lnT>
                    <a:lnB cap="flat" cmpd="sng" w="9525">
                      <a:solidFill>
                        <a:schemeClr val="accent6">
                          <a:alpha val="0"/>
                        </a:schemeClr>
                      </a:solidFill>
                      <a:prstDash val="solid"/>
                      <a:round/>
                      <a:headEnd len="sm" w="sm" type="none"/>
                      <a:tailEnd len="sm" w="sm" type="none"/>
                    </a:lnB>
                    <a:solidFill>
                      <a:srgbClr val="00B0F0">
                        <a:alpha val="0"/>
                      </a:srgbClr>
                    </a:solidFill>
                  </a:tcPr>
                </a:tc>
              </a:tr>
              <a:tr h="276875">
                <a:tc>
                  <a:txBody>
                    <a:bodyPr/>
                    <a:lstStyle/>
                    <a:p>
                      <a:pPr indent="0" lvl="0" marL="0" marR="0" rtl="0" algn="l">
                        <a:lnSpc>
                          <a:spcPct val="100000"/>
                        </a:lnSpc>
                        <a:spcBef>
                          <a:spcPts val="0"/>
                        </a:spcBef>
                        <a:spcAft>
                          <a:spcPts val="0"/>
                        </a:spcAft>
                        <a:buClr>
                          <a:srgbClr val="000000"/>
                        </a:buClr>
                        <a:buSzPts val="900"/>
                        <a:buFont typeface="Arial"/>
                        <a:buNone/>
                      </a:pPr>
                      <a:r>
                        <a:rPr lang="en-GB" sz="1200" u="none" cap="none" strike="noStrike">
                          <a:solidFill>
                            <a:srgbClr val="0B3458"/>
                          </a:solidFill>
                        </a:rPr>
                        <a:t>Projected </a:t>
                      </a:r>
                      <a:r>
                        <a:rPr lang="en-GB" sz="1200">
                          <a:solidFill>
                            <a:srgbClr val="0B3458"/>
                          </a:solidFill>
                        </a:rPr>
                        <a:t>Nov</a:t>
                      </a:r>
                      <a:r>
                        <a:rPr lang="en-GB" sz="1200" u="none" cap="none" strike="noStrike">
                          <a:solidFill>
                            <a:srgbClr val="0B3458"/>
                          </a:solidFill>
                        </a:rPr>
                        <a:t>. 2026</a:t>
                      </a:r>
                      <a:endParaRPr sz="1200" u="none" cap="none" strike="noStrike">
                        <a:solidFill>
                          <a:srgbClr val="0B3458"/>
                        </a:solidFill>
                      </a:endParaRPr>
                    </a:p>
                  </a:txBody>
                  <a:tcPr marT="0" marB="0" marR="121925" marL="121925" anchor="ctr">
                    <a:lnL cap="flat" cmpd="sng" w="9525">
                      <a:solidFill>
                        <a:schemeClr val="accent6">
                          <a:alpha val="0"/>
                        </a:scheme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6">
                          <a:alpha val="0"/>
                        </a:schemeClr>
                      </a:solidFill>
                      <a:prstDash val="solid"/>
                      <a:round/>
                      <a:headEnd len="sm" w="sm" type="none"/>
                      <a:tailEnd len="sm" w="sm" type="none"/>
                    </a:lnT>
                    <a:lnB cap="flat" cmpd="sng" w="9525">
                      <a:solidFill>
                        <a:schemeClr val="accent6">
                          <a:alpha val="0"/>
                        </a:schemeClr>
                      </a:solidFill>
                      <a:prstDash val="solid"/>
                      <a:round/>
                      <a:headEnd len="sm" w="sm" type="none"/>
                      <a:tailEnd len="sm" w="sm" type="none"/>
                    </a:lnB>
                    <a:solidFill>
                      <a:srgbClr val="EA903A">
                        <a:alpha val="45910"/>
                      </a:srgbClr>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GB" sz="1200" u="none" cap="none" strike="noStrike">
                          <a:solidFill>
                            <a:srgbClr val="0B3458"/>
                          </a:solidFill>
                        </a:rPr>
                        <a:t>String Confirmation Day</a:t>
                      </a:r>
                      <a:endParaRPr sz="1200" u="none" cap="none" strike="noStrike">
                        <a:solidFill>
                          <a:srgbClr val="0B3458"/>
                        </a:solidFill>
                      </a:endParaRPr>
                    </a:p>
                  </a:txBody>
                  <a:tcPr marT="0" marB="0" marR="121925" marL="121925" anchor="ctr">
                    <a:lnL cap="flat" cmpd="sng" w="9525">
                      <a:solidFill>
                        <a:srgbClr val="000000">
                          <a:alpha val="0"/>
                        </a:srgb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alpha val="0"/>
                        </a:schemeClr>
                      </a:solidFill>
                      <a:prstDash val="solid"/>
                      <a:round/>
                      <a:headEnd len="sm" w="sm" type="none"/>
                      <a:tailEnd len="sm" w="sm" type="none"/>
                    </a:lnT>
                    <a:lnB cap="flat" cmpd="sng" w="9525">
                      <a:solidFill>
                        <a:schemeClr val="accent6">
                          <a:alpha val="0"/>
                        </a:schemeClr>
                      </a:solidFill>
                      <a:prstDash val="solid"/>
                      <a:round/>
                      <a:headEnd len="sm" w="sm" type="none"/>
                      <a:tailEnd len="sm" w="sm" type="none"/>
                    </a:lnB>
                    <a:solidFill>
                      <a:srgbClr val="00B0F0">
                        <a:alpha val="0"/>
                      </a:srgbClr>
                    </a:solidFill>
                  </a:tcPr>
                </a:tc>
              </a:tr>
              <a:tr h="276875">
                <a:tc>
                  <a:txBody>
                    <a:bodyPr/>
                    <a:lstStyle/>
                    <a:p>
                      <a:pPr indent="0" lvl="0" marL="0" marR="0" rtl="0" algn="l">
                        <a:lnSpc>
                          <a:spcPct val="100000"/>
                        </a:lnSpc>
                        <a:spcBef>
                          <a:spcPts val="0"/>
                        </a:spcBef>
                        <a:spcAft>
                          <a:spcPts val="0"/>
                        </a:spcAft>
                        <a:buClr>
                          <a:srgbClr val="000000"/>
                        </a:buClr>
                        <a:buSzPts val="900"/>
                        <a:buFont typeface="Arial"/>
                        <a:buNone/>
                      </a:pPr>
                      <a:r>
                        <a:rPr lang="en-GB" sz="1200" u="none" cap="none" strike="noStrike">
                          <a:solidFill>
                            <a:srgbClr val="0B3458"/>
                          </a:solidFill>
                        </a:rPr>
                        <a:t>Projected Dec. 2026</a:t>
                      </a:r>
                      <a:endParaRPr sz="1200" u="none" cap="none" strike="noStrike">
                        <a:solidFill>
                          <a:srgbClr val="0B3458"/>
                        </a:solidFill>
                      </a:endParaRPr>
                    </a:p>
                  </a:txBody>
                  <a:tcPr marT="0" marB="0" marR="121925" marL="121925" anchor="ctr">
                    <a:lnT cap="flat" cmpd="sng" w="9525">
                      <a:solidFill>
                        <a:schemeClr val="accent6">
                          <a:alpha val="0"/>
                        </a:schemeClr>
                      </a:solidFill>
                      <a:prstDash val="solid"/>
                      <a:round/>
                      <a:headEnd len="sm" w="sm" type="none"/>
                      <a:tailEnd len="sm" w="sm" type="none"/>
                    </a:lnT>
                    <a:solidFill>
                      <a:srgbClr val="EA903A">
                        <a:alpha val="45910"/>
                      </a:srgbClr>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GB" sz="1200" u="none" cap="none" strike="noStrike">
                          <a:solidFill>
                            <a:srgbClr val="0B3458"/>
                          </a:solidFill>
                        </a:rPr>
                        <a:t>Prioritization Draw Event</a:t>
                      </a:r>
                      <a:endParaRPr sz="1200" u="none" cap="none" strike="noStrike">
                        <a:solidFill>
                          <a:srgbClr val="0B3458"/>
                        </a:solidFill>
                      </a:endParaRPr>
                    </a:p>
                  </a:txBody>
                  <a:tcPr marT="0" marB="0" marR="121925" marL="121925" anchor="ctr">
                    <a:lnT cap="flat" cmpd="sng" w="9525">
                      <a:solidFill>
                        <a:schemeClr val="accent6">
                          <a:alpha val="0"/>
                        </a:schemeClr>
                      </a:solidFill>
                      <a:prstDash val="solid"/>
                      <a:round/>
                      <a:headEnd len="sm" w="sm" type="none"/>
                      <a:tailEnd len="sm" w="sm" type="none"/>
                    </a:lnT>
                    <a:solidFill>
                      <a:srgbClr val="00B0F0">
                        <a:alpha val="0"/>
                      </a:srgbClr>
                    </a:solidFill>
                  </a:tcPr>
                </a:tc>
              </a:tr>
            </a:tbl>
          </a:graphicData>
        </a:graphic>
      </p:graphicFrame>
      <p:sp>
        <p:nvSpPr>
          <p:cNvPr id="420" name="Google Shape;420;p16"/>
          <p:cNvSpPr txBox="1"/>
          <p:nvPr/>
        </p:nvSpPr>
        <p:spPr>
          <a:xfrm>
            <a:off x="9868800" y="3480991"/>
            <a:ext cx="2323200" cy="205200"/>
          </a:xfrm>
          <a:prstGeom prst="rect">
            <a:avLst/>
          </a:prstGeom>
          <a:noFill/>
          <a:ln>
            <a:noFill/>
          </a:ln>
        </p:spPr>
        <p:txBody>
          <a:bodyPr anchorCtr="0" anchor="t" bIns="0" lIns="0" spcFirstLastPara="1" rIns="0" wrap="square" tIns="0">
            <a:spAutoFit/>
          </a:bodyPr>
          <a:lstStyle/>
          <a:p>
            <a:pPr indent="0" lvl="0" marL="0" marR="0" rtl="0" algn="ctr">
              <a:lnSpc>
                <a:spcPct val="112857"/>
              </a:lnSpc>
              <a:spcBef>
                <a:spcPts val="0"/>
              </a:spcBef>
              <a:spcAft>
                <a:spcPts val="0"/>
              </a:spcAft>
              <a:buClr>
                <a:srgbClr val="000000"/>
              </a:buClr>
              <a:buSzPts val="1333"/>
              <a:buFont typeface="Arial"/>
              <a:buNone/>
            </a:pPr>
            <a:r>
              <a:rPr b="0" i="0" lang="en-GB" sz="1333" u="none" cap="none" strike="noStrike">
                <a:solidFill>
                  <a:schemeClr val="dk1"/>
                </a:solidFill>
                <a:latin typeface="Arial"/>
                <a:ea typeface="Arial"/>
                <a:cs typeface="Arial"/>
                <a:sym typeface="Arial"/>
              </a:rPr>
              <a:t>*Dates are subject to change.</a:t>
            </a:r>
            <a:endParaRPr b="0" i="0" sz="1333" u="none" cap="none" strike="noStrike">
              <a:solidFill>
                <a:srgbClr val="000000"/>
              </a:solidFill>
              <a:latin typeface="Arial"/>
              <a:ea typeface="Arial"/>
              <a:cs typeface="Arial"/>
              <a:sym typeface="Arial"/>
            </a:endParaRPr>
          </a:p>
        </p:txBody>
      </p:sp>
      <p:sp>
        <p:nvSpPr>
          <p:cNvPr id="421" name="Google Shape;421;p16"/>
          <p:cNvSpPr/>
          <p:nvPr/>
        </p:nvSpPr>
        <p:spPr>
          <a:xfrm>
            <a:off x="1618897" y="2724580"/>
            <a:ext cx="4421392" cy="329184"/>
          </a:xfrm>
          <a:prstGeom prst="roundRect">
            <a:avLst>
              <a:gd fmla="val 50000" name="adj"/>
            </a:avLst>
          </a:prstGeom>
          <a:solidFill>
            <a:schemeClr val="accent3"/>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1047"/>
              <a:buFont typeface="Arial"/>
              <a:buNone/>
            </a:pPr>
            <a:r>
              <a:rPr b="0" i="0" lang="en-GB" sz="1047" u="none" cap="none" strike="noStrike">
                <a:solidFill>
                  <a:srgbClr val="FFFFFF"/>
                </a:solidFill>
                <a:latin typeface="Arial"/>
                <a:ea typeface="Arial"/>
                <a:cs typeface="Arial"/>
                <a:sym typeface="Arial"/>
              </a:rPr>
              <a:t>Application Submission (Begins 30 April 2026) </a:t>
            </a:r>
            <a:endParaRPr b="0" i="0" sz="1047" u="none" cap="none" strike="noStrike">
              <a:solidFill>
                <a:srgbClr val="FFFFFF"/>
              </a:solidFill>
              <a:latin typeface="Arial"/>
              <a:ea typeface="Arial"/>
              <a:cs typeface="Arial"/>
              <a:sym typeface="Arial"/>
            </a:endParaRPr>
          </a:p>
        </p:txBody>
      </p:sp>
      <p:sp>
        <p:nvSpPr>
          <p:cNvPr id="422" name="Google Shape;422;p16"/>
          <p:cNvSpPr/>
          <p:nvPr/>
        </p:nvSpPr>
        <p:spPr>
          <a:xfrm>
            <a:off x="5845201" y="2344793"/>
            <a:ext cx="2262800" cy="329200"/>
          </a:xfrm>
          <a:prstGeom prst="roundRect">
            <a:avLst>
              <a:gd fmla="val 50000" name="adj"/>
            </a:avLst>
          </a:prstGeom>
          <a:solidFill>
            <a:schemeClr val="accent2"/>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1047"/>
              <a:buFont typeface="Arial"/>
              <a:buNone/>
            </a:pPr>
            <a:r>
              <a:rPr b="0" i="0" lang="en-GB" sz="1047" u="none" cap="none" strike="noStrike">
                <a:solidFill>
                  <a:srgbClr val="FFFFFF"/>
                </a:solidFill>
                <a:latin typeface="Arial"/>
                <a:ea typeface="Arial"/>
                <a:cs typeface="Arial"/>
                <a:sym typeface="Arial"/>
              </a:rPr>
              <a:t>Admin </a:t>
            </a:r>
            <a:r>
              <a:rPr b="0" i="0" lang="en-GB" sz="1047" u="none" cap="none" strike="noStrike">
                <a:solidFill>
                  <a:srgbClr val="FFFFFF"/>
                </a:solidFill>
                <a:latin typeface="Arial"/>
                <a:ea typeface="Arial"/>
                <a:cs typeface="Arial"/>
                <a:sym typeface="Arial"/>
              </a:rPr>
              <a:t>Check</a:t>
            </a:r>
            <a:endParaRPr b="0" i="0" sz="1047" u="none" cap="none" strike="noStrike">
              <a:solidFill>
                <a:srgbClr val="FFFFFF"/>
              </a:solidFill>
              <a:latin typeface="Arial"/>
              <a:ea typeface="Arial"/>
              <a:cs typeface="Arial"/>
              <a:sym typeface="Arial"/>
            </a:endParaRPr>
          </a:p>
        </p:txBody>
      </p:sp>
      <p:sp>
        <p:nvSpPr>
          <p:cNvPr id="423" name="Google Shape;423;p16"/>
          <p:cNvSpPr/>
          <p:nvPr/>
        </p:nvSpPr>
        <p:spPr>
          <a:xfrm>
            <a:off x="8011456" y="2797969"/>
            <a:ext cx="243603" cy="243603"/>
          </a:xfrm>
          <a:prstGeom prst="star4">
            <a:avLst>
              <a:gd fmla="val 12500" name="adj"/>
            </a:avLst>
          </a:prstGeom>
          <a:solidFill>
            <a:schemeClr val="accent5"/>
          </a:solidFill>
          <a:ln cap="flat" cmpd="sng" w="25400">
            <a:solidFill>
              <a:schemeClr val="accent5"/>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24" name="Google Shape;424;p16"/>
          <p:cNvSpPr txBox="1"/>
          <p:nvPr/>
        </p:nvSpPr>
        <p:spPr>
          <a:xfrm>
            <a:off x="8242735" y="2767029"/>
            <a:ext cx="1848933" cy="287268"/>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067"/>
              <a:buFont typeface="Arial"/>
              <a:buNone/>
            </a:pPr>
            <a:r>
              <a:rPr b="0" i="0" lang="en-GB" sz="1067" u="none" cap="none" strike="noStrike">
                <a:solidFill>
                  <a:srgbClr val="0B3458"/>
                </a:solidFill>
                <a:latin typeface="Arial"/>
                <a:ea typeface="Arial"/>
                <a:cs typeface="Arial"/>
                <a:sym typeface="Arial"/>
              </a:rPr>
              <a:t>Reveal Day</a:t>
            </a:r>
            <a:endParaRPr b="0" i="0" sz="1867" u="none" cap="none" strike="noStrike">
              <a:solidFill>
                <a:srgbClr val="000000"/>
              </a:solidFill>
              <a:latin typeface="Arial"/>
              <a:ea typeface="Arial"/>
              <a:cs typeface="Arial"/>
              <a:sym typeface="Arial"/>
            </a:endParaRPr>
          </a:p>
        </p:txBody>
      </p:sp>
      <p:sp>
        <p:nvSpPr>
          <p:cNvPr id="425" name="Google Shape;425;p16"/>
          <p:cNvSpPr txBox="1"/>
          <p:nvPr/>
        </p:nvSpPr>
        <p:spPr>
          <a:xfrm>
            <a:off x="7458058" y="1561762"/>
            <a:ext cx="2044800" cy="2874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067"/>
              <a:buFont typeface="Arial"/>
              <a:buNone/>
            </a:pPr>
            <a:r>
              <a:rPr b="0" i="0" lang="en-GB" sz="1067" u="none" cap="none" strike="noStrike">
                <a:solidFill>
                  <a:srgbClr val="0B3458"/>
                </a:solidFill>
                <a:latin typeface="Arial"/>
                <a:ea typeface="Arial"/>
                <a:cs typeface="Arial"/>
                <a:sym typeface="Arial"/>
              </a:rPr>
              <a:t>String Replacement Period</a:t>
            </a:r>
            <a:endParaRPr b="0" i="0" sz="1867" u="none" cap="none" strike="noStrike">
              <a:solidFill>
                <a:srgbClr val="000000"/>
              </a:solidFill>
              <a:latin typeface="Arial"/>
              <a:ea typeface="Arial"/>
              <a:cs typeface="Arial"/>
              <a:sym typeface="Arial"/>
            </a:endParaRPr>
          </a:p>
        </p:txBody>
      </p:sp>
      <p:sp>
        <p:nvSpPr>
          <p:cNvPr id="426" name="Google Shape;426;p16"/>
          <p:cNvSpPr txBox="1"/>
          <p:nvPr/>
        </p:nvSpPr>
        <p:spPr>
          <a:xfrm>
            <a:off x="9496359" y="2402527"/>
            <a:ext cx="2316568" cy="287268"/>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067"/>
              <a:buFont typeface="Arial"/>
              <a:buNone/>
            </a:pPr>
            <a:r>
              <a:rPr b="0" i="0" lang="en-GB" sz="1067" u="none" cap="none" strike="noStrike">
                <a:solidFill>
                  <a:srgbClr val="0B3458"/>
                </a:solidFill>
                <a:latin typeface="Arial"/>
                <a:ea typeface="Arial"/>
                <a:cs typeface="Arial"/>
                <a:sym typeface="Arial"/>
              </a:rPr>
              <a:t>String Confirmation Day</a:t>
            </a:r>
            <a:endParaRPr b="0" i="0" sz="1867" u="none" cap="none" strike="noStrike">
              <a:solidFill>
                <a:srgbClr val="000000"/>
              </a:solidFill>
              <a:latin typeface="Arial"/>
              <a:ea typeface="Arial"/>
              <a:cs typeface="Arial"/>
              <a:sym typeface="Arial"/>
            </a:endParaRPr>
          </a:p>
        </p:txBody>
      </p:sp>
      <p:sp>
        <p:nvSpPr>
          <p:cNvPr id="427" name="Google Shape;427;p16"/>
          <p:cNvSpPr txBox="1"/>
          <p:nvPr/>
        </p:nvSpPr>
        <p:spPr>
          <a:xfrm>
            <a:off x="9672827" y="1561762"/>
            <a:ext cx="2044800" cy="2874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067"/>
              <a:buFont typeface="Arial"/>
              <a:buNone/>
            </a:pPr>
            <a:r>
              <a:rPr b="0" i="0" lang="en-GB" sz="1067" u="none" cap="none" strike="noStrike">
                <a:solidFill>
                  <a:srgbClr val="0B3458"/>
                </a:solidFill>
                <a:latin typeface="Arial"/>
                <a:ea typeface="Arial"/>
                <a:cs typeface="Arial"/>
                <a:sym typeface="Arial"/>
              </a:rPr>
              <a:t>Prioritization Draw Event</a:t>
            </a:r>
            <a:endParaRPr b="0" i="0" sz="1867" u="none" cap="none" strike="noStrike">
              <a:solidFill>
                <a:srgbClr val="000000"/>
              </a:solidFill>
              <a:latin typeface="Arial"/>
              <a:ea typeface="Arial"/>
              <a:cs typeface="Arial"/>
              <a:sym typeface="Arial"/>
            </a:endParaRPr>
          </a:p>
        </p:txBody>
      </p:sp>
      <p:cxnSp>
        <p:nvCxnSpPr>
          <p:cNvPr id="428" name="Google Shape;428;p16"/>
          <p:cNvCxnSpPr/>
          <p:nvPr/>
        </p:nvCxnSpPr>
        <p:spPr>
          <a:xfrm>
            <a:off x="8458249" y="1824936"/>
            <a:ext cx="0" cy="197700"/>
          </a:xfrm>
          <a:prstGeom prst="straightConnector1">
            <a:avLst/>
          </a:prstGeom>
          <a:noFill/>
          <a:ln cap="flat" cmpd="sng" w="19050">
            <a:solidFill>
              <a:srgbClr val="7F7F7F"/>
            </a:solidFill>
            <a:prstDash val="dot"/>
            <a:round/>
            <a:headEnd len="sm" w="sm" type="none"/>
            <a:tailEnd len="sm" w="sm" type="none"/>
          </a:ln>
        </p:spPr>
      </p:cxnSp>
      <p:cxnSp>
        <p:nvCxnSpPr>
          <p:cNvPr id="429" name="Google Shape;429;p16"/>
          <p:cNvCxnSpPr/>
          <p:nvPr/>
        </p:nvCxnSpPr>
        <p:spPr>
          <a:xfrm>
            <a:off x="10669042" y="1778437"/>
            <a:ext cx="3300" cy="261300"/>
          </a:xfrm>
          <a:prstGeom prst="straightConnector1">
            <a:avLst/>
          </a:prstGeom>
          <a:noFill/>
          <a:ln cap="flat" cmpd="sng" w="19050">
            <a:solidFill>
              <a:srgbClr val="7F7F7F"/>
            </a:solidFill>
            <a:prstDash val="dot"/>
            <a:round/>
            <a:headEnd len="sm" w="sm" type="none"/>
            <a:tailEnd len="sm" w="sm" type="none"/>
          </a:ln>
        </p:spPr>
      </p:cxnSp>
      <p:grpSp>
        <p:nvGrpSpPr>
          <p:cNvPr id="430" name="Google Shape;430;p16"/>
          <p:cNvGrpSpPr/>
          <p:nvPr/>
        </p:nvGrpSpPr>
        <p:grpSpPr>
          <a:xfrm>
            <a:off x="-293969" y="3104632"/>
            <a:ext cx="12728876" cy="489200"/>
            <a:chOff x="-220477" y="4352445"/>
            <a:chExt cx="9546657" cy="366900"/>
          </a:xfrm>
        </p:grpSpPr>
        <p:sp>
          <p:nvSpPr>
            <p:cNvPr id="431" name="Google Shape;431;p16"/>
            <p:cNvSpPr/>
            <p:nvPr/>
          </p:nvSpPr>
          <p:spPr>
            <a:xfrm>
              <a:off x="345675" y="4352445"/>
              <a:ext cx="107100" cy="107100"/>
            </a:xfrm>
            <a:prstGeom prst="ellipse">
              <a:avLst/>
            </a:prstGeom>
            <a:solidFill>
              <a:srgbClr val="0A1F24"/>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1" i="0" sz="337" u="none" cap="none" strike="noStrike">
                <a:solidFill>
                  <a:srgbClr val="FFFFFF"/>
                </a:solidFill>
                <a:latin typeface="Arial"/>
                <a:ea typeface="Arial"/>
                <a:cs typeface="Arial"/>
                <a:sym typeface="Arial"/>
              </a:endParaRPr>
            </a:p>
          </p:txBody>
        </p:sp>
        <p:sp>
          <p:nvSpPr>
            <p:cNvPr id="432" name="Google Shape;432;p16"/>
            <p:cNvSpPr/>
            <p:nvPr/>
          </p:nvSpPr>
          <p:spPr>
            <a:xfrm>
              <a:off x="-220477" y="4424820"/>
              <a:ext cx="1246714" cy="203174"/>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April 2026</a:t>
              </a:r>
              <a:endParaRPr b="1" i="0" sz="900" u="none" cap="none" strike="noStrike">
                <a:solidFill>
                  <a:schemeClr val="dk1"/>
                </a:solidFill>
                <a:latin typeface="Arial"/>
                <a:ea typeface="Arial"/>
                <a:cs typeface="Arial"/>
                <a:sym typeface="Arial"/>
              </a:endParaRPr>
            </a:p>
          </p:txBody>
        </p:sp>
        <p:sp>
          <p:nvSpPr>
            <p:cNvPr id="433" name="Google Shape;433;p16"/>
            <p:cNvSpPr/>
            <p:nvPr/>
          </p:nvSpPr>
          <p:spPr>
            <a:xfrm>
              <a:off x="2191389" y="4352445"/>
              <a:ext cx="107100" cy="107100"/>
            </a:xfrm>
            <a:prstGeom prst="ellipse">
              <a:avLst/>
            </a:prstGeom>
            <a:solidFill>
              <a:srgbClr val="0A1F24"/>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1" i="0" sz="337" u="none" cap="none" strike="noStrike">
                <a:solidFill>
                  <a:srgbClr val="FFFFFF"/>
                </a:solidFill>
                <a:latin typeface="Arial"/>
                <a:ea typeface="Arial"/>
                <a:cs typeface="Arial"/>
                <a:sym typeface="Arial"/>
              </a:endParaRPr>
            </a:p>
          </p:txBody>
        </p:sp>
        <p:sp>
          <p:nvSpPr>
            <p:cNvPr id="434" name="Google Shape;434;p16"/>
            <p:cNvSpPr/>
            <p:nvPr/>
          </p:nvSpPr>
          <p:spPr>
            <a:xfrm>
              <a:off x="1636171" y="4424820"/>
              <a:ext cx="1243584" cy="203175"/>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June 2026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chemeClr val="dk1"/>
                </a:solidFill>
                <a:latin typeface="Arial"/>
                <a:ea typeface="Arial"/>
                <a:cs typeface="Arial"/>
                <a:sym typeface="Arial"/>
              </a:endParaRPr>
            </a:p>
          </p:txBody>
        </p:sp>
        <p:sp>
          <p:nvSpPr>
            <p:cNvPr id="435" name="Google Shape;435;p16"/>
            <p:cNvSpPr/>
            <p:nvPr/>
          </p:nvSpPr>
          <p:spPr>
            <a:xfrm>
              <a:off x="4037103" y="4352445"/>
              <a:ext cx="107100" cy="107100"/>
            </a:xfrm>
            <a:prstGeom prst="ellipse">
              <a:avLst/>
            </a:prstGeom>
            <a:solidFill>
              <a:srgbClr val="0A1F24"/>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1" i="0" sz="337" u="none" cap="none" strike="noStrike">
                <a:solidFill>
                  <a:srgbClr val="FFFFFF"/>
                </a:solidFill>
                <a:latin typeface="Arial"/>
                <a:ea typeface="Arial"/>
                <a:cs typeface="Arial"/>
                <a:sym typeface="Arial"/>
              </a:endParaRPr>
            </a:p>
          </p:txBody>
        </p:sp>
        <p:sp>
          <p:nvSpPr>
            <p:cNvPr id="436" name="Google Shape;436;p16"/>
            <p:cNvSpPr/>
            <p:nvPr/>
          </p:nvSpPr>
          <p:spPr>
            <a:xfrm>
              <a:off x="3472105" y="4424820"/>
              <a:ext cx="1243584" cy="294525"/>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Aug. 2026</a:t>
              </a:r>
              <a:endParaRPr b="1" i="0" sz="900" u="none" cap="none" strike="noStrike">
                <a:solidFill>
                  <a:schemeClr val="dk1"/>
                </a:solidFill>
                <a:latin typeface="Arial"/>
                <a:ea typeface="Arial"/>
                <a:cs typeface="Arial"/>
                <a:sym typeface="Arial"/>
              </a:endParaRPr>
            </a:p>
          </p:txBody>
        </p:sp>
        <p:sp>
          <p:nvSpPr>
            <p:cNvPr id="437" name="Google Shape;437;p16"/>
            <p:cNvSpPr/>
            <p:nvPr/>
          </p:nvSpPr>
          <p:spPr>
            <a:xfrm>
              <a:off x="5882817" y="4352445"/>
              <a:ext cx="107100" cy="107100"/>
            </a:xfrm>
            <a:prstGeom prst="ellipse">
              <a:avLst/>
            </a:prstGeom>
            <a:solidFill>
              <a:srgbClr val="0A1F24"/>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1" i="0" sz="337" u="none" cap="none" strike="noStrike">
                <a:solidFill>
                  <a:srgbClr val="FFFFFF"/>
                </a:solidFill>
                <a:latin typeface="Arial"/>
                <a:ea typeface="Arial"/>
                <a:cs typeface="Arial"/>
                <a:sym typeface="Arial"/>
              </a:endParaRPr>
            </a:p>
          </p:txBody>
        </p:sp>
        <p:sp>
          <p:nvSpPr>
            <p:cNvPr id="438" name="Google Shape;438;p16"/>
            <p:cNvSpPr/>
            <p:nvPr/>
          </p:nvSpPr>
          <p:spPr>
            <a:xfrm>
              <a:off x="5325623" y="4424820"/>
              <a:ext cx="1243584" cy="294525"/>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Oct. 2026</a:t>
              </a:r>
              <a:endParaRPr b="1" i="0" sz="900" u="none" cap="none" strike="noStrike">
                <a:solidFill>
                  <a:schemeClr val="dk1"/>
                </a:solidFill>
                <a:latin typeface="Arial"/>
                <a:ea typeface="Arial"/>
                <a:cs typeface="Arial"/>
                <a:sym typeface="Arial"/>
              </a:endParaRPr>
            </a:p>
          </p:txBody>
        </p:sp>
        <p:sp>
          <p:nvSpPr>
            <p:cNvPr id="439" name="Google Shape;439;p16"/>
            <p:cNvSpPr/>
            <p:nvPr/>
          </p:nvSpPr>
          <p:spPr>
            <a:xfrm>
              <a:off x="7728531" y="4352445"/>
              <a:ext cx="107100" cy="107100"/>
            </a:xfrm>
            <a:prstGeom prst="ellipse">
              <a:avLst/>
            </a:prstGeom>
            <a:solidFill>
              <a:srgbClr val="0A1F24"/>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1" i="0" sz="337" u="none" cap="none" strike="noStrike">
                <a:solidFill>
                  <a:srgbClr val="FFFFFF"/>
                </a:solidFill>
                <a:latin typeface="Arial"/>
                <a:ea typeface="Arial"/>
                <a:cs typeface="Arial"/>
                <a:sym typeface="Arial"/>
              </a:endParaRPr>
            </a:p>
          </p:txBody>
        </p:sp>
        <p:sp>
          <p:nvSpPr>
            <p:cNvPr id="440" name="Google Shape;440;p16"/>
            <p:cNvSpPr/>
            <p:nvPr/>
          </p:nvSpPr>
          <p:spPr>
            <a:xfrm>
              <a:off x="7161559" y="4424820"/>
              <a:ext cx="1243584" cy="294525"/>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Dec. 2026</a:t>
              </a:r>
              <a:endParaRPr b="1" i="0" sz="900" u="none" cap="none" strike="noStrike">
                <a:solidFill>
                  <a:schemeClr val="dk1"/>
                </a:solidFill>
                <a:latin typeface="Arial"/>
                <a:ea typeface="Arial"/>
                <a:cs typeface="Arial"/>
                <a:sym typeface="Arial"/>
              </a:endParaRPr>
            </a:p>
          </p:txBody>
        </p:sp>
        <p:cxnSp>
          <p:nvCxnSpPr>
            <p:cNvPr id="441" name="Google Shape;441;p16"/>
            <p:cNvCxnSpPr/>
            <p:nvPr/>
          </p:nvCxnSpPr>
          <p:spPr>
            <a:xfrm>
              <a:off x="349913" y="4400602"/>
              <a:ext cx="8306830" cy="5393"/>
            </a:xfrm>
            <a:prstGeom prst="straightConnector1">
              <a:avLst/>
            </a:prstGeom>
            <a:noFill/>
            <a:ln cap="flat" cmpd="sng" w="28575">
              <a:solidFill>
                <a:srgbClr val="081E23"/>
              </a:solidFill>
              <a:prstDash val="solid"/>
              <a:round/>
              <a:headEnd len="sm" w="sm" type="none"/>
              <a:tailEnd len="sm" w="sm" type="none"/>
            </a:ln>
          </p:spPr>
        </p:cxnSp>
        <p:sp>
          <p:nvSpPr>
            <p:cNvPr id="442" name="Google Shape;442;p16"/>
            <p:cNvSpPr/>
            <p:nvPr/>
          </p:nvSpPr>
          <p:spPr>
            <a:xfrm>
              <a:off x="718201" y="4424820"/>
              <a:ext cx="1243584" cy="203174"/>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May 2026</a:t>
              </a:r>
              <a:endParaRPr b="1" i="0" sz="900" u="none" cap="none" strike="noStrike">
                <a:solidFill>
                  <a:schemeClr val="dk1"/>
                </a:solidFill>
                <a:latin typeface="Arial"/>
                <a:ea typeface="Arial"/>
                <a:cs typeface="Arial"/>
                <a:sym typeface="Arial"/>
              </a:endParaRPr>
            </a:p>
          </p:txBody>
        </p:sp>
        <p:sp>
          <p:nvSpPr>
            <p:cNvPr id="443" name="Google Shape;443;p16"/>
            <p:cNvSpPr/>
            <p:nvPr/>
          </p:nvSpPr>
          <p:spPr>
            <a:xfrm>
              <a:off x="2527760" y="4424820"/>
              <a:ext cx="1243584" cy="203174"/>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July 2026</a:t>
              </a:r>
              <a:endParaRPr b="1" i="0" sz="900" u="none" cap="none" strike="noStrike">
                <a:solidFill>
                  <a:schemeClr val="dk1"/>
                </a:solidFill>
                <a:latin typeface="Arial"/>
                <a:ea typeface="Arial"/>
                <a:cs typeface="Arial"/>
                <a:sym typeface="Arial"/>
              </a:endParaRPr>
            </a:p>
          </p:txBody>
        </p:sp>
        <p:sp>
          <p:nvSpPr>
            <p:cNvPr id="444" name="Google Shape;444;p16"/>
            <p:cNvSpPr/>
            <p:nvPr/>
          </p:nvSpPr>
          <p:spPr>
            <a:xfrm>
              <a:off x="4390072" y="4424820"/>
              <a:ext cx="1243584" cy="203174"/>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Sep. 2026</a:t>
              </a:r>
              <a:endParaRPr b="1" i="0" sz="900" u="none" cap="none" strike="noStrike">
                <a:solidFill>
                  <a:schemeClr val="dk1"/>
                </a:solidFill>
                <a:latin typeface="Arial"/>
                <a:ea typeface="Arial"/>
                <a:cs typeface="Arial"/>
                <a:sym typeface="Arial"/>
              </a:endParaRPr>
            </a:p>
          </p:txBody>
        </p:sp>
        <p:sp>
          <p:nvSpPr>
            <p:cNvPr id="445" name="Google Shape;445;p16"/>
            <p:cNvSpPr/>
            <p:nvPr/>
          </p:nvSpPr>
          <p:spPr>
            <a:xfrm>
              <a:off x="6243590" y="4424820"/>
              <a:ext cx="1243584" cy="203174"/>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Nov. 2026</a:t>
              </a:r>
              <a:endParaRPr b="1" i="0" sz="900" u="none" cap="none" strike="noStrike">
                <a:solidFill>
                  <a:schemeClr val="dk1"/>
                </a:solidFill>
                <a:latin typeface="Arial"/>
                <a:ea typeface="Arial"/>
                <a:cs typeface="Arial"/>
                <a:sym typeface="Arial"/>
              </a:endParaRPr>
            </a:p>
          </p:txBody>
        </p:sp>
        <p:sp>
          <p:nvSpPr>
            <p:cNvPr id="446" name="Google Shape;446;p16"/>
            <p:cNvSpPr/>
            <p:nvPr/>
          </p:nvSpPr>
          <p:spPr>
            <a:xfrm>
              <a:off x="1268532" y="4352445"/>
              <a:ext cx="107100" cy="107100"/>
            </a:xfrm>
            <a:prstGeom prst="ellipse">
              <a:avLst/>
            </a:prstGeom>
            <a:solidFill>
              <a:srgbClr val="0A1F24"/>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1" i="0" sz="337" u="none" cap="none" strike="noStrike">
                <a:solidFill>
                  <a:srgbClr val="FFFFFF"/>
                </a:solidFill>
                <a:latin typeface="Arial"/>
                <a:ea typeface="Arial"/>
                <a:cs typeface="Arial"/>
                <a:sym typeface="Arial"/>
              </a:endParaRPr>
            </a:p>
          </p:txBody>
        </p:sp>
        <p:sp>
          <p:nvSpPr>
            <p:cNvPr id="447" name="Google Shape;447;p16"/>
            <p:cNvSpPr/>
            <p:nvPr/>
          </p:nvSpPr>
          <p:spPr>
            <a:xfrm>
              <a:off x="3114246" y="4352445"/>
              <a:ext cx="107100" cy="107100"/>
            </a:xfrm>
            <a:prstGeom prst="ellipse">
              <a:avLst/>
            </a:prstGeom>
            <a:solidFill>
              <a:srgbClr val="0A1F24"/>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1" i="0" sz="337" u="none" cap="none" strike="noStrike">
                <a:solidFill>
                  <a:srgbClr val="FFFFFF"/>
                </a:solidFill>
                <a:latin typeface="Arial"/>
                <a:ea typeface="Arial"/>
                <a:cs typeface="Arial"/>
                <a:sym typeface="Arial"/>
              </a:endParaRPr>
            </a:p>
          </p:txBody>
        </p:sp>
        <p:sp>
          <p:nvSpPr>
            <p:cNvPr id="448" name="Google Shape;448;p16"/>
            <p:cNvSpPr/>
            <p:nvPr/>
          </p:nvSpPr>
          <p:spPr>
            <a:xfrm>
              <a:off x="4959960" y="4352445"/>
              <a:ext cx="107100" cy="107100"/>
            </a:xfrm>
            <a:prstGeom prst="ellipse">
              <a:avLst/>
            </a:prstGeom>
            <a:solidFill>
              <a:srgbClr val="0A1F24"/>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1" i="0" sz="337" u="none" cap="none" strike="noStrike">
                <a:solidFill>
                  <a:srgbClr val="FFFFFF"/>
                </a:solidFill>
                <a:latin typeface="Arial"/>
                <a:ea typeface="Arial"/>
                <a:cs typeface="Arial"/>
                <a:sym typeface="Arial"/>
              </a:endParaRPr>
            </a:p>
          </p:txBody>
        </p:sp>
        <p:sp>
          <p:nvSpPr>
            <p:cNvPr id="449" name="Google Shape;449;p16"/>
            <p:cNvSpPr/>
            <p:nvPr/>
          </p:nvSpPr>
          <p:spPr>
            <a:xfrm>
              <a:off x="6805674" y="4352445"/>
              <a:ext cx="107100" cy="107100"/>
            </a:xfrm>
            <a:prstGeom prst="ellipse">
              <a:avLst/>
            </a:prstGeom>
            <a:solidFill>
              <a:srgbClr val="0A1F24"/>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1" i="0" sz="337" u="none" cap="none" strike="noStrike">
                <a:solidFill>
                  <a:srgbClr val="FFFFFF"/>
                </a:solidFill>
                <a:latin typeface="Arial"/>
                <a:ea typeface="Arial"/>
                <a:cs typeface="Arial"/>
                <a:sym typeface="Arial"/>
              </a:endParaRPr>
            </a:p>
          </p:txBody>
        </p:sp>
        <p:sp>
          <p:nvSpPr>
            <p:cNvPr id="450" name="Google Shape;450;p16"/>
            <p:cNvSpPr/>
            <p:nvPr/>
          </p:nvSpPr>
          <p:spPr>
            <a:xfrm>
              <a:off x="8651391" y="4352445"/>
              <a:ext cx="107100" cy="107100"/>
            </a:xfrm>
            <a:prstGeom prst="ellipse">
              <a:avLst/>
            </a:prstGeom>
            <a:solidFill>
              <a:srgbClr val="0A1F24"/>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337"/>
                <a:buFont typeface="Arial"/>
                <a:buNone/>
              </a:pPr>
              <a:r>
                <a:t/>
              </a:r>
              <a:endParaRPr b="1" i="0" sz="337" u="none" cap="none" strike="noStrike">
                <a:solidFill>
                  <a:srgbClr val="FFFFFF"/>
                </a:solidFill>
                <a:latin typeface="Arial"/>
                <a:ea typeface="Arial"/>
                <a:cs typeface="Arial"/>
                <a:sym typeface="Arial"/>
              </a:endParaRPr>
            </a:p>
          </p:txBody>
        </p:sp>
        <p:sp>
          <p:nvSpPr>
            <p:cNvPr id="451" name="Google Shape;451;p16"/>
            <p:cNvSpPr/>
            <p:nvPr/>
          </p:nvSpPr>
          <p:spPr>
            <a:xfrm>
              <a:off x="8082596" y="4424820"/>
              <a:ext cx="1243584" cy="294525"/>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Jan. 2027</a:t>
              </a:r>
              <a:endParaRPr b="1" i="0" sz="900" u="none" cap="none" strike="noStrike">
                <a:solidFill>
                  <a:schemeClr val="dk1"/>
                </a:solidFill>
                <a:latin typeface="Arial"/>
                <a:ea typeface="Arial"/>
                <a:cs typeface="Arial"/>
                <a:sym typeface="Arial"/>
              </a:endParaRPr>
            </a:p>
          </p:txBody>
        </p:sp>
      </p:grpSp>
      <p:sp>
        <p:nvSpPr>
          <p:cNvPr id="452" name="Google Shape;452;p16"/>
          <p:cNvSpPr/>
          <p:nvPr/>
        </p:nvSpPr>
        <p:spPr>
          <a:xfrm>
            <a:off x="8107993" y="1977567"/>
            <a:ext cx="660400" cy="329200"/>
          </a:xfrm>
          <a:prstGeom prst="roundRect">
            <a:avLst>
              <a:gd fmla="val 50000" name="adj"/>
            </a:avLst>
          </a:prstGeom>
          <a:solidFill>
            <a:schemeClr val="accent1"/>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1047"/>
              <a:buFont typeface="Arial"/>
              <a:buNone/>
            </a:pPr>
            <a:r>
              <a:t/>
            </a:r>
            <a:endParaRPr b="0" i="0" sz="1047" u="none" cap="none" strike="noStrike">
              <a:solidFill>
                <a:srgbClr val="FFFFFF"/>
              </a:solidFill>
              <a:latin typeface="Arial"/>
              <a:ea typeface="Arial"/>
              <a:cs typeface="Arial"/>
              <a:sym typeface="Arial"/>
            </a:endParaRPr>
          </a:p>
        </p:txBody>
      </p:sp>
      <p:sp>
        <p:nvSpPr>
          <p:cNvPr id="453" name="Google Shape;453;p16"/>
          <p:cNvSpPr/>
          <p:nvPr/>
        </p:nvSpPr>
        <p:spPr>
          <a:xfrm>
            <a:off x="10465640" y="1940733"/>
            <a:ext cx="413376" cy="329184"/>
          </a:xfrm>
          <a:prstGeom prst="roundRect">
            <a:avLst>
              <a:gd fmla="val 50000" name="adj"/>
            </a:avLst>
          </a:prstGeom>
          <a:solidFill>
            <a:schemeClr val="accent5"/>
          </a:solidFill>
          <a:ln>
            <a:noFill/>
          </a:ln>
        </p:spPr>
        <p:txBody>
          <a:bodyPr anchorCtr="0" anchor="ctr" bIns="45700" lIns="91400" spcFirstLastPara="1" rIns="91400" wrap="square" tIns="45700">
            <a:noAutofit/>
          </a:bodyPr>
          <a:lstStyle/>
          <a:p>
            <a:pPr indent="0" lvl="0" marL="0" marR="0" rtl="0" algn="ctr">
              <a:lnSpc>
                <a:spcPct val="80000"/>
              </a:lnSpc>
              <a:spcBef>
                <a:spcPts val="0"/>
              </a:spcBef>
              <a:spcAft>
                <a:spcPts val="0"/>
              </a:spcAft>
              <a:buClr>
                <a:srgbClr val="000000"/>
              </a:buClr>
              <a:buSzPts val="1047"/>
              <a:buFont typeface="Arial"/>
              <a:buNone/>
            </a:pPr>
            <a:r>
              <a:t/>
            </a:r>
            <a:endParaRPr b="0" i="0" sz="1047" u="none" cap="none" strike="noStrike">
              <a:solidFill>
                <a:srgbClr val="FFFFFF"/>
              </a:solidFill>
              <a:latin typeface="Arial"/>
              <a:ea typeface="Arial"/>
              <a:cs typeface="Arial"/>
              <a:sym typeface="Arial"/>
            </a:endParaRPr>
          </a:p>
        </p:txBody>
      </p:sp>
      <p:sp>
        <p:nvSpPr>
          <p:cNvPr id="454" name="Google Shape;454;p16"/>
          <p:cNvSpPr/>
          <p:nvPr/>
        </p:nvSpPr>
        <p:spPr>
          <a:xfrm>
            <a:off x="9277704" y="2436991"/>
            <a:ext cx="243603" cy="243603"/>
          </a:xfrm>
          <a:prstGeom prst="star4">
            <a:avLst>
              <a:gd fmla="val 12500" name="adj"/>
            </a:avLst>
          </a:prstGeom>
          <a:solidFill>
            <a:schemeClr val="accent5"/>
          </a:solidFill>
          <a:ln cap="flat" cmpd="sng" w="25400">
            <a:solidFill>
              <a:schemeClr val="accent5"/>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cxnSp>
        <p:nvCxnSpPr>
          <p:cNvPr id="455" name="Google Shape;455;p16"/>
          <p:cNvCxnSpPr/>
          <p:nvPr/>
        </p:nvCxnSpPr>
        <p:spPr>
          <a:xfrm>
            <a:off x="191400" y="3803304"/>
            <a:ext cx="11809200" cy="0"/>
          </a:xfrm>
          <a:prstGeom prst="straightConnector1">
            <a:avLst/>
          </a:prstGeom>
          <a:noFill/>
          <a:ln cap="flat" cmpd="sng" w="19050">
            <a:solidFill>
              <a:srgbClr val="7F7F7F"/>
            </a:solidFill>
            <a:prstDash val="dot"/>
            <a:round/>
            <a:headEnd len="sm" w="sm" type="none"/>
            <a:tailEnd len="sm" w="sm" type="none"/>
          </a:ln>
        </p:spPr>
      </p:cxnSp>
      <p:pic>
        <p:nvPicPr>
          <p:cNvPr id="456" name="Google Shape;456;p16" title="4Appsub.png"/>
          <p:cNvPicPr preferRelativeResize="0"/>
          <p:nvPr/>
        </p:nvPicPr>
        <p:blipFill rotWithShape="1">
          <a:blip r:embed="rId4">
            <a:alphaModFix/>
          </a:blip>
          <a:srcRect b="59" l="0" r="0" t="59"/>
          <a:stretch/>
        </p:blipFill>
        <p:spPr>
          <a:xfrm>
            <a:off x="5265480" y="-951"/>
            <a:ext cx="5498593" cy="914400"/>
          </a:xfrm>
          <a:prstGeom prst="rect">
            <a:avLst/>
          </a:prstGeom>
          <a:noFill/>
          <a:ln>
            <a:noFill/>
          </a:ln>
        </p:spPr>
      </p:pic>
      <p:sp>
        <p:nvSpPr>
          <p:cNvPr id="457" name="Google Shape;457;p16"/>
          <p:cNvSpPr txBox="1"/>
          <p:nvPr/>
        </p:nvSpPr>
        <p:spPr>
          <a:xfrm>
            <a:off x="5676900" y="2860725"/>
            <a:ext cx="652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58" name="Google Shape;458;p16"/>
          <p:cNvSpPr txBox="1"/>
          <p:nvPr/>
        </p:nvSpPr>
        <p:spPr>
          <a:xfrm>
            <a:off x="8474046" y="6545036"/>
            <a:ext cx="3949500" cy="2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2A49"/>
                </a:solidFill>
              </a:rPr>
              <a:t>Dates TBD until application volume is known</a:t>
            </a:r>
            <a:endParaRPr>
              <a:solidFill>
                <a:srgbClr val="002A4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7"/>
          <p:cNvSpPr txBox="1"/>
          <p:nvPr>
            <p:ph type="title"/>
          </p:nvPr>
        </p:nvSpPr>
        <p:spPr>
          <a:xfrm>
            <a:off x="576000" y="900000"/>
            <a:ext cx="11419500" cy="57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700"/>
              <a:buNone/>
            </a:pPr>
            <a:r>
              <a:rPr lang="en-GB" sz="3733"/>
              <a:t>Concepts and Terms within Application Questions</a:t>
            </a:r>
            <a:endParaRPr sz="3733"/>
          </a:p>
        </p:txBody>
      </p:sp>
      <p:sp>
        <p:nvSpPr>
          <p:cNvPr id="464" name="Google Shape;464;p17"/>
          <p:cNvSpPr/>
          <p:nvPr/>
        </p:nvSpPr>
        <p:spPr>
          <a:xfrm>
            <a:off x="350850" y="2090050"/>
            <a:ext cx="5649900" cy="2145900"/>
          </a:xfrm>
          <a:prstGeom prst="rect">
            <a:avLst/>
          </a:prstGeom>
          <a:solidFill>
            <a:schemeClr val="lt1"/>
          </a:solidFill>
          <a:ln cap="flat" cmpd="sng" w="1827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465" name="Google Shape;465;p17"/>
          <p:cNvSpPr/>
          <p:nvPr/>
        </p:nvSpPr>
        <p:spPr>
          <a:xfrm>
            <a:off x="576000" y="2280550"/>
            <a:ext cx="5021100" cy="246000"/>
          </a:xfrm>
          <a:prstGeom prst="rect">
            <a:avLst/>
          </a:prstGeom>
          <a:noFill/>
          <a:ln>
            <a:noFill/>
          </a:ln>
        </p:spPr>
        <p:txBody>
          <a:bodyPr anchorCtr="0" anchor="t" bIns="0"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700" u="none" cap="none" strike="noStrike">
                <a:solidFill>
                  <a:srgbClr val="F1633E"/>
                </a:solidFill>
                <a:latin typeface="Arial"/>
                <a:ea typeface="Arial"/>
                <a:cs typeface="Arial"/>
                <a:sym typeface="Arial"/>
              </a:rPr>
              <a:t>Closed / Exclusive Generics</a:t>
            </a:r>
            <a:endParaRPr b="0" i="0" sz="1700" u="none" cap="none" strike="noStrike">
              <a:solidFill>
                <a:srgbClr val="F1633E"/>
              </a:solidFill>
              <a:latin typeface="Arial"/>
              <a:ea typeface="Arial"/>
              <a:cs typeface="Arial"/>
              <a:sym typeface="Arial"/>
            </a:endParaRPr>
          </a:p>
        </p:txBody>
      </p:sp>
      <p:sp>
        <p:nvSpPr>
          <p:cNvPr id="466" name="Google Shape;466;p17"/>
          <p:cNvSpPr/>
          <p:nvPr/>
        </p:nvSpPr>
        <p:spPr>
          <a:xfrm>
            <a:off x="576000" y="2643242"/>
            <a:ext cx="5150700" cy="134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lang="en-GB" sz="1600">
                <a:solidFill>
                  <a:srgbClr val="0B3458"/>
                </a:solidFill>
              </a:rPr>
              <a:t>A TLD representing a string that is a generic name or term under which domains are registered and usable exclusively by the registry operator or its affiliates.</a:t>
            </a:r>
            <a:endParaRPr b="0" i="0" sz="1600" u="none" cap="none" strike="noStrike">
              <a:solidFill>
                <a:srgbClr val="0B3458"/>
              </a:solidFill>
              <a:latin typeface="Arial"/>
              <a:ea typeface="Arial"/>
              <a:cs typeface="Arial"/>
              <a:sym typeface="Arial"/>
            </a:endParaRPr>
          </a:p>
        </p:txBody>
      </p:sp>
      <p:sp>
        <p:nvSpPr>
          <p:cNvPr id="467" name="Google Shape;467;p17"/>
          <p:cNvSpPr/>
          <p:nvPr/>
        </p:nvSpPr>
        <p:spPr>
          <a:xfrm>
            <a:off x="6107697" y="2090050"/>
            <a:ext cx="5804400" cy="2145900"/>
          </a:xfrm>
          <a:prstGeom prst="rect">
            <a:avLst/>
          </a:prstGeom>
          <a:solidFill>
            <a:srgbClr val="FFFFFF"/>
          </a:solidFill>
          <a:ln cap="flat" cmpd="sng" w="1827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468" name="Google Shape;468;p17"/>
          <p:cNvSpPr/>
          <p:nvPr/>
        </p:nvSpPr>
        <p:spPr>
          <a:xfrm>
            <a:off x="6298203" y="2280548"/>
            <a:ext cx="5415900" cy="327600"/>
          </a:xfrm>
          <a:prstGeom prst="rect">
            <a:avLst/>
          </a:prstGeom>
          <a:noFill/>
          <a:ln>
            <a:noFill/>
          </a:ln>
        </p:spPr>
        <p:txBody>
          <a:bodyPr anchorCtr="0" anchor="t" bIns="0"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700" u="none" cap="none" strike="noStrike">
                <a:solidFill>
                  <a:srgbClr val="F1633E"/>
                </a:solidFill>
                <a:latin typeface="Arial"/>
                <a:ea typeface="Arial"/>
                <a:cs typeface="Arial"/>
                <a:sym typeface="Arial"/>
              </a:rPr>
              <a:t>Replacement String</a:t>
            </a:r>
            <a:endParaRPr b="1" i="0" sz="1700" u="none" cap="none" strike="noStrike">
              <a:solidFill>
                <a:srgbClr val="F1633E"/>
              </a:solidFill>
            </a:endParaRPr>
          </a:p>
        </p:txBody>
      </p:sp>
      <p:sp>
        <p:nvSpPr>
          <p:cNvPr id="469" name="Google Shape;469;p17"/>
          <p:cNvSpPr/>
          <p:nvPr/>
        </p:nvSpPr>
        <p:spPr>
          <a:xfrm>
            <a:off x="6298197" y="2643286"/>
            <a:ext cx="5498700" cy="149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rgbClr val="0B3458"/>
                </a:solidFill>
                <a:latin typeface="Arial"/>
                <a:ea typeface="Arial"/>
                <a:cs typeface="Arial"/>
                <a:sym typeface="Arial"/>
              </a:rPr>
              <a:t>To potentially reduce the instances of contention, applicants are encouraged to designate a replacement string alongside their original choice of string. Applicants may designate only one replacement string per </a:t>
            </a:r>
            <a:r>
              <a:rPr b="0" i="0" lang="en-GB" sz="1600" u="none" cap="none" strike="noStrike">
                <a:solidFill>
                  <a:srgbClr val="0B3458"/>
                </a:solidFill>
                <a:latin typeface="Arial"/>
                <a:ea typeface="Arial"/>
                <a:cs typeface="Arial"/>
                <a:sym typeface="Arial"/>
              </a:rPr>
              <a:t>application</a:t>
            </a:r>
            <a:r>
              <a:rPr b="0" i="0" lang="en-GB" sz="1600" u="none" cap="none" strike="noStrike">
                <a:solidFill>
                  <a:srgbClr val="0B3458"/>
                </a:solidFill>
                <a:latin typeface="Arial"/>
                <a:ea typeface="Arial"/>
                <a:cs typeface="Arial"/>
                <a:sym typeface="Arial"/>
              </a:rPr>
              <a:t>.</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52"/>
                  </a:ext>
                </a:extLst>
              </a:rPr>
              <a:t> </a:t>
            </a:r>
            <a:r>
              <a:rPr b="0" i="0" lang="en-GB" sz="1600" u="none" cap="none" strike="noStrike">
                <a:solidFill>
                  <a:srgbClr val="0B3458"/>
                </a:solidFill>
                <a:latin typeface="Arial"/>
                <a:ea typeface="Arial"/>
                <a:cs typeface="Arial"/>
                <a:sym typeface="Arial"/>
              </a:rPr>
              <a:t>Applicant is able to submit a replacement string application that may contain different characteristics than its original choice of string.</a:t>
            </a:r>
            <a:endParaRPr b="0" i="0" sz="2067" u="none" cap="none" strike="noStrike">
              <a:solidFill>
                <a:srgbClr val="000000"/>
              </a:solidFill>
              <a:latin typeface="Arial"/>
              <a:ea typeface="Arial"/>
              <a:cs typeface="Arial"/>
              <a:sym typeface="Arial"/>
            </a:endParaRPr>
          </a:p>
        </p:txBody>
      </p:sp>
      <p:sp>
        <p:nvSpPr>
          <p:cNvPr id="470" name="Google Shape;470;p17"/>
          <p:cNvSpPr/>
          <p:nvPr/>
        </p:nvSpPr>
        <p:spPr>
          <a:xfrm>
            <a:off x="350925" y="4345250"/>
            <a:ext cx="5649900" cy="2293800"/>
          </a:xfrm>
          <a:prstGeom prst="rect">
            <a:avLst/>
          </a:prstGeom>
          <a:solidFill>
            <a:schemeClr val="lt1"/>
          </a:solidFill>
          <a:ln cap="flat" cmpd="sng" w="1827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471" name="Google Shape;471;p17"/>
          <p:cNvSpPr/>
          <p:nvPr/>
        </p:nvSpPr>
        <p:spPr>
          <a:xfrm>
            <a:off x="576150" y="4535750"/>
            <a:ext cx="5233800" cy="246000"/>
          </a:xfrm>
          <a:prstGeom prst="rect">
            <a:avLst/>
          </a:prstGeom>
          <a:noFill/>
          <a:ln>
            <a:noFill/>
          </a:ln>
        </p:spPr>
        <p:txBody>
          <a:bodyPr anchorCtr="0" anchor="t" bIns="0"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700" u="none" cap="none" strike="noStrike">
                <a:solidFill>
                  <a:srgbClr val="F1633E"/>
                </a:solidFill>
                <a:latin typeface="Arial"/>
                <a:ea typeface="Arial"/>
                <a:cs typeface="Arial"/>
                <a:sym typeface="Arial"/>
              </a:rPr>
              <a:t>Internationalized Domain Name (IDN)</a:t>
            </a:r>
            <a:endParaRPr b="0" i="0" sz="1700" u="none" cap="none" strike="noStrike">
              <a:solidFill>
                <a:srgbClr val="F1633E"/>
              </a:solidFill>
              <a:latin typeface="Arial"/>
              <a:ea typeface="Arial"/>
              <a:cs typeface="Arial"/>
              <a:sym typeface="Arial"/>
            </a:endParaRPr>
          </a:p>
        </p:txBody>
      </p:sp>
      <p:sp>
        <p:nvSpPr>
          <p:cNvPr id="472" name="Google Shape;472;p17"/>
          <p:cNvSpPr/>
          <p:nvPr/>
        </p:nvSpPr>
        <p:spPr>
          <a:xfrm>
            <a:off x="576150" y="4878724"/>
            <a:ext cx="5234100" cy="134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lang="en-GB" sz="1600">
                <a:solidFill>
                  <a:srgbClr val="0B3458"/>
                </a:solidFill>
              </a:rPr>
              <a:t>Domain names represented by characters other than the ASCII characters (letters a-z</a:t>
            </a:r>
            <a:r>
              <a:rPr lang="en-GB" sz="1600">
                <a:solidFill>
                  <a:srgbClr val="0B3458"/>
                </a:solidFill>
                <a:extLst>
                  <a:ext uri="http://customooxmlschemas.google.com/">
                    <go:slidesCustomData xmlns:go="http://customooxmlschemas.google.com/" textRoundtripDataId="53"/>
                  </a:ext>
                </a:extLst>
              </a:rPr>
              <a:t>, for generic top-level domains</a:t>
            </a:r>
            <a:r>
              <a:rPr lang="en-GB" sz="1600">
                <a:solidFill>
                  <a:srgbClr val="0B3458"/>
                </a:solidFill>
              </a:rPr>
              <a:t>) such as Arabic or Chinese.</a:t>
            </a:r>
            <a:endParaRPr b="0" i="0" sz="1600" u="none" cap="none" strike="noStrike">
              <a:solidFill>
                <a:srgbClr val="0B3458"/>
              </a:solidFill>
              <a:latin typeface="Arial"/>
              <a:ea typeface="Arial"/>
              <a:cs typeface="Arial"/>
              <a:sym typeface="Arial"/>
            </a:endParaRPr>
          </a:p>
        </p:txBody>
      </p:sp>
      <p:sp>
        <p:nvSpPr>
          <p:cNvPr id="473" name="Google Shape;473;p17"/>
          <p:cNvSpPr/>
          <p:nvPr/>
        </p:nvSpPr>
        <p:spPr>
          <a:xfrm>
            <a:off x="6107697" y="4345250"/>
            <a:ext cx="5804400" cy="2293800"/>
          </a:xfrm>
          <a:prstGeom prst="rect">
            <a:avLst/>
          </a:prstGeom>
          <a:solidFill>
            <a:srgbClr val="FFFFFF"/>
          </a:solidFill>
          <a:ln cap="flat" cmpd="sng" w="1827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474" name="Google Shape;474;p17"/>
          <p:cNvSpPr/>
          <p:nvPr/>
        </p:nvSpPr>
        <p:spPr>
          <a:xfrm>
            <a:off x="6298200" y="4535750"/>
            <a:ext cx="5415900" cy="327600"/>
          </a:xfrm>
          <a:prstGeom prst="rect">
            <a:avLst/>
          </a:prstGeom>
          <a:noFill/>
          <a:ln>
            <a:noFill/>
          </a:ln>
        </p:spPr>
        <p:txBody>
          <a:bodyPr anchorCtr="0" anchor="t" bIns="0"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700" u="none" cap="none" strike="noStrike">
                <a:solidFill>
                  <a:srgbClr val="F1633E"/>
                </a:solidFill>
                <a:latin typeface="Arial"/>
                <a:ea typeface="Arial"/>
                <a:cs typeface="Arial"/>
                <a:sym typeface="Arial"/>
              </a:rPr>
              <a:t>Allocatable Variant T</a:t>
            </a:r>
            <a:r>
              <a:rPr b="1" lang="en-GB" sz="1700">
                <a:solidFill>
                  <a:srgbClr val="F1633E"/>
                </a:solidFill>
              </a:rPr>
              <a:t>op-Level Domain (TLD) </a:t>
            </a:r>
            <a:r>
              <a:rPr b="1" i="0" lang="en-GB" sz="1700" u="none" cap="none" strike="noStrike">
                <a:solidFill>
                  <a:srgbClr val="F1633E"/>
                </a:solidFill>
                <a:latin typeface="Arial"/>
                <a:ea typeface="Arial"/>
                <a:cs typeface="Arial"/>
                <a:sym typeface="Arial"/>
              </a:rPr>
              <a:t>String</a:t>
            </a:r>
            <a:endParaRPr b="1" i="0" sz="1700" u="none" cap="none" strike="noStrike">
              <a:solidFill>
                <a:srgbClr val="F1633E"/>
              </a:solidFill>
            </a:endParaRPr>
          </a:p>
        </p:txBody>
      </p:sp>
      <p:sp>
        <p:nvSpPr>
          <p:cNvPr id="475" name="Google Shape;475;p17"/>
          <p:cNvSpPr/>
          <p:nvPr/>
        </p:nvSpPr>
        <p:spPr>
          <a:xfrm>
            <a:off x="6298197" y="4878721"/>
            <a:ext cx="5498700" cy="142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lang="en-GB" sz="1600">
                <a:solidFill>
                  <a:srgbClr val="0B3458"/>
                </a:solidFill>
                <a:extLst>
                  <a:ext uri="http://customooxmlschemas.google.com/">
                    <go:slidesCustomData xmlns:go="http://customooxmlschemas.google.com/" textRoundtripDataId="54"/>
                  </a:ext>
                </a:extLst>
              </a:rPr>
              <a:t>A</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55"/>
                  </a:ext>
                </a:extLst>
              </a:rPr>
              <a:t> </a:t>
            </a:r>
            <a:r>
              <a:rPr lang="en-GB" sz="1600">
                <a:solidFill>
                  <a:srgbClr val="0B3458"/>
                </a:solidFill>
                <a:extLst>
                  <a:ext uri="http://customooxmlschemas.google.com/">
                    <go:slidesCustomData xmlns:go="http://customooxmlschemas.google.com/" textRoundtripDataId="56"/>
                  </a:ext>
                </a:extLst>
              </a:rPr>
              <a:t>TLD </a:t>
            </a:r>
            <a:r>
              <a:rPr lang="en-GB" sz="1600">
                <a:solidFill>
                  <a:srgbClr val="0B3458"/>
                </a:solidFill>
                <a:extLst>
                  <a:ext uri="http://customooxmlschemas.google.com/">
                    <go:slidesCustomData xmlns:go="http://customooxmlschemas.google.com/" textRoundtripDataId="57"/>
                  </a:ext>
                </a:extLst>
              </a:rPr>
              <a:t>string considered the “same” as the primary TLD and available for application along with the primary TLD, as determined by Root Zone Label Generation Rules (RZ-LGR). For example, a string in Traditional Chinese determined as an allocatable variant of a string in Simplified Chinese by RZ-LGR.</a:t>
            </a:r>
            <a:endParaRPr b="0" i="0" sz="1600" u="none" cap="none" strike="noStrike">
              <a:solidFill>
                <a:srgbClr val="0B3458"/>
              </a:solidFill>
              <a:latin typeface="Arial"/>
              <a:ea typeface="Arial"/>
              <a:cs typeface="Arial"/>
              <a:sym typeface="Arial"/>
            </a:endParaRPr>
          </a:p>
        </p:txBody>
      </p:sp>
      <p:sp>
        <p:nvSpPr>
          <p:cNvPr id="476" name="Google Shape;476;p17"/>
          <p:cNvSpPr/>
          <p:nvPr/>
        </p:nvSpPr>
        <p:spPr>
          <a:xfrm>
            <a:off x="576000" y="1471054"/>
            <a:ext cx="10848300" cy="327600"/>
          </a:xfrm>
          <a:prstGeom prst="rect">
            <a:avLst/>
          </a:prstGeom>
          <a:noFill/>
          <a:ln>
            <a:noFill/>
          </a:ln>
        </p:spPr>
        <p:txBody>
          <a:bodyPr anchorCtr="0" anchor="t" bIns="0" lIns="0" spcFirstLastPara="1" rIns="0" wrap="square" tIns="0">
            <a:spAutoFit/>
          </a:bodyPr>
          <a:lstStyle/>
          <a:p>
            <a:pPr indent="0" lvl="0" marL="0" marR="0" rtl="0" algn="l">
              <a:lnSpc>
                <a:spcPct val="133333"/>
              </a:lnSpc>
              <a:spcBef>
                <a:spcPts val="0"/>
              </a:spcBef>
              <a:spcAft>
                <a:spcPts val="0"/>
              </a:spcAft>
              <a:buClr>
                <a:srgbClr val="000000"/>
              </a:buClr>
              <a:buSzPts val="1600"/>
              <a:buFont typeface="Arial"/>
              <a:buNone/>
            </a:pPr>
            <a:r>
              <a:rPr b="1" i="0" lang="en-GB" sz="1600" u="none" cap="none" strike="noStrike">
                <a:solidFill>
                  <a:schemeClr val="accent2"/>
                </a:solidFill>
                <a:latin typeface="Arial"/>
                <a:ea typeface="Arial"/>
                <a:cs typeface="Arial"/>
                <a:sym typeface="Arial"/>
              </a:rPr>
              <a:t>Applicants benefit from familiarity with these terms to answer application questions completely and accurately.</a:t>
            </a:r>
            <a:endParaRPr b="0" i="0" sz="1600" u="none" cap="none" strike="noStrike">
              <a:solidFill>
                <a:schemeClr val="accent2"/>
              </a:solidFill>
              <a:latin typeface="Arial"/>
              <a:ea typeface="Arial"/>
              <a:cs typeface="Arial"/>
              <a:sym typeface="Arial"/>
            </a:endParaRPr>
          </a:p>
        </p:txBody>
      </p:sp>
      <p:sp>
        <p:nvSpPr>
          <p:cNvPr id="477" name="Google Shape;477;p17"/>
          <p:cNvSpPr/>
          <p:nvPr/>
        </p:nvSpPr>
        <p:spPr>
          <a:xfrm>
            <a:off x="5809247" y="3435149"/>
            <a:ext cx="406500" cy="4065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78" name="Google Shape;478;p17"/>
          <p:cNvPicPr preferRelativeResize="0"/>
          <p:nvPr/>
        </p:nvPicPr>
        <p:blipFill rotWithShape="1">
          <a:blip r:embed="rId4">
            <a:alphaModFix/>
          </a:blip>
          <a:srcRect b="0" l="0" r="0" t="0"/>
          <a:stretch/>
        </p:blipFill>
        <p:spPr>
          <a:xfrm>
            <a:off x="-1258001" y="3225808"/>
            <a:ext cx="406400" cy="406400"/>
          </a:xfrm>
          <a:prstGeom prst="rect">
            <a:avLst/>
          </a:prstGeom>
          <a:noFill/>
          <a:ln>
            <a:noFill/>
          </a:ln>
        </p:spPr>
      </p:pic>
      <p:grpSp>
        <p:nvGrpSpPr>
          <p:cNvPr id="479" name="Google Shape;479;p17"/>
          <p:cNvGrpSpPr/>
          <p:nvPr/>
        </p:nvGrpSpPr>
        <p:grpSpPr>
          <a:xfrm>
            <a:off x="5939210" y="1936226"/>
            <a:ext cx="421038" cy="410076"/>
            <a:chOff x="-1228575" y="1559900"/>
            <a:chExt cx="421038" cy="410076"/>
          </a:xfrm>
        </p:grpSpPr>
        <p:sp>
          <p:nvSpPr>
            <p:cNvPr id="480" name="Google Shape;480;p17"/>
            <p:cNvSpPr/>
            <p:nvPr/>
          </p:nvSpPr>
          <p:spPr>
            <a:xfrm>
              <a:off x="-1228575" y="1559900"/>
              <a:ext cx="421038" cy="410076"/>
            </a:xfrm>
            <a:prstGeom prst="irregularSeal1">
              <a:avLst/>
            </a:prstGeom>
            <a:solidFill>
              <a:srgbClr val="FCBC0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500"/>
            </a:p>
          </p:txBody>
        </p:sp>
        <p:sp>
          <p:nvSpPr>
            <p:cNvPr id="481" name="Google Shape;481;p17"/>
            <p:cNvSpPr txBox="1"/>
            <p:nvPr/>
          </p:nvSpPr>
          <p:spPr>
            <a:xfrm>
              <a:off x="-1159500" y="1699388"/>
              <a:ext cx="282900" cy="131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800"/>
                <a:t>NEW</a:t>
              </a:r>
              <a:endParaRPr b="1" sz="800"/>
            </a:p>
          </p:txBody>
        </p:sp>
      </p:grpSp>
      <p:pic>
        <p:nvPicPr>
          <p:cNvPr id="482" name="Google Shape;482;p17" title="4Appsub.png"/>
          <p:cNvPicPr preferRelativeResize="0"/>
          <p:nvPr/>
        </p:nvPicPr>
        <p:blipFill rotWithShape="1">
          <a:blip r:embed="rId5">
            <a:alphaModFix/>
          </a:blip>
          <a:srcRect b="59" l="0" r="0" t="59"/>
          <a:stretch/>
        </p:blipFill>
        <p:spPr>
          <a:xfrm>
            <a:off x="5265480" y="-951"/>
            <a:ext cx="5498593"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399dc9e96ed_1_122"/>
          <p:cNvSpPr txBox="1"/>
          <p:nvPr>
            <p:ph type="title"/>
          </p:nvPr>
        </p:nvSpPr>
        <p:spPr>
          <a:xfrm>
            <a:off x="576000" y="613352"/>
            <a:ext cx="7458900" cy="575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400"/>
              <a:buNone/>
            </a:pPr>
            <a:r>
              <a:rPr lang="en-GB" sz="3200">
                <a:solidFill>
                  <a:schemeClr val="accent2"/>
                </a:solidFill>
                <a:extLst>
                  <a:ext uri="http://customooxmlschemas.google.com/">
                    <go:slidesCustomData xmlns:go="http://customooxmlschemas.google.com/" textRoundtripDataId="58"/>
                  </a:ext>
                </a:extLst>
              </a:rPr>
              <a:t>Application Question Flow</a:t>
            </a:r>
            <a:endParaRPr sz="3200">
              <a:solidFill>
                <a:schemeClr val="accent2"/>
              </a:solidFill>
            </a:endParaRPr>
          </a:p>
        </p:txBody>
      </p:sp>
      <p:sp>
        <p:nvSpPr>
          <p:cNvPr id="488" name="Google Shape;488;g399dc9e96ed_1_122"/>
          <p:cNvSpPr/>
          <p:nvPr/>
        </p:nvSpPr>
        <p:spPr>
          <a:xfrm>
            <a:off x="251827" y="1642055"/>
            <a:ext cx="1696500" cy="599100"/>
          </a:xfrm>
          <a:prstGeom prst="rect">
            <a:avLst/>
          </a:prstGeom>
          <a:solidFill>
            <a:srgbClr val="FFFFFF"/>
          </a:solidFill>
          <a:ln>
            <a:noFill/>
          </a:ln>
        </p:spPr>
        <p:txBody>
          <a:bodyPr anchorCtr="0" anchor="t" bIns="45700" lIns="91425" spcFirstLastPara="1" rIns="91425" wrap="square" tIns="45700">
            <a:noAutofit/>
          </a:bodyPr>
          <a:lstStyle/>
          <a:p>
            <a:pPr indent="-177800" lvl="0" marL="171450" marR="0" rtl="0" algn="l">
              <a:lnSpc>
                <a:spcPct val="100000"/>
              </a:lnSpc>
              <a:spcBef>
                <a:spcPts val="0"/>
              </a:spcBef>
              <a:spcAft>
                <a:spcPts val="0"/>
              </a:spcAft>
              <a:buClr>
                <a:srgbClr val="000000"/>
              </a:buClr>
              <a:buSzPts val="1300"/>
              <a:buFont typeface="Arial"/>
              <a:buChar char="•"/>
            </a:pPr>
            <a:r>
              <a:rPr lang="en-GB" sz="1300">
                <a:solidFill>
                  <a:srgbClr val="000000"/>
                </a:solidFill>
              </a:rPr>
              <a:t>A</a:t>
            </a:r>
            <a:r>
              <a:rPr b="0" i="0" lang="en-GB" sz="1300" u="none" cap="none" strike="noStrike">
                <a:solidFill>
                  <a:srgbClr val="000000"/>
                </a:solidFill>
                <a:latin typeface="Arial"/>
                <a:ea typeface="Arial"/>
                <a:cs typeface="Arial"/>
                <a:sym typeface="Arial"/>
              </a:rPr>
              <a:t>pply to all applications</a:t>
            </a:r>
            <a:endParaRPr b="0" i="0" sz="1300" u="none" cap="none" strike="noStrike">
              <a:solidFill>
                <a:srgbClr val="000000"/>
              </a:solidFill>
              <a:latin typeface="Arial"/>
              <a:ea typeface="Arial"/>
              <a:cs typeface="Arial"/>
              <a:sym typeface="Arial"/>
            </a:endParaRPr>
          </a:p>
        </p:txBody>
      </p:sp>
      <p:sp>
        <p:nvSpPr>
          <p:cNvPr id="489" name="Google Shape;489;g399dc9e96ed_1_122"/>
          <p:cNvSpPr/>
          <p:nvPr/>
        </p:nvSpPr>
        <p:spPr>
          <a:xfrm>
            <a:off x="316047" y="2436586"/>
            <a:ext cx="1371600" cy="479400"/>
          </a:xfrm>
          <a:prstGeom prst="rect">
            <a:avLst/>
          </a:prstGeom>
          <a:solidFill>
            <a:srgbClr val="0F9ED5"/>
          </a:solidFill>
          <a:ln cap="flat" cmpd="sng" w="18975">
            <a:solidFill>
              <a:srgbClr val="082836"/>
            </a:solidFill>
            <a:prstDash val="solid"/>
            <a:miter lim="800000"/>
            <a:headEnd len="sm" w="sm" type="none"/>
            <a:tailEnd len="sm" w="sm" type="none"/>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Organization / Applicant</a:t>
            </a:r>
            <a:endParaRPr b="0" i="0" sz="1200" u="none" cap="none" strike="noStrike">
              <a:solidFill>
                <a:srgbClr val="000000"/>
              </a:solidFill>
              <a:latin typeface="Arial"/>
              <a:ea typeface="Arial"/>
              <a:cs typeface="Arial"/>
              <a:sym typeface="Arial"/>
            </a:endParaRPr>
          </a:p>
        </p:txBody>
      </p:sp>
      <p:sp>
        <p:nvSpPr>
          <p:cNvPr id="490" name="Google Shape;490;g399dc9e96ed_1_122"/>
          <p:cNvSpPr txBox="1"/>
          <p:nvPr/>
        </p:nvSpPr>
        <p:spPr>
          <a:xfrm>
            <a:off x="142750" y="2954070"/>
            <a:ext cx="1696500" cy="2693700"/>
          </a:xfrm>
          <a:prstGeom prst="rect">
            <a:avLst/>
          </a:prstGeom>
          <a:noFill/>
          <a:ln>
            <a:noFill/>
          </a:ln>
        </p:spPr>
        <p:txBody>
          <a:bodyPr anchorCtr="0" anchor="t" bIns="45700" lIns="91425" spcFirstLastPara="1" rIns="91425" wrap="square" tIns="45700">
            <a:spAutoFit/>
          </a:bodyPr>
          <a:lstStyle/>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Applicant Entity Info: </a:t>
            </a:r>
            <a:r>
              <a:rPr b="0" i="1" lang="en-GB" sz="1300" u="none" cap="none" strike="noStrike">
                <a:solidFill>
                  <a:srgbClr val="000000"/>
                </a:solidFill>
                <a:latin typeface="Arial"/>
                <a:ea typeface="Arial"/>
                <a:cs typeface="Arial"/>
                <a:sym typeface="Arial"/>
              </a:rPr>
              <a:t>Set 1, Q1-48</a:t>
            </a:r>
            <a:endParaRPr b="0" i="0" sz="13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1" sz="1300" u="none" cap="none" strike="noStrike">
              <a:solidFill>
                <a:srgbClr val="000000"/>
              </a:solidFill>
              <a:latin typeface="Arial"/>
              <a:ea typeface="Arial"/>
              <a:cs typeface="Arial"/>
              <a:sym typeface="Arial"/>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Users: </a:t>
            </a:r>
            <a:r>
              <a:rPr b="0" i="1" lang="en-GB" sz="1300" u="none" cap="none" strike="noStrike">
                <a:solidFill>
                  <a:srgbClr val="000000"/>
                </a:solidFill>
                <a:latin typeface="Arial"/>
                <a:ea typeface="Arial"/>
                <a:cs typeface="Arial"/>
                <a:sym typeface="Arial"/>
              </a:rPr>
              <a:t>Set 2,  Q49-64</a:t>
            </a:r>
            <a:endParaRPr b="0" i="0" sz="13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1" sz="1300" u="none" cap="none" strike="noStrike">
              <a:solidFill>
                <a:srgbClr val="000000"/>
              </a:solidFill>
              <a:latin typeface="Arial"/>
              <a:ea typeface="Arial"/>
              <a:cs typeface="Arial"/>
              <a:sym typeface="Arial"/>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Payments: </a:t>
            </a:r>
            <a:r>
              <a:rPr b="0" i="1" lang="en-GB" sz="1300" u="none" cap="none" strike="noStrike">
                <a:solidFill>
                  <a:srgbClr val="000000"/>
                </a:solidFill>
                <a:latin typeface="Arial"/>
                <a:ea typeface="Arial"/>
                <a:cs typeface="Arial"/>
                <a:sym typeface="Arial"/>
              </a:rPr>
              <a:t>Set 3, Q65-103</a:t>
            </a:r>
            <a:endParaRPr b="0" i="0" sz="13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1" sz="1300" u="none" cap="none" strike="noStrike">
              <a:solidFill>
                <a:srgbClr val="000000"/>
              </a:solidFill>
              <a:latin typeface="Arial"/>
              <a:ea typeface="Arial"/>
              <a:cs typeface="Arial"/>
              <a:sym typeface="Arial"/>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Applicant Background and Organization: </a:t>
            </a:r>
            <a:r>
              <a:rPr b="0" i="1" lang="en-GB" sz="1300" u="none" cap="none" strike="noStrike">
                <a:solidFill>
                  <a:srgbClr val="000000"/>
                </a:solidFill>
                <a:latin typeface="Arial"/>
                <a:ea typeface="Arial"/>
                <a:cs typeface="Arial"/>
                <a:sym typeface="Arial"/>
              </a:rPr>
              <a:t>Set 4, Q104-115</a:t>
            </a:r>
            <a:endParaRPr b="0" i="0" sz="1300" u="none" cap="none" strike="noStrike">
              <a:solidFill>
                <a:srgbClr val="000000"/>
              </a:solidFill>
              <a:latin typeface="Arial"/>
              <a:ea typeface="Arial"/>
              <a:cs typeface="Arial"/>
              <a:sym typeface="Arial"/>
            </a:endParaRPr>
          </a:p>
        </p:txBody>
      </p:sp>
      <p:sp>
        <p:nvSpPr>
          <p:cNvPr id="491" name="Google Shape;491;g399dc9e96ed_1_122"/>
          <p:cNvSpPr/>
          <p:nvPr/>
        </p:nvSpPr>
        <p:spPr>
          <a:xfrm>
            <a:off x="224080" y="1236213"/>
            <a:ext cx="1901700" cy="421500"/>
          </a:xfrm>
          <a:prstGeom prst="chevron">
            <a:avLst>
              <a:gd fmla="val 50000" name="adj"/>
            </a:avLst>
          </a:prstGeom>
          <a:solidFill>
            <a:srgbClr val="0F9ED5"/>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g399dc9e96ed_1_122"/>
          <p:cNvSpPr txBox="1"/>
          <p:nvPr/>
        </p:nvSpPr>
        <p:spPr>
          <a:xfrm>
            <a:off x="319864" y="1236213"/>
            <a:ext cx="1628400" cy="421500"/>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rgbClr val="FFFFFF"/>
              </a:buClr>
              <a:buSzPts val="1800"/>
              <a:buFont typeface="Arial"/>
              <a:buNone/>
            </a:pPr>
            <a:r>
              <a:rPr b="1" lang="en-GB">
                <a:solidFill>
                  <a:srgbClr val="FFFFFF"/>
                </a:solidFill>
              </a:rPr>
              <a:t>Applying Entity Questions</a:t>
            </a:r>
            <a:endParaRPr b="1" i="0" sz="1100" u="none" cap="none" strike="noStrike">
              <a:solidFill>
                <a:srgbClr val="000000"/>
              </a:solidFill>
              <a:latin typeface="Arial"/>
              <a:ea typeface="Arial"/>
              <a:cs typeface="Arial"/>
              <a:sym typeface="Arial"/>
            </a:endParaRPr>
          </a:p>
        </p:txBody>
      </p:sp>
      <p:cxnSp>
        <p:nvCxnSpPr>
          <p:cNvPr id="493" name="Google Shape;493;g399dc9e96ed_1_122"/>
          <p:cNvCxnSpPr>
            <a:stCxn id="489" idx="3"/>
          </p:cNvCxnSpPr>
          <p:nvPr/>
        </p:nvCxnSpPr>
        <p:spPr>
          <a:xfrm>
            <a:off x="1687647" y="2676286"/>
            <a:ext cx="315000" cy="4200"/>
          </a:xfrm>
          <a:prstGeom prst="straightConnector1">
            <a:avLst/>
          </a:prstGeom>
          <a:noFill/>
          <a:ln cap="flat" cmpd="sng" w="38100">
            <a:solidFill>
              <a:srgbClr val="000000"/>
            </a:solidFill>
            <a:prstDash val="solid"/>
            <a:round/>
            <a:headEnd len="sm" w="sm" type="none"/>
            <a:tailEnd len="med" w="med" type="triangle"/>
          </a:ln>
        </p:spPr>
      </p:cxnSp>
      <p:sp>
        <p:nvSpPr>
          <p:cNvPr id="494" name="Google Shape;494;g399dc9e96ed_1_122"/>
          <p:cNvSpPr txBox="1"/>
          <p:nvPr/>
        </p:nvSpPr>
        <p:spPr>
          <a:xfrm>
            <a:off x="65750" y="5871381"/>
            <a:ext cx="2341800" cy="99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300" u="none" cap="none" strike="noStrike">
                <a:solidFill>
                  <a:srgbClr val="000000"/>
                </a:solidFill>
                <a:latin typeface="Arial"/>
                <a:ea typeface="Arial"/>
                <a:cs typeface="Arial"/>
                <a:sym typeface="Arial"/>
              </a:rPr>
              <a:t>*Responses to Set 1</a:t>
            </a:r>
            <a:r>
              <a:rPr lang="en-GB" sz="1300">
                <a:solidFill>
                  <a:srgbClr val="000000"/>
                </a:solidFill>
              </a:rPr>
              <a:t>4</a:t>
            </a:r>
            <a:r>
              <a:rPr b="0" i="0" lang="en-GB" sz="1300" u="none" cap="none" strike="noStrike">
                <a:solidFill>
                  <a:srgbClr val="000000"/>
                </a:solidFill>
                <a:latin typeface="Arial"/>
                <a:ea typeface="Arial"/>
                <a:cs typeface="Arial"/>
                <a:sym typeface="Arial"/>
              </a:rPr>
              <a:t> dictate the Financial profile questions an applicant will be required to answer </a:t>
            </a:r>
            <a:endParaRPr b="0" i="0" sz="1300" u="none" cap="none" strike="noStrike">
              <a:solidFill>
                <a:srgbClr val="000000"/>
              </a:solidFill>
              <a:latin typeface="Arial"/>
              <a:ea typeface="Arial"/>
              <a:cs typeface="Arial"/>
              <a:sym typeface="Arial"/>
            </a:endParaRPr>
          </a:p>
        </p:txBody>
      </p:sp>
      <p:sp>
        <p:nvSpPr>
          <p:cNvPr id="495" name="Google Shape;495;g399dc9e96ed_1_122"/>
          <p:cNvSpPr txBox="1"/>
          <p:nvPr/>
        </p:nvSpPr>
        <p:spPr>
          <a:xfrm>
            <a:off x="7053239" y="73950"/>
            <a:ext cx="4794000" cy="1015800"/>
          </a:xfrm>
          <a:prstGeom prst="rect">
            <a:avLst/>
          </a:prstGeom>
          <a:noFill/>
          <a:ln cap="flat" cmpd="sng" w="9525">
            <a:solidFill>
              <a:srgbClr val="E8E8E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200" u="none" cap="none" strike="noStrike">
                <a:solidFill>
                  <a:srgbClr val="000000"/>
                </a:solidFill>
                <a:latin typeface="Arial"/>
                <a:ea typeface="Arial"/>
                <a:cs typeface="Arial"/>
                <a:sym typeface="Arial"/>
              </a:rPr>
              <a:t>Black Font </a:t>
            </a:r>
            <a:r>
              <a:rPr b="0" i="0" lang="en-GB" sz="1200" u="none" cap="none" strike="noStrike">
                <a:solidFill>
                  <a:srgbClr val="000000"/>
                </a:solidFill>
                <a:latin typeface="Arial"/>
                <a:ea typeface="Arial"/>
                <a:cs typeface="Arial"/>
                <a:sym typeface="Arial"/>
              </a:rPr>
              <a:t>= Required Question Set </a:t>
            </a:r>
            <a:r>
              <a:rPr lang="en-GB" sz="1200"/>
              <a:t>f</a:t>
            </a:r>
            <a:r>
              <a:rPr b="0" i="0" lang="en-GB" sz="1200" u="none" cap="none" strike="noStrike">
                <a:solidFill>
                  <a:srgbClr val="000000"/>
                </a:solidFill>
                <a:latin typeface="Arial"/>
                <a:ea typeface="Arial"/>
                <a:cs typeface="Arial"/>
                <a:sym typeface="Arial"/>
              </a:rPr>
              <a:t>or all </a:t>
            </a:r>
            <a:r>
              <a:rPr b="0" i="0" lang="en-GB" sz="1200" cap="none" strike="noStrike">
                <a:solidFill>
                  <a:srgbClr val="000000"/>
                </a:solidFill>
                <a:latin typeface="Arial"/>
                <a:ea typeface="Arial"/>
                <a:cs typeface="Arial"/>
                <a:sym typeface="Arial"/>
              </a:rPr>
              <a:t>applicants</a:t>
            </a:r>
            <a:endParaRPr b="0" i="0" sz="1200"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200" u="none" cap="none" strike="noStrike">
                <a:solidFill>
                  <a:srgbClr val="E97132"/>
                </a:solidFill>
                <a:latin typeface="Arial"/>
                <a:ea typeface="Arial"/>
                <a:cs typeface="Arial"/>
                <a:sym typeface="Arial"/>
              </a:rPr>
              <a:t>Orange Font </a:t>
            </a:r>
            <a:r>
              <a:rPr b="0" i="0" lang="en-GB" sz="1200" u="none" cap="none" strike="noStrike">
                <a:solidFill>
                  <a:srgbClr val="000000"/>
                </a:solidFill>
                <a:latin typeface="Arial"/>
                <a:ea typeface="Arial"/>
                <a:cs typeface="Arial"/>
                <a:sym typeface="Arial"/>
              </a:rPr>
              <a:t>= Optional Question Set for all applications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200" u="none" cap="none" strike="noStrike">
                <a:solidFill>
                  <a:srgbClr val="9900FF"/>
                </a:solidFill>
                <a:latin typeface="Arial"/>
                <a:ea typeface="Arial"/>
                <a:cs typeface="Arial"/>
                <a:sym typeface="Arial"/>
              </a:rPr>
              <a:t>Purple Font</a:t>
            </a:r>
            <a:r>
              <a:rPr b="1" i="0" lang="en-GB" sz="1200" u="none" cap="none" strike="noStrike">
                <a:solidFill>
                  <a:srgbClr val="A02B93"/>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 Conditional Question Set required for specific </a:t>
            </a:r>
            <a:r>
              <a:rPr lang="en-GB" sz="1200"/>
              <a:t>applications or applicants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lang="en-GB" sz="1200">
                <a:solidFill>
                  <a:srgbClr val="FF00FF"/>
                </a:solidFill>
              </a:rPr>
              <a:t>Pink Font</a:t>
            </a:r>
            <a:r>
              <a:rPr lang="en-GB" sz="1200"/>
              <a:t> = Required Question Set for all applications</a:t>
            </a:r>
            <a:endParaRPr sz="1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399dc9e96ed_1_181"/>
          <p:cNvSpPr txBox="1"/>
          <p:nvPr>
            <p:ph type="title"/>
          </p:nvPr>
        </p:nvSpPr>
        <p:spPr>
          <a:xfrm>
            <a:off x="576000" y="613352"/>
            <a:ext cx="7458900" cy="575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400"/>
              <a:buNone/>
            </a:pPr>
            <a:r>
              <a:rPr lang="en-GB" sz="3200">
                <a:solidFill>
                  <a:schemeClr val="accent2"/>
                </a:solidFill>
              </a:rPr>
              <a:t>Application Question Flow</a:t>
            </a:r>
            <a:endParaRPr sz="3200">
              <a:solidFill>
                <a:schemeClr val="accent2"/>
              </a:solidFill>
            </a:endParaRPr>
          </a:p>
        </p:txBody>
      </p:sp>
      <p:sp>
        <p:nvSpPr>
          <p:cNvPr id="501" name="Google Shape;501;g399dc9e96ed_1_181"/>
          <p:cNvSpPr/>
          <p:nvPr/>
        </p:nvSpPr>
        <p:spPr>
          <a:xfrm>
            <a:off x="251827" y="1647546"/>
            <a:ext cx="1696500" cy="599100"/>
          </a:xfrm>
          <a:prstGeom prst="rect">
            <a:avLst/>
          </a:prstGeom>
          <a:solidFill>
            <a:srgbClr val="FFFFFF"/>
          </a:solidFill>
          <a:ln>
            <a:noFill/>
          </a:ln>
        </p:spPr>
        <p:txBody>
          <a:bodyPr anchorCtr="0" anchor="t" bIns="45700" lIns="91425" spcFirstLastPara="1" rIns="91425" wrap="square" tIns="45700">
            <a:noAutofit/>
          </a:bodyPr>
          <a:lstStyle/>
          <a:p>
            <a:pPr indent="-177800" lvl="0" marL="171450" marR="0" rtl="0" algn="l">
              <a:lnSpc>
                <a:spcPct val="100000"/>
              </a:lnSpc>
              <a:spcBef>
                <a:spcPts val="0"/>
              </a:spcBef>
              <a:spcAft>
                <a:spcPts val="0"/>
              </a:spcAft>
              <a:buClr>
                <a:srgbClr val="000000"/>
              </a:buClr>
              <a:buSzPts val="1300"/>
              <a:buFont typeface="Arial"/>
              <a:buChar char="•"/>
            </a:pPr>
            <a:r>
              <a:rPr lang="en-GB" sz="1300">
                <a:solidFill>
                  <a:srgbClr val="000000"/>
                </a:solidFill>
              </a:rPr>
              <a:t>A</a:t>
            </a:r>
            <a:r>
              <a:rPr b="0" i="0" lang="en-GB" sz="1300" u="none" cap="none" strike="noStrike">
                <a:solidFill>
                  <a:srgbClr val="000000"/>
                </a:solidFill>
                <a:latin typeface="Arial"/>
                <a:ea typeface="Arial"/>
                <a:cs typeface="Arial"/>
                <a:sym typeface="Arial"/>
              </a:rPr>
              <a:t>pply to all applications</a:t>
            </a:r>
            <a:endParaRPr b="0" i="0" sz="1300" u="none" cap="none" strike="noStrike">
              <a:solidFill>
                <a:srgbClr val="000000"/>
              </a:solidFill>
              <a:latin typeface="Arial"/>
              <a:ea typeface="Arial"/>
              <a:cs typeface="Arial"/>
              <a:sym typeface="Arial"/>
            </a:endParaRPr>
          </a:p>
        </p:txBody>
      </p:sp>
      <p:sp>
        <p:nvSpPr>
          <p:cNvPr id="502" name="Google Shape;502;g399dc9e96ed_1_181"/>
          <p:cNvSpPr/>
          <p:nvPr/>
        </p:nvSpPr>
        <p:spPr>
          <a:xfrm>
            <a:off x="2000323" y="1647546"/>
            <a:ext cx="4794000" cy="603300"/>
          </a:xfrm>
          <a:prstGeom prst="rect">
            <a:avLst/>
          </a:prstGeom>
          <a:solidFill>
            <a:srgbClr val="FFFFFF"/>
          </a:solidFill>
          <a:ln>
            <a:noFill/>
          </a:ln>
        </p:spPr>
        <p:txBody>
          <a:bodyPr anchorCtr="0" anchor="t" bIns="45700" lIns="91425" spcFirstLastPara="1" rIns="91425" wrap="square" tIns="45700">
            <a:noAutofit/>
          </a:bodyPr>
          <a:lstStyle/>
          <a:p>
            <a:pPr indent="-177800" lvl="0" marL="171450" marR="0" rtl="0" algn="l">
              <a:lnSpc>
                <a:spcPct val="100000"/>
              </a:lnSpc>
              <a:spcBef>
                <a:spcPts val="0"/>
              </a:spcBef>
              <a:spcAft>
                <a:spcPts val="0"/>
              </a:spcAft>
              <a:buClr>
                <a:srgbClr val="000000"/>
              </a:buClr>
              <a:buSzPts val="1300"/>
              <a:buFont typeface="Arial"/>
              <a:buChar char="•"/>
            </a:pPr>
            <a:r>
              <a:rPr lang="en-GB" sz="1300">
                <a:solidFill>
                  <a:srgbClr val="000000"/>
                </a:solidFill>
              </a:rPr>
              <a:t>Answer questions according </a:t>
            </a:r>
            <a:r>
              <a:rPr b="0" i="0" lang="en-GB" sz="1300" u="none" cap="none" strike="noStrike">
                <a:solidFill>
                  <a:srgbClr val="000000"/>
                </a:solidFill>
                <a:latin typeface="Arial"/>
                <a:ea typeface="Arial"/>
                <a:cs typeface="Arial"/>
                <a:sym typeface="Arial"/>
              </a:rPr>
              <a:t>to </a:t>
            </a:r>
            <a:r>
              <a:rPr lang="en-GB" sz="1300">
                <a:solidFill>
                  <a:srgbClr val="000000"/>
                </a:solidFill>
              </a:rPr>
              <a:t>applying entity</a:t>
            </a:r>
            <a:r>
              <a:rPr b="0" i="0" lang="en-GB" sz="1300" u="none" cap="none" strike="noStrike">
                <a:solidFill>
                  <a:srgbClr val="000000"/>
                </a:solidFill>
                <a:latin typeface="Arial"/>
                <a:ea typeface="Arial"/>
                <a:cs typeface="Arial"/>
                <a:sym typeface="Arial"/>
              </a:rPr>
              <a:t> </a:t>
            </a:r>
            <a:r>
              <a:rPr lang="en-GB" sz="1300">
                <a:solidFill>
                  <a:srgbClr val="000000"/>
                </a:solidFill>
              </a:rPr>
              <a:t>financial </a:t>
            </a:r>
            <a:r>
              <a:rPr b="0" i="0" lang="en-GB" sz="1300" u="none" cap="none" strike="noStrike">
                <a:solidFill>
                  <a:srgbClr val="000000"/>
                </a:solidFill>
                <a:latin typeface="Arial"/>
                <a:ea typeface="Arial"/>
                <a:cs typeface="Arial"/>
                <a:sym typeface="Arial"/>
              </a:rPr>
              <a:t>profile </a:t>
            </a:r>
            <a:endParaRPr b="0" i="0" sz="1300" u="none" cap="none" strike="noStrike">
              <a:solidFill>
                <a:srgbClr val="000000"/>
              </a:solidFill>
              <a:latin typeface="Arial"/>
              <a:ea typeface="Arial"/>
              <a:cs typeface="Arial"/>
              <a:sym typeface="Arial"/>
            </a:endParaRPr>
          </a:p>
        </p:txBody>
      </p:sp>
      <p:sp>
        <p:nvSpPr>
          <p:cNvPr id="503" name="Google Shape;503;g399dc9e96ed_1_181"/>
          <p:cNvSpPr/>
          <p:nvPr/>
        </p:nvSpPr>
        <p:spPr>
          <a:xfrm>
            <a:off x="316047" y="2442077"/>
            <a:ext cx="1371600" cy="479400"/>
          </a:xfrm>
          <a:prstGeom prst="rect">
            <a:avLst/>
          </a:prstGeom>
          <a:solidFill>
            <a:srgbClr val="0F9ED5"/>
          </a:solidFill>
          <a:ln cap="flat" cmpd="sng" w="18975">
            <a:solidFill>
              <a:srgbClr val="082836"/>
            </a:solidFill>
            <a:prstDash val="solid"/>
            <a:miter lim="800000"/>
            <a:headEnd len="sm" w="sm" type="none"/>
            <a:tailEnd len="sm" w="sm" type="none"/>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Organization / Applicant</a:t>
            </a:r>
            <a:endParaRPr b="0" i="0" sz="1200" u="none" cap="none" strike="noStrike">
              <a:solidFill>
                <a:srgbClr val="000000"/>
              </a:solidFill>
              <a:latin typeface="Arial"/>
              <a:ea typeface="Arial"/>
              <a:cs typeface="Arial"/>
              <a:sym typeface="Arial"/>
            </a:endParaRPr>
          </a:p>
        </p:txBody>
      </p:sp>
      <p:sp>
        <p:nvSpPr>
          <p:cNvPr id="504" name="Google Shape;504;g399dc9e96ed_1_181"/>
          <p:cNvSpPr txBox="1"/>
          <p:nvPr/>
        </p:nvSpPr>
        <p:spPr>
          <a:xfrm>
            <a:off x="142750" y="2959561"/>
            <a:ext cx="1696500" cy="2693700"/>
          </a:xfrm>
          <a:prstGeom prst="rect">
            <a:avLst/>
          </a:prstGeom>
          <a:noFill/>
          <a:ln>
            <a:noFill/>
          </a:ln>
        </p:spPr>
        <p:txBody>
          <a:bodyPr anchorCtr="0" anchor="t" bIns="45700" lIns="91425" spcFirstLastPara="1" rIns="91425" wrap="square" tIns="45700">
            <a:spAutoFit/>
          </a:bodyPr>
          <a:lstStyle/>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Applicant Entity Info: </a:t>
            </a:r>
            <a:r>
              <a:rPr b="0" i="1" lang="en-GB" sz="1300" u="none" cap="none" strike="noStrike">
                <a:solidFill>
                  <a:srgbClr val="000000"/>
                </a:solidFill>
                <a:latin typeface="Arial"/>
                <a:ea typeface="Arial"/>
                <a:cs typeface="Arial"/>
                <a:sym typeface="Arial"/>
              </a:rPr>
              <a:t>Set 1, Q1-48</a:t>
            </a:r>
            <a:endParaRPr b="0" i="0" sz="13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1" sz="1300" u="none" cap="none" strike="noStrike">
              <a:solidFill>
                <a:srgbClr val="000000"/>
              </a:solidFill>
              <a:latin typeface="Arial"/>
              <a:ea typeface="Arial"/>
              <a:cs typeface="Arial"/>
              <a:sym typeface="Arial"/>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Users: </a:t>
            </a:r>
            <a:r>
              <a:rPr b="0" i="1" lang="en-GB" sz="1300" u="none" cap="none" strike="noStrike">
                <a:solidFill>
                  <a:srgbClr val="000000"/>
                </a:solidFill>
                <a:latin typeface="Arial"/>
                <a:ea typeface="Arial"/>
                <a:cs typeface="Arial"/>
                <a:sym typeface="Arial"/>
              </a:rPr>
              <a:t>Set 2,  Q49-64</a:t>
            </a:r>
            <a:endParaRPr b="0" i="0" sz="13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1" sz="1300" u="none" cap="none" strike="noStrike">
              <a:solidFill>
                <a:srgbClr val="000000"/>
              </a:solidFill>
              <a:latin typeface="Arial"/>
              <a:ea typeface="Arial"/>
              <a:cs typeface="Arial"/>
              <a:sym typeface="Arial"/>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Payments: </a:t>
            </a:r>
            <a:r>
              <a:rPr b="0" i="1" lang="en-GB" sz="1300" u="none" cap="none" strike="noStrike">
                <a:solidFill>
                  <a:srgbClr val="000000"/>
                </a:solidFill>
                <a:latin typeface="Arial"/>
                <a:ea typeface="Arial"/>
                <a:cs typeface="Arial"/>
                <a:sym typeface="Arial"/>
              </a:rPr>
              <a:t>Set 3, Q65-103</a:t>
            </a:r>
            <a:endParaRPr b="0" i="0" sz="13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1" sz="1300" u="none" cap="none" strike="noStrike">
              <a:solidFill>
                <a:srgbClr val="000000"/>
              </a:solidFill>
              <a:latin typeface="Arial"/>
              <a:ea typeface="Arial"/>
              <a:cs typeface="Arial"/>
              <a:sym typeface="Arial"/>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Applicant Background and Organization: </a:t>
            </a:r>
            <a:r>
              <a:rPr b="0" i="1" lang="en-GB" sz="1300" u="none" cap="none" strike="noStrike">
                <a:solidFill>
                  <a:srgbClr val="000000"/>
                </a:solidFill>
                <a:latin typeface="Arial"/>
                <a:ea typeface="Arial"/>
                <a:cs typeface="Arial"/>
                <a:sym typeface="Arial"/>
              </a:rPr>
              <a:t>Set 4, Q104-115</a:t>
            </a:r>
            <a:endParaRPr b="0" i="0" sz="1300" u="none" cap="none" strike="noStrike">
              <a:solidFill>
                <a:srgbClr val="000000"/>
              </a:solidFill>
              <a:latin typeface="Arial"/>
              <a:ea typeface="Arial"/>
              <a:cs typeface="Arial"/>
              <a:sym typeface="Arial"/>
            </a:endParaRPr>
          </a:p>
        </p:txBody>
      </p:sp>
      <p:sp>
        <p:nvSpPr>
          <p:cNvPr id="505" name="Google Shape;505;g399dc9e96ed_1_181"/>
          <p:cNvSpPr/>
          <p:nvPr/>
        </p:nvSpPr>
        <p:spPr>
          <a:xfrm>
            <a:off x="224080" y="1241704"/>
            <a:ext cx="1901700" cy="421500"/>
          </a:xfrm>
          <a:prstGeom prst="chevron">
            <a:avLst>
              <a:gd fmla="val 50000" name="adj"/>
            </a:avLst>
          </a:prstGeom>
          <a:solidFill>
            <a:srgbClr val="0F9ED5"/>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399dc9e96ed_1_181"/>
          <p:cNvSpPr txBox="1"/>
          <p:nvPr/>
        </p:nvSpPr>
        <p:spPr>
          <a:xfrm>
            <a:off x="319864" y="1241704"/>
            <a:ext cx="1628400" cy="421500"/>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rgbClr val="FFFFFF"/>
              </a:buClr>
              <a:buSzPts val="1800"/>
              <a:buFont typeface="Arial"/>
              <a:buNone/>
            </a:pPr>
            <a:r>
              <a:rPr b="1" lang="en-GB">
                <a:solidFill>
                  <a:srgbClr val="FFFFFF"/>
                </a:solidFill>
              </a:rPr>
              <a:t>Applying Entity Questions</a:t>
            </a:r>
            <a:endParaRPr b="1" i="0" sz="1100" u="none" cap="none" strike="noStrike">
              <a:solidFill>
                <a:srgbClr val="000000"/>
              </a:solidFill>
              <a:latin typeface="Arial"/>
              <a:ea typeface="Arial"/>
              <a:cs typeface="Arial"/>
              <a:sym typeface="Arial"/>
            </a:endParaRPr>
          </a:p>
        </p:txBody>
      </p:sp>
      <p:cxnSp>
        <p:nvCxnSpPr>
          <p:cNvPr id="507" name="Google Shape;507;g399dc9e96ed_1_181"/>
          <p:cNvCxnSpPr>
            <a:stCxn id="508" idx="3"/>
            <a:endCxn id="509" idx="1"/>
          </p:cNvCxnSpPr>
          <p:nvPr/>
        </p:nvCxnSpPr>
        <p:spPr>
          <a:xfrm>
            <a:off x="4965093" y="2681765"/>
            <a:ext cx="375900" cy="0"/>
          </a:xfrm>
          <a:prstGeom prst="straightConnector1">
            <a:avLst/>
          </a:prstGeom>
          <a:noFill/>
          <a:ln cap="flat" cmpd="sng" w="38100">
            <a:solidFill>
              <a:srgbClr val="000000"/>
            </a:solidFill>
            <a:prstDash val="solid"/>
            <a:round/>
            <a:headEnd len="sm" w="sm" type="none"/>
            <a:tailEnd len="med" w="med" type="triangle"/>
          </a:ln>
        </p:spPr>
      </p:cxnSp>
      <p:sp>
        <p:nvSpPr>
          <p:cNvPr id="510" name="Google Shape;510;g399dc9e96ed_1_181"/>
          <p:cNvSpPr/>
          <p:nvPr/>
        </p:nvSpPr>
        <p:spPr>
          <a:xfrm>
            <a:off x="2002717" y="2216014"/>
            <a:ext cx="1214700" cy="940200"/>
          </a:xfrm>
          <a:prstGeom prst="diamond">
            <a:avLst/>
          </a:prstGeom>
          <a:solidFill>
            <a:srgbClr val="0F9ED5"/>
          </a:solidFill>
          <a:ln cap="flat" cmpd="sng" w="9525">
            <a:solidFill>
              <a:srgbClr val="000000"/>
            </a:solidFill>
            <a:prstDash val="solid"/>
            <a:round/>
            <a:headEnd len="sm" w="sm" type="none"/>
            <a:tailEnd len="sm" w="sm" type="none"/>
          </a:ln>
        </p:spPr>
        <p:txBody>
          <a:bodyPr anchorCtr="0" anchor="ctr" bIns="18275" lIns="0" spcFirstLastPara="1" rIns="0" wrap="square" tIns="18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FFFFFF"/>
              </a:solidFill>
              <a:latin typeface="Arial"/>
              <a:ea typeface="Arial"/>
              <a:cs typeface="Arial"/>
              <a:sym typeface="Arial"/>
            </a:endParaRPr>
          </a:p>
        </p:txBody>
      </p:sp>
      <p:sp>
        <p:nvSpPr>
          <p:cNvPr id="508" name="Google Shape;508;g399dc9e96ed_1_181"/>
          <p:cNvSpPr/>
          <p:nvPr/>
        </p:nvSpPr>
        <p:spPr>
          <a:xfrm>
            <a:off x="3593493" y="2441015"/>
            <a:ext cx="1371600" cy="481500"/>
          </a:xfrm>
          <a:prstGeom prst="rect">
            <a:avLst/>
          </a:prstGeom>
          <a:solidFill>
            <a:srgbClr val="0F9E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Government Profile</a:t>
            </a:r>
            <a:endParaRPr b="0" i="0" sz="1200" u="none" cap="none" strike="noStrike">
              <a:solidFill>
                <a:srgbClr val="000000"/>
              </a:solidFill>
              <a:latin typeface="Arial"/>
              <a:ea typeface="Arial"/>
              <a:cs typeface="Arial"/>
              <a:sym typeface="Arial"/>
            </a:endParaRPr>
          </a:p>
        </p:txBody>
      </p:sp>
      <p:sp>
        <p:nvSpPr>
          <p:cNvPr id="511" name="Google Shape;511;g399dc9e96ed_1_181"/>
          <p:cNvSpPr/>
          <p:nvPr/>
        </p:nvSpPr>
        <p:spPr>
          <a:xfrm>
            <a:off x="3593493" y="3578997"/>
            <a:ext cx="1371600" cy="481500"/>
          </a:xfrm>
          <a:prstGeom prst="rect">
            <a:avLst/>
          </a:prstGeom>
          <a:solidFill>
            <a:srgbClr val="0F9E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Arial"/>
                <a:ea typeface="Arial"/>
                <a:cs typeface="Arial"/>
                <a:sym typeface="Arial"/>
              </a:rPr>
              <a:t>Registry Operator Profile</a:t>
            </a:r>
            <a:endParaRPr b="0" i="0" sz="1200" u="none" cap="none" strike="noStrike">
              <a:solidFill>
                <a:srgbClr val="FFFFFF"/>
              </a:solidFill>
              <a:latin typeface="Arial"/>
              <a:ea typeface="Arial"/>
              <a:cs typeface="Arial"/>
              <a:sym typeface="Arial"/>
            </a:endParaRPr>
          </a:p>
        </p:txBody>
      </p:sp>
      <p:sp>
        <p:nvSpPr>
          <p:cNvPr id="512" name="Google Shape;512;g399dc9e96ed_1_181"/>
          <p:cNvSpPr/>
          <p:nvPr/>
        </p:nvSpPr>
        <p:spPr>
          <a:xfrm>
            <a:off x="3593493" y="4716979"/>
            <a:ext cx="1371600" cy="479400"/>
          </a:xfrm>
          <a:prstGeom prst="rect">
            <a:avLst/>
          </a:prstGeom>
          <a:solidFill>
            <a:srgbClr val="0F9E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Top 25 Financial Profile</a:t>
            </a:r>
            <a:endParaRPr b="0" i="0" sz="1200" u="none" cap="none" strike="noStrike">
              <a:solidFill>
                <a:srgbClr val="000000"/>
              </a:solidFill>
              <a:latin typeface="Arial"/>
              <a:ea typeface="Arial"/>
              <a:cs typeface="Arial"/>
              <a:sym typeface="Arial"/>
            </a:endParaRPr>
          </a:p>
        </p:txBody>
      </p:sp>
      <p:sp>
        <p:nvSpPr>
          <p:cNvPr id="513" name="Google Shape;513;g399dc9e96ed_1_181"/>
          <p:cNvSpPr txBox="1"/>
          <p:nvPr/>
        </p:nvSpPr>
        <p:spPr>
          <a:xfrm>
            <a:off x="3541256" y="4086520"/>
            <a:ext cx="1554600" cy="892800"/>
          </a:xfrm>
          <a:prstGeom prst="rect">
            <a:avLst/>
          </a:prstGeom>
          <a:noFill/>
          <a:ln>
            <a:noFill/>
          </a:ln>
        </p:spPr>
        <p:txBody>
          <a:bodyPr anchorCtr="0" anchor="t" bIns="45700" lIns="91425" spcFirstLastPara="1" rIns="91425" wrap="square" tIns="45700">
            <a:spAutoFit/>
          </a:bodyPr>
          <a:lstStyle/>
          <a:p>
            <a:pPr indent="-177800" lvl="0" marL="171450" marR="0" rtl="0" algn="l">
              <a:lnSpc>
                <a:spcPct val="100000"/>
              </a:lnSpc>
              <a:spcBef>
                <a:spcPts val="0"/>
              </a:spcBef>
              <a:spcAft>
                <a:spcPts val="0"/>
              </a:spcAft>
              <a:buClr>
                <a:srgbClr val="9900FF"/>
              </a:buClr>
              <a:buSzPts val="1300"/>
              <a:buFont typeface="Arial"/>
              <a:buChar char="•"/>
            </a:pPr>
            <a:r>
              <a:rPr b="0" i="1" lang="en-GB" sz="1300" u="none" cap="none" strike="noStrike">
                <a:solidFill>
                  <a:srgbClr val="9900FF"/>
                </a:solidFill>
                <a:latin typeface="Arial"/>
                <a:ea typeface="Arial"/>
                <a:cs typeface="Arial"/>
                <a:sym typeface="Arial"/>
              </a:rPr>
              <a:t>Set 1</a:t>
            </a:r>
            <a:r>
              <a:rPr i="1" lang="en-GB" sz="1300">
                <a:solidFill>
                  <a:srgbClr val="9900FF"/>
                </a:solidFill>
              </a:rPr>
              <a:t>6</a:t>
            </a:r>
            <a:r>
              <a:rPr b="0" i="1" lang="en-GB" sz="1300" u="none" cap="none" strike="noStrike">
                <a:solidFill>
                  <a:srgbClr val="9900FF"/>
                </a:solidFill>
                <a:latin typeface="Arial"/>
                <a:ea typeface="Arial"/>
                <a:cs typeface="Arial"/>
                <a:sym typeface="Arial"/>
              </a:rPr>
              <a:t>, Q195-201</a:t>
            </a:r>
            <a:endParaRPr b="0" i="1" sz="13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br>
              <a:rPr b="0" i="0" lang="en-GB"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p:txBody>
      </p:sp>
      <p:sp>
        <p:nvSpPr>
          <p:cNvPr id="514" name="Google Shape;514;g399dc9e96ed_1_181"/>
          <p:cNvSpPr/>
          <p:nvPr/>
        </p:nvSpPr>
        <p:spPr>
          <a:xfrm>
            <a:off x="3593493" y="5852836"/>
            <a:ext cx="1371600" cy="479400"/>
          </a:xfrm>
          <a:prstGeom prst="rect">
            <a:avLst/>
          </a:prstGeom>
          <a:solidFill>
            <a:srgbClr val="0F9E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Standard Financial Profile</a:t>
            </a:r>
            <a:endParaRPr b="0" i="0" sz="1200" u="none" cap="none" strike="noStrike">
              <a:solidFill>
                <a:srgbClr val="000000"/>
              </a:solidFill>
              <a:latin typeface="Arial"/>
              <a:ea typeface="Arial"/>
              <a:cs typeface="Arial"/>
              <a:sym typeface="Arial"/>
            </a:endParaRPr>
          </a:p>
        </p:txBody>
      </p:sp>
      <p:sp>
        <p:nvSpPr>
          <p:cNvPr id="515" name="Google Shape;515;g399dc9e96ed_1_181"/>
          <p:cNvSpPr txBox="1"/>
          <p:nvPr/>
        </p:nvSpPr>
        <p:spPr>
          <a:xfrm>
            <a:off x="3541256" y="6351494"/>
            <a:ext cx="1554600" cy="492600"/>
          </a:xfrm>
          <a:prstGeom prst="rect">
            <a:avLst/>
          </a:prstGeom>
          <a:noFill/>
          <a:ln>
            <a:noFill/>
          </a:ln>
        </p:spPr>
        <p:txBody>
          <a:bodyPr anchorCtr="0" anchor="t" bIns="45700" lIns="91425" spcFirstLastPara="1" rIns="91425" wrap="square" tIns="45700">
            <a:spAutoFit/>
          </a:bodyPr>
          <a:lstStyle/>
          <a:p>
            <a:pPr indent="-177800" lvl="0" marL="171450" marR="0" rtl="0" algn="l">
              <a:lnSpc>
                <a:spcPct val="100000"/>
              </a:lnSpc>
              <a:spcBef>
                <a:spcPts val="0"/>
              </a:spcBef>
              <a:spcAft>
                <a:spcPts val="0"/>
              </a:spcAft>
              <a:buClr>
                <a:srgbClr val="9900FF"/>
              </a:buClr>
              <a:buSzPts val="1300"/>
              <a:buFont typeface="Arial"/>
              <a:buChar char="•"/>
            </a:pPr>
            <a:r>
              <a:rPr b="0" i="1" lang="en-GB" sz="1300" u="none" cap="none" strike="noStrike">
                <a:solidFill>
                  <a:srgbClr val="9900FF"/>
                </a:solidFill>
                <a:latin typeface="Arial"/>
                <a:ea typeface="Arial"/>
                <a:cs typeface="Arial"/>
                <a:sym typeface="Arial"/>
              </a:rPr>
              <a:t>Set 1</a:t>
            </a:r>
            <a:r>
              <a:rPr i="1" lang="en-GB" sz="1300">
                <a:solidFill>
                  <a:srgbClr val="9900FF"/>
                </a:solidFill>
              </a:rPr>
              <a:t>8</a:t>
            </a:r>
            <a:r>
              <a:rPr b="0" i="1" lang="en-GB" sz="1300" u="none" cap="none" strike="noStrike">
                <a:solidFill>
                  <a:srgbClr val="9900FF"/>
                </a:solidFill>
                <a:latin typeface="Arial"/>
                <a:ea typeface="Arial"/>
                <a:cs typeface="Arial"/>
                <a:sym typeface="Arial"/>
              </a:rPr>
              <a:t>,  Q208-219</a:t>
            </a:r>
            <a:endParaRPr b="0" i="1" sz="1300" u="none" cap="none" strike="noStrike">
              <a:solidFill>
                <a:srgbClr val="9900FF"/>
              </a:solidFill>
              <a:latin typeface="Arial"/>
              <a:ea typeface="Arial"/>
              <a:cs typeface="Arial"/>
              <a:sym typeface="Arial"/>
            </a:endParaRPr>
          </a:p>
        </p:txBody>
      </p:sp>
      <p:sp>
        <p:nvSpPr>
          <p:cNvPr id="516" name="Google Shape;516;g399dc9e96ed_1_181"/>
          <p:cNvSpPr txBox="1"/>
          <p:nvPr/>
        </p:nvSpPr>
        <p:spPr>
          <a:xfrm>
            <a:off x="3541256" y="5222159"/>
            <a:ext cx="1554600" cy="492600"/>
          </a:xfrm>
          <a:prstGeom prst="rect">
            <a:avLst/>
          </a:prstGeom>
          <a:noFill/>
          <a:ln>
            <a:noFill/>
          </a:ln>
        </p:spPr>
        <p:txBody>
          <a:bodyPr anchorCtr="0" anchor="t" bIns="45700" lIns="91425" spcFirstLastPara="1" rIns="91425" wrap="square" tIns="45700">
            <a:spAutoFit/>
          </a:bodyPr>
          <a:lstStyle/>
          <a:p>
            <a:pPr indent="-177800" lvl="0" marL="171450" marR="0" rtl="0" algn="l">
              <a:lnSpc>
                <a:spcPct val="100000"/>
              </a:lnSpc>
              <a:spcBef>
                <a:spcPts val="0"/>
              </a:spcBef>
              <a:spcAft>
                <a:spcPts val="0"/>
              </a:spcAft>
              <a:buClr>
                <a:srgbClr val="9900FF"/>
              </a:buClr>
              <a:buSzPts val="1300"/>
              <a:buFont typeface="Arial"/>
              <a:buChar char="•"/>
            </a:pPr>
            <a:r>
              <a:rPr b="0" i="1" lang="en-GB" sz="1300" u="none" cap="none" strike="noStrike">
                <a:solidFill>
                  <a:srgbClr val="9900FF"/>
                </a:solidFill>
                <a:latin typeface="Arial"/>
                <a:ea typeface="Arial"/>
                <a:cs typeface="Arial"/>
                <a:sym typeface="Arial"/>
              </a:rPr>
              <a:t>Set 1</a:t>
            </a:r>
            <a:r>
              <a:rPr i="1" lang="en-GB" sz="1300">
                <a:solidFill>
                  <a:srgbClr val="9900FF"/>
                </a:solidFill>
              </a:rPr>
              <a:t>7</a:t>
            </a:r>
            <a:r>
              <a:rPr b="0" i="1" lang="en-GB" sz="1300" u="none" cap="none" strike="noStrike">
                <a:solidFill>
                  <a:srgbClr val="9900FF"/>
                </a:solidFill>
                <a:latin typeface="Arial"/>
                <a:ea typeface="Arial"/>
                <a:cs typeface="Arial"/>
                <a:sym typeface="Arial"/>
              </a:rPr>
              <a:t>,  Q202-207</a:t>
            </a:r>
            <a:endParaRPr b="0" i="1" sz="1300" u="none" cap="none" strike="noStrike">
              <a:solidFill>
                <a:srgbClr val="9900FF"/>
              </a:solidFill>
              <a:latin typeface="Arial"/>
              <a:ea typeface="Arial"/>
              <a:cs typeface="Arial"/>
              <a:sym typeface="Arial"/>
            </a:endParaRPr>
          </a:p>
        </p:txBody>
      </p:sp>
      <p:sp>
        <p:nvSpPr>
          <p:cNvPr id="517" name="Google Shape;517;g399dc9e96ed_1_181"/>
          <p:cNvSpPr txBox="1"/>
          <p:nvPr/>
        </p:nvSpPr>
        <p:spPr>
          <a:xfrm>
            <a:off x="3541256" y="2959549"/>
            <a:ext cx="1554600" cy="892800"/>
          </a:xfrm>
          <a:prstGeom prst="rect">
            <a:avLst/>
          </a:prstGeom>
          <a:noFill/>
          <a:ln>
            <a:noFill/>
          </a:ln>
        </p:spPr>
        <p:txBody>
          <a:bodyPr anchorCtr="0" anchor="t" bIns="45700" lIns="91425" spcFirstLastPara="1" rIns="91425" wrap="square" tIns="45700">
            <a:spAutoFit/>
          </a:bodyPr>
          <a:lstStyle/>
          <a:p>
            <a:pPr indent="-177800" lvl="0" marL="171450" marR="0" rtl="0" algn="l">
              <a:lnSpc>
                <a:spcPct val="100000"/>
              </a:lnSpc>
              <a:spcBef>
                <a:spcPts val="0"/>
              </a:spcBef>
              <a:spcAft>
                <a:spcPts val="0"/>
              </a:spcAft>
              <a:buClr>
                <a:srgbClr val="9900FF"/>
              </a:buClr>
              <a:buSzPts val="1300"/>
              <a:buFont typeface="Arial"/>
              <a:buChar char="•"/>
            </a:pPr>
            <a:r>
              <a:rPr b="0" i="1" lang="en-GB" sz="1300" u="none" cap="none" strike="noStrike">
                <a:solidFill>
                  <a:srgbClr val="9900FF"/>
                </a:solidFill>
                <a:latin typeface="Arial"/>
                <a:ea typeface="Arial"/>
                <a:cs typeface="Arial"/>
                <a:sym typeface="Arial"/>
              </a:rPr>
              <a:t>Set 1</a:t>
            </a:r>
            <a:r>
              <a:rPr i="1" lang="en-GB" sz="1300">
                <a:solidFill>
                  <a:srgbClr val="9900FF"/>
                </a:solidFill>
              </a:rPr>
              <a:t>5</a:t>
            </a:r>
            <a:r>
              <a:rPr b="0" i="1" lang="en-GB" sz="1300" u="none" cap="none" strike="noStrike">
                <a:solidFill>
                  <a:srgbClr val="9900FF"/>
                </a:solidFill>
                <a:latin typeface="Arial"/>
                <a:ea typeface="Arial"/>
                <a:cs typeface="Arial"/>
                <a:sym typeface="Arial"/>
              </a:rPr>
              <a:t>, Q19</a:t>
            </a:r>
            <a:r>
              <a:rPr i="1" lang="en-GB" sz="1300">
                <a:solidFill>
                  <a:srgbClr val="9900FF"/>
                </a:solidFill>
              </a:rPr>
              <a:t>2</a:t>
            </a:r>
            <a:r>
              <a:rPr b="0" i="1" lang="en-GB" sz="1300" u="none" cap="none" strike="noStrike">
                <a:solidFill>
                  <a:srgbClr val="9900FF"/>
                </a:solidFill>
                <a:latin typeface="Arial"/>
                <a:ea typeface="Arial"/>
                <a:cs typeface="Arial"/>
                <a:sym typeface="Arial"/>
              </a:rPr>
              <a:t>-194</a:t>
            </a:r>
            <a:endParaRPr b="0" i="1" sz="13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br>
              <a:rPr b="0" i="0" lang="en-GB"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p:txBody>
      </p:sp>
      <p:sp>
        <p:nvSpPr>
          <p:cNvPr id="518" name="Google Shape;518;g399dc9e96ed_1_181"/>
          <p:cNvSpPr/>
          <p:nvPr/>
        </p:nvSpPr>
        <p:spPr>
          <a:xfrm>
            <a:off x="1933811" y="1237616"/>
            <a:ext cx="4946100" cy="429600"/>
          </a:xfrm>
          <a:prstGeom prst="chevron">
            <a:avLst>
              <a:gd fmla="val 50000" name="adj"/>
            </a:avLst>
          </a:prstGeom>
          <a:solidFill>
            <a:srgbClr val="0C9ED5"/>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399dc9e96ed_1_181"/>
          <p:cNvSpPr txBox="1"/>
          <p:nvPr/>
        </p:nvSpPr>
        <p:spPr>
          <a:xfrm>
            <a:off x="1976072" y="1266740"/>
            <a:ext cx="4692000" cy="371400"/>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rgbClr val="FFFFFF"/>
              </a:buClr>
              <a:buSzPts val="1800"/>
              <a:buFont typeface="Arial"/>
              <a:buNone/>
            </a:pPr>
            <a:r>
              <a:rPr b="1" i="0" lang="en-GB" sz="1400" u="none" cap="none" strike="noStrike">
                <a:solidFill>
                  <a:srgbClr val="FFFFFF"/>
                </a:solidFill>
                <a:latin typeface="Arial"/>
                <a:ea typeface="Arial"/>
                <a:cs typeface="Arial"/>
                <a:sym typeface="Arial"/>
              </a:rPr>
              <a:t>Financial &amp; Operational Questions</a:t>
            </a:r>
            <a:endParaRPr b="1" i="0" sz="1100" u="none" cap="none" strike="noStrike">
              <a:solidFill>
                <a:srgbClr val="000000"/>
              </a:solidFill>
              <a:latin typeface="Arial"/>
              <a:ea typeface="Arial"/>
              <a:cs typeface="Arial"/>
              <a:sym typeface="Arial"/>
            </a:endParaRPr>
          </a:p>
        </p:txBody>
      </p:sp>
      <p:sp>
        <p:nvSpPr>
          <p:cNvPr id="520" name="Google Shape;520;g399dc9e96ed_1_181"/>
          <p:cNvSpPr txBox="1"/>
          <p:nvPr/>
        </p:nvSpPr>
        <p:spPr>
          <a:xfrm>
            <a:off x="1847258" y="3280363"/>
            <a:ext cx="1523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300" u="none" cap="none" strike="noStrike">
                <a:solidFill>
                  <a:srgbClr val="000000"/>
                </a:solidFill>
                <a:latin typeface="Arial"/>
                <a:ea typeface="Arial"/>
                <a:cs typeface="Arial"/>
                <a:sym typeface="Arial"/>
              </a:rPr>
              <a:t>Financial Profile</a:t>
            </a:r>
            <a:r>
              <a:rPr b="1" lang="en-GB" sz="1300">
                <a:solidFill>
                  <a:srgbClr val="000000"/>
                </a:solidFill>
              </a:rPr>
              <a:t>:</a:t>
            </a:r>
            <a:r>
              <a:rPr b="1" i="0" lang="en-GB" sz="1300" u="none" cap="none" strike="noStrike">
                <a:solidFill>
                  <a:srgbClr val="000000"/>
                </a:solidFill>
                <a:latin typeface="Arial"/>
                <a:ea typeface="Arial"/>
                <a:cs typeface="Arial"/>
                <a:sym typeface="Arial"/>
              </a:rPr>
              <a:t> </a:t>
            </a:r>
            <a:r>
              <a:rPr b="0" i="1" lang="en-GB" sz="1300" u="none" cap="none" strike="noStrike">
                <a:solidFill>
                  <a:srgbClr val="000000"/>
                </a:solidFill>
                <a:latin typeface="Arial"/>
                <a:ea typeface="Arial"/>
                <a:cs typeface="Arial"/>
                <a:sym typeface="Arial"/>
              </a:rPr>
              <a:t>Set 1</a:t>
            </a:r>
            <a:r>
              <a:rPr i="1" lang="en-GB" sz="1300">
                <a:solidFill>
                  <a:srgbClr val="000000"/>
                </a:solidFill>
              </a:rPr>
              <a:t>4,</a:t>
            </a:r>
            <a:r>
              <a:rPr b="0" i="1" lang="en-GB" sz="1300" u="none" cap="none" strike="noStrike">
                <a:solidFill>
                  <a:srgbClr val="000000"/>
                </a:solidFill>
                <a:latin typeface="Arial"/>
                <a:ea typeface="Arial"/>
                <a:cs typeface="Arial"/>
                <a:sym typeface="Arial"/>
              </a:rPr>
              <a:t> Q189-191</a:t>
            </a:r>
            <a:endParaRPr b="0" i="0" sz="1300" u="none" cap="none" strike="noStrike">
              <a:solidFill>
                <a:srgbClr val="000000"/>
              </a:solidFill>
              <a:latin typeface="Arial"/>
              <a:ea typeface="Arial"/>
              <a:cs typeface="Arial"/>
              <a:sym typeface="Arial"/>
            </a:endParaRPr>
          </a:p>
        </p:txBody>
      </p:sp>
      <p:cxnSp>
        <p:nvCxnSpPr>
          <p:cNvPr id="521" name="Google Shape;521;g399dc9e96ed_1_181"/>
          <p:cNvCxnSpPr>
            <a:stCxn id="511" idx="3"/>
          </p:cNvCxnSpPr>
          <p:nvPr/>
        </p:nvCxnSpPr>
        <p:spPr>
          <a:xfrm flipH="1" rot="10800000">
            <a:off x="4965093" y="3491247"/>
            <a:ext cx="1401000" cy="328500"/>
          </a:xfrm>
          <a:prstGeom prst="bentConnector3">
            <a:avLst>
              <a:gd fmla="val 100870" name="adj1"/>
            </a:avLst>
          </a:prstGeom>
          <a:noFill/>
          <a:ln cap="flat" cmpd="sng" w="38100">
            <a:solidFill>
              <a:srgbClr val="000000"/>
            </a:solidFill>
            <a:prstDash val="solid"/>
            <a:round/>
            <a:headEnd len="sm" w="sm" type="none"/>
            <a:tailEnd len="med" w="med" type="triangle"/>
          </a:ln>
        </p:spPr>
      </p:cxnSp>
      <p:cxnSp>
        <p:nvCxnSpPr>
          <p:cNvPr id="522" name="Google Shape;522;g399dc9e96ed_1_181"/>
          <p:cNvCxnSpPr>
            <a:stCxn id="512" idx="3"/>
          </p:cNvCxnSpPr>
          <p:nvPr/>
        </p:nvCxnSpPr>
        <p:spPr>
          <a:xfrm flipH="1" rot="10800000">
            <a:off x="4965093" y="3212779"/>
            <a:ext cx="1404900" cy="1743900"/>
          </a:xfrm>
          <a:prstGeom prst="bentConnector2">
            <a:avLst/>
          </a:prstGeom>
          <a:noFill/>
          <a:ln cap="flat" cmpd="sng" w="38100">
            <a:solidFill>
              <a:srgbClr val="000000"/>
            </a:solidFill>
            <a:prstDash val="solid"/>
            <a:round/>
            <a:headEnd len="sm" w="sm" type="none"/>
            <a:tailEnd len="med" w="med" type="triangle"/>
          </a:ln>
        </p:spPr>
      </p:cxnSp>
      <p:cxnSp>
        <p:nvCxnSpPr>
          <p:cNvPr id="523" name="Google Shape;523;g399dc9e96ed_1_181"/>
          <p:cNvCxnSpPr/>
          <p:nvPr/>
        </p:nvCxnSpPr>
        <p:spPr>
          <a:xfrm rot="-5400000">
            <a:off x="4050900" y="3873111"/>
            <a:ext cx="3239100" cy="1389600"/>
          </a:xfrm>
          <a:prstGeom prst="bentConnector3">
            <a:avLst>
              <a:gd fmla="val 0" name="adj1"/>
            </a:avLst>
          </a:prstGeom>
          <a:noFill/>
          <a:ln cap="flat" cmpd="sng" w="38100">
            <a:solidFill>
              <a:srgbClr val="000000"/>
            </a:solidFill>
            <a:prstDash val="solid"/>
            <a:round/>
            <a:headEnd len="sm" w="sm" type="none"/>
            <a:tailEnd len="med" w="med" type="triangle"/>
          </a:ln>
        </p:spPr>
      </p:cxnSp>
      <p:sp>
        <p:nvSpPr>
          <p:cNvPr id="509" name="Google Shape;509;g399dc9e96ed_1_181"/>
          <p:cNvSpPr/>
          <p:nvPr/>
        </p:nvSpPr>
        <p:spPr>
          <a:xfrm>
            <a:off x="5341123" y="2441015"/>
            <a:ext cx="1371600" cy="481500"/>
          </a:xfrm>
          <a:prstGeom prst="rect">
            <a:avLst/>
          </a:prstGeom>
          <a:solidFill>
            <a:srgbClr val="0F9E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Operational Questions</a:t>
            </a:r>
            <a:endParaRPr b="0" i="0" sz="1200" u="none" cap="none" strike="noStrike">
              <a:solidFill>
                <a:srgbClr val="000000"/>
              </a:solidFill>
              <a:latin typeface="Arial"/>
              <a:ea typeface="Arial"/>
              <a:cs typeface="Arial"/>
              <a:sym typeface="Arial"/>
            </a:endParaRPr>
          </a:p>
        </p:txBody>
      </p:sp>
      <p:cxnSp>
        <p:nvCxnSpPr>
          <p:cNvPr id="524" name="Google Shape;524;g399dc9e96ed_1_181"/>
          <p:cNvCxnSpPr>
            <a:stCxn id="503" idx="3"/>
            <a:endCxn id="510" idx="1"/>
          </p:cNvCxnSpPr>
          <p:nvPr/>
        </p:nvCxnSpPr>
        <p:spPr>
          <a:xfrm>
            <a:off x="1687647" y="2681777"/>
            <a:ext cx="315000" cy="4200"/>
          </a:xfrm>
          <a:prstGeom prst="straightConnector1">
            <a:avLst/>
          </a:prstGeom>
          <a:noFill/>
          <a:ln cap="flat" cmpd="sng" w="38100">
            <a:solidFill>
              <a:srgbClr val="000000"/>
            </a:solidFill>
            <a:prstDash val="solid"/>
            <a:round/>
            <a:headEnd len="sm" w="sm" type="none"/>
            <a:tailEnd len="med" w="med" type="triangle"/>
          </a:ln>
        </p:spPr>
      </p:cxnSp>
      <p:cxnSp>
        <p:nvCxnSpPr>
          <p:cNvPr id="525" name="Google Shape;525;g399dc9e96ed_1_181"/>
          <p:cNvCxnSpPr>
            <a:stCxn id="510" idx="3"/>
            <a:endCxn id="508" idx="1"/>
          </p:cNvCxnSpPr>
          <p:nvPr/>
        </p:nvCxnSpPr>
        <p:spPr>
          <a:xfrm flipH="1" rot="10800000">
            <a:off x="3217417" y="2681914"/>
            <a:ext cx="376200" cy="4200"/>
          </a:xfrm>
          <a:prstGeom prst="straightConnector1">
            <a:avLst/>
          </a:prstGeom>
          <a:noFill/>
          <a:ln cap="flat" cmpd="sng" w="38100">
            <a:solidFill>
              <a:srgbClr val="000000"/>
            </a:solidFill>
            <a:prstDash val="solid"/>
            <a:round/>
            <a:headEnd len="sm" w="sm" type="none"/>
            <a:tailEnd len="med" w="med" type="triangle"/>
          </a:ln>
        </p:spPr>
      </p:cxnSp>
      <p:cxnSp>
        <p:nvCxnSpPr>
          <p:cNvPr id="526" name="Google Shape;526;g399dc9e96ed_1_181"/>
          <p:cNvCxnSpPr>
            <a:stCxn id="509" idx="3"/>
          </p:cNvCxnSpPr>
          <p:nvPr/>
        </p:nvCxnSpPr>
        <p:spPr>
          <a:xfrm>
            <a:off x="6712723" y="2681765"/>
            <a:ext cx="375900" cy="0"/>
          </a:xfrm>
          <a:prstGeom prst="straightConnector1">
            <a:avLst/>
          </a:prstGeom>
          <a:noFill/>
          <a:ln cap="flat" cmpd="sng" w="38100">
            <a:solidFill>
              <a:srgbClr val="000000"/>
            </a:solidFill>
            <a:prstDash val="solid"/>
            <a:round/>
            <a:headEnd len="sm" w="sm" type="none"/>
            <a:tailEnd len="med" w="med" type="triangle"/>
          </a:ln>
        </p:spPr>
      </p:cxnSp>
      <p:sp>
        <p:nvSpPr>
          <p:cNvPr id="527" name="Google Shape;527;g399dc9e96ed_1_181"/>
          <p:cNvSpPr txBox="1"/>
          <p:nvPr/>
        </p:nvSpPr>
        <p:spPr>
          <a:xfrm>
            <a:off x="5259758" y="2959537"/>
            <a:ext cx="1371600" cy="492600"/>
          </a:xfrm>
          <a:prstGeom prst="rect">
            <a:avLst/>
          </a:prstGeom>
          <a:noFill/>
          <a:ln>
            <a:noFill/>
          </a:ln>
        </p:spPr>
        <p:txBody>
          <a:bodyPr anchorCtr="0" anchor="t" bIns="45700" lIns="91425" spcFirstLastPara="1" rIns="91425" wrap="square" tIns="45700">
            <a:spAutoFit/>
          </a:bodyPr>
          <a:lstStyle/>
          <a:p>
            <a:pPr indent="-184150" lvl="0" marL="171450" marR="0" rtl="0" algn="l">
              <a:lnSpc>
                <a:spcPct val="100000"/>
              </a:lnSpc>
              <a:spcBef>
                <a:spcPts val="0"/>
              </a:spcBef>
              <a:spcAft>
                <a:spcPts val="0"/>
              </a:spcAft>
              <a:buClr>
                <a:srgbClr val="000000"/>
              </a:buClr>
              <a:buSzPts val="1300"/>
              <a:buFont typeface="Arial"/>
              <a:buChar char="•"/>
            </a:pPr>
            <a:r>
              <a:rPr b="0" i="1" lang="en-GB" sz="1300" u="none" cap="none" strike="noStrike">
                <a:solidFill>
                  <a:srgbClr val="000000"/>
                </a:solidFill>
                <a:latin typeface="Arial"/>
                <a:ea typeface="Arial"/>
                <a:cs typeface="Arial"/>
                <a:sym typeface="Arial"/>
              </a:rPr>
              <a:t>Set </a:t>
            </a:r>
            <a:r>
              <a:rPr i="1" lang="en-GB" sz="1300">
                <a:solidFill>
                  <a:srgbClr val="000000"/>
                </a:solidFill>
              </a:rPr>
              <a:t>19</a:t>
            </a:r>
            <a:r>
              <a:rPr b="0" i="1" lang="en-GB" sz="1300" u="none" cap="none" strike="noStrike">
                <a:solidFill>
                  <a:srgbClr val="000000"/>
                </a:solidFill>
                <a:latin typeface="Arial"/>
                <a:ea typeface="Arial"/>
                <a:cs typeface="Arial"/>
                <a:sym typeface="Arial"/>
              </a:rPr>
              <a:t>, Q220-221</a:t>
            </a:r>
            <a:endParaRPr b="0" i="0" sz="1300" u="none" cap="none" strike="noStrike">
              <a:solidFill>
                <a:srgbClr val="000000"/>
              </a:solidFill>
              <a:latin typeface="Arial"/>
              <a:ea typeface="Arial"/>
              <a:cs typeface="Arial"/>
              <a:sym typeface="Arial"/>
            </a:endParaRPr>
          </a:p>
        </p:txBody>
      </p:sp>
      <p:sp>
        <p:nvSpPr>
          <p:cNvPr id="528" name="Google Shape;528;g399dc9e96ed_1_181"/>
          <p:cNvSpPr txBox="1"/>
          <p:nvPr/>
        </p:nvSpPr>
        <p:spPr>
          <a:xfrm>
            <a:off x="2231555" y="2443074"/>
            <a:ext cx="7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Financial Profile Type*</a:t>
            </a:r>
            <a:endParaRPr b="0" i="0" sz="1200" u="none" cap="none" strike="noStrike">
              <a:solidFill>
                <a:srgbClr val="FFFFFF"/>
              </a:solidFill>
              <a:latin typeface="Arial"/>
              <a:ea typeface="Arial"/>
              <a:cs typeface="Arial"/>
              <a:sym typeface="Arial"/>
            </a:endParaRPr>
          </a:p>
        </p:txBody>
      </p:sp>
      <p:sp>
        <p:nvSpPr>
          <p:cNvPr id="529" name="Google Shape;529;g399dc9e96ed_1_181"/>
          <p:cNvSpPr txBox="1"/>
          <p:nvPr/>
        </p:nvSpPr>
        <p:spPr>
          <a:xfrm>
            <a:off x="65750" y="5876872"/>
            <a:ext cx="2341800" cy="99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300" u="none" cap="none" strike="noStrike">
                <a:solidFill>
                  <a:srgbClr val="000000"/>
                </a:solidFill>
                <a:latin typeface="Arial"/>
                <a:ea typeface="Arial"/>
                <a:cs typeface="Arial"/>
                <a:sym typeface="Arial"/>
              </a:rPr>
              <a:t>*Responses to Set 1</a:t>
            </a:r>
            <a:r>
              <a:rPr lang="en-GB" sz="1300">
                <a:solidFill>
                  <a:srgbClr val="000000"/>
                </a:solidFill>
              </a:rPr>
              <a:t>4</a:t>
            </a:r>
            <a:r>
              <a:rPr b="0" i="0" lang="en-GB" sz="1300" u="none" cap="none" strike="noStrike">
                <a:solidFill>
                  <a:srgbClr val="000000"/>
                </a:solidFill>
                <a:latin typeface="Arial"/>
                <a:ea typeface="Arial"/>
                <a:cs typeface="Arial"/>
                <a:sym typeface="Arial"/>
              </a:rPr>
              <a:t> dictate the Financial profile questions an applicant will be required to answer </a:t>
            </a:r>
            <a:endParaRPr b="0" i="0" sz="1300" u="none" cap="none" strike="noStrike">
              <a:solidFill>
                <a:srgbClr val="000000"/>
              </a:solidFill>
              <a:latin typeface="Arial"/>
              <a:ea typeface="Arial"/>
              <a:cs typeface="Arial"/>
              <a:sym typeface="Arial"/>
            </a:endParaRPr>
          </a:p>
        </p:txBody>
      </p:sp>
      <p:cxnSp>
        <p:nvCxnSpPr>
          <p:cNvPr id="530" name="Google Shape;530;g399dc9e96ed_1_181"/>
          <p:cNvCxnSpPr/>
          <p:nvPr/>
        </p:nvCxnSpPr>
        <p:spPr>
          <a:xfrm>
            <a:off x="3131171" y="2681719"/>
            <a:ext cx="460200" cy="3409800"/>
          </a:xfrm>
          <a:prstGeom prst="bentConnector3">
            <a:avLst>
              <a:gd fmla="val 49984" name="adj1"/>
            </a:avLst>
          </a:prstGeom>
          <a:noFill/>
          <a:ln cap="flat" cmpd="sng" w="38100">
            <a:solidFill>
              <a:srgbClr val="000000"/>
            </a:solidFill>
            <a:prstDash val="solid"/>
            <a:round/>
            <a:headEnd len="sm" w="sm" type="none"/>
            <a:tailEnd len="med" w="med" type="triangle"/>
          </a:ln>
        </p:spPr>
      </p:cxnSp>
      <p:cxnSp>
        <p:nvCxnSpPr>
          <p:cNvPr id="531" name="Google Shape;531;g399dc9e96ed_1_181"/>
          <p:cNvCxnSpPr/>
          <p:nvPr/>
        </p:nvCxnSpPr>
        <p:spPr>
          <a:xfrm>
            <a:off x="3131165" y="2681919"/>
            <a:ext cx="460200" cy="2273100"/>
          </a:xfrm>
          <a:prstGeom prst="bentConnector3">
            <a:avLst>
              <a:gd fmla="val 49984" name="adj1"/>
            </a:avLst>
          </a:prstGeom>
          <a:noFill/>
          <a:ln cap="flat" cmpd="sng" w="38100">
            <a:solidFill>
              <a:srgbClr val="000000"/>
            </a:solidFill>
            <a:prstDash val="solid"/>
            <a:round/>
            <a:headEnd len="sm" w="sm" type="none"/>
            <a:tailEnd len="med" w="med" type="triangle"/>
          </a:ln>
        </p:spPr>
      </p:cxnSp>
      <p:cxnSp>
        <p:nvCxnSpPr>
          <p:cNvPr id="532" name="Google Shape;532;g399dc9e96ed_1_181"/>
          <p:cNvCxnSpPr/>
          <p:nvPr/>
        </p:nvCxnSpPr>
        <p:spPr>
          <a:xfrm>
            <a:off x="3131171" y="2681919"/>
            <a:ext cx="460200" cy="1136700"/>
          </a:xfrm>
          <a:prstGeom prst="bentConnector3">
            <a:avLst>
              <a:gd fmla="val 49984" name="adj1"/>
            </a:avLst>
          </a:prstGeom>
          <a:noFill/>
          <a:ln cap="flat" cmpd="sng" w="38100">
            <a:solidFill>
              <a:srgbClr val="000000"/>
            </a:solidFill>
            <a:prstDash val="solid"/>
            <a:round/>
            <a:headEnd len="sm" w="sm" type="none"/>
            <a:tailEnd len="med" w="med" type="triangle"/>
          </a:ln>
        </p:spPr>
      </p:cxnSp>
      <p:sp>
        <p:nvSpPr>
          <p:cNvPr id="533" name="Google Shape;533;g399dc9e96ed_1_181"/>
          <p:cNvSpPr txBox="1"/>
          <p:nvPr/>
        </p:nvSpPr>
        <p:spPr>
          <a:xfrm>
            <a:off x="7053239" y="73950"/>
            <a:ext cx="4794000" cy="1015800"/>
          </a:xfrm>
          <a:prstGeom prst="rect">
            <a:avLst/>
          </a:prstGeom>
          <a:noFill/>
          <a:ln cap="flat" cmpd="sng" w="9525">
            <a:solidFill>
              <a:srgbClr val="E8E8E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200" u="none" cap="none" strike="noStrike">
                <a:solidFill>
                  <a:srgbClr val="000000"/>
                </a:solidFill>
                <a:latin typeface="Arial"/>
                <a:ea typeface="Arial"/>
                <a:cs typeface="Arial"/>
                <a:sym typeface="Arial"/>
              </a:rPr>
              <a:t>Black Font </a:t>
            </a:r>
            <a:r>
              <a:rPr b="0" i="0" lang="en-GB" sz="1200" u="none" cap="none" strike="noStrike">
                <a:solidFill>
                  <a:srgbClr val="000000"/>
                </a:solidFill>
                <a:latin typeface="Arial"/>
                <a:ea typeface="Arial"/>
                <a:cs typeface="Arial"/>
                <a:sym typeface="Arial"/>
              </a:rPr>
              <a:t>= Required Question Set </a:t>
            </a:r>
            <a:r>
              <a:rPr lang="en-GB" sz="1200"/>
              <a:t>f</a:t>
            </a:r>
            <a:r>
              <a:rPr b="0" i="0" lang="en-GB" sz="1200" u="none" cap="none" strike="noStrike">
                <a:solidFill>
                  <a:srgbClr val="000000"/>
                </a:solidFill>
                <a:latin typeface="Arial"/>
                <a:ea typeface="Arial"/>
                <a:cs typeface="Arial"/>
                <a:sym typeface="Arial"/>
              </a:rPr>
              <a:t>or all </a:t>
            </a:r>
            <a:r>
              <a:rPr b="0" i="0" lang="en-GB" sz="1200" cap="none" strike="noStrike">
                <a:solidFill>
                  <a:srgbClr val="000000"/>
                </a:solidFill>
                <a:latin typeface="Arial"/>
                <a:ea typeface="Arial"/>
                <a:cs typeface="Arial"/>
                <a:sym typeface="Arial"/>
              </a:rPr>
              <a:t>applicants</a:t>
            </a:r>
            <a:endParaRPr b="0" i="0" sz="1200"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200" u="none" cap="none" strike="noStrike">
                <a:solidFill>
                  <a:srgbClr val="E97132"/>
                </a:solidFill>
                <a:latin typeface="Arial"/>
                <a:ea typeface="Arial"/>
                <a:cs typeface="Arial"/>
                <a:sym typeface="Arial"/>
              </a:rPr>
              <a:t>Orange Font </a:t>
            </a:r>
            <a:r>
              <a:rPr b="0" i="0" lang="en-GB" sz="1200" u="none" cap="none" strike="noStrike">
                <a:solidFill>
                  <a:srgbClr val="000000"/>
                </a:solidFill>
                <a:latin typeface="Arial"/>
                <a:ea typeface="Arial"/>
                <a:cs typeface="Arial"/>
                <a:sym typeface="Arial"/>
              </a:rPr>
              <a:t>= Optional Question Set for all applications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200" u="none" cap="none" strike="noStrike">
                <a:solidFill>
                  <a:srgbClr val="9900FF"/>
                </a:solidFill>
                <a:latin typeface="Arial"/>
                <a:ea typeface="Arial"/>
                <a:cs typeface="Arial"/>
                <a:sym typeface="Arial"/>
              </a:rPr>
              <a:t>Purple Font</a:t>
            </a:r>
            <a:r>
              <a:rPr b="1" i="0" lang="en-GB" sz="1200" u="none" cap="none" strike="noStrike">
                <a:solidFill>
                  <a:srgbClr val="A02B93"/>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 Conditional Question Set required for specific </a:t>
            </a:r>
            <a:r>
              <a:rPr lang="en-GB" sz="1200"/>
              <a:t>applications or applicants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lang="en-GB" sz="1200">
                <a:solidFill>
                  <a:srgbClr val="FF00FF"/>
                </a:solidFill>
              </a:rPr>
              <a:t>Pink Font</a:t>
            </a:r>
            <a:r>
              <a:rPr lang="en-GB" sz="1200"/>
              <a:t> = Required Question Set for all applications</a:t>
            </a:r>
            <a:endParaRPr sz="1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399dc9e96ed_1_240"/>
          <p:cNvSpPr txBox="1"/>
          <p:nvPr>
            <p:ph type="title"/>
          </p:nvPr>
        </p:nvSpPr>
        <p:spPr>
          <a:xfrm>
            <a:off x="576000" y="613352"/>
            <a:ext cx="7458900" cy="575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400"/>
              <a:buNone/>
            </a:pPr>
            <a:r>
              <a:rPr lang="en-GB" sz="3200">
                <a:solidFill>
                  <a:schemeClr val="accent2"/>
                </a:solidFill>
              </a:rPr>
              <a:t>Application Question Flow</a:t>
            </a:r>
            <a:endParaRPr sz="3200">
              <a:solidFill>
                <a:schemeClr val="accent2"/>
              </a:solidFill>
            </a:endParaRPr>
          </a:p>
        </p:txBody>
      </p:sp>
      <p:sp>
        <p:nvSpPr>
          <p:cNvPr id="539" name="Google Shape;539;g399dc9e96ed_1_240"/>
          <p:cNvSpPr txBox="1"/>
          <p:nvPr/>
        </p:nvSpPr>
        <p:spPr>
          <a:xfrm>
            <a:off x="7053239" y="73950"/>
            <a:ext cx="4794000" cy="1015800"/>
          </a:xfrm>
          <a:prstGeom prst="rect">
            <a:avLst/>
          </a:prstGeom>
          <a:noFill/>
          <a:ln cap="flat" cmpd="sng" w="9525">
            <a:solidFill>
              <a:srgbClr val="E8E8E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GB" sz="1200" u="none" cap="none" strike="noStrike">
                <a:solidFill>
                  <a:srgbClr val="000000"/>
                </a:solidFill>
                <a:latin typeface="Arial"/>
                <a:ea typeface="Arial"/>
                <a:cs typeface="Arial"/>
                <a:sym typeface="Arial"/>
              </a:rPr>
              <a:t>Black Font </a:t>
            </a:r>
            <a:r>
              <a:rPr b="0" i="0" lang="en-GB" sz="1200" u="none" cap="none" strike="noStrike">
                <a:solidFill>
                  <a:srgbClr val="000000"/>
                </a:solidFill>
                <a:latin typeface="Arial"/>
                <a:ea typeface="Arial"/>
                <a:cs typeface="Arial"/>
                <a:sym typeface="Arial"/>
              </a:rPr>
              <a:t>= Required Question Set </a:t>
            </a:r>
            <a:r>
              <a:rPr lang="en-GB" sz="1200"/>
              <a:t>f</a:t>
            </a:r>
            <a:r>
              <a:rPr b="0" i="0" lang="en-GB" sz="1200" u="none" cap="none" strike="noStrike">
                <a:solidFill>
                  <a:srgbClr val="000000"/>
                </a:solidFill>
                <a:latin typeface="Arial"/>
                <a:ea typeface="Arial"/>
                <a:cs typeface="Arial"/>
                <a:sym typeface="Arial"/>
              </a:rPr>
              <a:t>or all </a:t>
            </a:r>
            <a:r>
              <a:rPr b="0" i="0" lang="en-GB" sz="1200" cap="none" strike="noStrike">
                <a:solidFill>
                  <a:srgbClr val="000000"/>
                </a:solidFill>
                <a:latin typeface="Arial"/>
                <a:ea typeface="Arial"/>
                <a:cs typeface="Arial"/>
                <a:sym typeface="Arial"/>
              </a:rPr>
              <a:t>applicants</a:t>
            </a:r>
            <a:endParaRPr b="0" i="0" sz="1200"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200" u="none" cap="none" strike="noStrike">
                <a:solidFill>
                  <a:srgbClr val="E97132"/>
                </a:solidFill>
                <a:latin typeface="Arial"/>
                <a:ea typeface="Arial"/>
                <a:cs typeface="Arial"/>
                <a:sym typeface="Arial"/>
              </a:rPr>
              <a:t>Orange Font </a:t>
            </a:r>
            <a:r>
              <a:rPr b="0" i="0" lang="en-GB" sz="1200" u="none" cap="none" strike="noStrike">
                <a:solidFill>
                  <a:srgbClr val="000000"/>
                </a:solidFill>
                <a:latin typeface="Arial"/>
                <a:ea typeface="Arial"/>
                <a:cs typeface="Arial"/>
                <a:sym typeface="Arial"/>
              </a:rPr>
              <a:t>= Optional Question Set for all applications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GB" sz="1200" u="none" cap="none" strike="noStrike">
                <a:solidFill>
                  <a:srgbClr val="9900FF"/>
                </a:solidFill>
                <a:latin typeface="Arial"/>
                <a:ea typeface="Arial"/>
                <a:cs typeface="Arial"/>
                <a:sym typeface="Arial"/>
              </a:rPr>
              <a:t>Purple Font</a:t>
            </a:r>
            <a:r>
              <a:rPr b="1" i="0" lang="en-GB" sz="1200" u="none" cap="none" strike="noStrike">
                <a:solidFill>
                  <a:srgbClr val="A02B93"/>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 Conditional Question Set required for specific </a:t>
            </a:r>
            <a:r>
              <a:rPr lang="en-GB" sz="1200"/>
              <a:t>applications or applicants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lang="en-GB" sz="1200">
                <a:solidFill>
                  <a:srgbClr val="FF00FF"/>
                </a:solidFill>
                <a:extLst>
                  <a:ext uri="http://customooxmlschemas.google.com/">
                    <go:slidesCustomData xmlns:go="http://customooxmlschemas.google.com/" textRoundtripDataId="59"/>
                  </a:ext>
                </a:extLst>
              </a:rPr>
              <a:t>Pink Font</a:t>
            </a:r>
            <a:r>
              <a:rPr lang="en-GB" sz="1200">
                <a:extLst>
                  <a:ext uri="http://customooxmlschemas.google.com/">
                    <go:slidesCustomData xmlns:go="http://customooxmlschemas.google.com/" textRoundtripDataId="60"/>
                  </a:ext>
                </a:extLst>
              </a:rPr>
              <a:t> = Required Question Set for all applications</a:t>
            </a:r>
            <a:endParaRPr sz="1200"/>
          </a:p>
        </p:txBody>
      </p:sp>
      <p:sp>
        <p:nvSpPr>
          <p:cNvPr id="540" name="Google Shape;540;g399dc9e96ed_1_240"/>
          <p:cNvSpPr/>
          <p:nvPr/>
        </p:nvSpPr>
        <p:spPr>
          <a:xfrm>
            <a:off x="251827" y="1647546"/>
            <a:ext cx="1696500" cy="599100"/>
          </a:xfrm>
          <a:prstGeom prst="rect">
            <a:avLst/>
          </a:prstGeom>
          <a:solidFill>
            <a:srgbClr val="FFFFFF"/>
          </a:solidFill>
          <a:ln>
            <a:noFill/>
          </a:ln>
        </p:spPr>
        <p:txBody>
          <a:bodyPr anchorCtr="0" anchor="t" bIns="45700" lIns="91425" spcFirstLastPara="1" rIns="91425" wrap="square" tIns="45700">
            <a:noAutofit/>
          </a:bodyPr>
          <a:lstStyle/>
          <a:p>
            <a:pPr indent="-177800" lvl="0" marL="171450" marR="0" rtl="0" algn="l">
              <a:lnSpc>
                <a:spcPct val="100000"/>
              </a:lnSpc>
              <a:spcBef>
                <a:spcPts val="0"/>
              </a:spcBef>
              <a:spcAft>
                <a:spcPts val="0"/>
              </a:spcAft>
              <a:buClr>
                <a:srgbClr val="000000"/>
              </a:buClr>
              <a:buSzPts val="1300"/>
              <a:buFont typeface="Arial"/>
              <a:buChar char="•"/>
            </a:pPr>
            <a:r>
              <a:rPr lang="en-GB" sz="1300">
                <a:solidFill>
                  <a:srgbClr val="000000"/>
                </a:solidFill>
              </a:rPr>
              <a:t>A</a:t>
            </a:r>
            <a:r>
              <a:rPr b="0" i="0" lang="en-GB" sz="1300" u="none" cap="none" strike="noStrike">
                <a:solidFill>
                  <a:srgbClr val="000000"/>
                </a:solidFill>
                <a:latin typeface="Arial"/>
                <a:ea typeface="Arial"/>
                <a:cs typeface="Arial"/>
                <a:sym typeface="Arial"/>
              </a:rPr>
              <a:t>pply to all applications</a:t>
            </a:r>
            <a:endParaRPr b="0" i="0" sz="1300" u="none" cap="none" strike="noStrike">
              <a:solidFill>
                <a:srgbClr val="000000"/>
              </a:solidFill>
              <a:latin typeface="Arial"/>
              <a:ea typeface="Arial"/>
              <a:cs typeface="Arial"/>
              <a:sym typeface="Arial"/>
            </a:endParaRPr>
          </a:p>
        </p:txBody>
      </p:sp>
      <p:sp>
        <p:nvSpPr>
          <p:cNvPr id="541" name="Google Shape;541;g399dc9e96ed_1_240"/>
          <p:cNvSpPr/>
          <p:nvPr/>
        </p:nvSpPr>
        <p:spPr>
          <a:xfrm>
            <a:off x="2000323" y="1647546"/>
            <a:ext cx="4794000" cy="603300"/>
          </a:xfrm>
          <a:prstGeom prst="rect">
            <a:avLst/>
          </a:prstGeom>
          <a:solidFill>
            <a:srgbClr val="FFFFFF"/>
          </a:solidFill>
          <a:ln>
            <a:noFill/>
          </a:ln>
        </p:spPr>
        <p:txBody>
          <a:bodyPr anchorCtr="0" anchor="t" bIns="45700" lIns="91425" spcFirstLastPara="1" rIns="91425" wrap="square" tIns="45700">
            <a:noAutofit/>
          </a:bodyPr>
          <a:lstStyle/>
          <a:p>
            <a:pPr indent="-177800" lvl="0" marL="171450" marR="0" rtl="0" algn="l">
              <a:lnSpc>
                <a:spcPct val="100000"/>
              </a:lnSpc>
              <a:spcBef>
                <a:spcPts val="0"/>
              </a:spcBef>
              <a:spcAft>
                <a:spcPts val="0"/>
              </a:spcAft>
              <a:buClr>
                <a:srgbClr val="000000"/>
              </a:buClr>
              <a:buSzPts val="1300"/>
              <a:buFont typeface="Arial"/>
              <a:buChar char="•"/>
            </a:pPr>
            <a:r>
              <a:rPr lang="en-GB" sz="1300">
                <a:solidFill>
                  <a:srgbClr val="000000"/>
                </a:solidFill>
              </a:rPr>
              <a:t>Answer questions according </a:t>
            </a:r>
            <a:r>
              <a:rPr b="0" i="0" lang="en-GB" sz="1300" u="none" cap="none" strike="noStrike">
                <a:solidFill>
                  <a:srgbClr val="000000"/>
                </a:solidFill>
                <a:latin typeface="Arial"/>
                <a:ea typeface="Arial"/>
                <a:cs typeface="Arial"/>
                <a:sym typeface="Arial"/>
              </a:rPr>
              <a:t>to </a:t>
            </a:r>
            <a:r>
              <a:rPr lang="en-GB" sz="1300">
                <a:solidFill>
                  <a:srgbClr val="000000"/>
                </a:solidFill>
              </a:rPr>
              <a:t>applying entity</a:t>
            </a:r>
            <a:r>
              <a:rPr b="0" i="0" lang="en-GB" sz="1300" u="none" cap="none" strike="noStrike">
                <a:solidFill>
                  <a:srgbClr val="000000"/>
                </a:solidFill>
                <a:latin typeface="Arial"/>
                <a:ea typeface="Arial"/>
                <a:cs typeface="Arial"/>
                <a:sym typeface="Arial"/>
              </a:rPr>
              <a:t> </a:t>
            </a:r>
            <a:r>
              <a:rPr lang="en-GB" sz="1300">
                <a:solidFill>
                  <a:srgbClr val="000000"/>
                </a:solidFill>
              </a:rPr>
              <a:t>financial </a:t>
            </a:r>
            <a:r>
              <a:rPr b="0" i="0" lang="en-GB" sz="1300" u="none" cap="none" strike="noStrike">
                <a:solidFill>
                  <a:srgbClr val="000000"/>
                </a:solidFill>
                <a:latin typeface="Arial"/>
                <a:ea typeface="Arial"/>
                <a:cs typeface="Arial"/>
                <a:sym typeface="Arial"/>
              </a:rPr>
              <a:t>profile </a:t>
            </a:r>
            <a:endParaRPr b="0" i="0" sz="1300" u="none" cap="none" strike="noStrike">
              <a:solidFill>
                <a:srgbClr val="000000"/>
              </a:solidFill>
              <a:latin typeface="Arial"/>
              <a:ea typeface="Arial"/>
              <a:cs typeface="Arial"/>
              <a:sym typeface="Arial"/>
            </a:endParaRPr>
          </a:p>
        </p:txBody>
      </p:sp>
      <p:sp>
        <p:nvSpPr>
          <p:cNvPr id="542" name="Google Shape;542;g399dc9e96ed_1_240"/>
          <p:cNvSpPr/>
          <p:nvPr/>
        </p:nvSpPr>
        <p:spPr>
          <a:xfrm>
            <a:off x="6861412" y="1647545"/>
            <a:ext cx="5146500" cy="603300"/>
          </a:xfrm>
          <a:prstGeom prst="rect">
            <a:avLst/>
          </a:prstGeom>
          <a:solidFill>
            <a:srgbClr val="FFFFFF"/>
          </a:solidFill>
          <a:ln>
            <a:noFill/>
          </a:ln>
        </p:spPr>
        <p:txBody>
          <a:bodyPr anchorCtr="0" anchor="t" bIns="45700" lIns="91425" spcFirstLastPara="1" rIns="91425" wrap="square" tIns="45700">
            <a:noAutofit/>
          </a:bodyPr>
          <a:lstStyle/>
          <a:p>
            <a:pPr indent="-177800" lvl="0" marL="17145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Application Questions cannot be answered until </a:t>
            </a:r>
            <a:r>
              <a:rPr lang="en-GB" sz="1300">
                <a:solidFill>
                  <a:srgbClr val="000000"/>
                </a:solidFill>
              </a:rPr>
              <a:t>applying entity </a:t>
            </a:r>
            <a:r>
              <a:rPr b="0" i="0" lang="en-GB" sz="1300" u="none" cap="none" strike="noStrike">
                <a:solidFill>
                  <a:srgbClr val="000000"/>
                </a:solidFill>
                <a:latin typeface="Arial"/>
                <a:ea typeface="Arial"/>
                <a:cs typeface="Arial"/>
                <a:sym typeface="Arial"/>
              </a:rPr>
              <a:t> and financial and operational questions are complete</a:t>
            </a:r>
            <a:endParaRPr b="0" i="0" sz="1300" u="none" cap="none" strike="noStrike">
              <a:solidFill>
                <a:srgbClr val="000000"/>
              </a:solidFill>
              <a:latin typeface="Arial"/>
              <a:ea typeface="Arial"/>
              <a:cs typeface="Arial"/>
              <a:sym typeface="Arial"/>
            </a:endParaRPr>
          </a:p>
        </p:txBody>
      </p:sp>
      <p:sp>
        <p:nvSpPr>
          <p:cNvPr id="543" name="Google Shape;543;g399dc9e96ed_1_240"/>
          <p:cNvSpPr/>
          <p:nvPr/>
        </p:nvSpPr>
        <p:spPr>
          <a:xfrm>
            <a:off x="316047" y="2442077"/>
            <a:ext cx="1371600" cy="479400"/>
          </a:xfrm>
          <a:prstGeom prst="rect">
            <a:avLst/>
          </a:prstGeom>
          <a:solidFill>
            <a:srgbClr val="0F9ED5"/>
          </a:solidFill>
          <a:ln cap="flat" cmpd="sng" w="18975">
            <a:solidFill>
              <a:srgbClr val="082836"/>
            </a:solidFill>
            <a:prstDash val="solid"/>
            <a:miter lim="800000"/>
            <a:headEnd len="sm" w="sm" type="none"/>
            <a:tailEnd len="sm" w="sm" type="none"/>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Organization / Applicant</a:t>
            </a:r>
            <a:endParaRPr b="0" i="0" sz="1200" u="none" cap="none" strike="noStrike">
              <a:solidFill>
                <a:srgbClr val="000000"/>
              </a:solidFill>
              <a:latin typeface="Arial"/>
              <a:ea typeface="Arial"/>
              <a:cs typeface="Arial"/>
              <a:sym typeface="Arial"/>
            </a:endParaRPr>
          </a:p>
        </p:txBody>
      </p:sp>
      <p:sp>
        <p:nvSpPr>
          <p:cNvPr id="544" name="Google Shape;544;g399dc9e96ed_1_240"/>
          <p:cNvSpPr txBox="1"/>
          <p:nvPr/>
        </p:nvSpPr>
        <p:spPr>
          <a:xfrm>
            <a:off x="142750" y="2959561"/>
            <a:ext cx="1696500" cy="2693700"/>
          </a:xfrm>
          <a:prstGeom prst="rect">
            <a:avLst/>
          </a:prstGeom>
          <a:noFill/>
          <a:ln>
            <a:noFill/>
          </a:ln>
        </p:spPr>
        <p:txBody>
          <a:bodyPr anchorCtr="0" anchor="t" bIns="45700" lIns="91425" spcFirstLastPara="1" rIns="91425" wrap="square" tIns="45700">
            <a:spAutoFit/>
          </a:bodyPr>
          <a:lstStyle/>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Applicant Entity Info: </a:t>
            </a:r>
            <a:r>
              <a:rPr b="0" i="1" lang="en-GB" sz="1300" u="none" cap="none" strike="noStrike">
                <a:solidFill>
                  <a:srgbClr val="000000"/>
                </a:solidFill>
                <a:latin typeface="Arial"/>
                <a:ea typeface="Arial"/>
                <a:cs typeface="Arial"/>
                <a:sym typeface="Arial"/>
              </a:rPr>
              <a:t>Set 1, Q1-48</a:t>
            </a:r>
            <a:endParaRPr b="0" i="0" sz="13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1" sz="1300" u="none" cap="none" strike="noStrike">
              <a:solidFill>
                <a:srgbClr val="000000"/>
              </a:solidFill>
              <a:latin typeface="Arial"/>
              <a:ea typeface="Arial"/>
              <a:cs typeface="Arial"/>
              <a:sym typeface="Arial"/>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Users: </a:t>
            </a:r>
            <a:r>
              <a:rPr b="0" i="1" lang="en-GB" sz="1300" u="none" cap="none" strike="noStrike">
                <a:solidFill>
                  <a:srgbClr val="000000"/>
                </a:solidFill>
                <a:latin typeface="Arial"/>
                <a:ea typeface="Arial"/>
                <a:cs typeface="Arial"/>
                <a:sym typeface="Arial"/>
              </a:rPr>
              <a:t>Set 2,  Q49-64</a:t>
            </a:r>
            <a:endParaRPr b="0" i="0" sz="13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1" sz="1300" u="none" cap="none" strike="noStrike">
              <a:solidFill>
                <a:srgbClr val="000000"/>
              </a:solidFill>
              <a:latin typeface="Arial"/>
              <a:ea typeface="Arial"/>
              <a:cs typeface="Arial"/>
              <a:sym typeface="Arial"/>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Payments: </a:t>
            </a:r>
            <a:r>
              <a:rPr b="0" i="1" lang="en-GB" sz="1300" u="none" cap="none" strike="noStrike">
                <a:solidFill>
                  <a:srgbClr val="000000"/>
                </a:solidFill>
                <a:latin typeface="Arial"/>
                <a:ea typeface="Arial"/>
                <a:cs typeface="Arial"/>
                <a:sym typeface="Arial"/>
              </a:rPr>
              <a:t>Set 3, Q65-103</a:t>
            </a:r>
            <a:endParaRPr b="0" i="0" sz="13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1" sz="1300" u="none" cap="none" strike="noStrike">
              <a:solidFill>
                <a:srgbClr val="000000"/>
              </a:solidFill>
              <a:latin typeface="Arial"/>
              <a:ea typeface="Arial"/>
              <a:cs typeface="Arial"/>
              <a:sym typeface="Arial"/>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000000"/>
                </a:solidFill>
                <a:latin typeface="Arial"/>
                <a:ea typeface="Arial"/>
                <a:cs typeface="Arial"/>
                <a:sym typeface="Arial"/>
              </a:rPr>
              <a:t>Applicant Background and Organization: </a:t>
            </a:r>
            <a:r>
              <a:rPr b="0" i="1" lang="en-GB" sz="1300" u="none" cap="none" strike="noStrike">
                <a:solidFill>
                  <a:srgbClr val="000000"/>
                </a:solidFill>
                <a:latin typeface="Arial"/>
                <a:ea typeface="Arial"/>
                <a:cs typeface="Arial"/>
                <a:sym typeface="Arial"/>
              </a:rPr>
              <a:t>Set 4, Q104-115</a:t>
            </a:r>
            <a:endParaRPr b="0" i="0" sz="1300" u="none" cap="none" strike="noStrike">
              <a:solidFill>
                <a:srgbClr val="000000"/>
              </a:solidFill>
              <a:latin typeface="Arial"/>
              <a:ea typeface="Arial"/>
              <a:cs typeface="Arial"/>
              <a:sym typeface="Arial"/>
            </a:endParaRPr>
          </a:p>
        </p:txBody>
      </p:sp>
      <p:sp>
        <p:nvSpPr>
          <p:cNvPr id="545" name="Google Shape;545;g399dc9e96ed_1_240"/>
          <p:cNvSpPr/>
          <p:nvPr/>
        </p:nvSpPr>
        <p:spPr>
          <a:xfrm>
            <a:off x="10380575" y="2441011"/>
            <a:ext cx="1554600" cy="481500"/>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Community TLD Applications</a:t>
            </a:r>
            <a:endParaRPr b="0" i="0" sz="1050" u="none" cap="none" strike="noStrike">
              <a:solidFill>
                <a:srgbClr val="000000"/>
              </a:solidFill>
              <a:latin typeface="Arial"/>
              <a:ea typeface="Arial"/>
              <a:cs typeface="Arial"/>
              <a:sym typeface="Arial"/>
            </a:endParaRPr>
          </a:p>
        </p:txBody>
      </p:sp>
      <p:sp>
        <p:nvSpPr>
          <p:cNvPr id="546" name="Google Shape;546;g399dc9e96ed_1_240"/>
          <p:cNvSpPr/>
          <p:nvPr/>
        </p:nvSpPr>
        <p:spPr>
          <a:xfrm>
            <a:off x="10380575" y="3577586"/>
            <a:ext cx="1519200" cy="481500"/>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Geographic Name TLD Applications</a:t>
            </a:r>
            <a:endParaRPr b="0" i="0" sz="1200" u="none" cap="none" strike="noStrike">
              <a:solidFill>
                <a:srgbClr val="000000"/>
              </a:solidFill>
              <a:latin typeface="Arial"/>
              <a:ea typeface="Arial"/>
              <a:cs typeface="Arial"/>
              <a:sym typeface="Arial"/>
            </a:endParaRPr>
          </a:p>
        </p:txBody>
      </p:sp>
      <p:sp>
        <p:nvSpPr>
          <p:cNvPr id="547" name="Google Shape;547;g399dc9e96ed_1_240"/>
          <p:cNvSpPr/>
          <p:nvPr/>
        </p:nvSpPr>
        <p:spPr>
          <a:xfrm>
            <a:off x="10380575" y="4683313"/>
            <a:ext cx="1519200" cy="481500"/>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Reserved Name Applications</a:t>
            </a:r>
            <a:endParaRPr b="0" i="0" sz="1050" u="none" cap="none" strike="noStrike">
              <a:solidFill>
                <a:srgbClr val="000000"/>
              </a:solidFill>
              <a:latin typeface="Arial"/>
              <a:ea typeface="Arial"/>
              <a:cs typeface="Arial"/>
              <a:sym typeface="Arial"/>
            </a:endParaRPr>
          </a:p>
        </p:txBody>
      </p:sp>
      <p:sp>
        <p:nvSpPr>
          <p:cNvPr id="548" name="Google Shape;548;g399dc9e96ed_1_240"/>
          <p:cNvSpPr/>
          <p:nvPr/>
        </p:nvSpPr>
        <p:spPr>
          <a:xfrm>
            <a:off x="10380575" y="5742832"/>
            <a:ext cx="1519200" cy="481500"/>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Brand Name TLD Applications</a:t>
            </a:r>
            <a:endParaRPr b="0" i="0" sz="1050" u="none" cap="none" strike="noStrike">
              <a:solidFill>
                <a:srgbClr val="000000"/>
              </a:solidFill>
              <a:latin typeface="Arial"/>
              <a:ea typeface="Arial"/>
              <a:cs typeface="Arial"/>
              <a:sym typeface="Arial"/>
            </a:endParaRPr>
          </a:p>
        </p:txBody>
      </p:sp>
      <p:sp>
        <p:nvSpPr>
          <p:cNvPr id="549" name="Google Shape;549;g399dc9e96ed_1_240"/>
          <p:cNvSpPr txBox="1"/>
          <p:nvPr/>
        </p:nvSpPr>
        <p:spPr>
          <a:xfrm>
            <a:off x="10351169" y="2959549"/>
            <a:ext cx="17373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lang="en-GB" sz="1300">
                <a:solidFill>
                  <a:srgbClr val="9900FF"/>
                </a:solidFill>
              </a:rPr>
              <a:t>Community gTLDs</a:t>
            </a:r>
            <a:r>
              <a:rPr b="0" i="0" lang="en-GB" sz="1300" u="none" cap="none" strike="noStrike">
                <a:solidFill>
                  <a:srgbClr val="9900FF"/>
                </a:solidFill>
                <a:latin typeface="Arial"/>
                <a:ea typeface="Arial"/>
                <a:cs typeface="Arial"/>
                <a:sym typeface="Arial"/>
                <a:extLst>
                  <a:ext uri="http://customooxmlschemas.google.com/">
                    <go:slidesCustomData xmlns:go="http://customooxmlschemas.google.com/" textRoundtripDataId="61"/>
                  </a:ext>
                </a:extLst>
              </a:rPr>
              <a:t>:  </a:t>
            </a:r>
            <a:r>
              <a:rPr b="0" i="1" lang="en-GB" sz="1300" u="none" cap="none" strike="noStrike">
                <a:solidFill>
                  <a:srgbClr val="9900FF"/>
                </a:solidFill>
                <a:latin typeface="Arial"/>
                <a:ea typeface="Arial"/>
                <a:cs typeface="Arial"/>
                <a:sym typeface="Arial"/>
                <a:extLst>
                  <a:ext uri="http://customooxmlschemas.google.com/">
                    <go:slidesCustomData xmlns:go="http://customooxmlschemas.google.com/" textRoundtripDataId="62"/>
                  </a:ext>
                </a:extLst>
              </a:rPr>
              <a:t>Set 7, Q131-157</a:t>
            </a:r>
            <a:endParaRPr b="0" i="1" sz="1300" u="none" cap="none" strike="noStrike">
              <a:solidFill>
                <a:srgbClr val="9900FF"/>
              </a:solidFill>
              <a:latin typeface="Arial"/>
              <a:ea typeface="Arial"/>
              <a:cs typeface="Arial"/>
              <a:sym typeface="Arial"/>
            </a:endParaRPr>
          </a:p>
        </p:txBody>
      </p:sp>
      <p:sp>
        <p:nvSpPr>
          <p:cNvPr id="550" name="Google Shape;550;g399dc9e96ed_1_240"/>
          <p:cNvSpPr txBox="1"/>
          <p:nvPr/>
        </p:nvSpPr>
        <p:spPr>
          <a:xfrm>
            <a:off x="10371605" y="4117607"/>
            <a:ext cx="17373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lang="en-GB" sz="1300">
                <a:solidFill>
                  <a:srgbClr val="9900FF"/>
                </a:solidFill>
              </a:rPr>
              <a:t>Geographic Names</a:t>
            </a:r>
            <a:r>
              <a:rPr b="0" i="0" lang="en-GB" sz="1300" u="none" cap="none" strike="noStrike">
                <a:solidFill>
                  <a:srgbClr val="9900FF"/>
                </a:solidFill>
                <a:latin typeface="Arial"/>
                <a:ea typeface="Arial"/>
                <a:cs typeface="Arial"/>
                <a:sym typeface="Arial"/>
              </a:rPr>
              <a:t>:  </a:t>
            </a:r>
            <a:r>
              <a:rPr b="0" i="1" lang="en-GB" sz="1300" u="none" cap="none" strike="noStrike">
                <a:solidFill>
                  <a:srgbClr val="9900FF"/>
                </a:solidFill>
                <a:latin typeface="Arial"/>
                <a:ea typeface="Arial"/>
                <a:cs typeface="Arial"/>
                <a:sym typeface="Arial"/>
              </a:rPr>
              <a:t>Set </a:t>
            </a:r>
            <a:r>
              <a:rPr i="1" lang="en-GB" sz="1300">
                <a:solidFill>
                  <a:srgbClr val="9900FF"/>
                </a:solidFill>
              </a:rPr>
              <a:t>8</a:t>
            </a:r>
            <a:r>
              <a:rPr b="0" i="1" lang="en-GB" sz="1300" u="none" cap="none" strike="noStrike">
                <a:solidFill>
                  <a:srgbClr val="9900FF"/>
                </a:solidFill>
                <a:latin typeface="Arial"/>
                <a:ea typeface="Arial"/>
                <a:cs typeface="Arial"/>
                <a:sym typeface="Arial"/>
              </a:rPr>
              <a:t>, Q158-161</a:t>
            </a:r>
            <a:endParaRPr b="0" i="1" sz="1300" u="none" cap="none" strike="noStrike">
              <a:solidFill>
                <a:srgbClr val="9900FF"/>
              </a:solidFill>
              <a:latin typeface="Arial"/>
              <a:ea typeface="Arial"/>
              <a:cs typeface="Arial"/>
              <a:sym typeface="Arial"/>
            </a:endParaRPr>
          </a:p>
        </p:txBody>
      </p:sp>
      <p:sp>
        <p:nvSpPr>
          <p:cNvPr id="551" name="Google Shape;551;g399dc9e96ed_1_240"/>
          <p:cNvSpPr txBox="1"/>
          <p:nvPr/>
        </p:nvSpPr>
        <p:spPr>
          <a:xfrm>
            <a:off x="10380578" y="5216820"/>
            <a:ext cx="17283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lang="en-GB" sz="1300">
                <a:solidFill>
                  <a:srgbClr val="9900FF"/>
                </a:solidFill>
              </a:rPr>
              <a:t>Reserved Names</a:t>
            </a:r>
            <a:r>
              <a:rPr b="0" i="0" lang="en-GB" sz="1300" u="none" cap="none" strike="noStrike">
                <a:solidFill>
                  <a:srgbClr val="9900FF"/>
                </a:solidFill>
                <a:latin typeface="Arial"/>
                <a:ea typeface="Arial"/>
                <a:cs typeface="Arial"/>
                <a:sym typeface="Arial"/>
              </a:rPr>
              <a:t>:  </a:t>
            </a:r>
            <a:r>
              <a:rPr b="0" i="1" lang="en-GB" sz="1300" u="none" cap="none" strike="noStrike">
                <a:solidFill>
                  <a:srgbClr val="9900FF"/>
                </a:solidFill>
                <a:latin typeface="Arial"/>
                <a:ea typeface="Arial"/>
                <a:cs typeface="Arial"/>
                <a:sym typeface="Arial"/>
              </a:rPr>
              <a:t>Set </a:t>
            </a:r>
            <a:r>
              <a:rPr i="1" lang="en-GB" sz="1300">
                <a:solidFill>
                  <a:srgbClr val="9900FF"/>
                </a:solidFill>
              </a:rPr>
              <a:t>9,</a:t>
            </a:r>
            <a:r>
              <a:rPr b="0" i="1" lang="en-GB" sz="1300" u="none" cap="none" strike="noStrike">
                <a:solidFill>
                  <a:srgbClr val="9900FF"/>
                </a:solidFill>
                <a:latin typeface="Arial"/>
                <a:ea typeface="Arial"/>
                <a:cs typeface="Arial"/>
                <a:sym typeface="Arial"/>
              </a:rPr>
              <a:t> Q1</a:t>
            </a:r>
            <a:r>
              <a:rPr i="1" lang="en-GB" sz="1300">
                <a:solidFill>
                  <a:srgbClr val="9900FF"/>
                </a:solidFill>
              </a:rPr>
              <a:t>62</a:t>
            </a:r>
            <a:r>
              <a:rPr b="0" i="1" lang="en-GB" sz="1300" u="none" cap="none" strike="noStrike">
                <a:solidFill>
                  <a:srgbClr val="9900FF"/>
                </a:solidFill>
                <a:latin typeface="Arial"/>
                <a:ea typeface="Arial"/>
                <a:cs typeface="Arial"/>
                <a:sym typeface="Arial"/>
              </a:rPr>
              <a:t>-1</a:t>
            </a:r>
            <a:r>
              <a:rPr i="1" lang="en-GB" sz="1300">
                <a:solidFill>
                  <a:srgbClr val="9900FF"/>
                </a:solidFill>
              </a:rPr>
              <a:t>63</a:t>
            </a:r>
            <a:endParaRPr b="0" i="1" sz="1300" u="none" cap="none" strike="noStrike">
              <a:solidFill>
                <a:srgbClr val="9900FF"/>
              </a:solidFill>
              <a:latin typeface="Arial"/>
              <a:ea typeface="Arial"/>
              <a:cs typeface="Arial"/>
              <a:sym typeface="Arial"/>
            </a:endParaRPr>
          </a:p>
        </p:txBody>
      </p:sp>
      <p:sp>
        <p:nvSpPr>
          <p:cNvPr id="552" name="Google Shape;552;g399dc9e96ed_1_240"/>
          <p:cNvSpPr/>
          <p:nvPr/>
        </p:nvSpPr>
        <p:spPr>
          <a:xfrm>
            <a:off x="224080" y="1241704"/>
            <a:ext cx="1901700" cy="421500"/>
          </a:xfrm>
          <a:prstGeom prst="chevron">
            <a:avLst>
              <a:gd fmla="val 50000" name="adj"/>
            </a:avLst>
          </a:prstGeom>
          <a:solidFill>
            <a:srgbClr val="0F9ED5"/>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399dc9e96ed_1_240"/>
          <p:cNvSpPr txBox="1"/>
          <p:nvPr/>
        </p:nvSpPr>
        <p:spPr>
          <a:xfrm>
            <a:off x="319864" y="1241704"/>
            <a:ext cx="1628400" cy="421500"/>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rgbClr val="FFFFFF"/>
              </a:buClr>
              <a:buSzPts val="1800"/>
              <a:buFont typeface="Arial"/>
              <a:buNone/>
            </a:pPr>
            <a:r>
              <a:rPr b="1" lang="en-GB">
                <a:solidFill>
                  <a:srgbClr val="FFFFFF"/>
                </a:solidFill>
              </a:rPr>
              <a:t>Applying Entity Questions</a:t>
            </a:r>
            <a:endParaRPr b="1" i="0" sz="1100" u="none" cap="none" strike="noStrike">
              <a:solidFill>
                <a:srgbClr val="000000"/>
              </a:solidFill>
              <a:latin typeface="Arial"/>
              <a:ea typeface="Arial"/>
              <a:cs typeface="Arial"/>
              <a:sym typeface="Arial"/>
            </a:endParaRPr>
          </a:p>
        </p:txBody>
      </p:sp>
      <p:sp>
        <p:nvSpPr>
          <p:cNvPr id="554" name="Google Shape;554;g399dc9e96ed_1_240"/>
          <p:cNvSpPr/>
          <p:nvPr/>
        </p:nvSpPr>
        <p:spPr>
          <a:xfrm>
            <a:off x="6720125" y="1253736"/>
            <a:ext cx="5368200" cy="397500"/>
          </a:xfrm>
          <a:prstGeom prst="chevron">
            <a:avLst>
              <a:gd fmla="val 50000" name="adj"/>
            </a:avLst>
          </a:prstGeom>
          <a:solidFill>
            <a:srgbClr val="002060"/>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g399dc9e96ed_1_240"/>
          <p:cNvSpPr txBox="1"/>
          <p:nvPr/>
        </p:nvSpPr>
        <p:spPr>
          <a:xfrm>
            <a:off x="6879775" y="1241711"/>
            <a:ext cx="5055300" cy="421500"/>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FFFFFF"/>
              </a:buClr>
              <a:buSzPts val="2000"/>
              <a:buFont typeface="Arial"/>
              <a:buNone/>
            </a:pPr>
            <a:r>
              <a:rPr b="1" i="0" lang="en-GB" sz="1400" u="none" cap="none" strike="noStrike">
                <a:solidFill>
                  <a:srgbClr val="FFFFFF"/>
                </a:solidFill>
                <a:latin typeface="Arial"/>
                <a:ea typeface="Arial"/>
                <a:cs typeface="Arial"/>
                <a:sym typeface="Arial"/>
                <a:extLst>
                  <a:ext uri="http://customooxmlschemas.google.com/">
                    <go:slidesCustomData xmlns:go="http://customooxmlschemas.google.com/" textRoundtripDataId="63"/>
                  </a:ext>
                </a:extLst>
              </a:rPr>
              <a:t>Application Questions</a:t>
            </a:r>
            <a:endParaRPr b="1" i="0" sz="1050" u="none" cap="none" strike="noStrike">
              <a:solidFill>
                <a:srgbClr val="000000"/>
              </a:solidFill>
              <a:latin typeface="Arial"/>
              <a:ea typeface="Arial"/>
              <a:cs typeface="Arial"/>
              <a:sym typeface="Arial"/>
            </a:endParaRPr>
          </a:p>
        </p:txBody>
      </p:sp>
      <p:sp>
        <p:nvSpPr>
          <p:cNvPr id="556" name="Google Shape;556;g399dc9e96ed_1_240"/>
          <p:cNvSpPr txBox="1"/>
          <p:nvPr/>
        </p:nvSpPr>
        <p:spPr>
          <a:xfrm>
            <a:off x="10210950" y="6262711"/>
            <a:ext cx="1980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lang="en-GB" sz="1200">
                <a:solidFill>
                  <a:srgbClr val="9900FF"/>
                </a:solidFill>
              </a:rPr>
              <a:t>.Brand TLD and Code of Conduct Exemptions</a:t>
            </a:r>
            <a:r>
              <a:rPr b="0" i="0" lang="en-GB" sz="1200" u="none" cap="none" strike="noStrike">
                <a:solidFill>
                  <a:srgbClr val="9900FF"/>
                </a:solidFill>
                <a:latin typeface="Arial"/>
                <a:ea typeface="Arial"/>
                <a:cs typeface="Arial"/>
                <a:sym typeface="Arial"/>
              </a:rPr>
              <a:t>:  </a:t>
            </a:r>
            <a:r>
              <a:rPr b="0" i="1" lang="en-GB" sz="1200" u="none" cap="none" strike="noStrike">
                <a:solidFill>
                  <a:srgbClr val="9900FF"/>
                </a:solidFill>
                <a:latin typeface="Arial"/>
                <a:ea typeface="Arial"/>
                <a:cs typeface="Arial"/>
                <a:sym typeface="Arial"/>
              </a:rPr>
              <a:t>Set </a:t>
            </a:r>
            <a:r>
              <a:rPr i="1" lang="en-GB" sz="1200">
                <a:solidFill>
                  <a:srgbClr val="9900FF"/>
                </a:solidFill>
              </a:rPr>
              <a:t>13</a:t>
            </a:r>
            <a:r>
              <a:rPr b="0" i="1" lang="en-GB" sz="1200" u="none" cap="none" strike="noStrike">
                <a:solidFill>
                  <a:srgbClr val="9900FF"/>
                </a:solidFill>
                <a:latin typeface="Arial"/>
                <a:ea typeface="Arial"/>
                <a:cs typeface="Arial"/>
                <a:sym typeface="Arial"/>
              </a:rPr>
              <a:t>, Q179-18</a:t>
            </a:r>
            <a:r>
              <a:rPr i="1" lang="en-GB" sz="1200">
                <a:solidFill>
                  <a:srgbClr val="9900FF"/>
                </a:solidFill>
              </a:rPr>
              <a:t>8</a:t>
            </a:r>
            <a:endParaRPr b="0" i="1" sz="1200" u="none" cap="none" strike="noStrike">
              <a:solidFill>
                <a:srgbClr val="9900FF"/>
              </a:solidFill>
              <a:latin typeface="Arial"/>
              <a:ea typeface="Arial"/>
              <a:cs typeface="Arial"/>
              <a:sym typeface="Arial"/>
            </a:endParaRPr>
          </a:p>
        </p:txBody>
      </p:sp>
      <p:cxnSp>
        <p:nvCxnSpPr>
          <p:cNvPr id="557" name="Google Shape;557;g399dc9e96ed_1_240"/>
          <p:cNvCxnSpPr>
            <a:stCxn id="558" idx="3"/>
            <a:endCxn id="559" idx="1"/>
          </p:cNvCxnSpPr>
          <p:nvPr/>
        </p:nvCxnSpPr>
        <p:spPr>
          <a:xfrm>
            <a:off x="4965093" y="2681765"/>
            <a:ext cx="375900" cy="0"/>
          </a:xfrm>
          <a:prstGeom prst="straightConnector1">
            <a:avLst/>
          </a:prstGeom>
          <a:noFill/>
          <a:ln cap="flat" cmpd="sng" w="38100">
            <a:solidFill>
              <a:srgbClr val="000000"/>
            </a:solidFill>
            <a:prstDash val="solid"/>
            <a:round/>
            <a:headEnd len="sm" w="sm" type="none"/>
            <a:tailEnd len="med" w="med" type="triangle"/>
          </a:ln>
        </p:spPr>
      </p:cxnSp>
      <p:sp>
        <p:nvSpPr>
          <p:cNvPr id="560" name="Google Shape;560;g399dc9e96ed_1_240"/>
          <p:cNvSpPr/>
          <p:nvPr/>
        </p:nvSpPr>
        <p:spPr>
          <a:xfrm>
            <a:off x="2002717" y="2216014"/>
            <a:ext cx="1214700" cy="940200"/>
          </a:xfrm>
          <a:prstGeom prst="diamond">
            <a:avLst/>
          </a:prstGeom>
          <a:solidFill>
            <a:srgbClr val="0F9ED5"/>
          </a:solidFill>
          <a:ln cap="flat" cmpd="sng" w="9525">
            <a:solidFill>
              <a:srgbClr val="000000"/>
            </a:solidFill>
            <a:prstDash val="solid"/>
            <a:round/>
            <a:headEnd len="sm" w="sm" type="none"/>
            <a:tailEnd len="sm" w="sm" type="none"/>
          </a:ln>
        </p:spPr>
        <p:txBody>
          <a:bodyPr anchorCtr="0" anchor="ctr" bIns="18275" lIns="0" spcFirstLastPara="1" rIns="0" wrap="square" tIns="18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FFFFFF"/>
              </a:solidFill>
              <a:latin typeface="Arial"/>
              <a:ea typeface="Arial"/>
              <a:cs typeface="Arial"/>
              <a:sym typeface="Arial"/>
            </a:endParaRPr>
          </a:p>
        </p:txBody>
      </p:sp>
      <p:sp>
        <p:nvSpPr>
          <p:cNvPr id="558" name="Google Shape;558;g399dc9e96ed_1_240"/>
          <p:cNvSpPr/>
          <p:nvPr/>
        </p:nvSpPr>
        <p:spPr>
          <a:xfrm>
            <a:off x="3593493" y="2441015"/>
            <a:ext cx="1371600" cy="481500"/>
          </a:xfrm>
          <a:prstGeom prst="rect">
            <a:avLst/>
          </a:prstGeom>
          <a:solidFill>
            <a:srgbClr val="0F9E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Government Profile</a:t>
            </a:r>
            <a:endParaRPr b="0" i="0" sz="1200" u="none" cap="none" strike="noStrike">
              <a:solidFill>
                <a:srgbClr val="000000"/>
              </a:solidFill>
              <a:latin typeface="Arial"/>
              <a:ea typeface="Arial"/>
              <a:cs typeface="Arial"/>
              <a:sym typeface="Arial"/>
            </a:endParaRPr>
          </a:p>
        </p:txBody>
      </p:sp>
      <p:sp>
        <p:nvSpPr>
          <p:cNvPr id="561" name="Google Shape;561;g399dc9e96ed_1_240"/>
          <p:cNvSpPr/>
          <p:nvPr/>
        </p:nvSpPr>
        <p:spPr>
          <a:xfrm>
            <a:off x="3593493" y="3578997"/>
            <a:ext cx="1371600" cy="481500"/>
          </a:xfrm>
          <a:prstGeom prst="rect">
            <a:avLst/>
          </a:prstGeom>
          <a:solidFill>
            <a:srgbClr val="0F9E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Arial"/>
                <a:ea typeface="Arial"/>
                <a:cs typeface="Arial"/>
                <a:sym typeface="Arial"/>
              </a:rPr>
              <a:t>Registry Operator Profile</a:t>
            </a:r>
            <a:endParaRPr b="0" i="0" sz="1200" u="none" cap="none" strike="noStrike">
              <a:solidFill>
                <a:srgbClr val="FFFFFF"/>
              </a:solidFill>
              <a:latin typeface="Arial"/>
              <a:ea typeface="Arial"/>
              <a:cs typeface="Arial"/>
              <a:sym typeface="Arial"/>
            </a:endParaRPr>
          </a:p>
        </p:txBody>
      </p:sp>
      <p:sp>
        <p:nvSpPr>
          <p:cNvPr id="562" name="Google Shape;562;g399dc9e96ed_1_240"/>
          <p:cNvSpPr/>
          <p:nvPr/>
        </p:nvSpPr>
        <p:spPr>
          <a:xfrm>
            <a:off x="3593493" y="4716979"/>
            <a:ext cx="1371600" cy="479400"/>
          </a:xfrm>
          <a:prstGeom prst="rect">
            <a:avLst/>
          </a:prstGeom>
          <a:solidFill>
            <a:srgbClr val="0F9E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Top 25 Financial Profile</a:t>
            </a:r>
            <a:endParaRPr b="0" i="0" sz="1200" u="none" cap="none" strike="noStrike">
              <a:solidFill>
                <a:srgbClr val="000000"/>
              </a:solidFill>
              <a:latin typeface="Arial"/>
              <a:ea typeface="Arial"/>
              <a:cs typeface="Arial"/>
              <a:sym typeface="Arial"/>
            </a:endParaRPr>
          </a:p>
        </p:txBody>
      </p:sp>
      <p:sp>
        <p:nvSpPr>
          <p:cNvPr id="563" name="Google Shape;563;g399dc9e96ed_1_240"/>
          <p:cNvSpPr txBox="1"/>
          <p:nvPr/>
        </p:nvSpPr>
        <p:spPr>
          <a:xfrm>
            <a:off x="3541256" y="4086520"/>
            <a:ext cx="1554600" cy="892800"/>
          </a:xfrm>
          <a:prstGeom prst="rect">
            <a:avLst/>
          </a:prstGeom>
          <a:noFill/>
          <a:ln>
            <a:noFill/>
          </a:ln>
        </p:spPr>
        <p:txBody>
          <a:bodyPr anchorCtr="0" anchor="t" bIns="45700" lIns="91425" spcFirstLastPara="1" rIns="91425" wrap="square" tIns="45700">
            <a:spAutoFit/>
          </a:bodyPr>
          <a:lstStyle/>
          <a:p>
            <a:pPr indent="-177800" lvl="0" marL="171450" marR="0" rtl="0" algn="l">
              <a:lnSpc>
                <a:spcPct val="100000"/>
              </a:lnSpc>
              <a:spcBef>
                <a:spcPts val="0"/>
              </a:spcBef>
              <a:spcAft>
                <a:spcPts val="0"/>
              </a:spcAft>
              <a:buClr>
                <a:srgbClr val="9900FF"/>
              </a:buClr>
              <a:buSzPts val="1300"/>
              <a:buFont typeface="Arial"/>
              <a:buChar char="•"/>
            </a:pPr>
            <a:r>
              <a:rPr b="0" i="1" lang="en-GB" sz="1300" u="none" cap="none" strike="noStrike">
                <a:solidFill>
                  <a:srgbClr val="9900FF"/>
                </a:solidFill>
                <a:latin typeface="Arial"/>
                <a:ea typeface="Arial"/>
                <a:cs typeface="Arial"/>
                <a:sym typeface="Arial"/>
              </a:rPr>
              <a:t>Set 1</a:t>
            </a:r>
            <a:r>
              <a:rPr i="1" lang="en-GB" sz="1300">
                <a:solidFill>
                  <a:srgbClr val="9900FF"/>
                </a:solidFill>
              </a:rPr>
              <a:t>6</a:t>
            </a:r>
            <a:r>
              <a:rPr b="0" i="1" lang="en-GB" sz="1300" u="none" cap="none" strike="noStrike">
                <a:solidFill>
                  <a:srgbClr val="9900FF"/>
                </a:solidFill>
                <a:latin typeface="Arial"/>
                <a:ea typeface="Arial"/>
                <a:cs typeface="Arial"/>
                <a:sym typeface="Arial"/>
              </a:rPr>
              <a:t>, Q195-201</a:t>
            </a:r>
            <a:endParaRPr b="0" i="1" sz="13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br>
              <a:rPr b="0" i="0" lang="en-GB"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p:txBody>
      </p:sp>
      <p:sp>
        <p:nvSpPr>
          <p:cNvPr id="564" name="Google Shape;564;g399dc9e96ed_1_240"/>
          <p:cNvSpPr/>
          <p:nvPr/>
        </p:nvSpPr>
        <p:spPr>
          <a:xfrm>
            <a:off x="3593493" y="5852836"/>
            <a:ext cx="1371600" cy="479400"/>
          </a:xfrm>
          <a:prstGeom prst="rect">
            <a:avLst/>
          </a:prstGeom>
          <a:solidFill>
            <a:srgbClr val="0F9E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Standard Financial Profile</a:t>
            </a:r>
            <a:endParaRPr b="0" i="0" sz="1200" u="none" cap="none" strike="noStrike">
              <a:solidFill>
                <a:srgbClr val="000000"/>
              </a:solidFill>
              <a:latin typeface="Arial"/>
              <a:ea typeface="Arial"/>
              <a:cs typeface="Arial"/>
              <a:sym typeface="Arial"/>
            </a:endParaRPr>
          </a:p>
        </p:txBody>
      </p:sp>
      <p:sp>
        <p:nvSpPr>
          <p:cNvPr id="565" name="Google Shape;565;g399dc9e96ed_1_240"/>
          <p:cNvSpPr txBox="1"/>
          <p:nvPr/>
        </p:nvSpPr>
        <p:spPr>
          <a:xfrm>
            <a:off x="3541256" y="6351494"/>
            <a:ext cx="1554600" cy="492600"/>
          </a:xfrm>
          <a:prstGeom prst="rect">
            <a:avLst/>
          </a:prstGeom>
          <a:noFill/>
          <a:ln>
            <a:noFill/>
          </a:ln>
        </p:spPr>
        <p:txBody>
          <a:bodyPr anchorCtr="0" anchor="t" bIns="45700" lIns="91425" spcFirstLastPara="1" rIns="91425" wrap="square" tIns="45700">
            <a:spAutoFit/>
          </a:bodyPr>
          <a:lstStyle/>
          <a:p>
            <a:pPr indent="-177800" lvl="0" marL="171450" marR="0" rtl="0" algn="l">
              <a:lnSpc>
                <a:spcPct val="100000"/>
              </a:lnSpc>
              <a:spcBef>
                <a:spcPts val="0"/>
              </a:spcBef>
              <a:spcAft>
                <a:spcPts val="0"/>
              </a:spcAft>
              <a:buClr>
                <a:srgbClr val="9900FF"/>
              </a:buClr>
              <a:buSzPts val="1300"/>
              <a:buFont typeface="Arial"/>
              <a:buChar char="•"/>
            </a:pPr>
            <a:r>
              <a:rPr b="0" i="1" lang="en-GB" sz="1300" u="none" cap="none" strike="noStrike">
                <a:solidFill>
                  <a:srgbClr val="9900FF"/>
                </a:solidFill>
                <a:latin typeface="Arial"/>
                <a:ea typeface="Arial"/>
                <a:cs typeface="Arial"/>
                <a:sym typeface="Arial"/>
              </a:rPr>
              <a:t>Set 1</a:t>
            </a:r>
            <a:r>
              <a:rPr i="1" lang="en-GB" sz="1300">
                <a:solidFill>
                  <a:srgbClr val="9900FF"/>
                </a:solidFill>
              </a:rPr>
              <a:t>8</a:t>
            </a:r>
            <a:r>
              <a:rPr b="0" i="1" lang="en-GB" sz="1300" u="none" cap="none" strike="noStrike">
                <a:solidFill>
                  <a:srgbClr val="9900FF"/>
                </a:solidFill>
                <a:latin typeface="Arial"/>
                <a:ea typeface="Arial"/>
                <a:cs typeface="Arial"/>
                <a:sym typeface="Arial"/>
              </a:rPr>
              <a:t>,  Q208-219</a:t>
            </a:r>
            <a:endParaRPr b="0" i="1" sz="1300" u="none" cap="none" strike="noStrike">
              <a:solidFill>
                <a:srgbClr val="9900FF"/>
              </a:solidFill>
              <a:latin typeface="Arial"/>
              <a:ea typeface="Arial"/>
              <a:cs typeface="Arial"/>
              <a:sym typeface="Arial"/>
            </a:endParaRPr>
          </a:p>
        </p:txBody>
      </p:sp>
      <p:sp>
        <p:nvSpPr>
          <p:cNvPr id="566" name="Google Shape;566;g399dc9e96ed_1_240"/>
          <p:cNvSpPr txBox="1"/>
          <p:nvPr/>
        </p:nvSpPr>
        <p:spPr>
          <a:xfrm>
            <a:off x="3541256" y="5222159"/>
            <a:ext cx="1554600" cy="492600"/>
          </a:xfrm>
          <a:prstGeom prst="rect">
            <a:avLst/>
          </a:prstGeom>
          <a:noFill/>
          <a:ln>
            <a:noFill/>
          </a:ln>
        </p:spPr>
        <p:txBody>
          <a:bodyPr anchorCtr="0" anchor="t" bIns="45700" lIns="91425" spcFirstLastPara="1" rIns="91425" wrap="square" tIns="45700">
            <a:spAutoFit/>
          </a:bodyPr>
          <a:lstStyle/>
          <a:p>
            <a:pPr indent="-177800" lvl="0" marL="171450" marR="0" rtl="0" algn="l">
              <a:lnSpc>
                <a:spcPct val="100000"/>
              </a:lnSpc>
              <a:spcBef>
                <a:spcPts val="0"/>
              </a:spcBef>
              <a:spcAft>
                <a:spcPts val="0"/>
              </a:spcAft>
              <a:buClr>
                <a:srgbClr val="9900FF"/>
              </a:buClr>
              <a:buSzPts val="1300"/>
              <a:buFont typeface="Arial"/>
              <a:buChar char="•"/>
            </a:pPr>
            <a:r>
              <a:rPr b="0" i="1" lang="en-GB" sz="1300" u="none" cap="none" strike="noStrike">
                <a:solidFill>
                  <a:srgbClr val="9900FF"/>
                </a:solidFill>
                <a:latin typeface="Arial"/>
                <a:ea typeface="Arial"/>
                <a:cs typeface="Arial"/>
                <a:sym typeface="Arial"/>
              </a:rPr>
              <a:t>Set 1</a:t>
            </a:r>
            <a:r>
              <a:rPr i="1" lang="en-GB" sz="1300">
                <a:solidFill>
                  <a:srgbClr val="9900FF"/>
                </a:solidFill>
              </a:rPr>
              <a:t>7</a:t>
            </a:r>
            <a:r>
              <a:rPr b="0" i="1" lang="en-GB" sz="1300" u="none" cap="none" strike="noStrike">
                <a:solidFill>
                  <a:srgbClr val="9900FF"/>
                </a:solidFill>
                <a:latin typeface="Arial"/>
                <a:ea typeface="Arial"/>
                <a:cs typeface="Arial"/>
                <a:sym typeface="Arial"/>
              </a:rPr>
              <a:t>,  Q202-207</a:t>
            </a:r>
            <a:endParaRPr b="0" i="1" sz="1300" u="none" cap="none" strike="noStrike">
              <a:solidFill>
                <a:srgbClr val="9900FF"/>
              </a:solidFill>
              <a:latin typeface="Arial"/>
              <a:ea typeface="Arial"/>
              <a:cs typeface="Arial"/>
              <a:sym typeface="Arial"/>
            </a:endParaRPr>
          </a:p>
        </p:txBody>
      </p:sp>
      <p:sp>
        <p:nvSpPr>
          <p:cNvPr id="567" name="Google Shape;567;g399dc9e96ed_1_240"/>
          <p:cNvSpPr txBox="1"/>
          <p:nvPr/>
        </p:nvSpPr>
        <p:spPr>
          <a:xfrm>
            <a:off x="3541256" y="2959549"/>
            <a:ext cx="1554600" cy="892800"/>
          </a:xfrm>
          <a:prstGeom prst="rect">
            <a:avLst/>
          </a:prstGeom>
          <a:noFill/>
          <a:ln>
            <a:noFill/>
          </a:ln>
        </p:spPr>
        <p:txBody>
          <a:bodyPr anchorCtr="0" anchor="t" bIns="45700" lIns="91425" spcFirstLastPara="1" rIns="91425" wrap="square" tIns="45700">
            <a:spAutoFit/>
          </a:bodyPr>
          <a:lstStyle/>
          <a:p>
            <a:pPr indent="-177800" lvl="0" marL="171450" marR="0" rtl="0" algn="l">
              <a:lnSpc>
                <a:spcPct val="100000"/>
              </a:lnSpc>
              <a:spcBef>
                <a:spcPts val="0"/>
              </a:spcBef>
              <a:spcAft>
                <a:spcPts val="0"/>
              </a:spcAft>
              <a:buClr>
                <a:srgbClr val="9900FF"/>
              </a:buClr>
              <a:buSzPts val="1300"/>
              <a:buFont typeface="Arial"/>
              <a:buChar char="•"/>
            </a:pPr>
            <a:r>
              <a:rPr b="0" i="1" lang="en-GB" sz="1300" u="none" cap="none" strike="noStrike">
                <a:solidFill>
                  <a:srgbClr val="9900FF"/>
                </a:solidFill>
                <a:latin typeface="Arial"/>
                <a:ea typeface="Arial"/>
                <a:cs typeface="Arial"/>
                <a:sym typeface="Arial"/>
              </a:rPr>
              <a:t>Set 1</a:t>
            </a:r>
            <a:r>
              <a:rPr i="1" lang="en-GB" sz="1300">
                <a:solidFill>
                  <a:srgbClr val="9900FF"/>
                </a:solidFill>
              </a:rPr>
              <a:t>5</a:t>
            </a:r>
            <a:r>
              <a:rPr b="0" i="1" lang="en-GB" sz="1300" u="none" cap="none" strike="noStrike">
                <a:solidFill>
                  <a:srgbClr val="9900FF"/>
                </a:solidFill>
                <a:latin typeface="Arial"/>
                <a:ea typeface="Arial"/>
                <a:cs typeface="Arial"/>
                <a:sym typeface="Arial"/>
              </a:rPr>
              <a:t>, Q19</a:t>
            </a:r>
            <a:r>
              <a:rPr i="1" lang="en-GB" sz="1300">
                <a:solidFill>
                  <a:srgbClr val="9900FF"/>
                </a:solidFill>
              </a:rPr>
              <a:t>2</a:t>
            </a:r>
            <a:r>
              <a:rPr b="0" i="1" lang="en-GB" sz="1300" u="none" cap="none" strike="noStrike">
                <a:solidFill>
                  <a:srgbClr val="9900FF"/>
                </a:solidFill>
                <a:latin typeface="Arial"/>
                <a:ea typeface="Arial"/>
                <a:cs typeface="Arial"/>
                <a:sym typeface="Arial"/>
              </a:rPr>
              <a:t>-194</a:t>
            </a:r>
            <a:endParaRPr b="0" i="1" sz="13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br>
              <a:rPr b="0" i="0" lang="en-GB"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p:txBody>
      </p:sp>
      <p:cxnSp>
        <p:nvCxnSpPr>
          <p:cNvPr id="568" name="Google Shape;568;g399dc9e96ed_1_240"/>
          <p:cNvCxnSpPr>
            <a:stCxn id="569" idx="3"/>
            <a:endCxn id="546" idx="1"/>
          </p:cNvCxnSpPr>
          <p:nvPr/>
        </p:nvCxnSpPr>
        <p:spPr>
          <a:xfrm>
            <a:off x="9920521" y="2681719"/>
            <a:ext cx="460200" cy="1136700"/>
          </a:xfrm>
          <a:prstGeom prst="bentConnector3">
            <a:avLst>
              <a:gd fmla="val 49984" name="adj1"/>
            </a:avLst>
          </a:prstGeom>
          <a:noFill/>
          <a:ln cap="flat" cmpd="sng" w="38100">
            <a:solidFill>
              <a:srgbClr val="000000"/>
            </a:solidFill>
            <a:prstDash val="solid"/>
            <a:round/>
            <a:headEnd len="sm" w="sm" type="none"/>
            <a:tailEnd len="med" w="med" type="triangle"/>
          </a:ln>
        </p:spPr>
      </p:cxnSp>
      <p:cxnSp>
        <p:nvCxnSpPr>
          <p:cNvPr id="570" name="Google Shape;570;g399dc9e96ed_1_240"/>
          <p:cNvCxnSpPr>
            <a:stCxn id="569" idx="3"/>
            <a:endCxn id="547" idx="1"/>
          </p:cNvCxnSpPr>
          <p:nvPr/>
        </p:nvCxnSpPr>
        <p:spPr>
          <a:xfrm>
            <a:off x="9920521" y="2681719"/>
            <a:ext cx="460200" cy="2242200"/>
          </a:xfrm>
          <a:prstGeom prst="bentConnector3">
            <a:avLst>
              <a:gd fmla="val 49984" name="adj1"/>
            </a:avLst>
          </a:prstGeom>
          <a:noFill/>
          <a:ln cap="flat" cmpd="sng" w="38100">
            <a:solidFill>
              <a:srgbClr val="000000"/>
            </a:solidFill>
            <a:prstDash val="solid"/>
            <a:round/>
            <a:headEnd len="sm" w="sm" type="none"/>
            <a:tailEnd len="med" w="med" type="triangle"/>
          </a:ln>
        </p:spPr>
      </p:cxnSp>
      <p:cxnSp>
        <p:nvCxnSpPr>
          <p:cNvPr id="571" name="Google Shape;571;g399dc9e96ed_1_240"/>
          <p:cNvCxnSpPr>
            <a:stCxn id="569" idx="3"/>
            <a:endCxn id="548" idx="1"/>
          </p:cNvCxnSpPr>
          <p:nvPr/>
        </p:nvCxnSpPr>
        <p:spPr>
          <a:xfrm>
            <a:off x="9920521" y="2681719"/>
            <a:ext cx="460200" cy="3301800"/>
          </a:xfrm>
          <a:prstGeom prst="bentConnector3">
            <a:avLst>
              <a:gd fmla="val 49984" name="adj1"/>
            </a:avLst>
          </a:prstGeom>
          <a:noFill/>
          <a:ln cap="flat" cmpd="sng" w="38100">
            <a:solidFill>
              <a:srgbClr val="000000"/>
            </a:solidFill>
            <a:prstDash val="solid"/>
            <a:round/>
            <a:headEnd len="sm" w="sm" type="none"/>
            <a:tailEnd len="med" w="med" type="triangle"/>
          </a:ln>
        </p:spPr>
      </p:cxnSp>
      <p:sp>
        <p:nvSpPr>
          <p:cNvPr id="572" name="Google Shape;572;g399dc9e96ed_1_240"/>
          <p:cNvSpPr/>
          <p:nvPr/>
        </p:nvSpPr>
        <p:spPr>
          <a:xfrm>
            <a:off x="1933811" y="1237616"/>
            <a:ext cx="4946100" cy="429600"/>
          </a:xfrm>
          <a:prstGeom prst="chevron">
            <a:avLst>
              <a:gd fmla="val 50000" name="adj"/>
            </a:avLst>
          </a:prstGeom>
          <a:solidFill>
            <a:srgbClr val="0C9ED5"/>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g399dc9e96ed_1_240"/>
          <p:cNvSpPr txBox="1"/>
          <p:nvPr/>
        </p:nvSpPr>
        <p:spPr>
          <a:xfrm>
            <a:off x="1976072" y="1266740"/>
            <a:ext cx="4692000" cy="371400"/>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rgbClr val="FFFFFF"/>
              </a:buClr>
              <a:buSzPts val="1800"/>
              <a:buFont typeface="Arial"/>
              <a:buNone/>
            </a:pPr>
            <a:r>
              <a:rPr b="1" i="0" lang="en-GB" sz="1400" u="none" cap="none" strike="noStrike">
                <a:solidFill>
                  <a:srgbClr val="FFFFFF"/>
                </a:solidFill>
                <a:latin typeface="Arial"/>
                <a:ea typeface="Arial"/>
                <a:cs typeface="Arial"/>
                <a:sym typeface="Arial"/>
              </a:rPr>
              <a:t>Financial &amp; Operational Questions</a:t>
            </a:r>
            <a:endParaRPr b="1" i="0" sz="1100" u="none" cap="none" strike="noStrike">
              <a:solidFill>
                <a:srgbClr val="000000"/>
              </a:solidFill>
              <a:latin typeface="Arial"/>
              <a:ea typeface="Arial"/>
              <a:cs typeface="Arial"/>
              <a:sym typeface="Arial"/>
            </a:endParaRPr>
          </a:p>
        </p:txBody>
      </p:sp>
      <p:sp>
        <p:nvSpPr>
          <p:cNvPr id="574" name="Google Shape;574;g399dc9e96ed_1_240"/>
          <p:cNvSpPr txBox="1"/>
          <p:nvPr/>
        </p:nvSpPr>
        <p:spPr>
          <a:xfrm>
            <a:off x="1847258" y="3280363"/>
            <a:ext cx="1523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300" u="none" cap="none" strike="noStrike">
                <a:solidFill>
                  <a:srgbClr val="000000"/>
                </a:solidFill>
                <a:latin typeface="Arial"/>
                <a:ea typeface="Arial"/>
                <a:cs typeface="Arial"/>
                <a:sym typeface="Arial"/>
              </a:rPr>
              <a:t>Financial Profile</a:t>
            </a:r>
            <a:r>
              <a:rPr b="1" lang="en-GB" sz="1300">
                <a:solidFill>
                  <a:srgbClr val="000000"/>
                </a:solidFill>
              </a:rPr>
              <a:t>:</a:t>
            </a:r>
            <a:r>
              <a:rPr b="1" i="0" lang="en-GB" sz="1300" u="none" cap="none" strike="noStrike">
                <a:solidFill>
                  <a:srgbClr val="000000"/>
                </a:solidFill>
                <a:latin typeface="Arial"/>
                <a:ea typeface="Arial"/>
                <a:cs typeface="Arial"/>
                <a:sym typeface="Arial"/>
              </a:rPr>
              <a:t> </a:t>
            </a:r>
            <a:r>
              <a:rPr b="0" i="1" lang="en-GB" sz="1300" u="none" cap="none" strike="noStrike">
                <a:solidFill>
                  <a:srgbClr val="000000"/>
                </a:solidFill>
                <a:latin typeface="Arial"/>
                <a:ea typeface="Arial"/>
                <a:cs typeface="Arial"/>
                <a:sym typeface="Arial"/>
              </a:rPr>
              <a:t>Set 1</a:t>
            </a:r>
            <a:r>
              <a:rPr i="1" lang="en-GB" sz="1300">
                <a:solidFill>
                  <a:srgbClr val="000000"/>
                </a:solidFill>
              </a:rPr>
              <a:t>4,</a:t>
            </a:r>
            <a:r>
              <a:rPr b="0" i="1" lang="en-GB" sz="1300" u="none" cap="none" strike="noStrike">
                <a:solidFill>
                  <a:srgbClr val="000000"/>
                </a:solidFill>
                <a:latin typeface="Arial"/>
                <a:ea typeface="Arial"/>
                <a:cs typeface="Arial"/>
                <a:sym typeface="Arial"/>
              </a:rPr>
              <a:t> Q189-191</a:t>
            </a:r>
            <a:endParaRPr b="0" i="0" sz="1300" u="none" cap="none" strike="noStrike">
              <a:solidFill>
                <a:srgbClr val="000000"/>
              </a:solidFill>
              <a:latin typeface="Arial"/>
              <a:ea typeface="Arial"/>
              <a:cs typeface="Arial"/>
              <a:sym typeface="Arial"/>
            </a:endParaRPr>
          </a:p>
        </p:txBody>
      </p:sp>
      <p:sp>
        <p:nvSpPr>
          <p:cNvPr id="575" name="Google Shape;575;g399dc9e96ed_1_240"/>
          <p:cNvSpPr/>
          <p:nvPr/>
        </p:nvSpPr>
        <p:spPr>
          <a:xfrm>
            <a:off x="7088753" y="2442077"/>
            <a:ext cx="1371600" cy="479400"/>
          </a:xfrm>
          <a:prstGeom prst="rect">
            <a:avLst/>
          </a:prstGeom>
          <a:solidFill>
            <a:srgbClr val="002060"/>
          </a:solidFill>
          <a:ln cap="flat" cmpd="sng" w="18975">
            <a:solidFill>
              <a:srgbClr val="082836"/>
            </a:solidFill>
            <a:prstDash val="solid"/>
            <a:miter lim="800000"/>
            <a:headEnd len="sm" w="sm" type="none"/>
            <a:tailEnd len="sm" w="sm" type="none"/>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Application Questions</a:t>
            </a:r>
            <a:endParaRPr b="0" i="0" sz="1200" u="none" cap="none" strike="noStrike">
              <a:solidFill>
                <a:srgbClr val="000000"/>
              </a:solidFill>
              <a:latin typeface="Arial"/>
              <a:ea typeface="Arial"/>
              <a:cs typeface="Arial"/>
              <a:sym typeface="Arial"/>
            </a:endParaRPr>
          </a:p>
        </p:txBody>
      </p:sp>
      <p:sp>
        <p:nvSpPr>
          <p:cNvPr id="576" name="Google Shape;576;g399dc9e96ed_1_240"/>
          <p:cNvSpPr txBox="1"/>
          <p:nvPr/>
        </p:nvSpPr>
        <p:spPr>
          <a:xfrm>
            <a:off x="6668075" y="3044514"/>
            <a:ext cx="3364800" cy="3093900"/>
          </a:xfrm>
          <a:prstGeom prst="rect">
            <a:avLst/>
          </a:prstGeom>
          <a:noFill/>
          <a:ln>
            <a:noFill/>
          </a:ln>
        </p:spPr>
        <p:txBody>
          <a:bodyPr anchorCtr="0" anchor="t" bIns="45700" lIns="91425" spcFirstLastPara="1" rIns="91425" wrap="square" tIns="45700">
            <a:spAutoFit/>
          </a:bodyPr>
          <a:lstStyle/>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64"/>
                  </a:ext>
                </a:extLst>
              </a:rPr>
              <a:t>Applied-for String</a:t>
            </a:r>
            <a:r>
              <a:rPr b="0" i="0" lang="en-GB" sz="1300" u="none" cap="none" strike="noStrike">
                <a:solidFill>
                  <a:srgbClr val="000000"/>
                </a:solidFill>
                <a:latin typeface="Arial"/>
                <a:ea typeface="Arial"/>
                <a:cs typeface="Arial"/>
                <a:sym typeface="Arial"/>
                <a:extLst>
                  <a:ext uri="http://customooxmlschemas.google.com/">
                    <go:slidesCustomData xmlns:go="http://customooxmlschemas.google.com/" textRoundtripDataId="65"/>
                  </a:ext>
                </a:extLst>
              </a:rPr>
              <a:t>: </a:t>
            </a:r>
            <a:r>
              <a:rPr b="0" i="0"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66"/>
                  </a:ext>
                </a:extLst>
              </a:rPr>
              <a:t>Set 5, </a:t>
            </a:r>
            <a:endParaRPr b="0" i="0" sz="1300" u="none" cap="none" strike="noStrike">
              <a:solidFill>
                <a:srgbClr val="FF00FF"/>
              </a:solidFill>
              <a:latin typeface="Arial"/>
              <a:ea typeface="Arial"/>
              <a:cs typeface="Arial"/>
              <a:sym typeface="Arial"/>
              <a:extLst>
                <a:ext uri="http://customooxmlschemas.google.com/">
                  <go:slidesCustomData xmlns:go="http://customooxmlschemas.google.com/" textRoundtripDataId="67"/>
                </a:ext>
              </a:extLst>
            </a:endParaRPr>
          </a:p>
          <a:p>
            <a:pPr indent="0" lvl="0" marL="457200" marR="0" rtl="0" algn="l">
              <a:lnSpc>
                <a:spcPct val="100000"/>
              </a:lnSpc>
              <a:spcBef>
                <a:spcPts val="0"/>
              </a:spcBef>
              <a:spcAft>
                <a:spcPts val="0"/>
              </a:spcAft>
              <a:buClr>
                <a:srgbClr val="000000"/>
              </a:buClr>
              <a:buSzPts val="1100"/>
              <a:buFont typeface="Arial"/>
              <a:buNone/>
            </a:pPr>
            <a:r>
              <a:rPr b="0" i="0"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68"/>
                  </a:ext>
                </a:extLst>
              </a:rPr>
              <a:t>Q</a:t>
            </a:r>
            <a:r>
              <a:rPr b="0" i="1"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69"/>
                  </a:ext>
                </a:extLst>
              </a:rPr>
              <a:t>116-121</a:t>
            </a:r>
            <a:endParaRPr b="1" i="0" sz="1300" u="none" cap="none" strike="noStrike">
              <a:solidFill>
                <a:srgbClr val="FF00FF"/>
              </a:solidFill>
              <a:latin typeface="Arial"/>
              <a:ea typeface="Arial"/>
              <a:cs typeface="Arial"/>
              <a:sym typeface="Arial"/>
              <a:extLst>
                <a:ext uri="http://customooxmlschemas.google.com/">
                  <go:slidesCustomData xmlns:go="http://customooxmlschemas.google.com/" textRoundtripDataId="70"/>
                </a:ext>
              </a:extLst>
            </a:endParaRPr>
          </a:p>
          <a:p>
            <a:pPr indent="-184150" lvl="0" marL="171450" marR="0" rtl="0" algn="l">
              <a:lnSpc>
                <a:spcPct val="100000"/>
              </a:lnSpc>
              <a:spcBef>
                <a:spcPts val="0"/>
              </a:spcBef>
              <a:spcAft>
                <a:spcPts val="0"/>
              </a:spcAft>
              <a:buClr>
                <a:srgbClr val="9900FF"/>
              </a:buClr>
              <a:buSzPts val="1300"/>
              <a:buFont typeface="Arial"/>
              <a:buChar char="•"/>
            </a:pPr>
            <a:r>
              <a:rPr b="1" i="0" lang="en-GB" sz="1300" u="none" cap="none" strike="noStrike">
                <a:solidFill>
                  <a:srgbClr val="9900FF"/>
                </a:solidFill>
                <a:latin typeface="Arial"/>
                <a:ea typeface="Arial"/>
                <a:cs typeface="Arial"/>
                <a:sym typeface="Arial"/>
                <a:extLst>
                  <a:ext uri="http://customooxmlschemas.google.com/">
                    <go:slidesCustomData xmlns:go="http://customooxmlschemas.google.com/" textRoundtripDataId="71"/>
                  </a:ext>
                </a:extLst>
              </a:rPr>
              <a:t>Variant String:</a:t>
            </a:r>
            <a:r>
              <a:rPr b="0" i="0" lang="en-GB" sz="1300" u="none" cap="none" strike="noStrike">
                <a:solidFill>
                  <a:srgbClr val="9900FF"/>
                </a:solidFill>
                <a:latin typeface="Arial"/>
                <a:ea typeface="Arial"/>
                <a:cs typeface="Arial"/>
                <a:sym typeface="Arial"/>
                <a:extLst>
                  <a:ext uri="http://customooxmlschemas.google.com/">
                    <go:slidesCustomData xmlns:go="http://customooxmlschemas.google.com/" textRoundtripDataId="72"/>
                  </a:ext>
                </a:extLst>
              </a:rPr>
              <a:t> </a:t>
            </a:r>
            <a:r>
              <a:rPr i="1" lang="en-GB" sz="1300" u="none" cap="none" strike="noStrike">
                <a:solidFill>
                  <a:srgbClr val="9900FF"/>
                </a:solidFill>
                <a:extLst>
                  <a:ext uri="http://customooxmlschemas.google.com/">
                    <go:slidesCustomData xmlns:go="http://customooxmlschemas.google.com/" textRoundtripDataId="73"/>
                  </a:ext>
                </a:extLst>
              </a:rPr>
              <a:t>Set 6, Q122-130</a:t>
            </a:r>
            <a:endParaRPr i="0" sz="1300" u="none" cap="none" strike="noStrike">
              <a:solidFill>
                <a:srgbClr val="9900FF"/>
              </a:solidFill>
              <a:extLst>
                <a:ext uri="http://customooxmlschemas.google.com/">
                  <go:slidesCustomData xmlns:go="http://customooxmlschemas.google.com/" textRoundtripDataId="74"/>
                </a:ext>
              </a:extLst>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75"/>
                  </a:ext>
                </a:extLst>
              </a:rPr>
              <a:t>Safeguard Assessment / Mission &amp; Purpose</a:t>
            </a:r>
            <a:r>
              <a:rPr b="1" i="0" lang="en-GB" sz="1300" u="none" cap="none" strike="noStrike">
                <a:solidFill>
                  <a:srgbClr val="000000"/>
                </a:solidFill>
                <a:latin typeface="Arial"/>
                <a:ea typeface="Arial"/>
                <a:cs typeface="Arial"/>
                <a:sym typeface="Arial"/>
                <a:extLst>
                  <a:ext uri="http://customooxmlschemas.google.com/">
                    <go:slidesCustomData xmlns:go="http://customooxmlschemas.google.com/" textRoundtripDataId="76"/>
                  </a:ext>
                </a:extLst>
              </a:rPr>
              <a:t>: </a:t>
            </a:r>
            <a:r>
              <a:rPr b="0" i="1"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77"/>
                  </a:ext>
                </a:extLst>
              </a:rPr>
              <a:t>Set </a:t>
            </a:r>
            <a:r>
              <a:rPr i="1" lang="en-GB" sz="1300">
                <a:solidFill>
                  <a:srgbClr val="FF00FF"/>
                </a:solidFill>
                <a:extLst>
                  <a:ext uri="http://customooxmlschemas.google.com/">
                    <go:slidesCustomData xmlns:go="http://customooxmlschemas.google.com/" textRoundtripDataId="78"/>
                  </a:ext>
                </a:extLst>
              </a:rPr>
              <a:t>10</a:t>
            </a:r>
            <a:r>
              <a:rPr b="0" i="1"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79"/>
                  </a:ext>
                </a:extLst>
              </a:rPr>
              <a:t>, Q164-171</a:t>
            </a:r>
            <a:endParaRPr b="1" i="1" sz="1300" u="none" cap="none" strike="noStrike">
              <a:solidFill>
                <a:srgbClr val="FF00FF"/>
              </a:solidFill>
              <a:latin typeface="Arial"/>
              <a:ea typeface="Arial"/>
              <a:cs typeface="Arial"/>
              <a:sym typeface="Arial"/>
              <a:extLst>
                <a:ext uri="http://customooxmlschemas.google.com/">
                  <go:slidesCustomData xmlns:go="http://customooxmlschemas.google.com/" textRoundtripDataId="80"/>
                </a:ext>
              </a:extLst>
            </a:endParaRPr>
          </a:p>
          <a:p>
            <a:pPr indent="-184150" lvl="0" marL="171450" marR="0" rtl="0" algn="l">
              <a:lnSpc>
                <a:spcPct val="100000"/>
              </a:lnSpc>
              <a:spcBef>
                <a:spcPts val="0"/>
              </a:spcBef>
              <a:spcAft>
                <a:spcPts val="0"/>
              </a:spcAft>
              <a:buClr>
                <a:srgbClr val="000000"/>
              </a:buClr>
              <a:buSzPts val="1300"/>
              <a:buFont typeface="Arial"/>
              <a:buChar char="•"/>
            </a:pPr>
            <a:r>
              <a:rPr b="1" lang="en-GB" sz="1300" u="none" cap="none" strike="noStrike">
                <a:solidFill>
                  <a:srgbClr val="E97132"/>
                </a:solidFill>
                <a:latin typeface="Arial"/>
                <a:ea typeface="Arial"/>
                <a:cs typeface="Arial"/>
                <a:sym typeface="Arial"/>
                <a:extLst>
                  <a:ext uri="http://customooxmlschemas.google.com/">
                    <go:slidesCustomData xmlns:go="http://customooxmlschemas.google.com/" textRoundtripDataId="81"/>
                  </a:ext>
                </a:extLst>
              </a:rPr>
              <a:t>Registry Voluntary Commitments (RVCs): </a:t>
            </a:r>
            <a:r>
              <a:rPr i="1" lang="en-GB" sz="1300" u="none" cap="none" strike="noStrike">
                <a:solidFill>
                  <a:srgbClr val="F1633E"/>
                </a:solidFill>
                <a:extLst>
                  <a:ext uri="http://customooxmlschemas.google.com/">
                    <go:slidesCustomData xmlns:go="http://customooxmlschemas.google.com/" textRoundtripDataId="82"/>
                  </a:ext>
                </a:extLst>
              </a:rPr>
              <a:t>Set </a:t>
            </a:r>
            <a:r>
              <a:rPr i="1" lang="en-GB" sz="1300">
                <a:solidFill>
                  <a:srgbClr val="F1633E"/>
                </a:solidFill>
                <a:extLst>
                  <a:ext uri="http://customooxmlschemas.google.com/">
                    <go:slidesCustomData xmlns:go="http://customooxmlschemas.google.com/" textRoundtripDataId="83"/>
                  </a:ext>
                </a:extLst>
              </a:rPr>
              <a:t>11</a:t>
            </a:r>
            <a:r>
              <a:rPr i="1" lang="en-GB" sz="1300" u="none" cap="none" strike="noStrike">
                <a:solidFill>
                  <a:srgbClr val="F1633E"/>
                </a:solidFill>
                <a:extLst>
                  <a:ext uri="http://customooxmlschemas.google.com/">
                    <go:slidesCustomData xmlns:go="http://customooxmlschemas.google.com/" textRoundtripDataId="84"/>
                  </a:ext>
                </a:extLst>
              </a:rPr>
              <a:t>,</a:t>
            </a:r>
            <a:r>
              <a:rPr b="1" i="1" lang="en-GB" sz="1300" u="none" cap="none" strike="noStrike">
                <a:solidFill>
                  <a:srgbClr val="F1633E"/>
                </a:solidFill>
                <a:latin typeface="Arial"/>
                <a:ea typeface="Arial"/>
                <a:cs typeface="Arial"/>
                <a:sym typeface="Arial"/>
                <a:extLst>
                  <a:ext uri="http://customooxmlschemas.google.com/">
                    <go:slidesCustomData xmlns:go="http://customooxmlschemas.google.com/" textRoundtripDataId="85"/>
                  </a:ext>
                </a:extLst>
              </a:rPr>
              <a:t> </a:t>
            </a:r>
            <a:r>
              <a:rPr b="0" i="1" lang="en-GB" sz="1300" u="none" cap="none" strike="noStrike">
                <a:solidFill>
                  <a:srgbClr val="F1633E"/>
                </a:solidFill>
                <a:latin typeface="Arial"/>
                <a:ea typeface="Arial"/>
                <a:cs typeface="Arial"/>
                <a:sym typeface="Arial"/>
                <a:extLst>
                  <a:ext uri="http://customooxmlschemas.google.com/">
                    <go:slidesCustomData xmlns:go="http://customooxmlschemas.google.com/" textRoundtripDataId="86"/>
                  </a:ext>
                </a:extLst>
              </a:rPr>
              <a:t>Q172-175</a:t>
            </a:r>
            <a:endParaRPr b="1" i="0" sz="1300" u="none" cap="none" strike="noStrike">
              <a:solidFill>
                <a:srgbClr val="F1633E"/>
              </a:solidFill>
              <a:latin typeface="Arial"/>
              <a:ea typeface="Arial"/>
              <a:cs typeface="Arial"/>
              <a:sym typeface="Arial"/>
              <a:extLst>
                <a:ext uri="http://customooxmlschemas.google.com/">
                  <go:slidesCustomData xmlns:go="http://customooxmlschemas.google.com/" textRoundtripDataId="87"/>
                </a:ext>
              </a:extLst>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88"/>
                  </a:ext>
                </a:extLst>
              </a:rPr>
              <a:t>Registry Services</a:t>
            </a:r>
            <a:r>
              <a:rPr b="0" i="0" lang="en-GB" sz="1300" u="none" cap="none" strike="noStrike">
                <a:solidFill>
                  <a:srgbClr val="000000"/>
                </a:solidFill>
                <a:latin typeface="Arial"/>
                <a:ea typeface="Arial"/>
                <a:cs typeface="Arial"/>
                <a:sym typeface="Arial"/>
                <a:extLst>
                  <a:ext uri="http://customooxmlschemas.google.com/">
                    <go:slidesCustomData xmlns:go="http://customooxmlschemas.google.com/" textRoundtripDataId="89"/>
                  </a:ext>
                </a:extLst>
              </a:rPr>
              <a:t>: </a:t>
            </a:r>
            <a:r>
              <a:rPr b="0" i="1"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90"/>
                  </a:ext>
                </a:extLst>
              </a:rPr>
              <a:t>Set 1</a:t>
            </a:r>
            <a:r>
              <a:rPr i="1" lang="en-GB" sz="1300">
                <a:solidFill>
                  <a:srgbClr val="FF00FF"/>
                </a:solidFill>
                <a:extLst>
                  <a:ext uri="http://customooxmlschemas.google.com/">
                    <go:slidesCustomData xmlns:go="http://customooxmlschemas.google.com/" textRoundtripDataId="91"/>
                  </a:ext>
                </a:extLst>
              </a:rPr>
              <a:t>2</a:t>
            </a:r>
            <a:r>
              <a:rPr b="0" i="1"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92"/>
                  </a:ext>
                </a:extLst>
              </a:rPr>
              <a:t>, Q176-178</a:t>
            </a:r>
            <a:endParaRPr b="1" i="0" sz="1300" u="none" cap="none" strike="noStrike">
              <a:solidFill>
                <a:srgbClr val="9900FF"/>
              </a:solidFill>
              <a:latin typeface="Arial"/>
              <a:ea typeface="Arial"/>
              <a:cs typeface="Arial"/>
              <a:sym typeface="Arial"/>
              <a:extLst>
                <a:ext uri="http://customooxmlschemas.google.com/">
                  <go:slidesCustomData xmlns:go="http://customooxmlschemas.google.com/" textRoundtripDataId="93"/>
                </a:ext>
              </a:extLst>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E97132"/>
                </a:solidFill>
                <a:latin typeface="Arial"/>
                <a:ea typeface="Arial"/>
                <a:cs typeface="Arial"/>
                <a:sym typeface="Arial"/>
                <a:extLst>
                  <a:ext uri="http://customooxmlschemas.google.com/">
                    <go:slidesCustomData xmlns:go="http://customooxmlschemas.google.com/" textRoundtripDataId="94"/>
                  </a:ext>
                </a:extLst>
              </a:rPr>
              <a:t>Additional Info and Supporting Material</a:t>
            </a:r>
            <a:r>
              <a:rPr b="0" i="0" lang="en-GB" sz="1300" u="none" cap="none" strike="noStrike">
                <a:solidFill>
                  <a:srgbClr val="E97132"/>
                </a:solidFill>
                <a:latin typeface="Arial"/>
                <a:ea typeface="Arial"/>
                <a:cs typeface="Arial"/>
                <a:sym typeface="Arial"/>
                <a:extLst>
                  <a:ext uri="http://customooxmlschemas.google.com/">
                    <go:slidesCustomData xmlns:go="http://customooxmlschemas.google.com/" textRoundtripDataId="95"/>
                  </a:ext>
                </a:extLst>
              </a:rPr>
              <a:t>: </a:t>
            </a:r>
            <a:r>
              <a:rPr b="0" i="1" lang="en-GB" sz="1300" u="none" cap="none" strike="noStrike">
                <a:solidFill>
                  <a:srgbClr val="E97132"/>
                </a:solidFill>
                <a:latin typeface="Arial"/>
                <a:ea typeface="Arial"/>
                <a:cs typeface="Arial"/>
                <a:sym typeface="Arial"/>
                <a:extLst>
                  <a:ext uri="http://customooxmlschemas.google.com/">
                    <go:slidesCustomData xmlns:go="http://customooxmlschemas.google.com/" textRoundtripDataId="96"/>
                  </a:ext>
                </a:extLst>
              </a:rPr>
              <a:t>Set </a:t>
            </a:r>
            <a:r>
              <a:rPr i="1" lang="en-GB" sz="1300">
                <a:solidFill>
                  <a:srgbClr val="E97132"/>
                </a:solidFill>
                <a:extLst>
                  <a:ext uri="http://customooxmlschemas.google.com/">
                    <go:slidesCustomData xmlns:go="http://customooxmlschemas.google.com/" textRoundtripDataId="97"/>
                  </a:ext>
                </a:extLst>
              </a:rPr>
              <a:t>20</a:t>
            </a:r>
            <a:r>
              <a:rPr b="0" i="1" lang="en-GB" sz="1300" u="none" cap="none" strike="noStrike">
                <a:solidFill>
                  <a:srgbClr val="E97132"/>
                </a:solidFill>
                <a:latin typeface="Arial"/>
                <a:ea typeface="Arial"/>
                <a:cs typeface="Arial"/>
                <a:sym typeface="Arial"/>
                <a:extLst>
                  <a:ext uri="http://customooxmlschemas.google.com/">
                    <go:slidesCustomData xmlns:go="http://customooxmlschemas.google.com/" textRoundtripDataId="98"/>
                  </a:ext>
                </a:extLst>
              </a:rPr>
              <a:t>, Q222</a:t>
            </a:r>
            <a:endParaRPr b="1" i="0" sz="1300" u="none" cap="none" strike="noStrike">
              <a:solidFill>
                <a:srgbClr val="000000"/>
              </a:solidFill>
              <a:latin typeface="Arial"/>
              <a:ea typeface="Arial"/>
              <a:cs typeface="Arial"/>
              <a:sym typeface="Arial"/>
              <a:extLst>
                <a:ext uri="http://customooxmlschemas.google.com/">
                  <go:slidesCustomData xmlns:go="http://customooxmlschemas.google.com/" textRoundtripDataId="99"/>
                </a:ext>
              </a:extLst>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100"/>
                  </a:ext>
                </a:extLst>
              </a:rPr>
              <a:t>Bona Fide Intent / Prohibited Comms</a:t>
            </a:r>
            <a:r>
              <a:rPr b="1" i="0" lang="en-GB" sz="1300" u="none" cap="none" strike="noStrike">
                <a:solidFill>
                  <a:srgbClr val="000000"/>
                </a:solidFill>
                <a:latin typeface="Arial"/>
                <a:ea typeface="Arial"/>
                <a:cs typeface="Arial"/>
                <a:sym typeface="Arial"/>
                <a:extLst>
                  <a:ext uri="http://customooxmlschemas.google.com/">
                    <go:slidesCustomData xmlns:go="http://customooxmlschemas.google.com/" textRoundtripDataId="101"/>
                  </a:ext>
                </a:extLst>
              </a:rPr>
              <a:t>: </a:t>
            </a:r>
            <a:r>
              <a:rPr b="0" i="1"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102"/>
                  </a:ext>
                </a:extLst>
              </a:rPr>
              <a:t>Set </a:t>
            </a:r>
            <a:r>
              <a:rPr i="1" lang="en-GB" sz="1300">
                <a:solidFill>
                  <a:srgbClr val="FF00FF"/>
                </a:solidFill>
                <a:extLst>
                  <a:ext uri="http://customooxmlschemas.google.com/">
                    <go:slidesCustomData xmlns:go="http://customooxmlschemas.google.com/" textRoundtripDataId="103"/>
                  </a:ext>
                </a:extLst>
              </a:rPr>
              <a:t>21,</a:t>
            </a:r>
            <a:r>
              <a:rPr b="0" i="1"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104"/>
                  </a:ext>
                </a:extLst>
              </a:rPr>
              <a:t> Q22</a:t>
            </a:r>
            <a:r>
              <a:rPr i="1" lang="en-GB" sz="1300">
                <a:solidFill>
                  <a:srgbClr val="FF00FF"/>
                </a:solidFill>
                <a:extLst>
                  <a:ext uri="http://customooxmlschemas.google.com/">
                    <go:slidesCustomData xmlns:go="http://customooxmlschemas.google.com/" textRoundtripDataId="105"/>
                  </a:ext>
                </a:extLst>
              </a:rPr>
              <a:t>3-224</a:t>
            </a:r>
            <a:endParaRPr b="1" i="0" sz="1300" u="none" cap="none" strike="noStrike">
              <a:solidFill>
                <a:srgbClr val="FF00FF"/>
              </a:solidFill>
              <a:latin typeface="Arial"/>
              <a:ea typeface="Arial"/>
              <a:cs typeface="Arial"/>
              <a:sym typeface="Arial"/>
              <a:extLst>
                <a:ext uri="http://customooxmlschemas.google.com/">
                  <go:slidesCustomData xmlns:go="http://customooxmlschemas.google.com/" textRoundtripDataId="106"/>
                </a:ext>
              </a:extLst>
            </a:endParaRPr>
          </a:p>
          <a:p>
            <a:pPr indent="-184150" lvl="0" marL="171450" marR="0" rtl="0" algn="l">
              <a:lnSpc>
                <a:spcPct val="100000"/>
              </a:lnSpc>
              <a:spcBef>
                <a:spcPts val="0"/>
              </a:spcBef>
              <a:spcAft>
                <a:spcPts val="0"/>
              </a:spcAft>
              <a:buClr>
                <a:srgbClr val="000000"/>
              </a:buClr>
              <a:buSzPts val="1300"/>
              <a:buFont typeface="Arial"/>
              <a:buChar char="•"/>
            </a:pPr>
            <a:r>
              <a:rPr b="1" i="0"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107"/>
                  </a:ext>
                </a:extLst>
              </a:rPr>
              <a:t>Volume Refund</a:t>
            </a:r>
            <a:r>
              <a:rPr b="1" i="0" lang="en-GB" sz="1300" u="none" cap="none" strike="noStrike">
                <a:solidFill>
                  <a:srgbClr val="000000"/>
                </a:solidFill>
                <a:latin typeface="Arial"/>
                <a:ea typeface="Arial"/>
                <a:cs typeface="Arial"/>
                <a:sym typeface="Arial"/>
                <a:extLst>
                  <a:ext uri="http://customooxmlschemas.google.com/">
                    <go:slidesCustomData xmlns:go="http://customooxmlschemas.google.com/" textRoundtripDataId="108"/>
                  </a:ext>
                </a:extLst>
              </a:rPr>
              <a:t>: </a:t>
            </a:r>
            <a:r>
              <a:rPr b="0" i="1"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109"/>
                  </a:ext>
                </a:extLst>
              </a:rPr>
              <a:t>Set 2</a:t>
            </a:r>
            <a:r>
              <a:rPr i="1" lang="en-GB" sz="1300">
                <a:solidFill>
                  <a:srgbClr val="FF00FF"/>
                </a:solidFill>
                <a:extLst>
                  <a:ext uri="http://customooxmlschemas.google.com/">
                    <go:slidesCustomData xmlns:go="http://customooxmlschemas.google.com/" textRoundtripDataId="110"/>
                  </a:ext>
                </a:extLst>
              </a:rPr>
              <a:t>2</a:t>
            </a:r>
            <a:r>
              <a:rPr b="0" i="1" lang="en-GB" sz="1300" u="none" cap="none" strike="noStrike">
                <a:solidFill>
                  <a:srgbClr val="FF00FF"/>
                </a:solidFill>
                <a:latin typeface="Arial"/>
                <a:ea typeface="Arial"/>
                <a:cs typeface="Arial"/>
                <a:sym typeface="Arial"/>
                <a:extLst>
                  <a:ext uri="http://customooxmlschemas.google.com/">
                    <go:slidesCustomData xmlns:go="http://customooxmlschemas.google.com/" textRoundtripDataId="111"/>
                  </a:ext>
                </a:extLst>
              </a:rPr>
              <a:t>, Q225</a:t>
            </a:r>
            <a:endParaRPr b="0" i="1" sz="1300" u="none" cap="none" strike="noStrike">
              <a:solidFill>
                <a:srgbClr val="FF00FF"/>
              </a:solidFill>
              <a:latin typeface="Arial"/>
              <a:ea typeface="Arial"/>
              <a:cs typeface="Arial"/>
              <a:sym typeface="Arial"/>
            </a:endParaRPr>
          </a:p>
          <a:p>
            <a:pPr indent="-95250" lvl="0" marL="171450" marR="0" rtl="0" algn="l">
              <a:lnSpc>
                <a:spcPct val="100000"/>
              </a:lnSpc>
              <a:spcBef>
                <a:spcPts val="0"/>
              </a:spcBef>
              <a:spcAft>
                <a:spcPts val="0"/>
              </a:spcAft>
              <a:buClr>
                <a:srgbClr val="000000"/>
              </a:buClr>
              <a:buSzPts val="1200"/>
              <a:buFont typeface="Arial"/>
              <a:buNone/>
            </a:pPr>
            <a:r>
              <a:t/>
            </a:r>
            <a:endParaRPr b="0" i="1" sz="1300" u="none" cap="none" strike="noStrike">
              <a:solidFill>
                <a:srgbClr val="E9713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1" sz="1300" u="none" cap="none" strike="noStrike">
              <a:solidFill>
                <a:srgbClr val="E97132"/>
              </a:solidFill>
              <a:latin typeface="Arial"/>
              <a:ea typeface="Arial"/>
              <a:cs typeface="Arial"/>
              <a:sym typeface="Arial"/>
            </a:endParaRPr>
          </a:p>
        </p:txBody>
      </p:sp>
      <p:cxnSp>
        <p:nvCxnSpPr>
          <p:cNvPr id="577" name="Google Shape;577;g399dc9e96ed_1_240"/>
          <p:cNvCxnSpPr>
            <a:stCxn id="561" idx="3"/>
          </p:cNvCxnSpPr>
          <p:nvPr/>
        </p:nvCxnSpPr>
        <p:spPr>
          <a:xfrm flipH="1" rot="10800000">
            <a:off x="4965093" y="3491247"/>
            <a:ext cx="1401000" cy="328500"/>
          </a:xfrm>
          <a:prstGeom prst="bentConnector3">
            <a:avLst>
              <a:gd fmla="val 100870" name="adj1"/>
            </a:avLst>
          </a:prstGeom>
          <a:noFill/>
          <a:ln cap="flat" cmpd="sng" w="38100">
            <a:solidFill>
              <a:srgbClr val="000000"/>
            </a:solidFill>
            <a:prstDash val="solid"/>
            <a:round/>
            <a:headEnd len="sm" w="sm" type="none"/>
            <a:tailEnd len="med" w="med" type="triangle"/>
          </a:ln>
        </p:spPr>
      </p:cxnSp>
      <p:cxnSp>
        <p:nvCxnSpPr>
          <p:cNvPr id="578" name="Google Shape;578;g399dc9e96ed_1_240"/>
          <p:cNvCxnSpPr>
            <a:stCxn id="562" idx="3"/>
          </p:cNvCxnSpPr>
          <p:nvPr/>
        </p:nvCxnSpPr>
        <p:spPr>
          <a:xfrm flipH="1" rot="10800000">
            <a:off x="4965093" y="3212779"/>
            <a:ext cx="1404900" cy="1743900"/>
          </a:xfrm>
          <a:prstGeom prst="bentConnector2">
            <a:avLst/>
          </a:prstGeom>
          <a:noFill/>
          <a:ln cap="flat" cmpd="sng" w="38100">
            <a:solidFill>
              <a:srgbClr val="000000"/>
            </a:solidFill>
            <a:prstDash val="solid"/>
            <a:round/>
            <a:headEnd len="sm" w="sm" type="none"/>
            <a:tailEnd len="med" w="med" type="triangle"/>
          </a:ln>
        </p:spPr>
      </p:cxnSp>
      <p:cxnSp>
        <p:nvCxnSpPr>
          <p:cNvPr id="579" name="Google Shape;579;g399dc9e96ed_1_240"/>
          <p:cNvCxnSpPr/>
          <p:nvPr/>
        </p:nvCxnSpPr>
        <p:spPr>
          <a:xfrm rot="-5400000">
            <a:off x="4050900" y="3873111"/>
            <a:ext cx="3239100" cy="1389600"/>
          </a:xfrm>
          <a:prstGeom prst="bentConnector3">
            <a:avLst>
              <a:gd fmla="val 0" name="adj1"/>
            </a:avLst>
          </a:prstGeom>
          <a:noFill/>
          <a:ln cap="flat" cmpd="sng" w="38100">
            <a:solidFill>
              <a:srgbClr val="000000"/>
            </a:solidFill>
            <a:prstDash val="solid"/>
            <a:round/>
            <a:headEnd len="sm" w="sm" type="none"/>
            <a:tailEnd len="med" w="med" type="triangle"/>
          </a:ln>
        </p:spPr>
      </p:cxnSp>
      <p:grpSp>
        <p:nvGrpSpPr>
          <p:cNvPr id="580" name="Google Shape;580;g399dc9e96ed_1_240"/>
          <p:cNvGrpSpPr/>
          <p:nvPr/>
        </p:nvGrpSpPr>
        <p:grpSpPr>
          <a:xfrm>
            <a:off x="8763572" y="2184746"/>
            <a:ext cx="1156949" cy="993947"/>
            <a:chOff x="5938652" y="2511194"/>
            <a:chExt cx="1538700" cy="1063500"/>
          </a:xfrm>
        </p:grpSpPr>
        <p:sp>
          <p:nvSpPr>
            <p:cNvPr id="569" name="Google Shape;569;g399dc9e96ed_1_240"/>
            <p:cNvSpPr/>
            <p:nvPr/>
          </p:nvSpPr>
          <p:spPr>
            <a:xfrm>
              <a:off x="5938652" y="2511194"/>
              <a:ext cx="1538700" cy="1063500"/>
            </a:xfrm>
            <a:prstGeom prst="diamond">
              <a:avLst/>
            </a:prstGeom>
            <a:solidFill>
              <a:srgbClr val="002060"/>
            </a:solidFill>
            <a:ln cap="flat" cmpd="sng" w="9525">
              <a:solidFill>
                <a:srgbClr val="156082"/>
              </a:solidFill>
              <a:prstDash val="solid"/>
              <a:round/>
              <a:headEnd len="sm" w="sm" type="none"/>
              <a:tailEnd len="sm" w="sm" type="none"/>
            </a:ln>
          </p:spPr>
          <p:txBody>
            <a:bodyPr anchorCtr="0" anchor="ctr" bIns="18275" lIns="0" spcFirstLastPara="1" rIns="0" wrap="square" tIns="18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581" name="Google Shape;581;g399dc9e96ed_1_240"/>
            <p:cNvSpPr txBox="1"/>
            <p:nvPr/>
          </p:nvSpPr>
          <p:spPr>
            <a:xfrm>
              <a:off x="6152878" y="2818643"/>
              <a:ext cx="1159200" cy="592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Application &amp; String Type</a:t>
              </a:r>
              <a:endParaRPr b="0" i="0" sz="1200" u="none" cap="none" strike="noStrike">
                <a:solidFill>
                  <a:srgbClr val="000000"/>
                </a:solidFill>
                <a:latin typeface="Arial"/>
                <a:ea typeface="Arial"/>
                <a:cs typeface="Arial"/>
                <a:sym typeface="Arial"/>
              </a:endParaRPr>
            </a:p>
          </p:txBody>
        </p:sp>
      </p:grpSp>
      <p:sp>
        <p:nvSpPr>
          <p:cNvPr id="559" name="Google Shape;559;g399dc9e96ed_1_240"/>
          <p:cNvSpPr/>
          <p:nvPr/>
        </p:nvSpPr>
        <p:spPr>
          <a:xfrm>
            <a:off x="5341123" y="2441015"/>
            <a:ext cx="1371600" cy="481500"/>
          </a:xfrm>
          <a:prstGeom prst="rect">
            <a:avLst/>
          </a:prstGeom>
          <a:solidFill>
            <a:srgbClr val="0F9ED5"/>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Operational Questions</a:t>
            </a:r>
            <a:endParaRPr b="0" i="0" sz="1200" u="none" cap="none" strike="noStrike">
              <a:solidFill>
                <a:srgbClr val="000000"/>
              </a:solidFill>
              <a:latin typeface="Arial"/>
              <a:ea typeface="Arial"/>
              <a:cs typeface="Arial"/>
              <a:sym typeface="Arial"/>
            </a:endParaRPr>
          </a:p>
        </p:txBody>
      </p:sp>
      <p:cxnSp>
        <p:nvCxnSpPr>
          <p:cNvPr id="582" name="Google Shape;582;g399dc9e96ed_1_240"/>
          <p:cNvCxnSpPr>
            <a:stCxn id="543" idx="3"/>
            <a:endCxn id="560" idx="1"/>
          </p:cNvCxnSpPr>
          <p:nvPr/>
        </p:nvCxnSpPr>
        <p:spPr>
          <a:xfrm>
            <a:off x="1687647" y="2681777"/>
            <a:ext cx="315000" cy="4200"/>
          </a:xfrm>
          <a:prstGeom prst="straightConnector1">
            <a:avLst/>
          </a:prstGeom>
          <a:noFill/>
          <a:ln cap="flat" cmpd="sng" w="38100">
            <a:solidFill>
              <a:srgbClr val="000000"/>
            </a:solidFill>
            <a:prstDash val="solid"/>
            <a:round/>
            <a:headEnd len="sm" w="sm" type="none"/>
            <a:tailEnd len="med" w="med" type="triangle"/>
          </a:ln>
        </p:spPr>
      </p:cxnSp>
      <p:cxnSp>
        <p:nvCxnSpPr>
          <p:cNvPr id="583" name="Google Shape;583;g399dc9e96ed_1_240"/>
          <p:cNvCxnSpPr>
            <a:stCxn id="560" idx="3"/>
            <a:endCxn id="558" idx="1"/>
          </p:cNvCxnSpPr>
          <p:nvPr/>
        </p:nvCxnSpPr>
        <p:spPr>
          <a:xfrm flipH="1" rot="10800000">
            <a:off x="3217417" y="2681914"/>
            <a:ext cx="376200" cy="4200"/>
          </a:xfrm>
          <a:prstGeom prst="straightConnector1">
            <a:avLst/>
          </a:prstGeom>
          <a:noFill/>
          <a:ln cap="flat" cmpd="sng" w="38100">
            <a:solidFill>
              <a:srgbClr val="000000"/>
            </a:solidFill>
            <a:prstDash val="solid"/>
            <a:round/>
            <a:headEnd len="sm" w="sm" type="none"/>
            <a:tailEnd len="med" w="med" type="triangle"/>
          </a:ln>
        </p:spPr>
      </p:cxnSp>
      <p:cxnSp>
        <p:nvCxnSpPr>
          <p:cNvPr id="584" name="Google Shape;584;g399dc9e96ed_1_240"/>
          <p:cNvCxnSpPr>
            <a:stCxn id="559" idx="3"/>
            <a:endCxn id="575" idx="1"/>
          </p:cNvCxnSpPr>
          <p:nvPr/>
        </p:nvCxnSpPr>
        <p:spPr>
          <a:xfrm>
            <a:off x="6712723" y="2681765"/>
            <a:ext cx="375900" cy="0"/>
          </a:xfrm>
          <a:prstGeom prst="straightConnector1">
            <a:avLst/>
          </a:prstGeom>
          <a:noFill/>
          <a:ln cap="flat" cmpd="sng" w="38100">
            <a:solidFill>
              <a:srgbClr val="000000"/>
            </a:solidFill>
            <a:prstDash val="solid"/>
            <a:round/>
            <a:headEnd len="sm" w="sm" type="none"/>
            <a:tailEnd len="med" w="med" type="triangle"/>
          </a:ln>
        </p:spPr>
      </p:cxnSp>
      <p:cxnSp>
        <p:nvCxnSpPr>
          <p:cNvPr id="585" name="Google Shape;585;g399dc9e96ed_1_240"/>
          <p:cNvCxnSpPr>
            <a:stCxn id="575" idx="3"/>
            <a:endCxn id="569" idx="1"/>
          </p:cNvCxnSpPr>
          <p:nvPr/>
        </p:nvCxnSpPr>
        <p:spPr>
          <a:xfrm>
            <a:off x="8460353" y="2681777"/>
            <a:ext cx="303300" cy="0"/>
          </a:xfrm>
          <a:prstGeom prst="straightConnector1">
            <a:avLst/>
          </a:prstGeom>
          <a:noFill/>
          <a:ln cap="flat" cmpd="sng" w="38100">
            <a:solidFill>
              <a:srgbClr val="000000"/>
            </a:solidFill>
            <a:prstDash val="solid"/>
            <a:round/>
            <a:headEnd len="sm" w="sm" type="none"/>
            <a:tailEnd len="med" w="med" type="triangle"/>
          </a:ln>
        </p:spPr>
      </p:cxnSp>
      <p:cxnSp>
        <p:nvCxnSpPr>
          <p:cNvPr id="586" name="Google Shape;586;g399dc9e96ed_1_240"/>
          <p:cNvCxnSpPr>
            <a:stCxn id="569" idx="3"/>
            <a:endCxn id="545" idx="1"/>
          </p:cNvCxnSpPr>
          <p:nvPr/>
        </p:nvCxnSpPr>
        <p:spPr>
          <a:xfrm>
            <a:off x="9920521" y="2681719"/>
            <a:ext cx="460200" cy="0"/>
          </a:xfrm>
          <a:prstGeom prst="straightConnector1">
            <a:avLst/>
          </a:prstGeom>
          <a:noFill/>
          <a:ln cap="flat" cmpd="sng" w="38100">
            <a:solidFill>
              <a:srgbClr val="000000"/>
            </a:solidFill>
            <a:prstDash val="solid"/>
            <a:round/>
            <a:headEnd len="sm" w="sm" type="none"/>
            <a:tailEnd len="med" w="med" type="triangle"/>
          </a:ln>
        </p:spPr>
      </p:cxnSp>
      <p:sp>
        <p:nvSpPr>
          <p:cNvPr id="587" name="Google Shape;587;g399dc9e96ed_1_240"/>
          <p:cNvSpPr txBox="1"/>
          <p:nvPr/>
        </p:nvSpPr>
        <p:spPr>
          <a:xfrm>
            <a:off x="5259758" y="2959537"/>
            <a:ext cx="1371600" cy="492600"/>
          </a:xfrm>
          <a:prstGeom prst="rect">
            <a:avLst/>
          </a:prstGeom>
          <a:noFill/>
          <a:ln>
            <a:noFill/>
          </a:ln>
        </p:spPr>
        <p:txBody>
          <a:bodyPr anchorCtr="0" anchor="t" bIns="45700" lIns="91425" spcFirstLastPara="1" rIns="91425" wrap="square" tIns="45700">
            <a:spAutoFit/>
          </a:bodyPr>
          <a:lstStyle/>
          <a:p>
            <a:pPr indent="-184150" lvl="0" marL="171450" marR="0" rtl="0" algn="l">
              <a:lnSpc>
                <a:spcPct val="100000"/>
              </a:lnSpc>
              <a:spcBef>
                <a:spcPts val="0"/>
              </a:spcBef>
              <a:spcAft>
                <a:spcPts val="0"/>
              </a:spcAft>
              <a:buClr>
                <a:srgbClr val="000000"/>
              </a:buClr>
              <a:buSzPts val="1300"/>
              <a:buFont typeface="Arial"/>
              <a:buChar char="•"/>
            </a:pPr>
            <a:r>
              <a:rPr b="0" i="1" lang="en-GB" sz="1300" u="none" cap="none" strike="noStrike">
                <a:solidFill>
                  <a:srgbClr val="000000"/>
                </a:solidFill>
                <a:latin typeface="Arial"/>
                <a:ea typeface="Arial"/>
                <a:cs typeface="Arial"/>
                <a:sym typeface="Arial"/>
              </a:rPr>
              <a:t>Set </a:t>
            </a:r>
            <a:r>
              <a:rPr i="1" lang="en-GB" sz="1300">
                <a:solidFill>
                  <a:srgbClr val="000000"/>
                </a:solidFill>
              </a:rPr>
              <a:t>19</a:t>
            </a:r>
            <a:r>
              <a:rPr b="0" i="1" lang="en-GB" sz="1300" u="none" cap="none" strike="noStrike">
                <a:solidFill>
                  <a:srgbClr val="000000"/>
                </a:solidFill>
                <a:latin typeface="Arial"/>
                <a:ea typeface="Arial"/>
                <a:cs typeface="Arial"/>
                <a:sym typeface="Arial"/>
              </a:rPr>
              <a:t>, Q220-221</a:t>
            </a:r>
            <a:endParaRPr b="0" i="0" sz="1300" u="none" cap="none" strike="noStrike">
              <a:solidFill>
                <a:srgbClr val="000000"/>
              </a:solidFill>
              <a:latin typeface="Arial"/>
              <a:ea typeface="Arial"/>
              <a:cs typeface="Arial"/>
              <a:sym typeface="Arial"/>
            </a:endParaRPr>
          </a:p>
        </p:txBody>
      </p:sp>
      <p:sp>
        <p:nvSpPr>
          <p:cNvPr id="588" name="Google Shape;588;g399dc9e96ed_1_240"/>
          <p:cNvSpPr txBox="1"/>
          <p:nvPr/>
        </p:nvSpPr>
        <p:spPr>
          <a:xfrm>
            <a:off x="2231555" y="2443074"/>
            <a:ext cx="7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FFFFFF"/>
                </a:solidFill>
                <a:latin typeface="Arial"/>
                <a:ea typeface="Arial"/>
                <a:cs typeface="Arial"/>
                <a:sym typeface="Arial"/>
              </a:rPr>
              <a:t>Financial Profile Type*</a:t>
            </a:r>
            <a:endParaRPr b="0" i="0" sz="1200" u="none" cap="none" strike="noStrike">
              <a:solidFill>
                <a:srgbClr val="FFFFFF"/>
              </a:solidFill>
              <a:latin typeface="Arial"/>
              <a:ea typeface="Arial"/>
              <a:cs typeface="Arial"/>
              <a:sym typeface="Arial"/>
            </a:endParaRPr>
          </a:p>
        </p:txBody>
      </p:sp>
      <p:sp>
        <p:nvSpPr>
          <p:cNvPr id="589" name="Google Shape;589;g399dc9e96ed_1_240"/>
          <p:cNvSpPr txBox="1"/>
          <p:nvPr/>
        </p:nvSpPr>
        <p:spPr>
          <a:xfrm>
            <a:off x="65750" y="5876872"/>
            <a:ext cx="2341800" cy="99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300" u="none" cap="none" strike="noStrike">
                <a:solidFill>
                  <a:srgbClr val="000000"/>
                </a:solidFill>
                <a:latin typeface="Arial"/>
                <a:ea typeface="Arial"/>
                <a:cs typeface="Arial"/>
                <a:sym typeface="Arial"/>
              </a:rPr>
              <a:t>*Responses to Set 1</a:t>
            </a:r>
            <a:r>
              <a:rPr lang="en-GB" sz="1300">
                <a:solidFill>
                  <a:srgbClr val="000000"/>
                </a:solidFill>
              </a:rPr>
              <a:t>4</a:t>
            </a:r>
            <a:r>
              <a:rPr b="0" i="0" lang="en-GB" sz="1300" u="none" cap="none" strike="noStrike">
                <a:solidFill>
                  <a:srgbClr val="000000"/>
                </a:solidFill>
                <a:latin typeface="Arial"/>
                <a:ea typeface="Arial"/>
                <a:cs typeface="Arial"/>
                <a:sym typeface="Arial"/>
              </a:rPr>
              <a:t> dictate the Financial profile questions an applicant will be required to answer </a:t>
            </a:r>
            <a:endParaRPr b="0" i="0" sz="1300" u="none" cap="none" strike="noStrike">
              <a:solidFill>
                <a:srgbClr val="000000"/>
              </a:solidFill>
              <a:latin typeface="Arial"/>
              <a:ea typeface="Arial"/>
              <a:cs typeface="Arial"/>
              <a:sym typeface="Arial"/>
            </a:endParaRPr>
          </a:p>
        </p:txBody>
      </p:sp>
      <p:cxnSp>
        <p:nvCxnSpPr>
          <p:cNvPr id="590" name="Google Shape;590;g399dc9e96ed_1_240"/>
          <p:cNvCxnSpPr/>
          <p:nvPr/>
        </p:nvCxnSpPr>
        <p:spPr>
          <a:xfrm>
            <a:off x="3131171" y="2681719"/>
            <a:ext cx="460200" cy="3409800"/>
          </a:xfrm>
          <a:prstGeom prst="bentConnector3">
            <a:avLst>
              <a:gd fmla="val 49984" name="adj1"/>
            </a:avLst>
          </a:prstGeom>
          <a:noFill/>
          <a:ln cap="flat" cmpd="sng" w="38100">
            <a:solidFill>
              <a:srgbClr val="000000"/>
            </a:solidFill>
            <a:prstDash val="solid"/>
            <a:round/>
            <a:headEnd len="sm" w="sm" type="none"/>
            <a:tailEnd len="med" w="med" type="triangle"/>
          </a:ln>
        </p:spPr>
      </p:cxnSp>
      <p:cxnSp>
        <p:nvCxnSpPr>
          <p:cNvPr id="591" name="Google Shape;591;g399dc9e96ed_1_240"/>
          <p:cNvCxnSpPr/>
          <p:nvPr/>
        </p:nvCxnSpPr>
        <p:spPr>
          <a:xfrm>
            <a:off x="3131165" y="2681919"/>
            <a:ext cx="460200" cy="2273100"/>
          </a:xfrm>
          <a:prstGeom prst="bentConnector3">
            <a:avLst>
              <a:gd fmla="val 49984" name="adj1"/>
            </a:avLst>
          </a:prstGeom>
          <a:noFill/>
          <a:ln cap="flat" cmpd="sng" w="38100">
            <a:solidFill>
              <a:srgbClr val="000000"/>
            </a:solidFill>
            <a:prstDash val="solid"/>
            <a:round/>
            <a:headEnd len="sm" w="sm" type="none"/>
            <a:tailEnd len="med" w="med" type="triangle"/>
          </a:ln>
        </p:spPr>
      </p:cxnSp>
      <p:cxnSp>
        <p:nvCxnSpPr>
          <p:cNvPr id="592" name="Google Shape;592;g399dc9e96ed_1_240"/>
          <p:cNvCxnSpPr/>
          <p:nvPr/>
        </p:nvCxnSpPr>
        <p:spPr>
          <a:xfrm>
            <a:off x="3131171" y="2681919"/>
            <a:ext cx="460200" cy="1136700"/>
          </a:xfrm>
          <a:prstGeom prst="bentConnector3">
            <a:avLst>
              <a:gd fmla="val 49984" name="adj1"/>
            </a:avLst>
          </a:prstGeom>
          <a:noFill/>
          <a:ln cap="flat" cmpd="sng" w="38100">
            <a:solidFill>
              <a:srgbClr val="000000"/>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9"/>
          <p:cNvSpPr txBox="1"/>
          <p:nvPr>
            <p:ph type="title"/>
          </p:nvPr>
        </p:nvSpPr>
        <p:spPr>
          <a:xfrm>
            <a:off x="576000" y="900001"/>
            <a:ext cx="11553600" cy="57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700"/>
              <a:buNone/>
            </a:pPr>
            <a:r>
              <a:rPr lang="en-GB" sz="3733">
                <a:extLst>
                  <a:ext uri="http://customooxmlschemas.google.com/">
                    <go:slidesCustomData xmlns:go="http://customooxmlschemas.google.com/" textRoundtripDataId="112"/>
                  </a:ext>
                </a:extLst>
              </a:rPr>
              <a:t>Pre-Submission String Validations</a:t>
            </a:r>
            <a:endParaRPr sz="3733"/>
          </a:p>
        </p:txBody>
      </p:sp>
      <p:sp>
        <p:nvSpPr>
          <p:cNvPr id="598" name="Google Shape;598;p19"/>
          <p:cNvSpPr txBox="1"/>
          <p:nvPr/>
        </p:nvSpPr>
        <p:spPr>
          <a:xfrm>
            <a:off x="576000" y="1464287"/>
            <a:ext cx="11056500" cy="6771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i="0" lang="en-GB" sz="1800" u="none" cap="none" strike="noStrike">
                <a:solidFill>
                  <a:srgbClr val="0B3458"/>
                </a:solidFill>
                <a:latin typeface="Arial"/>
                <a:ea typeface="Arial"/>
                <a:cs typeface="Arial"/>
                <a:sym typeface="Arial"/>
              </a:rPr>
              <a:t>Automated validations occur in the TLD Application Management System (TAMS) to ensure applied-for-string and </a:t>
            </a:r>
            <a:r>
              <a:rPr b="1" i="0" lang="en-GB" sz="1800" u="none" cap="none" strike="noStrike">
                <a:solidFill>
                  <a:srgbClr val="0B3458"/>
                </a:solidFill>
                <a:latin typeface="Arial"/>
                <a:ea typeface="Arial"/>
                <a:cs typeface="Arial"/>
                <a:sym typeface="Arial"/>
              </a:rPr>
              <a:t>variant-strings</a:t>
            </a:r>
            <a:r>
              <a:rPr b="1" i="0" lang="en-GB" sz="1800" u="none" cap="none" strike="noStrike">
                <a:solidFill>
                  <a:srgbClr val="0B3458"/>
                </a:solidFill>
                <a:latin typeface="Arial"/>
                <a:ea typeface="Arial"/>
                <a:cs typeface="Arial"/>
                <a:sym typeface="Arial"/>
              </a:rPr>
              <a:t> are eligible to be applied for.</a:t>
            </a:r>
            <a:endParaRPr b="0" i="0" sz="2333" u="none" cap="none" strike="noStrike">
              <a:solidFill>
                <a:srgbClr val="0B3458"/>
              </a:solidFill>
              <a:latin typeface="Arial"/>
              <a:ea typeface="Arial"/>
              <a:cs typeface="Arial"/>
              <a:sym typeface="Arial"/>
            </a:endParaRPr>
          </a:p>
        </p:txBody>
      </p:sp>
      <p:graphicFrame>
        <p:nvGraphicFramePr>
          <p:cNvPr id="599" name="Google Shape;599;p19"/>
          <p:cNvGraphicFramePr/>
          <p:nvPr/>
        </p:nvGraphicFramePr>
        <p:xfrm>
          <a:off x="382786" y="2444212"/>
          <a:ext cx="3000000" cy="3000000"/>
        </p:xfrm>
        <a:graphic>
          <a:graphicData uri="http://schemas.openxmlformats.org/drawingml/2006/table">
            <a:tbl>
              <a:tblPr>
                <a:noFill/>
                <a:tableStyleId>{826F51F3-46DF-4322-AAE3-6F56AD7A2AB2}</a:tableStyleId>
              </a:tblPr>
              <a:tblGrid>
                <a:gridCol w="1994700"/>
                <a:gridCol w="5452450"/>
              </a:tblGrid>
              <a:tr h="406425">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0B3458"/>
                          </a:solidFill>
                        </a:rPr>
                        <a:t>Validation</a:t>
                      </a:r>
                      <a:endParaRPr sz="1800" u="none" cap="none" strike="noStrike">
                        <a:solidFill>
                          <a:srgbClr val="0B3458"/>
                        </a:solidFill>
                      </a:endParaRPr>
                    </a:p>
                  </a:txBody>
                  <a:tcPr marT="60975" marB="60975" marR="121925" marL="1219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chemeClr val="lt1"/>
                          </a:solidFill>
                        </a:rPr>
                        <a:t>What It Checks</a:t>
                      </a:r>
                      <a:endParaRPr sz="1800" u="none" cap="none" strike="noStrike">
                        <a:solidFill>
                          <a:schemeClr val="lt1"/>
                        </a:solidFill>
                      </a:endParaRPr>
                    </a:p>
                  </a:txBody>
                  <a:tcPr marT="60975" marB="60975" marR="121925" marL="1219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5"/>
                    </a:solidFill>
                  </a:tcPr>
                </a:tc>
              </a:tr>
              <a:tr h="677125">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0B3458"/>
                          </a:solidFill>
                        </a:rPr>
                        <a:t>Blocked Names</a:t>
                      </a:r>
                      <a:endParaRPr sz="1800" u="none" cap="none" strike="noStrike">
                        <a:solidFill>
                          <a:srgbClr val="0B3458"/>
                        </a:solidFill>
                      </a:endParaRPr>
                    </a:p>
                    <a:p>
                      <a:pPr indent="0" lvl="0" marL="0" marR="0" rtl="0" algn="l">
                        <a:lnSpc>
                          <a:spcPct val="100000"/>
                        </a:lnSpc>
                        <a:spcBef>
                          <a:spcPts val="0"/>
                        </a:spcBef>
                        <a:spcAft>
                          <a:spcPts val="0"/>
                        </a:spcAft>
                        <a:buClr>
                          <a:srgbClr val="000000"/>
                        </a:buClr>
                        <a:buSzPts val="1400"/>
                        <a:buFont typeface="Arial"/>
                        <a:buNone/>
                      </a:pPr>
                      <a:r>
                        <a:t/>
                      </a:r>
                      <a:endParaRPr b="1" sz="1800" u="none" cap="none" strike="noStrike">
                        <a:solidFill>
                          <a:srgbClr val="0B3458"/>
                        </a:solidFill>
                      </a:endParaRPr>
                    </a:p>
                  </a:txBody>
                  <a:tcPr marT="60975" marB="60975" marR="121925" marL="1219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79400" lvl="0" marL="285750" marR="0" rtl="0" algn="l">
                        <a:lnSpc>
                          <a:spcPct val="100000"/>
                        </a:lnSpc>
                        <a:spcBef>
                          <a:spcPts val="0"/>
                        </a:spcBef>
                        <a:spcAft>
                          <a:spcPts val="0"/>
                        </a:spcAft>
                        <a:buClr>
                          <a:srgbClr val="000000"/>
                        </a:buClr>
                        <a:buSzPts val="1300"/>
                        <a:buFont typeface="Arial"/>
                        <a:buChar char="•"/>
                      </a:pPr>
                      <a:r>
                        <a:rPr lang="en-GB" sz="1800">
                          <a:solidFill>
                            <a:schemeClr val="lt1"/>
                          </a:solidFill>
                          <a:extLst>
                            <a:ext uri="http://customooxmlschemas.google.com/">
                              <go:slidesCustomData xmlns:go="http://customooxmlschemas.google.com/" textRoundtripDataId="113"/>
                            </a:ext>
                          </a:extLst>
                        </a:rPr>
                        <a:t>Identifies strings </a:t>
                      </a:r>
                      <a:r>
                        <a:rPr lang="en-GB" sz="1800">
                          <a:solidFill>
                            <a:schemeClr val="lt1"/>
                          </a:solidFill>
                        </a:rPr>
                        <a:t>and variant strings on the Blocked Names list that cannot be applied for.</a:t>
                      </a:r>
                      <a:endParaRPr sz="1800" u="none" cap="none" strike="noStrike">
                        <a:solidFill>
                          <a:schemeClr val="lt1"/>
                        </a:solidFill>
                      </a:endParaRPr>
                    </a:p>
                  </a:txBody>
                  <a:tcPr marT="60975" marB="60975" marR="121925" marL="1219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r>
              <a:tr h="975375">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0B3458"/>
                          </a:solidFill>
                        </a:rPr>
                        <a:t>Reserved Names</a:t>
                      </a:r>
                      <a:endParaRPr sz="1800" u="none" cap="none" strike="noStrike">
                        <a:solidFill>
                          <a:srgbClr val="0B3458"/>
                        </a:solidFill>
                      </a:endParaRPr>
                    </a:p>
                  </a:txBody>
                  <a:tcPr marT="60975" marB="60975" marR="121925" marL="1219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79400" lvl="0" marL="285750" marR="0" rtl="0" algn="l">
                        <a:lnSpc>
                          <a:spcPct val="100000"/>
                        </a:lnSpc>
                        <a:spcBef>
                          <a:spcPts val="0"/>
                        </a:spcBef>
                        <a:spcAft>
                          <a:spcPts val="0"/>
                        </a:spcAft>
                        <a:buClr>
                          <a:srgbClr val="000000"/>
                        </a:buClr>
                        <a:buSzPts val="1300"/>
                        <a:buFont typeface="Arial"/>
                        <a:buChar char="•"/>
                      </a:pPr>
                      <a:r>
                        <a:rPr lang="en-GB" sz="1800">
                          <a:solidFill>
                            <a:schemeClr val="lt1"/>
                          </a:solidFill>
                        </a:rPr>
                        <a:t>Identifies </a:t>
                      </a:r>
                      <a:r>
                        <a:rPr lang="en-GB" sz="1800" u="none" cap="none" strike="noStrike">
                          <a:solidFill>
                            <a:schemeClr val="lt1"/>
                          </a:solidFill>
                          <a:extLst>
                            <a:ext uri="http://customooxmlschemas.google.com/">
                              <go:slidesCustomData xmlns:go="http://customooxmlschemas.google.com/" textRoundtripDataId="114"/>
                            </a:ext>
                          </a:extLst>
                        </a:rPr>
                        <a:t> protected names </a:t>
                      </a:r>
                      <a:r>
                        <a:rPr lang="en-GB" sz="1800">
                          <a:solidFill>
                            <a:schemeClr val="lt1"/>
                          </a:solidFill>
                        </a:rPr>
                        <a:t>and their variant strings, reserved for specific entities (e.g., IOC, RCRC, IGO/INGO), triggering an exception process prompting the applicant to upload additional documentation.</a:t>
                      </a:r>
                      <a:endParaRPr sz="1800" u="none" cap="none" strike="noStrike">
                        <a:solidFill>
                          <a:schemeClr val="lt1"/>
                        </a:solidFill>
                      </a:endParaRPr>
                    </a:p>
                  </a:txBody>
                  <a:tcPr marT="60975" marB="60975" marR="121925" marL="1219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r>
              <a:tr h="975375">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0B3458"/>
                          </a:solidFill>
                        </a:rPr>
                        <a:t>DNS Stability</a:t>
                      </a:r>
                      <a:endParaRPr sz="1800" u="none" cap="none" strike="noStrike">
                        <a:solidFill>
                          <a:srgbClr val="0B3458"/>
                        </a:solidFill>
                      </a:endParaRPr>
                    </a:p>
                  </a:txBody>
                  <a:tcPr marT="60975" marB="60975" marR="121925" marL="1219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279400" lvl="0" marL="285750" marR="0" rtl="0" algn="l">
                        <a:lnSpc>
                          <a:spcPct val="100000"/>
                        </a:lnSpc>
                        <a:spcBef>
                          <a:spcPts val="0"/>
                        </a:spcBef>
                        <a:spcAft>
                          <a:spcPts val="0"/>
                        </a:spcAft>
                        <a:buClr>
                          <a:srgbClr val="000000"/>
                        </a:buClr>
                        <a:buSzPts val="1300"/>
                        <a:buFont typeface="Arial"/>
                        <a:buChar char="•"/>
                      </a:pPr>
                      <a:r>
                        <a:rPr lang="en-GB" sz="1800">
                          <a:solidFill>
                            <a:schemeClr val="lt1"/>
                          </a:solidFill>
                        </a:rPr>
                        <a:t>Assess whether the applied-for </a:t>
                      </a:r>
                      <a:r>
                        <a:rPr lang="en-GB" sz="1800" u="none" cap="none" strike="noStrike">
                          <a:solidFill>
                            <a:schemeClr val="lt1"/>
                          </a:solidFill>
                          <a:extLst>
                            <a:ext uri="http://customooxmlschemas.google.com/">
                              <go:slidesCustomData xmlns:go="http://customooxmlschemas.google.com/" textRoundtripDataId="115"/>
                            </a:ext>
                          </a:extLst>
                        </a:rPr>
                        <a:t>string </a:t>
                      </a:r>
                      <a:r>
                        <a:rPr lang="en-GB" sz="1800">
                          <a:solidFill>
                            <a:schemeClr val="lt1"/>
                          </a:solidFill>
                        </a:rPr>
                        <a:t>complies with DNS and other relevant standards, including compliance with the Root Zone Label Generation Rules and the technical requirements specified for gTLD strings.</a:t>
                      </a:r>
                      <a:endParaRPr sz="1800" u="none" cap="none" strike="noStrike">
                        <a:solidFill>
                          <a:schemeClr val="lt1"/>
                        </a:solidFill>
                      </a:endParaRPr>
                    </a:p>
                  </a:txBody>
                  <a:tcPr marT="60975" marB="60975" marR="121925" marL="1219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r>
            </a:tbl>
          </a:graphicData>
        </a:graphic>
      </p:graphicFrame>
      <p:sp>
        <p:nvSpPr>
          <p:cNvPr id="600" name="Google Shape;600;p19"/>
          <p:cNvSpPr/>
          <p:nvPr/>
        </p:nvSpPr>
        <p:spPr>
          <a:xfrm>
            <a:off x="8261686" y="2442575"/>
            <a:ext cx="3646800" cy="3853200"/>
          </a:xfrm>
          <a:prstGeom prst="roundRect">
            <a:avLst>
              <a:gd fmla="val 337" name="adj"/>
            </a:avLst>
          </a:prstGeom>
          <a:solidFill>
            <a:schemeClr val="lt1"/>
          </a:solidFill>
          <a:ln cap="flat" cmpd="sng" w="12700">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601" name="Google Shape;601;p19"/>
          <p:cNvSpPr txBox="1"/>
          <p:nvPr/>
        </p:nvSpPr>
        <p:spPr>
          <a:xfrm>
            <a:off x="8720236" y="2637300"/>
            <a:ext cx="3367500" cy="400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lang="en-GB" sz="1800">
                <a:solidFill>
                  <a:srgbClr val="0B3458"/>
                </a:solidFill>
              </a:rPr>
              <a:t>String Validation </a:t>
            </a:r>
            <a:r>
              <a:rPr b="1" i="0" lang="en-GB" sz="1800" u="none" cap="none" strike="noStrike">
                <a:solidFill>
                  <a:srgbClr val="0B3458"/>
                </a:solidFill>
                <a:latin typeface="Arial"/>
                <a:ea typeface="Arial"/>
                <a:cs typeface="Arial"/>
                <a:sym typeface="Arial"/>
              </a:rPr>
              <a:t>Challenge</a:t>
            </a:r>
            <a:endParaRPr b="0" i="0" sz="1800" u="none" cap="none" strike="noStrike">
              <a:solidFill>
                <a:srgbClr val="0B3458"/>
              </a:solidFill>
              <a:latin typeface="Arial"/>
              <a:ea typeface="Arial"/>
              <a:cs typeface="Arial"/>
              <a:sym typeface="Arial"/>
            </a:endParaRPr>
          </a:p>
        </p:txBody>
      </p:sp>
      <p:sp>
        <p:nvSpPr>
          <p:cNvPr id="602" name="Google Shape;602;p19"/>
          <p:cNvSpPr/>
          <p:nvPr/>
        </p:nvSpPr>
        <p:spPr>
          <a:xfrm rot="5400000">
            <a:off x="8828641" y="3102185"/>
            <a:ext cx="153300" cy="1206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603" name="Google Shape;603;p19"/>
          <p:cNvSpPr txBox="1"/>
          <p:nvPr/>
        </p:nvSpPr>
        <p:spPr>
          <a:xfrm>
            <a:off x="8942324" y="2974344"/>
            <a:ext cx="2691600" cy="3170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GB" sz="1800" u="none" cap="none" strike="noStrike">
                <a:solidFill>
                  <a:srgbClr val="0B3458"/>
                </a:solidFill>
                <a:latin typeface="Arial"/>
                <a:ea typeface="Arial"/>
                <a:cs typeface="Arial"/>
                <a:sym typeface="Arial"/>
              </a:rPr>
              <a:t>If an applicant believes a string validation result was incorrect, they may file a </a:t>
            </a:r>
            <a:r>
              <a:rPr b="1" i="0" lang="en-GB" sz="1800" u="none" cap="none" strike="noStrike">
                <a:solidFill>
                  <a:srgbClr val="0B3458"/>
                </a:solidFill>
                <a:latin typeface="Arial"/>
                <a:ea typeface="Arial"/>
                <a:cs typeface="Arial"/>
                <a:sym typeface="Arial"/>
              </a:rPr>
              <a:t>Pre-Submission String Validation Challenge</a:t>
            </a:r>
            <a:r>
              <a:rPr b="0" i="0" lang="en-GB" sz="1800" u="none" cap="none" strike="noStrike">
                <a:solidFill>
                  <a:srgbClr val="0B3458"/>
                </a:solidFill>
                <a:latin typeface="Arial"/>
                <a:ea typeface="Arial"/>
                <a:cs typeface="Arial"/>
                <a:sym typeface="Arial"/>
              </a:rPr>
              <a:t> up to </a:t>
            </a:r>
            <a:r>
              <a:rPr b="1" i="0" lang="en-GB" sz="1800" u="none" cap="none" strike="noStrike">
                <a:solidFill>
                  <a:srgbClr val="0B3458"/>
                </a:solidFill>
                <a:latin typeface="Arial"/>
                <a:ea typeface="Arial"/>
                <a:cs typeface="Arial"/>
                <a:sym typeface="Arial"/>
              </a:rPr>
              <a:t>14 days before the application window closes</a:t>
            </a:r>
            <a:r>
              <a:rPr b="0" i="0" lang="en-GB" sz="1800" u="none" cap="none" strike="noStrike">
                <a:solidFill>
                  <a:srgbClr val="0B3458"/>
                </a:solidFill>
                <a:latin typeface="Arial"/>
                <a:ea typeface="Arial"/>
                <a:cs typeface="Arial"/>
                <a:sym typeface="Arial"/>
              </a:rPr>
              <a:t>. ICANN’s Challenge Panel must respond within </a:t>
            </a:r>
            <a:r>
              <a:rPr b="1" i="0" lang="en-GB" sz="1800" u="none" cap="none" strike="noStrike">
                <a:solidFill>
                  <a:srgbClr val="0B3458"/>
                </a:solidFill>
                <a:latin typeface="Arial"/>
                <a:ea typeface="Arial"/>
                <a:cs typeface="Arial"/>
                <a:sym typeface="Arial"/>
              </a:rPr>
              <a:t>5 days.</a:t>
            </a:r>
            <a:endParaRPr b="0" i="0" sz="1800" u="none" cap="none" strike="noStrike">
              <a:solidFill>
                <a:srgbClr val="0B3458"/>
              </a:solidFill>
              <a:latin typeface="Arial"/>
              <a:ea typeface="Arial"/>
              <a:cs typeface="Arial"/>
              <a:sym typeface="Arial"/>
            </a:endParaRPr>
          </a:p>
        </p:txBody>
      </p:sp>
      <p:grpSp>
        <p:nvGrpSpPr>
          <p:cNvPr id="604" name="Google Shape;604;p19"/>
          <p:cNvGrpSpPr/>
          <p:nvPr/>
        </p:nvGrpSpPr>
        <p:grpSpPr>
          <a:xfrm>
            <a:off x="8407900" y="2687537"/>
            <a:ext cx="264017" cy="328143"/>
            <a:chOff x="3134765" y="5491933"/>
            <a:chExt cx="779042" cy="747478"/>
          </a:xfrm>
        </p:grpSpPr>
        <p:sp>
          <p:nvSpPr>
            <p:cNvPr id="605" name="Google Shape;605;p19"/>
            <p:cNvSpPr/>
            <p:nvPr/>
          </p:nvSpPr>
          <p:spPr>
            <a:xfrm>
              <a:off x="3134765" y="5718054"/>
              <a:ext cx="779042" cy="521357"/>
            </a:xfrm>
            <a:custGeom>
              <a:rect b="b" l="l" r="r" t="t"/>
              <a:pathLst>
                <a:path extrusionOk="0" h="521357" w="779042">
                  <a:moveTo>
                    <a:pt x="779042" y="0"/>
                  </a:moveTo>
                  <a:lnTo>
                    <a:pt x="779042" y="462552"/>
                  </a:lnTo>
                  <a:cubicBezTo>
                    <a:pt x="779042" y="495028"/>
                    <a:pt x="752786" y="521358"/>
                    <a:pt x="720402" y="521358"/>
                  </a:cubicBezTo>
                  <a:lnTo>
                    <a:pt x="58641" y="521358"/>
                  </a:lnTo>
                  <a:cubicBezTo>
                    <a:pt x="26256" y="521358"/>
                    <a:pt x="0" y="495028"/>
                    <a:pt x="0" y="462586"/>
                  </a:cubicBezTo>
                  <a:lnTo>
                    <a:pt x="0" y="0"/>
                  </a:lnTo>
                  <a:lnTo>
                    <a:pt x="779042" y="0"/>
                  </a:lnTo>
                  <a:close/>
                </a:path>
              </a:pathLst>
            </a:custGeom>
            <a:solidFill>
              <a:schemeClr val="lt1"/>
            </a:solidFill>
            <a:ln cap="flat" cmpd="sng" w="9525">
              <a:solidFill>
                <a:srgbClr val="1A87C9"/>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6" name="Google Shape;606;p19"/>
            <p:cNvSpPr/>
            <p:nvPr/>
          </p:nvSpPr>
          <p:spPr>
            <a:xfrm>
              <a:off x="3134765" y="5533677"/>
              <a:ext cx="779042" cy="184342"/>
            </a:xfrm>
            <a:custGeom>
              <a:rect b="b" l="l" r="r" t="t"/>
              <a:pathLst>
                <a:path extrusionOk="0" h="184342" w="779042">
                  <a:moveTo>
                    <a:pt x="779042" y="58772"/>
                  </a:moveTo>
                  <a:lnTo>
                    <a:pt x="779042" y="184343"/>
                  </a:lnTo>
                  <a:lnTo>
                    <a:pt x="0" y="184343"/>
                  </a:lnTo>
                  <a:lnTo>
                    <a:pt x="0" y="58772"/>
                  </a:lnTo>
                  <a:cubicBezTo>
                    <a:pt x="0" y="26296"/>
                    <a:pt x="26223" y="0"/>
                    <a:pt x="58641" y="0"/>
                  </a:cubicBezTo>
                  <a:lnTo>
                    <a:pt x="140792" y="0"/>
                  </a:lnTo>
                  <a:lnTo>
                    <a:pt x="140792" y="82314"/>
                  </a:lnTo>
                  <a:cubicBezTo>
                    <a:pt x="140792" y="97091"/>
                    <a:pt x="152681" y="109014"/>
                    <a:pt x="167416" y="109014"/>
                  </a:cubicBezTo>
                  <a:cubicBezTo>
                    <a:pt x="182152" y="109014"/>
                    <a:pt x="194041" y="97091"/>
                    <a:pt x="194041" y="82314"/>
                  </a:cubicBezTo>
                  <a:lnTo>
                    <a:pt x="194041" y="0"/>
                  </a:lnTo>
                  <a:lnTo>
                    <a:pt x="362897" y="0"/>
                  </a:lnTo>
                  <a:lnTo>
                    <a:pt x="362897" y="82314"/>
                  </a:lnTo>
                  <a:cubicBezTo>
                    <a:pt x="362897" y="97091"/>
                    <a:pt x="374786" y="109014"/>
                    <a:pt x="389521" y="109014"/>
                  </a:cubicBezTo>
                  <a:cubicBezTo>
                    <a:pt x="404257" y="109014"/>
                    <a:pt x="416146" y="97091"/>
                    <a:pt x="416146" y="82314"/>
                  </a:cubicBezTo>
                  <a:lnTo>
                    <a:pt x="416146" y="0"/>
                  </a:lnTo>
                  <a:lnTo>
                    <a:pt x="585002" y="0"/>
                  </a:lnTo>
                  <a:lnTo>
                    <a:pt x="585002" y="82314"/>
                  </a:lnTo>
                  <a:cubicBezTo>
                    <a:pt x="585002" y="97091"/>
                    <a:pt x="596891" y="109014"/>
                    <a:pt x="611626" y="109014"/>
                  </a:cubicBezTo>
                  <a:cubicBezTo>
                    <a:pt x="626362" y="109014"/>
                    <a:pt x="638251" y="97091"/>
                    <a:pt x="638251" y="82314"/>
                  </a:cubicBezTo>
                  <a:lnTo>
                    <a:pt x="638251" y="0"/>
                  </a:lnTo>
                  <a:lnTo>
                    <a:pt x="720402" y="0"/>
                  </a:lnTo>
                  <a:cubicBezTo>
                    <a:pt x="752820" y="0"/>
                    <a:pt x="779042" y="26296"/>
                    <a:pt x="779042" y="58806"/>
                  </a:cubicBezTo>
                  <a:close/>
                </a:path>
              </a:pathLst>
            </a:custGeom>
            <a:solidFill>
              <a:srgbClr val="F1633E"/>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7" name="Google Shape;607;p19"/>
            <p:cNvSpPr/>
            <p:nvPr/>
          </p:nvSpPr>
          <p:spPr>
            <a:xfrm>
              <a:off x="3275556" y="5491933"/>
              <a:ext cx="53282" cy="150724"/>
            </a:xfrm>
            <a:custGeom>
              <a:rect b="b" l="l" r="r" t="t"/>
              <a:pathLst>
                <a:path extrusionOk="0" h="150724" w="53282">
                  <a:moveTo>
                    <a:pt x="53249" y="26699"/>
                  </a:moveTo>
                  <a:lnTo>
                    <a:pt x="53249" y="124026"/>
                  </a:lnTo>
                  <a:cubicBezTo>
                    <a:pt x="53249" y="138803"/>
                    <a:pt x="41360" y="150725"/>
                    <a:pt x="26624" y="150725"/>
                  </a:cubicBezTo>
                  <a:cubicBezTo>
                    <a:pt x="11889" y="150725"/>
                    <a:pt x="0" y="138803"/>
                    <a:pt x="0" y="124026"/>
                  </a:cubicBezTo>
                  <a:lnTo>
                    <a:pt x="0" y="26699"/>
                  </a:lnTo>
                  <a:cubicBezTo>
                    <a:pt x="0" y="11922"/>
                    <a:pt x="11889" y="0"/>
                    <a:pt x="26624" y="0"/>
                  </a:cubicBezTo>
                  <a:cubicBezTo>
                    <a:pt x="33992" y="0"/>
                    <a:pt x="40690" y="3023"/>
                    <a:pt x="45479" y="7825"/>
                  </a:cubicBezTo>
                  <a:cubicBezTo>
                    <a:pt x="50268" y="12628"/>
                    <a:pt x="53282" y="19344"/>
                    <a:pt x="53282" y="26733"/>
                  </a:cubicBezTo>
                  <a:close/>
                </a:path>
              </a:pathLst>
            </a:custGeom>
            <a:solidFill>
              <a:srgbClr val="002B49"/>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8" name="Google Shape;608;p19"/>
            <p:cNvSpPr/>
            <p:nvPr/>
          </p:nvSpPr>
          <p:spPr>
            <a:xfrm>
              <a:off x="3497661" y="5491933"/>
              <a:ext cx="53282" cy="150724"/>
            </a:xfrm>
            <a:custGeom>
              <a:rect b="b" l="l" r="r" t="t"/>
              <a:pathLst>
                <a:path extrusionOk="0" h="150724" w="53282">
                  <a:moveTo>
                    <a:pt x="53249" y="26699"/>
                  </a:moveTo>
                  <a:lnTo>
                    <a:pt x="53249" y="124026"/>
                  </a:lnTo>
                  <a:cubicBezTo>
                    <a:pt x="53249" y="138803"/>
                    <a:pt x="41360" y="150725"/>
                    <a:pt x="26624" y="150725"/>
                  </a:cubicBezTo>
                  <a:cubicBezTo>
                    <a:pt x="11889" y="150725"/>
                    <a:pt x="0" y="138803"/>
                    <a:pt x="0" y="124026"/>
                  </a:cubicBezTo>
                  <a:lnTo>
                    <a:pt x="0" y="26699"/>
                  </a:lnTo>
                  <a:cubicBezTo>
                    <a:pt x="0" y="11922"/>
                    <a:pt x="11889" y="0"/>
                    <a:pt x="26624" y="0"/>
                  </a:cubicBezTo>
                  <a:cubicBezTo>
                    <a:pt x="33992" y="0"/>
                    <a:pt x="40690" y="3023"/>
                    <a:pt x="45479" y="7825"/>
                  </a:cubicBezTo>
                  <a:cubicBezTo>
                    <a:pt x="50268" y="12628"/>
                    <a:pt x="53282" y="19344"/>
                    <a:pt x="53282" y="26733"/>
                  </a:cubicBezTo>
                  <a:close/>
                </a:path>
              </a:pathLst>
            </a:custGeom>
            <a:solidFill>
              <a:srgbClr val="002B49"/>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9" name="Google Shape;609;p19"/>
            <p:cNvSpPr/>
            <p:nvPr/>
          </p:nvSpPr>
          <p:spPr>
            <a:xfrm>
              <a:off x="3719800" y="5491933"/>
              <a:ext cx="53282" cy="150724"/>
            </a:xfrm>
            <a:custGeom>
              <a:rect b="b" l="l" r="r" t="t"/>
              <a:pathLst>
                <a:path extrusionOk="0" h="150724" w="53282">
                  <a:moveTo>
                    <a:pt x="53249" y="26699"/>
                  </a:moveTo>
                  <a:lnTo>
                    <a:pt x="53249" y="124026"/>
                  </a:lnTo>
                  <a:cubicBezTo>
                    <a:pt x="53249" y="138803"/>
                    <a:pt x="41360" y="150725"/>
                    <a:pt x="26624" y="150725"/>
                  </a:cubicBezTo>
                  <a:cubicBezTo>
                    <a:pt x="11889" y="150725"/>
                    <a:pt x="0" y="138803"/>
                    <a:pt x="0" y="124026"/>
                  </a:cubicBezTo>
                  <a:lnTo>
                    <a:pt x="0" y="26699"/>
                  </a:lnTo>
                  <a:cubicBezTo>
                    <a:pt x="0" y="11922"/>
                    <a:pt x="11889" y="0"/>
                    <a:pt x="26624" y="0"/>
                  </a:cubicBezTo>
                  <a:cubicBezTo>
                    <a:pt x="33992" y="0"/>
                    <a:pt x="40690" y="3023"/>
                    <a:pt x="45479" y="7825"/>
                  </a:cubicBezTo>
                  <a:cubicBezTo>
                    <a:pt x="50268" y="12628"/>
                    <a:pt x="53282" y="19344"/>
                    <a:pt x="53282" y="26733"/>
                  </a:cubicBezTo>
                  <a:close/>
                </a:path>
              </a:pathLst>
            </a:custGeom>
            <a:solidFill>
              <a:srgbClr val="002B49"/>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0" name="Google Shape;610;p19"/>
            <p:cNvSpPr/>
            <p:nvPr/>
          </p:nvSpPr>
          <p:spPr>
            <a:xfrm>
              <a:off x="3203754" y="5794524"/>
              <a:ext cx="641197" cy="363714"/>
            </a:xfrm>
            <a:custGeom>
              <a:rect b="b" l="l" r="r" t="t"/>
              <a:pathLst>
                <a:path extrusionOk="0" h="363714" w="641197">
                  <a:moveTo>
                    <a:pt x="632825" y="150624"/>
                  </a:moveTo>
                  <a:cubicBezTo>
                    <a:pt x="637447" y="150624"/>
                    <a:pt x="641198" y="146863"/>
                    <a:pt x="641198" y="142228"/>
                  </a:cubicBezTo>
                  <a:cubicBezTo>
                    <a:pt x="641198" y="137594"/>
                    <a:pt x="637447" y="133832"/>
                    <a:pt x="632825" y="133832"/>
                  </a:cubicBezTo>
                  <a:lnTo>
                    <a:pt x="610387" y="133832"/>
                  </a:lnTo>
                  <a:lnTo>
                    <a:pt x="610387" y="71433"/>
                  </a:lnTo>
                  <a:lnTo>
                    <a:pt x="632825" y="71433"/>
                  </a:lnTo>
                  <a:cubicBezTo>
                    <a:pt x="637447" y="71433"/>
                    <a:pt x="641198" y="67672"/>
                    <a:pt x="641198" y="63037"/>
                  </a:cubicBezTo>
                  <a:cubicBezTo>
                    <a:pt x="641198" y="58403"/>
                    <a:pt x="637447" y="54641"/>
                    <a:pt x="632825" y="54641"/>
                  </a:cubicBezTo>
                  <a:lnTo>
                    <a:pt x="610387" y="54641"/>
                  </a:lnTo>
                  <a:lnTo>
                    <a:pt x="610387" y="8396"/>
                  </a:lnTo>
                  <a:cubicBezTo>
                    <a:pt x="610387" y="3761"/>
                    <a:pt x="606636" y="0"/>
                    <a:pt x="602015" y="0"/>
                  </a:cubicBezTo>
                  <a:cubicBezTo>
                    <a:pt x="597393" y="0"/>
                    <a:pt x="593642" y="3761"/>
                    <a:pt x="593642" y="8396"/>
                  </a:cubicBezTo>
                  <a:lnTo>
                    <a:pt x="593642" y="54641"/>
                  </a:lnTo>
                  <a:lnTo>
                    <a:pt x="516582" y="54641"/>
                  </a:lnTo>
                  <a:lnTo>
                    <a:pt x="516582" y="8396"/>
                  </a:lnTo>
                  <a:cubicBezTo>
                    <a:pt x="516582" y="3761"/>
                    <a:pt x="512831" y="0"/>
                    <a:pt x="508209" y="0"/>
                  </a:cubicBezTo>
                  <a:cubicBezTo>
                    <a:pt x="503588" y="0"/>
                    <a:pt x="499837" y="3761"/>
                    <a:pt x="499837" y="8396"/>
                  </a:cubicBezTo>
                  <a:lnTo>
                    <a:pt x="499837" y="54641"/>
                  </a:lnTo>
                  <a:lnTo>
                    <a:pt x="422777" y="54641"/>
                  </a:lnTo>
                  <a:lnTo>
                    <a:pt x="422777" y="8396"/>
                  </a:lnTo>
                  <a:cubicBezTo>
                    <a:pt x="422777" y="3761"/>
                    <a:pt x="419026" y="0"/>
                    <a:pt x="414404" y="0"/>
                  </a:cubicBezTo>
                  <a:cubicBezTo>
                    <a:pt x="409783" y="0"/>
                    <a:pt x="406032" y="3761"/>
                    <a:pt x="406032" y="8396"/>
                  </a:cubicBezTo>
                  <a:lnTo>
                    <a:pt x="406032" y="54641"/>
                  </a:lnTo>
                  <a:lnTo>
                    <a:pt x="328971" y="54641"/>
                  </a:lnTo>
                  <a:lnTo>
                    <a:pt x="328971" y="8396"/>
                  </a:lnTo>
                  <a:cubicBezTo>
                    <a:pt x="328971" y="3761"/>
                    <a:pt x="325221" y="0"/>
                    <a:pt x="320599" y="0"/>
                  </a:cubicBezTo>
                  <a:cubicBezTo>
                    <a:pt x="315977" y="0"/>
                    <a:pt x="312226" y="3761"/>
                    <a:pt x="312226" y="8396"/>
                  </a:cubicBezTo>
                  <a:lnTo>
                    <a:pt x="312226" y="54641"/>
                  </a:lnTo>
                  <a:lnTo>
                    <a:pt x="235166" y="54641"/>
                  </a:lnTo>
                  <a:lnTo>
                    <a:pt x="235166" y="8396"/>
                  </a:lnTo>
                  <a:cubicBezTo>
                    <a:pt x="235166" y="3761"/>
                    <a:pt x="231415" y="0"/>
                    <a:pt x="226794" y="0"/>
                  </a:cubicBezTo>
                  <a:cubicBezTo>
                    <a:pt x="222172" y="0"/>
                    <a:pt x="218421" y="3761"/>
                    <a:pt x="218421" y="8396"/>
                  </a:cubicBezTo>
                  <a:lnTo>
                    <a:pt x="218421" y="54641"/>
                  </a:lnTo>
                  <a:lnTo>
                    <a:pt x="141361" y="54641"/>
                  </a:lnTo>
                  <a:lnTo>
                    <a:pt x="141361" y="8396"/>
                  </a:lnTo>
                  <a:cubicBezTo>
                    <a:pt x="141361" y="3761"/>
                    <a:pt x="137610" y="0"/>
                    <a:pt x="132988" y="0"/>
                  </a:cubicBezTo>
                  <a:cubicBezTo>
                    <a:pt x="128367" y="0"/>
                    <a:pt x="124616" y="3761"/>
                    <a:pt x="124616" y="8396"/>
                  </a:cubicBezTo>
                  <a:lnTo>
                    <a:pt x="124616" y="54641"/>
                  </a:lnTo>
                  <a:lnTo>
                    <a:pt x="47556" y="54641"/>
                  </a:lnTo>
                  <a:lnTo>
                    <a:pt x="47556" y="8396"/>
                  </a:lnTo>
                  <a:cubicBezTo>
                    <a:pt x="47556" y="3761"/>
                    <a:pt x="43805" y="0"/>
                    <a:pt x="39183" y="0"/>
                  </a:cubicBezTo>
                  <a:cubicBezTo>
                    <a:pt x="34562" y="0"/>
                    <a:pt x="30811" y="3761"/>
                    <a:pt x="30811" y="8396"/>
                  </a:cubicBezTo>
                  <a:lnTo>
                    <a:pt x="30811" y="54641"/>
                  </a:lnTo>
                  <a:lnTo>
                    <a:pt x="8372" y="54641"/>
                  </a:lnTo>
                  <a:cubicBezTo>
                    <a:pt x="3751" y="54641"/>
                    <a:pt x="0" y="58403"/>
                    <a:pt x="0" y="63037"/>
                  </a:cubicBezTo>
                  <a:cubicBezTo>
                    <a:pt x="0" y="67672"/>
                    <a:pt x="3751" y="71433"/>
                    <a:pt x="8372" y="71433"/>
                  </a:cubicBezTo>
                  <a:lnTo>
                    <a:pt x="30811" y="71433"/>
                  </a:lnTo>
                  <a:lnTo>
                    <a:pt x="30811" y="133832"/>
                  </a:lnTo>
                  <a:lnTo>
                    <a:pt x="8372" y="133832"/>
                  </a:lnTo>
                  <a:cubicBezTo>
                    <a:pt x="3751" y="133832"/>
                    <a:pt x="0" y="137594"/>
                    <a:pt x="0" y="142228"/>
                  </a:cubicBezTo>
                  <a:cubicBezTo>
                    <a:pt x="0" y="146863"/>
                    <a:pt x="3751" y="150624"/>
                    <a:pt x="8372" y="150624"/>
                  </a:cubicBezTo>
                  <a:lnTo>
                    <a:pt x="30811" y="150624"/>
                  </a:lnTo>
                  <a:lnTo>
                    <a:pt x="30811" y="213057"/>
                  </a:lnTo>
                  <a:lnTo>
                    <a:pt x="8372" y="213057"/>
                  </a:lnTo>
                  <a:cubicBezTo>
                    <a:pt x="3751" y="213057"/>
                    <a:pt x="0" y="216818"/>
                    <a:pt x="0" y="221453"/>
                  </a:cubicBezTo>
                  <a:cubicBezTo>
                    <a:pt x="0" y="226087"/>
                    <a:pt x="3751" y="229849"/>
                    <a:pt x="8372" y="229849"/>
                  </a:cubicBezTo>
                  <a:lnTo>
                    <a:pt x="30811" y="229849"/>
                  </a:lnTo>
                  <a:lnTo>
                    <a:pt x="30811" y="292282"/>
                  </a:lnTo>
                  <a:lnTo>
                    <a:pt x="8372" y="292282"/>
                  </a:lnTo>
                  <a:cubicBezTo>
                    <a:pt x="3751" y="292282"/>
                    <a:pt x="0" y="296043"/>
                    <a:pt x="0" y="300678"/>
                  </a:cubicBezTo>
                  <a:cubicBezTo>
                    <a:pt x="0" y="305312"/>
                    <a:pt x="3751" y="309074"/>
                    <a:pt x="8372" y="309074"/>
                  </a:cubicBezTo>
                  <a:lnTo>
                    <a:pt x="30811" y="309074"/>
                  </a:lnTo>
                  <a:lnTo>
                    <a:pt x="30811" y="355319"/>
                  </a:lnTo>
                  <a:cubicBezTo>
                    <a:pt x="30811" y="359953"/>
                    <a:pt x="34562" y="363715"/>
                    <a:pt x="39183" y="363715"/>
                  </a:cubicBezTo>
                  <a:cubicBezTo>
                    <a:pt x="43805" y="363715"/>
                    <a:pt x="47556" y="359953"/>
                    <a:pt x="47556" y="355319"/>
                  </a:cubicBezTo>
                  <a:lnTo>
                    <a:pt x="47556" y="309074"/>
                  </a:lnTo>
                  <a:lnTo>
                    <a:pt x="124616" y="309074"/>
                  </a:lnTo>
                  <a:lnTo>
                    <a:pt x="124616" y="355319"/>
                  </a:lnTo>
                  <a:cubicBezTo>
                    <a:pt x="124616" y="359953"/>
                    <a:pt x="128367" y="363715"/>
                    <a:pt x="132988" y="363715"/>
                  </a:cubicBezTo>
                  <a:cubicBezTo>
                    <a:pt x="137610" y="363715"/>
                    <a:pt x="141361" y="359953"/>
                    <a:pt x="141361" y="355319"/>
                  </a:cubicBezTo>
                  <a:lnTo>
                    <a:pt x="141361" y="309074"/>
                  </a:lnTo>
                  <a:lnTo>
                    <a:pt x="218421" y="309074"/>
                  </a:lnTo>
                  <a:lnTo>
                    <a:pt x="218421" y="355319"/>
                  </a:lnTo>
                  <a:cubicBezTo>
                    <a:pt x="218421" y="359953"/>
                    <a:pt x="222172" y="363715"/>
                    <a:pt x="226794" y="363715"/>
                  </a:cubicBezTo>
                  <a:cubicBezTo>
                    <a:pt x="231415" y="363715"/>
                    <a:pt x="235166" y="359953"/>
                    <a:pt x="235166" y="355319"/>
                  </a:cubicBezTo>
                  <a:lnTo>
                    <a:pt x="235166" y="309074"/>
                  </a:lnTo>
                  <a:lnTo>
                    <a:pt x="312226" y="309074"/>
                  </a:lnTo>
                  <a:lnTo>
                    <a:pt x="312226" y="355319"/>
                  </a:lnTo>
                  <a:cubicBezTo>
                    <a:pt x="312226" y="359953"/>
                    <a:pt x="315977" y="363715"/>
                    <a:pt x="320599" y="363715"/>
                  </a:cubicBezTo>
                  <a:cubicBezTo>
                    <a:pt x="325221" y="363715"/>
                    <a:pt x="328971" y="359953"/>
                    <a:pt x="328971" y="355319"/>
                  </a:cubicBezTo>
                  <a:lnTo>
                    <a:pt x="328971" y="309074"/>
                  </a:lnTo>
                  <a:lnTo>
                    <a:pt x="406032" y="309074"/>
                  </a:lnTo>
                  <a:lnTo>
                    <a:pt x="406032" y="355319"/>
                  </a:lnTo>
                  <a:cubicBezTo>
                    <a:pt x="406032" y="359953"/>
                    <a:pt x="409783" y="363715"/>
                    <a:pt x="414404" y="363715"/>
                  </a:cubicBezTo>
                  <a:cubicBezTo>
                    <a:pt x="419026" y="363715"/>
                    <a:pt x="422777" y="359953"/>
                    <a:pt x="422777" y="355319"/>
                  </a:cubicBezTo>
                  <a:lnTo>
                    <a:pt x="422777" y="309074"/>
                  </a:lnTo>
                  <a:lnTo>
                    <a:pt x="499837" y="309074"/>
                  </a:lnTo>
                  <a:lnTo>
                    <a:pt x="499837" y="355319"/>
                  </a:lnTo>
                  <a:cubicBezTo>
                    <a:pt x="499837" y="359953"/>
                    <a:pt x="503588" y="363715"/>
                    <a:pt x="508209" y="363715"/>
                  </a:cubicBezTo>
                  <a:cubicBezTo>
                    <a:pt x="512831" y="363715"/>
                    <a:pt x="516582" y="359953"/>
                    <a:pt x="516582" y="355319"/>
                  </a:cubicBezTo>
                  <a:lnTo>
                    <a:pt x="516582" y="309074"/>
                  </a:lnTo>
                  <a:lnTo>
                    <a:pt x="593642" y="309074"/>
                  </a:lnTo>
                  <a:lnTo>
                    <a:pt x="593642" y="355319"/>
                  </a:lnTo>
                  <a:cubicBezTo>
                    <a:pt x="593642" y="359953"/>
                    <a:pt x="597393" y="363715"/>
                    <a:pt x="602015" y="363715"/>
                  </a:cubicBezTo>
                  <a:cubicBezTo>
                    <a:pt x="606636" y="363715"/>
                    <a:pt x="610387" y="359953"/>
                    <a:pt x="610387" y="355319"/>
                  </a:cubicBezTo>
                  <a:lnTo>
                    <a:pt x="610387" y="309074"/>
                  </a:lnTo>
                  <a:lnTo>
                    <a:pt x="632825" y="309074"/>
                  </a:lnTo>
                  <a:cubicBezTo>
                    <a:pt x="637447" y="309074"/>
                    <a:pt x="641198" y="305312"/>
                    <a:pt x="641198" y="300678"/>
                  </a:cubicBezTo>
                  <a:cubicBezTo>
                    <a:pt x="641198" y="296043"/>
                    <a:pt x="637447" y="292282"/>
                    <a:pt x="632825" y="292282"/>
                  </a:cubicBezTo>
                  <a:lnTo>
                    <a:pt x="610387" y="292282"/>
                  </a:lnTo>
                  <a:lnTo>
                    <a:pt x="610387" y="229849"/>
                  </a:lnTo>
                  <a:lnTo>
                    <a:pt x="632825" y="229849"/>
                  </a:lnTo>
                  <a:cubicBezTo>
                    <a:pt x="637447" y="229849"/>
                    <a:pt x="641198" y="226087"/>
                    <a:pt x="641198" y="221453"/>
                  </a:cubicBezTo>
                  <a:cubicBezTo>
                    <a:pt x="641198" y="216818"/>
                    <a:pt x="637447" y="213057"/>
                    <a:pt x="632825" y="213057"/>
                  </a:cubicBezTo>
                  <a:lnTo>
                    <a:pt x="610387" y="213057"/>
                  </a:lnTo>
                  <a:lnTo>
                    <a:pt x="610387" y="150624"/>
                  </a:lnTo>
                  <a:lnTo>
                    <a:pt x="632825" y="150624"/>
                  </a:lnTo>
                  <a:close/>
                  <a:moveTo>
                    <a:pt x="593642" y="71433"/>
                  </a:moveTo>
                  <a:lnTo>
                    <a:pt x="593642" y="133832"/>
                  </a:lnTo>
                  <a:lnTo>
                    <a:pt x="516582" y="133832"/>
                  </a:lnTo>
                  <a:lnTo>
                    <a:pt x="516582" y="71433"/>
                  </a:lnTo>
                  <a:lnTo>
                    <a:pt x="593642" y="71433"/>
                  </a:lnTo>
                  <a:close/>
                  <a:moveTo>
                    <a:pt x="499803" y="71433"/>
                  </a:moveTo>
                  <a:lnTo>
                    <a:pt x="499803" y="133832"/>
                  </a:lnTo>
                  <a:lnTo>
                    <a:pt x="422743" y="133832"/>
                  </a:lnTo>
                  <a:lnTo>
                    <a:pt x="422743" y="71433"/>
                  </a:lnTo>
                  <a:lnTo>
                    <a:pt x="499803" y="71433"/>
                  </a:lnTo>
                  <a:close/>
                  <a:moveTo>
                    <a:pt x="235099" y="150624"/>
                  </a:moveTo>
                  <a:lnTo>
                    <a:pt x="312159" y="150624"/>
                  </a:lnTo>
                  <a:lnTo>
                    <a:pt x="312159" y="213057"/>
                  </a:lnTo>
                  <a:lnTo>
                    <a:pt x="235099" y="213057"/>
                  </a:lnTo>
                  <a:lnTo>
                    <a:pt x="235099" y="150624"/>
                  </a:lnTo>
                  <a:close/>
                  <a:moveTo>
                    <a:pt x="218354" y="213057"/>
                  </a:moveTo>
                  <a:lnTo>
                    <a:pt x="141294" y="213057"/>
                  </a:lnTo>
                  <a:lnTo>
                    <a:pt x="141294" y="150624"/>
                  </a:lnTo>
                  <a:lnTo>
                    <a:pt x="218354" y="150624"/>
                  </a:lnTo>
                  <a:lnTo>
                    <a:pt x="218354" y="213057"/>
                  </a:lnTo>
                  <a:close/>
                  <a:moveTo>
                    <a:pt x="328904" y="150624"/>
                  </a:moveTo>
                  <a:lnTo>
                    <a:pt x="405965" y="150624"/>
                  </a:lnTo>
                  <a:lnTo>
                    <a:pt x="405965" y="213057"/>
                  </a:lnTo>
                  <a:lnTo>
                    <a:pt x="328904" y="213057"/>
                  </a:lnTo>
                  <a:lnTo>
                    <a:pt x="328904" y="150624"/>
                  </a:lnTo>
                  <a:close/>
                  <a:moveTo>
                    <a:pt x="422743" y="150624"/>
                  </a:moveTo>
                  <a:lnTo>
                    <a:pt x="499803" y="150624"/>
                  </a:lnTo>
                  <a:lnTo>
                    <a:pt x="499803" y="213057"/>
                  </a:lnTo>
                  <a:lnTo>
                    <a:pt x="422743" y="213057"/>
                  </a:lnTo>
                  <a:lnTo>
                    <a:pt x="422743" y="150624"/>
                  </a:lnTo>
                  <a:close/>
                  <a:moveTo>
                    <a:pt x="405998" y="71433"/>
                  </a:moveTo>
                  <a:lnTo>
                    <a:pt x="405998" y="133832"/>
                  </a:lnTo>
                  <a:lnTo>
                    <a:pt x="328938" y="133832"/>
                  </a:lnTo>
                  <a:lnTo>
                    <a:pt x="328938" y="71433"/>
                  </a:lnTo>
                  <a:lnTo>
                    <a:pt x="405998" y="71433"/>
                  </a:lnTo>
                  <a:close/>
                  <a:moveTo>
                    <a:pt x="312159" y="71433"/>
                  </a:moveTo>
                  <a:lnTo>
                    <a:pt x="312159" y="133832"/>
                  </a:lnTo>
                  <a:lnTo>
                    <a:pt x="235099" y="133832"/>
                  </a:lnTo>
                  <a:lnTo>
                    <a:pt x="235099" y="71433"/>
                  </a:lnTo>
                  <a:lnTo>
                    <a:pt x="312159" y="71433"/>
                  </a:lnTo>
                  <a:close/>
                  <a:moveTo>
                    <a:pt x="218354" y="71433"/>
                  </a:moveTo>
                  <a:lnTo>
                    <a:pt x="218354" y="133832"/>
                  </a:lnTo>
                  <a:lnTo>
                    <a:pt x="141294" y="133832"/>
                  </a:lnTo>
                  <a:lnTo>
                    <a:pt x="141294" y="71433"/>
                  </a:lnTo>
                  <a:lnTo>
                    <a:pt x="218354" y="71433"/>
                  </a:lnTo>
                  <a:close/>
                  <a:moveTo>
                    <a:pt x="47455" y="71433"/>
                  </a:moveTo>
                  <a:lnTo>
                    <a:pt x="124515" y="71433"/>
                  </a:lnTo>
                  <a:lnTo>
                    <a:pt x="124515" y="133832"/>
                  </a:lnTo>
                  <a:lnTo>
                    <a:pt x="47455" y="133832"/>
                  </a:lnTo>
                  <a:lnTo>
                    <a:pt x="47455" y="71433"/>
                  </a:lnTo>
                  <a:close/>
                  <a:moveTo>
                    <a:pt x="47455" y="150624"/>
                  </a:moveTo>
                  <a:lnTo>
                    <a:pt x="124515" y="150624"/>
                  </a:lnTo>
                  <a:lnTo>
                    <a:pt x="124515" y="213057"/>
                  </a:lnTo>
                  <a:lnTo>
                    <a:pt x="47455" y="213057"/>
                  </a:lnTo>
                  <a:lnTo>
                    <a:pt x="47455" y="150624"/>
                  </a:lnTo>
                  <a:close/>
                  <a:moveTo>
                    <a:pt x="47455" y="292282"/>
                  </a:moveTo>
                  <a:lnTo>
                    <a:pt x="47455" y="229849"/>
                  </a:lnTo>
                  <a:lnTo>
                    <a:pt x="124515" y="229849"/>
                  </a:lnTo>
                  <a:lnTo>
                    <a:pt x="124515" y="292282"/>
                  </a:lnTo>
                  <a:lnTo>
                    <a:pt x="47455" y="292282"/>
                  </a:lnTo>
                  <a:close/>
                  <a:moveTo>
                    <a:pt x="141260" y="292282"/>
                  </a:moveTo>
                  <a:lnTo>
                    <a:pt x="141260" y="229849"/>
                  </a:lnTo>
                  <a:lnTo>
                    <a:pt x="218321" y="229849"/>
                  </a:lnTo>
                  <a:lnTo>
                    <a:pt x="218321" y="292282"/>
                  </a:lnTo>
                  <a:lnTo>
                    <a:pt x="141260" y="292282"/>
                  </a:lnTo>
                  <a:close/>
                  <a:moveTo>
                    <a:pt x="235099" y="292282"/>
                  </a:moveTo>
                  <a:lnTo>
                    <a:pt x="235099" y="229849"/>
                  </a:lnTo>
                  <a:lnTo>
                    <a:pt x="312159" y="229849"/>
                  </a:lnTo>
                  <a:lnTo>
                    <a:pt x="312159" y="292282"/>
                  </a:lnTo>
                  <a:lnTo>
                    <a:pt x="235099" y="292282"/>
                  </a:lnTo>
                  <a:close/>
                  <a:moveTo>
                    <a:pt x="328904" y="292282"/>
                  </a:moveTo>
                  <a:lnTo>
                    <a:pt x="328904" y="229849"/>
                  </a:lnTo>
                  <a:lnTo>
                    <a:pt x="405965" y="229849"/>
                  </a:lnTo>
                  <a:lnTo>
                    <a:pt x="405965" y="292282"/>
                  </a:lnTo>
                  <a:lnTo>
                    <a:pt x="328904" y="292282"/>
                  </a:lnTo>
                  <a:close/>
                  <a:moveTo>
                    <a:pt x="422743" y="292282"/>
                  </a:moveTo>
                  <a:lnTo>
                    <a:pt x="422743" y="229849"/>
                  </a:lnTo>
                  <a:lnTo>
                    <a:pt x="499803" y="229849"/>
                  </a:lnTo>
                  <a:lnTo>
                    <a:pt x="499803" y="292282"/>
                  </a:lnTo>
                  <a:lnTo>
                    <a:pt x="422743" y="292282"/>
                  </a:lnTo>
                  <a:close/>
                  <a:moveTo>
                    <a:pt x="593642" y="292282"/>
                  </a:moveTo>
                  <a:lnTo>
                    <a:pt x="516582" y="292282"/>
                  </a:lnTo>
                  <a:lnTo>
                    <a:pt x="516582" y="229849"/>
                  </a:lnTo>
                  <a:lnTo>
                    <a:pt x="593642" y="229849"/>
                  </a:lnTo>
                  <a:lnTo>
                    <a:pt x="593642" y="292282"/>
                  </a:lnTo>
                  <a:close/>
                  <a:moveTo>
                    <a:pt x="593642" y="213057"/>
                  </a:moveTo>
                  <a:lnTo>
                    <a:pt x="516582" y="213057"/>
                  </a:lnTo>
                  <a:lnTo>
                    <a:pt x="516582" y="150624"/>
                  </a:lnTo>
                  <a:lnTo>
                    <a:pt x="593642" y="150624"/>
                  </a:lnTo>
                  <a:lnTo>
                    <a:pt x="593642" y="213057"/>
                  </a:lnTo>
                  <a:close/>
                </a:path>
              </a:pathLst>
            </a:custGeom>
            <a:solidFill>
              <a:srgbClr val="002B49"/>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1" name="Google Shape;611;p19"/>
            <p:cNvSpPr/>
            <p:nvPr/>
          </p:nvSpPr>
          <p:spPr>
            <a:xfrm>
              <a:off x="3544899" y="5956282"/>
              <a:ext cx="51808" cy="40586"/>
            </a:xfrm>
            <a:custGeom>
              <a:rect b="b" l="l" r="r" t="t"/>
              <a:pathLst>
                <a:path extrusionOk="0" h="40586" w="51808">
                  <a:moveTo>
                    <a:pt x="49347" y="2468"/>
                  </a:moveTo>
                  <a:cubicBezTo>
                    <a:pt x="46065" y="-823"/>
                    <a:pt x="40774" y="-823"/>
                    <a:pt x="37492" y="2468"/>
                  </a:cubicBezTo>
                  <a:lnTo>
                    <a:pt x="19709" y="20302"/>
                  </a:lnTo>
                  <a:lnTo>
                    <a:pt x="14317" y="14894"/>
                  </a:lnTo>
                  <a:cubicBezTo>
                    <a:pt x="11035" y="11603"/>
                    <a:pt x="5744" y="11603"/>
                    <a:pt x="2461" y="14894"/>
                  </a:cubicBezTo>
                  <a:cubicBezTo>
                    <a:pt x="-820" y="18186"/>
                    <a:pt x="-820" y="23492"/>
                    <a:pt x="2461" y="26783"/>
                  </a:cubicBezTo>
                  <a:lnTo>
                    <a:pt x="13781" y="38135"/>
                  </a:lnTo>
                  <a:cubicBezTo>
                    <a:pt x="15355" y="39713"/>
                    <a:pt x="17498" y="40586"/>
                    <a:pt x="19709" y="40586"/>
                  </a:cubicBezTo>
                  <a:cubicBezTo>
                    <a:pt x="21919" y="40586"/>
                    <a:pt x="24062" y="39713"/>
                    <a:pt x="25637" y="38135"/>
                  </a:cubicBezTo>
                  <a:lnTo>
                    <a:pt x="49347" y="14357"/>
                  </a:lnTo>
                  <a:cubicBezTo>
                    <a:pt x="52629" y="11066"/>
                    <a:pt x="52629" y="5760"/>
                    <a:pt x="49347" y="2468"/>
                  </a:cubicBezTo>
                  <a:close/>
                </a:path>
              </a:pathLst>
            </a:custGeom>
            <a:solidFill>
              <a:srgbClr val="4BCDD5"/>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2" name="Google Shape;612;p19"/>
            <p:cNvSpPr/>
            <p:nvPr/>
          </p:nvSpPr>
          <p:spPr>
            <a:xfrm>
              <a:off x="3357355" y="6036883"/>
              <a:ext cx="51808" cy="40586"/>
            </a:xfrm>
            <a:custGeom>
              <a:rect b="b" l="l" r="r" t="t"/>
              <a:pathLst>
                <a:path extrusionOk="0" h="40586" w="51808">
                  <a:moveTo>
                    <a:pt x="49347" y="2468"/>
                  </a:moveTo>
                  <a:cubicBezTo>
                    <a:pt x="46065" y="-823"/>
                    <a:pt x="40774" y="-823"/>
                    <a:pt x="37492" y="2468"/>
                  </a:cubicBezTo>
                  <a:lnTo>
                    <a:pt x="19709" y="20302"/>
                  </a:lnTo>
                  <a:lnTo>
                    <a:pt x="14317" y="14894"/>
                  </a:lnTo>
                  <a:cubicBezTo>
                    <a:pt x="11035" y="11603"/>
                    <a:pt x="5744" y="11603"/>
                    <a:pt x="2461" y="14894"/>
                  </a:cubicBezTo>
                  <a:cubicBezTo>
                    <a:pt x="-820" y="18186"/>
                    <a:pt x="-820" y="23492"/>
                    <a:pt x="2461" y="26783"/>
                  </a:cubicBezTo>
                  <a:lnTo>
                    <a:pt x="13781" y="38135"/>
                  </a:lnTo>
                  <a:cubicBezTo>
                    <a:pt x="15355" y="39713"/>
                    <a:pt x="17498" y="40586"/>
                    <a:pt x="19709" y="40586"/>
                  </a:cubicBezTo>
                  <a:cubicBezTo>
                    <a:pt x="21919" y="40586"/>
                    <a:pt x="24063" y="39713"/>
                    <a:pt x="25637" y="38135"/>
                  </a:cubicBezTo>
                  <a:lnTo>
                    <a:pt x="49347" y="14357"/>
                  </a:lnTo>
                  <a:cubicBezTo>
                    <a:pt x="52629" y="11066"/>
                    <a:pt x="52629" y="5760"/>
                    <a:pt x="49347" y="2468"/>
                  </a:cubicBezTo>
                  <a:close/>
                </a:path>
              </a:pathLst>
            </a:custGeom>
            <a:solidFill>
              <a:srgbClr val="4BCDD5"/>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3" name="Google Shape;613;p19"/>
            <p:cNvSpPr/>
            <p:nvPr/>
          </p:nvSpPr>
          <p:spPr>
            <a:xfrm>
              <a:off x="3638670" y="6036883"/>
              <a:ext cx="51808" cy="40586"/>
            </a:xfrm>
            <a:custGeom>
              <a:rect b="b" l="l" r="r" t="t"/>
              <a:pathLst>
                <a:path extrusionOk="0" h="40586" w="51808">
                  <a:moveTo>
                    <a:pt x="49347" y="2468"/>
                  </a:moveTo>
                  <a:cubicBezTo>
                    <a:pt x="46065" y="-823"/>
                    <a:pt x="40774" y="-823"/>
                    <a:pt x="37492" y="2468"/>
                  </a:cubicBezTo>
                  <a:lnTo>
                    <a:pt x="19709" y="20302"/>
                  </a:lnTo>
                  <a:lnTo>
                    <a:pt x="14317" y="14894"/>
                  </a:lnTo>
                  <a:cubicBezTo>
                    <a:pt x="11035" y="11603"/>
                    <a:pt x="5743" y="11603"/>
                    <a:pt x="2461" y="14894"/>
                  </a:cubicBezTo>
                  <a:cubicBezTo>
                    <a:pt x="-820" y="18186"/>
                    <a:pt x="-820" y="23492"/>
                    <a:pt x="2461" y="26783"/>
                  </a:cubicBezTo>
                  <a:lnTo>
                    <a:pt x="13781" y="38135"/>
                  </a:lnTo>
                  <a:cubicBezTo>
                    <a:pt x="15355" y="39713"/>
                    <a:pt x="17498" y="40586"/>
                    <a:pt x="19709" y="40586"/>
                  </a:cubicBezTo>
                  <a:cubicBezTo>
                    <a:pt x="21919" y="40586"/>
                    <a:pt x="24062" y="39713"/>
                    <a:pt x="25637" y="38135"/>
                  </a:cubicBezTo>
                  <a:lnTo>
                    <a:pt x="49347" y="14357"/>
                  </a:lnTo>
                  <a:cubicBezTo>
                    <a:pt x="52629" y="11066"/>
                    <a:pt x="52629" y="5760"/>
                    <a:pt x="49347" y="2468"/>
                  </a:cubicBezTo>
                  <a:close/>
                </a:path>
              </a:pathLst>
            </a:custGeom>
            <a:solidFill>
              <a:srgbClr val="4BCDD5"/>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4" name="Google Shape;614;p19"/>
            <p:cNvSpPr/>
            <p:nvPr/>
          </p:nvSpPr>
          <p:spPr>
            <a:xfrm>
              <a:off x="3263583" y="5875680"/>
              <a:ext cx="51808" cy="40586"/>
            </a:xfrm>
            <a:custGeom>
              <a:rect b="b" l="l" r="r" t="t"/>
              <a:pathLst>
                <a:path extrusionOk="0" h="40586" w="51808">
                  <a:moveTo>
                    <a:pt x="49347" y="2468"/>
                  </a:moveTo>
                  <a:cubicBezTo>
                    <a:pt x="46065" y="-823"/>
                    <a:pt x="40774" y="-823"/>
                    <a:pt x="37492" y="2468"/>
                  </a:cubicBezTo>
                  <a:lnTo>
                    <a:pt x="19709" y="20302"/>
                  </a:lnTo>
                  <a:lnTo>
                    <a:pt x="14317" y="14894"/>
                  </a:lnTo>
                  <a:cubicBezTo>
                    <a:pt x="11035" y="11603"/>
                    <a:pt x="5744" y="11603"/>
                    <a:pt x="2462" y="14894"/>
                  </a:cubicBezTo>
                  <a:cubicBezTo>
                    <a:pt x="-821" y="18186"/>
                    <a:pt x="-821" y="23492"/>
                    <a:pt x="2462" y="26783"/>
                  </a:cubicBezTo>
                  <a:lnTo>
                    <a:pt x="13781" y="38135"/>
                  </a:lnTo>
                  <a:cubicBezTo>
                    <a:pt x="15355" y="39713"/>
                    <a:pt x="17498" y="40586"/>
                    <a:pt x="19709" y="40586"/>
                  </a:cubicBezTo>
                  <a:cubicBezTo>
                    <a:pt x="21919" y="40586"/>
                    <a:pt x="24063" y="39713"/>
                    <a:pt x="25637" y="38135"/>
                  </a:cubicBezTo>
                  <a:lnTo>
                    <a:pt x="49347" y="14357"/>
                  </a:lnTo>
                  <a:cubicBezTo>
                    <a:pt x="52629" y="11066"/>
                    <a:pt x="52629" y="5760"/>
                    <a:pt x="49347" y="2468"/>
                  </a:cubicBezTo>
                  <a:close/>
                </a:path>
              </a:pathLst>
            </a:custGeom>
            <a:solidFill>
              <a:srgbClr val="4BCDD5"/>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cxnSp>
        <p:nvCxnSpPr>
          <p:cNvPr id="615" name="Google Shape;615;p19"/>
          <p:cNvCxnSpPr/>
          <p:nvPr/>
        </p:nvCxnSpPr>
        <p:spPr>
          <a:xfrm flipH="1">
            <a:off x="8090796" y="2442583"/>
            <a:ext cx="3900" cy="3853200"/>
          </a:xfrm>
          <a:prstGeom prst="straightConnector1">
            <a:avLst/>
          </a:prstGeom>
          <a:noFill/>
          <a:ln cap="flat" cmpd="sng" w="12700">
            <a:solidFill>
              <a:srgbClr val="BFBFBF"/>
            </a:solidFill>
            <a:prstDash val="dash"/>
            <a:round/>
            <a:headEnd len="sm" w="sm" type="none"/>
            <a:tailEnd len="sm" w="sm" type="none"/>
          </a:ln>
        </p:spPr>
      </p:cxnSp>
      <p:pic>
        <p:nvPicPr>
          <p:cNvPr id="616" name="Google Shape;616;p19" title="4Appsub.png"/>
          <p:cNvPicPr preferRelativeResize="0"/>
          <p:nvPr/>
        </p:nvPicPr>
        <p:blipFill rotWithShape="1">
          <a:blip r:embed="rId3">
            <a:alphaModFix/>
          </a:blip>
          <a:srcRect b="59" l="0" r="0" t="59"/>
          <a:stretch/>
        </p:blipFill>
        <p:spPr>
          <a:xfrm>
            <a:off x="5265480" y="-951"/>
            <a:ext cx="5498593"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21"/>
          <p:cNvSpPr/>
          <p:nvPr/>
        </p:nvSpPr>
        <p:spPr>
          <a:xfrm>
            <a:off x="281622" y="5340411"/>
            <a:ext cx="11329805" cy="1365189"/>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622" name="Google Shape;622;p21"/>
          <p:cNvSpPr txBox="1"/>
          <p:nvPr>
            <p:ph type="title"/>
          </p:nvPr>
        </p:nvSpPr>
        <p:spPr>
          <a:xfrm>
            <a:off x="576000" y="900001"/>
            <a:ext cx="9592800" cy="57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700"/>
              <a:buNone/>
            </a:pPr>
            <a:r>
              <a:rPr lang="en-GB" sz="3733">
                <a:extLst>
                  <a:ext uri="http://customooxmlschemas.google.com/">
                    <go:slidesCustomData xmlns:go="http://customooxmlschemas.google.com/" textRoundtripDataId="116"/>
                  </a:ext>
                </a:extLst>
              </a:rPr>
              <a:t>Pre</a:t>
            </a:r>
            <a:r>
              <a:rPr lang="en-GB" sz="3733"/>
              <a:t>-Evaluation Steps</a:t>
            </a:r>
            <a:endParaRPr sz="3733"/>
          </a:p>
        </p:txBody>
      </p:sp>
      <p:sp>
        <p:nvSpPr>
          <p:cNvPr id="623" name="Google Shape;623;p21"/>
          <p:cNvSpPr/>
          <p:nvPr/>
        </p:nvSpPr>
        <p:spPr>
          <a:xfrm>
            <a:off x="281625" y="1903449"/>
            <a:ext cx="1950600" cy="33069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24" name="Google Shape;624;p21"/>
          <p:cNvSpPr/>
          <p:nvPr/>
        </p:nvSpPr>
        <p:spPr>
          <a:xfrm>
            <a:off x="462707" y="2057781"/>
            <a:ext cx="1269747"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Administrative Check</a:t>
            </a:r>
            <a:endParaRPr b="0" i="0" u="none" cap="none" strike="noStrike">
              <a:solidFill>
                <a:srgbClr val="0B3458"/>
              </a:solidFill>
              <a:latin typeface="Arial"/>
              <a:ea typeface="Arial"/>
              <a:cs typeface="Arial"/>
              <a:sym typeface="Arial"/>
            </a:endParaRPr>
          </a:p>
        </p:txBody>
      </p:sp>
      <p:sp>
        <p:nvSpPr>
          <p:cNvPr id="625" name="Google Shape;625;p21"/>
          <p:cNvSpPr/>
          <p:nvPr/>
        </p:nvSpPr>
        <p:spPr>
          <a:xfrm>
            <a:off x="453055" y="2570586"/>
            <a:ext cx="1671068" cy="23698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Purpose</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GB">
                <a:solidFill>
                  <a:srgbClr val="0B3458"/>
                </a:solidFill>
              </a:rPr>
              <a:t>ICANN verifies payment, then places identical applications in contention sets in preparation for Reveal Day.</a:t>
            </a:r>
            <a:endParaRPr>
              <a:solidFill>
                <a:srgbClr val="0B3458"/>
              </a:solidFill>
            </a:endParaRPr>
          </a:p>
          <a:p>
            <a:pPr indent="0" lvl="0" marL="0" marR="0" rtl="0" algn="l">
              <a:lnSpc>
                <a:spcPct val="100000"/>
              </a:lnSpc>
              <a:spcBef>
                <a:spcPts val="0"/>
              </a:spcBef>
              <a:spcAft>
                <a:spcPts val="0"/>
              </a:spcAft>
              <a:buClr>
                <a:srgbClr val="000000"/>
              </a:buClr>
              <a:buSzPts val="1400"/>
              <a:buFont typeface="Arial"/>
              <a:buNone/>
            </a:pPr>
            <a:r>
              <a:t/>
            </a:r>
            <a:endParaRPr sz="500">
              <a:solidFill>
                <a:srgbClr val="0B3458"/>
              </a:solidFill>
            </a:endParaRPr>
          </a:p>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Outcome</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rgbClr val="0B3458"/>
                </a:solidFill>
                <a:latin typeface="Arial"/>
                <a:ea typeface="Arial"/>
                <a:cs typeface="Arial"/>
                <a:sym typeface="Arial"/>
              </a:rPr>
              <a:t>Applications passing check proceed to reveal day.</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B3458"/>
              </a:solidFill>
              <a:latin typeface="Arial"/>
              <a:ea typeface="Arial"/>
              <a:cs typeface="Arial"/>
              <a:sym typeface="Arial"/>
            </a:endParaRPr>
          </a:p>
        </p:txBody>
      </p:sp>
      <p:sp>
        <p:nvSpPr>
          <p:cNvPr id="626" name="Google Shape;626;p21"/>
          <p:cNvSpPr/>
          <p:nvPr/>
        </p:nvSpPr>
        <p:spPr>
          <a:xfrm>
            <a:off x="2593308" y="1903449"/>
            <a:ext cx="1950600" cy="33069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27" name="Google Shape;627;p21"/>
          <p:cNvSpPr/>
          <p:nvPr/>
        </p:nvSpPr>
        <p:spPr>
          <a:xfrm>
            <a:off x="2756258" y="2057780"/>
            <a:ext cx="1228765" cy="245580"/>
          </a:xfrm>
          <a:prstGeom prst="rect">
            <a:avLst/>
          </a:prstGeom>
          <a:noFill/>
          <a:ln>
            <a:noFill/>
          </a:ln>
        </p:spPr>
        <p:txBody>
          <a:bodyPr anchorCtr="0" anchor="t" bIns="0" lIns="0" spcFirstLastPara="1" rIns="0" wrap="square" tIns="0">
            <a:spAutoFit/>
          </a:bodyPr>
          <a:lstStyle/>
          <a:p>
            <a:pPr indent="0" lvl="0" marL="0" marR="0" rtl="0" algn="l">
              <a:lnSpc>
                <a:spcPct val="114285"/>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Reveal Day</a:t>
            </a:r>
            <a:endParaRPr b="0" i="0" u="none" cap="none" strike="noStrike">
              <a:solidFill>
                <a:srgbClr val="0B3458"/>
              </a:solidFill>
              <a:latin typeface="Arial"/>
              <a:ea typeface="Arial"/>
              <a:cs typeface="Arial"/>
              <a:sym typeface="Arial"/>
            </a:endParaRPr>
          </a:p>
        </p:txBody>
      </p:sp>
      <p:sp>
        <p:nvSpPr>
          <p:cNvPr id="628" name="Google Shape;628;p21"/>
          <p:cNvSpPr/>
          <p:nvPr/>
        </p:nvSpPr>
        <p:spPr>
          <a:xfrm>
            <a:off x="2711275" y="2570573"/>
            <a:ext cx="1854600" cy="253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Purpose</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rgbClr val="0B3458"/>
                </a:solidFill>
                <a:latin typeface="Arial"/>
                <a:ea typeface="Arial"/>
                <a:cs typeface="Arial"/>
                <a:sym typeface="Arial"/>
                <a:extLst>
                  <a:ext uri="http://customooxmlschemas.google.com/">
                    <go:slidesCustomData xmlns:go="http://customooxmlschemas.google.com/" textRoundtripDataId="117"/>
                  </a:ext>
                </a:extLst>
              </a:rPr>
              <a:t>Public application information is published</a:t>
            </a:r>
            <a:r>
              <a:rPr b="0" i="0" lang="en-GB" u="none" cap="none" strike="noStrike">
                <a:solidFill>
                  <a:srgbClr val="0B3458"/>
                </a:solidFill>
                <a:latin typeface="Arial"/>
                <a:ea typeface="Arial"/>
                <a:cs typeface="Arial"/>
                <a:sym typeface="Arial"/>
              </a:rPr>
              <a:t>.</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Outcome</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rgbClr val="0B3458"/>
                </a:solidFill>
                <a:latin typeface="Arial"/>
                <a:ea typeface="Arial"/>
                <a:cs typeface="Arial"/>
                <a:sym typeface="Arial"/>
              </a:rPr>
              <a:t>Applicants and public see </a:t>
            </a:r>
            <a:r>
              <a:rPr b="0" i="0" lang="en-GB" u="none" cap="none" strike="noStrike">
                <a:solidFill>
                  <a:srgbClr val="0B3458"/>
                </a:solidFill>
                <a:latin typeface="Arial"/>
                <a:ea typeface="Arial"/>
                <a:cs typeface="Arial"/>
                <a:sym typeface="Arial"/>
                <a:extLst>
                  <a:ext uri="http://customooxmlschemas.google.com/">
                    <go:slidesCustomData xmlns:go="http://customooxmlschemas.google.com/" textRoundtripDataId="118"/>
                  </a:ext>
                </a:extLst>
              </a:rPr>
              <a:t>applied-for </a:t>
            </a:r>
            <a:r>
              <a:rPr lang="en-GB">
                <a:solidFill>
                  <a:srgbClr val="0B3458"/>
                </a:solidFill>
              </a:rPr>
              <a:t>strings and other public application information.</a:t>
            </a:r>
            <a:endParaRPr b="0" i="0" u="none" cap="none" strike="noStrike">
              <a:solidFill>
                <a:srgbClr val="0B3458"/>
              </a:solidFill>
              <a:latin typeface="Arial"/>
              <a:ea typeface="Arial"/>
              <a:cs typeface="Arial"/>
              <a:sym typeface="Arial"/>
            </a:endParaRPr>
          </a:p>
        </p:txBody>
      </p:sp>
      <p:sp>
        <p:nvSpPr>
          <p:cNvPr id="629" name="Google Shape;629;p21"/>
          <p:cNvSpPr/>
          <p:nvPr/>
        </p:nvSpPr>
        <p:spPr>
          <a:xfrm>
            <a:off x="4904990" y="1903449"/>
            <a:ext cx="1950600" cy="33069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30" name="Google Shape;630;p21"/>
          <p:cNvSpPr/>
          <p:nvPr/>
        </p:nvSpPr>
        <p:spPr>
          <a:xfrm>
            <a:off x="5071854" y="2057781"/>
            <a:ext cx="1209581"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Replacement Period</a:t>
            </a:r>
            <a:endParaRPr b="0" i="0" u="none" cap="none" strike="noStrike">
              <a:solidFill>
                <a:srgbClr val="0B3458"/>
              </a:solidFill>
              <a:latin typeface="Arial"/>
              <a:ea typeface="Arial"/>
              <a:cs typeface="Arial"/>
              <a:sym typeface="Arial"/>
            </a:endParaRPr>
          </a:p>
        </p:txBody>
      </p:sp>
      <p:sp>
        <p:nvSpPr>
          <p:cNvPr id="631" name="Google Shape;631;p21"/>
          <p:cNvSpPr/>
          <p:nvPr/>
        </p:nvSpPr>
        <p:spPr>
          <a:xfrm>
            <a:off x="5091553" y="2570586"/>
            <a:ext cx="1626489" cy="19389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Purpose</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rgbClr val="0B3458"/>
                </a:solidFill>
                <a:latin typeface="Arial"/>
                <a:ea typeface="Arial"/>
                <a:cs typeface="Arial"/>
                <a:sym typeface="Arial"/>
                <a:extLst>
                  <a:ext uri="http://customooxmlschemas.google.com/">
                    <go:slidesCustomData xmlns:go="http://customooxmlschemas.google.com/" textRoundtripDataId="119"/>
                  </a:ext>
                </a:extLst>
              </a:rPr>
              <a:t>Applicants </a:t>
            </a:r>
            <a:r>
              <a:rPr lang="en-GB">
                <a:solidFill>
                  <a:srgbClr val="0B3458"/>
                </a:solidFill>
              </a:rPr>
              <a:t>may choose to replace their application with pre-submitted Replacement String application.</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Outcome</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rgbClr val="0B3458"/>
                </a:solidFill>
                <a:latin typeface="Arial"/>
                <a:ea typeface="Arial"/>
                <a:cs typeface="Arial"/>
                <a:sym typeface="Arial"/>
              </a:rPr>
              <a:t>Application avoids contention.</a:t>
            </a:r>
            <a:endParaRPr b="0" i="0" u="none" cap="none" strike="noStrike">
              <a:solidFill>
                <a:srgbClr val="0B3458"/>
              </a:solidFill>
              <a:latin typeface="Arial"/>
              <a:ea typeface="Arial"/>
              <a:cs typeface="Arial"/>
              <a:sym typeface="Arial"/>
            </a:endParaRPr>
          </a:p>
        </p:txBody>
      </p:sp>
      <p:sp>
        <p:nvSpPr>
          <p:cNvPr id="632" name="Google Shape;632;p21"/>
          <p:cNvSpPr/>
          <p:nvPr/>
        </p:nvSpPr>
        <p:spPr>
          <a:xfrm>
            <a:off x="7216673" y="1903449"/>
            <a:ext cx="1950600" cy="33069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33" name="Google Shape;633;p21"/>
          <p:cNvSpPr/>
          <p:nvPr/>
        </p:nvSpPr>
        <p:spPr>
          <a:xfrm>
            <a:off x="7387226" y="2057781"/>
            <a:ext cx="1710817"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String Confirmation Day</a:t>
            </a:r>
            <a:endParaRPr b="0" i="0" u="none" cap="none" strike="noStrike">
              <a:solidFill>
                <a:srgbClr val="0B3458"/>
              </a:solidFill>
              <a:latin typeface="Arial"/>
              <a:ea typeface="Arial"/>
              <a:cs typeface="Arial"/>
              <a:sym typeface="Arial"/>
            </a:endParaRPr>
          </a:p>
        </p:txBody>
      </p:sp>
      <p:sp>
        <p:nvSpPr>
          <p:cNvPr id="634" name="Google Shape;634;p21"/>
          <p:cNvSpPr/>
          <p:nvPr/>
        </p:nvSpPr>
        <p:spPr>
          <a:xfrm>
            <a:off x="7387225" y="2570575"/>
            <a:ext cx="1710900" cy="203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67"/>
              <a:buFont typeface="Arial"/>
              <a:buNone/>
            </a:pPr>
            <a:r>
              <a:rPr b="1" i="0" lang="en-GB" u="none" cap="none" strike="noStrike">
                <a:solidFill>
                  <a:srgbClr val="0B3458"/>
                </a:solidFill>
                <a:latin typeface="Arial"/>
                <a:ea typeface="Arial"/>
                <a:cs typeface="Arial"/>
                <a:sym typeface="Arial"/>
              </a:rPr>
              <a:t>Purpose</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0" i="0" lang="en-GB" u="none" cap="none" strike="noStrike">
                <a:solidFill>
                  <a:srgbClr val="0B3458"/>
                </a:solidFill>
                <a:latin typeface="Arial"/>
                <a:ea typeface="Arial"/>
                <a:cs typeface="Arial"/>
                <a:sym typeface="Arial"/>
                <a:extLst>
                  <a:ext uri="http://customooxmlschemas.google.com/">
                    <go:slidesCustomData xmlns:go="http://customooxmlschemas.google.com/" textRoundtripDataId="120"/>
                  </a:ext>
                </a:extLst>
              </a:rPr>
              <a:t>Final applied-for strings and </a:t>
            </a:r>
            <a:r>
              <a:rPr lang="en-GB">
                <a:solidFill>
                  <a:srgbClr val="0B3458"/>
                </a:solidFill>
              </a:rPr>
              <a:t>applications published. Initial list of contention sets updated.</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t/>
            </a:r>
            <a:endParaRPr b="1"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1" i="0" lang="en-GB" u="none" cap="none" strike="noStrike">
                <a:solidFill>
                  <a:srgbClr val="0B3458"/>
                </a:solidFill>
                <a:latin typeface="Arial"/>
                <a:ea typeface="Arial"/>
                <a:cs typeface="Arial"/>
                <a:sym typeface="Arial"/>
              </a:rPr>
              <a:t>Outcome</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0" i="0" lang="en-GB" u="none" cap="none" strike="noStrike">
                <a:solidFill>
                  <a:srgbClr val="0B3458"/>
                </a:solidFill>
                <a:latin typeface="Arial"/>
                <a:ea typeface="Arial"/>
                <a:cs typeface="Arial"/>
                <a:sym typeface="Arial"/>
              </a:rPr>
              <a:t>Community input period begins.</a:t>
            </a:r>
            <a:endParaRPr b="0" i="0" u="none" cap="none" strike="noStrike">
              <a:solidFill>
                <a:srgbClr val="0B3458"/>
              </a:solidFill>
              <a:latin typeface="Arial"/>
              <a:ea typeface="Arial"/>
              <a:cs typeface="Arial"/>
              <a:sym typeface="Arial"/>
            </a:endParaRPr>
          </a:p>
        </p:txBody>
      </p:sp>
      <p:sp>
        <p:nvSpPr>
          <p:cNvPr id="635" name="Google Shape;635;p21"/>
          <p:cNvSpPr/>
          <p:nvPr/>
        </p:nvSpPr>
        <p:spPr>
          <a:xfrm>
            <a:off x="9528355" y="1903449"/>
            <a:ext cx="2083200" cy="33069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36" name="Google Shape;636;p21"/>
          <p:cNvSpPr/>
          <p:nvPr/>
        </p:nvSpPr>
        <p:spPr>
          <a:xfrm>
            <a:off x="9703873" y="2057781"/>
            <a:ext cx="1306276"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Prioritization Draw</a:t>
            </a:r>
            <a:endParaRPr b="0" i="0" u="none" cap="none" strike="noStrike">
              <a:solidFill>
                <a:srgbClr val="0B3458"/>
              </a:solidFill>
              <a:latin typeface="Arial"/>
              <a:ea typeface="Arial"/>
              <a:cs typeface="Arial"/>
              <a:sym typeface="Arial"/>
            </a:endParaRPr>
          </a:p>
        </p:txBody>
      </p:sp>
      <p:sp>
        <p:nvSpPr>
          <p:cNvPr id="637" name="Google Shape;637;p21"/>
          <p:cNvSpPr/>
          <p:nvPr/>
        </p:nvSpPr>
        <p:spPr>
          <a:xfrm>
            <a:off x="9703872" y="2570586"/>
            <a:ext cx="1776928" cy="19389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Purpose</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rgbClr val="0B3458"/>
                </a:solidFill>
                <a:latin typeface="Arial"/>
                <a:ea typeface="Arial"/>
                <a:cs typeface="Arial"/>
                <a:sym typeface="Arial"/>
                <a:extLst>
                  <a:ext uri="http://customooxmlschemas.google.com/">
                    <go:slidesCustomData xmlns:go="http://customooxmlschemas.google.com/" textRoundtripDataId="121"/>
                  </a:ext>
                </a:extLst>
              </a:rPr>
              <a:t>Optional random draw assigns Priority Number</a:t>
            </a:r>
            <a:r>
              <a:rPr b="0" i="0" lang="en-GB" u="none" cap="none" strike="noStrike">
                <a:solidFill>
                  <a:srgbClr val="0B3458"/>
                </a:solidFill>
                <a:latin typeface="Arial"/>
                <a:ea typeface="Arial"/>
                <a:cs typeface="Arial"/>
                <a:sym typeface="Arial"/>
              </a:rPr>
              <a:t> </a:t>
            </a:r>
            <a:r>
              <a:rPr b="0" i="0" lang="en-GB" u="none" cap="none" strike="noStrike">
                <a:solidFill>
                  <a:srgbClr val="0B3458"/>
                </a:solidFill>
                <a:latin typeface="Arial"/>
                <a:ea typeface="Arial"/>
                <a:cs typeface="Arial"/>
                <a:sym typeface="Arial"/>
                <a:extLst>
                  <a:ext uri="http://customooxmlschemas.google.com/">
                    <go:slidesCustomData xmlns:go="http://customooxmlschemas.google.com/" textRoundtripDataId="122"/>
                  </a:ext>
                </a:extLst>
              </a:rPr>
              <a:t>for application processing</a:t>
            </a:r>
            <a:r>
              <a:rPr b="0" i="0" lang="en-GB" u="none" cap="none" strike="noStrike">
                <a:solidFill>
                  <a:srgbClr val="0B3458"/>
                </a:solidFill>
                <a:latin typeface="Arial"/>
                <a:ea typeface="Arial"/>
                <a:cs typeface="Arial"/>
                <a:sym typeface="Arial"/>
              </a:rPr>
              <a:t>.</a:t>
            </a:r>
            <a:r>
              <a:rPr b="0" i="0" lang="en-GB" u="none" cap="none" strike="noStrike">
                <a:solidFill>
                  <a:srgbClr val="0B3458"/>
                </a:solidFill>
                <a:latin typeface="Arial"/>
                <a:ea typeface="Arial"/>
                <a:cs typeface="Arial"/>
                <a:sym typeface="Arial"/>
              </a:rPr>
              <a:t> </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rgbClr val="0B3458"/>
                </a:solidFill>
                <a:latin typeface="Arial"/>
                <a:ea typeface="Arial"/>
                <a:cs typeface="Arial"/>
                <a:sym typeface="Arial"/>
              </a:rPr>
              <a:t>Outcome</a:t>
            </a:r>
            <a:endParaRPr b="0" i="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rgbClr val="0B3458"/>
                </a:solidFill>
                <a:latin typeface="Arial"/>
                <a:ea typeface="Arial"/>
                <a:cs typeface="Arial"/>
                <a:sym typeface="Arial"/>
              </a:rPr>
              <a:t>Establishes processing order.</a:t>
            </a:r>
            <a:endParaRPr b="0" i="0" u="none" cap="none" strike="noStrike">
              <a:solidFill>
                <a:srgbClr val="0B3458"/>
              </a:solidFill>
              <a:latin typeface="Arial"/>
              <a:ea typeface="Arial"/>
              <a:cs typeface="Arial"/>
              <a:sym typeface="Arial"/>
            </a:endParaRPr>
          </a:p>
        </p:txBody>
      </p:sp>
      <p:sp>
        <p:nvSpPr>
          <p:cNvPr id="638" name="Google Shape;638;p21"/>
          <p:cNvSpPr/>
          <p:nvPr/>
        </p:nvSpPr>
        <p:spPr>
          <a:xfrm>
            <a:off x="462707" y="1787327"/>
            <a:ext cx="1026775" cy="228568"/>
          </a:xfrm>
          <a:prstGeom prst="rect">
            <a:avLst/>
          </a:prstGeom>
          <a:solidFill>
            <a:schemeClr val="accent1"/>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u="none" cap="none" strike="noStrike">
                <a:solidFill>
                  <a:schemeClr val="lt1"/>
                </a:solidFill>
                <a:latin typeface="Arial"/>
                <a:ea typeface="Arial"/>
                <a:cs typeface="Arial"/>
                <a:sym typeface="Arial"/>
              </a:rPr>
              <a:t>Step 1</a:t>
            </a:r>
            <a:endParaRPr b="0" i="0" u="none" cap="none" strike="noStrike">
              <a:solidFill>
                <a:srgbClr val="000000"/>
              </a:solidFill>
              <a:latin typeface="Arial"/>
              <a:ea typeface="Arial"/>
              <a:cs typeface="Arial"/>
              <a:sym typeface="Arial"/>
            </a:endParaRPr>
          </a:p>
        </p:txBody>
      </p:sp>
      <p:sp>
        <p:nvSpPr>
          <p:cNvPr id="639" name="Google Shape;639;p21"/>
          <p:cNvSpPr/>
          <p:nvPr/>
        </p:nvSpPr>
        <p:spPr>
          <a:xfrm>
            <a:off x="2763665" y="1787327"/>
            <a:ext cx="1026900" cy="228600"/>
          </a:xfrm>
          <a:prstGeom prst="rect">
            <a:avLst/>
          </a:prstGeom>
          <a:solidFill>
            <a:schemeClr val="accent1"/>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u="none" cap="none" strike="noStrike">
                <a:solidFill>
                  <a:schemeClr val="lt1"/>
                </a:solidFill>
                <a:latin typeface="Arial"/>
                <a:ea typeface="Arial"/>
                <a:cs typeface="Arial"/>
                <a:sym typeface="Arial"/>
              </a:rPr>
              <a:t>Step 2</a:t>
            </a:r>
            <a:endParaRPr b="0" i="0" u="none" cap="none" strike="noStrike">
              <a:solidFill>
                <a:srgbClr val="000000"/>
              </a:solidFill>
              <a:latin typeface="Arial"/>
              <a:ea typeface="Arial"/>
              <a:cs typeface="Arial"/>
              <a:sym typeface="Arial"/>
            </a:endParaRPr>
          </a:p>
        </p:txBody>
      </p:sp>
      <p:sp>
        <p:nvSpPr>
          <p:cNvPr id="640" name="Google Shape;640;p21"/>
          <p:cNvSpPr/>
          <p:nvPr/>
        </p:nvSpPr>
        <p:spPr>
          <a:xfrm>
            <a:off x="5064634" y="1770495"/>
            <a:ext cx="1026775" cy="228568"/>
          </a:xfrm>
          <a:prstGeom prst="rect">
            <a:avLst/>
          </a:prstGeom>
          <a:solidFill>
            <a:schemeClr val="accent1"/>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u="none" cap="none" strike="noStrike">
                <a:solidFill>
                  <a:schemeClr val="lt1"/>
                </a:solidFill>
                <a:latin typeface="Arial"/>
                <a:ea typeface="Arial"/>
                <a:cs typeface="Arial"/>
                <a:sym typeface="Arial"/>
              </a:rPr>
              <a:t>Step 3</a:t>
            </a:r>
            <a:endParaRPr b="0" i="0" u="none" cap="none" strike="noStrike">
              <a:solidFill>
                <a:srgbClr val="000000"/>
              </a:solidFill>
              <a:latin typeface="Arial"/>
              <a:ea typeface="Arial"/>
              <a:cs typeface="Arial"/>
              <a:sym typeface="Arial"/>
            </a:endParaRPr>
          </a:p>
        </p:txBody>
      </p:sp>
      <p:sp>
        <p:nvSpPr>
          <p:cNvPr id="641" name="Google Shape;641;p21"/>
          <p:cNvSpPr/>
          <p:nvPr/>
        </p:nvSpPr>
        <p:spPr>
          <a:xfrm>
            <a:off x="7387226" y="1797467"/>
            <a:ext cx="1026775" cy="228568"/>
          </a:xfrm>
          <a:prstGeom prst="rect">
            <a:avLst/>
          </a:prstGeom>
          <a:solidFill>
            <a:schemeClr val="accent1"/>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u="none" cap="none" strike="noStrike">
                <a:solidFill>
                  <a:schemeClr val="lt1"/>
                </a:solidFill>
                <a:latin typeface="Arial"/>
                <a:ea typeface="Arial"/>
                <a:cs typeface="Arial"/>
                <a:sym typeface="Arial"/>
              </a:rPr>
              <a:t>Step 4</a:t>
            </a:r>
            <a:endParaRPr b="0" i="0" u="none" cap="none" strike="noStrike">
              <a:solidFill>
                <a:srgbClr val="000000"/>
              </a:solidFill>
              <a:latin typeface="Arial"/>
              <a:ea typeface="Arial"/>
              <a:cs typeface="Arial"/>
              <a:sym typeface="Arial"/>
            </a:endParaRPr>
          </a:p>
        </p:txBody>
      </p:sp>
      <p:sp>
        <p:nvSpPr>
          <p:cNvPr id="642" name="Google Shape;642;p21"/>
          <p:cNvSpPr/>
          <p:nvPr/>
        </p:nvSpPr>
        <p:spPr>
          <a:xfrm>
            <a:off x="9676500" y="1578150"/>
            <a:ext cx="1776900" cy="430800"/>
          </a:xfrm>
          <a:prstGeom prst="rect">
            <a:avLst/>
          </a:prstGeom>
          <a:solidFill>
            <a:schemeClr val="dk2"/>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lang="en-GB">
                <a:solidFill>
                  <a:schemeClr val="lt1"/>
                </a:solidFill>
              </a:rPr>
              <a:t>During String Evaluation</a:t>
            </a:r>
            <a:endParaRPr b="0" i="0" u="none" cap="none" strike="noStrike">
              <a:solidFill>
                <a:srgbClr val="000000"/>
              </a:solidFill>
              <a:latin typeface="Arial"/>
              <a:ea typeface="Arial"/>
              <a:cs typeface="Arial"/>
              <a:sym typeface="Arial"/>
            </a:endParaRPr>
          </a:p>
        </p:txBody>
      </p:sp>
      <p:cxnSp>
        <p:nvCxnSpPr>
          <p:cNvPr id="643" name="Google Shape;643;p21"/>
          <p:cNvCxnSpPr>
            <a:endCxn id="644" idx="6"/>
          </p:cNvCxnSpPr>
          <p:nvPr/>
        </p:nvCxnSpPr>
        <p:spPr>
          <a:xfrm>
            <a:off x="281468" y="5850233"/>
            <a:ext cx="10384800" cy="6900"/>
          </a:xfrm>
          <a:prstGeom prst="straightConnector1">
            <a:avLst/>
          </a:prstGeom>
          <a:noFill/>
          <a:ln cap="flat" cmpd="sng" w="19050">
            <a:solidFill>
              <a:schemeClr val="accent1"/>
            </a:solidFill>
            <a:prstDash val="solid"/>
            <a:round/>
            <a:headEnd len="sm" w="sm" type="none"/>
            <a:tailEnd len="sm" w="sm" type="none"/>
          </a:ln>
        </p:spPr>
      </p:cxnSp>
      <p:sp>
        <p:nvSpPr>
          <p:cNvPr id="645" name="Google Shape;645;p21"/>
          <p:cNvSpPr/>
          <p:nvPr/>
        </p:nvSpPr>
        <p:spPr>
          <a:xfrm>
            <a:off x="3414574" y="5340411"/>
            <a:ext cx="515433" cy="243840"/>
          </a:xfrm>
          <a:prstGeom prst="rect">
            <a:avLst/>
          </a:prstGeom>
          <a:no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accent2"/>
                </a:solidFill>
                <a:latin typeface="Arial"/>
                <a:ea typeface="Arial"/>
                <a:cs typeface="Arial"/>
                <a:sym typeface="Arial"/>
              </a:rPr>
              <a:t>1 day</a:t>
            </a:r>
            <a:endParaRPr b="0" i="0" sz="1867" u="none" cap="none" strike="noStrike">
              <a:solidFill>
                <a:srgbClr val="000000"/>
              </a:solidFill>
              <a:latin typeface="Arial"/>
              <a:ea typeface="Arial"/>
              <a:cs typeface="Arial"/>
              <a:sym typeface="Arial"/>
            </a:endParaRPr>
          </a:p>
        </p:txBody>
      </p:sp>
      <p:sp>
        <p:nvSpPr>
          <p:cNvPr id="646" name="Google Shape;646;p21"/>
          <p:cNvSpPr/>
          <p:nvPr/>
        </p:nvSpPr>
        <p:spPr>
          <a:xfrm>
            <a:off x="4904989" y="5712585"/>
            <a:ext cx="1950720" cy="243839"/>
          </a:xfrm>
          <a:prstGeom prst="rect">
            <a:avLst/>
          </a:prstGeom>
          <a:solidFill>
            <a:schemeClr val="accent1"/>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14 days</a:t>
            </a:r>
            <a:endParaRPr b="0" i="0" sz="1867" u="none" cap="none" strike="noStrike">
              <a:solidFill>
                <a:srgbClr val="000000"/>
              </a:solidFill>
              <a:latin typeface="Arial"/>
              <a:ea typeface="Arial"/>
              <a:cs typeface="Arial"/>
              <a:sym typeface="Arial"/>
            </a:endParaRPr>
          </a:p>
        </p:txBody>
      </p:sp>
      <p:sp>
        <p:nvSpPr>
          <p:cNvPr id="647" name="Google Shape;647;p21"/>
          <p:cNvSpPr/>
          <p:nvPr/>
        </p:nvSpPr>
        <p:spPr>
          <a:xfrm>
            <a:off x="7929270" y="5362289"/>
            <a:ext cx="515433" cy="243840"/>
          </a:xfrm>
          <a:prstGeom prst="rect">
            <a:avLst/>
          </a:prstGeom>
          <a:no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accent2"/>
                </a:solidFill>
                <a:latin typeface="Arial"/>
                <a:ea typeface="Arial"/>
                <a:cs typeface="Arial"/>
                <a:sym typeface="Arial"/>
              </a:rPr>
              <a:t>1 day</a:t>
            </a:r>
            <a:endParaRPr b="0" i="0" sz="1867" u="none" cap="none" strike="noStrike">
              <a:solidFill>
                <a:srgbClr val="000000"/>
              </a:solidFill>
              <a:latin typeface="Arial"/>
              <a:ea typeface="Arial"/>
              <a:cs typeface="Arial"/>
              <a:sym typeface="Arial"/>
            </a:endParaRPr>
          </a:p>
        </p:txBody>
      </p:sp>
      <p:sp>
        <p:nvSpPr>
          <p:cNvPr id="648" name="Google Shape;648;p21"/>
          <p:cNvSpPr/>
          <p:nvPr/>
        </p:nvSpPr>
        <p:spPr>
          <a:xfrm>
            <a:off x="10246001" y="5377704"/>
            <a:ext cx="515433" cy="243840"/>
          </a:xfrm>
          <a:prstGeom prst="rect">
            <a:avLst/>
          </a:prstGeom>
          <a:no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accent2"/>
                </a:solidFill>
                <a:latin typeface="Arial"/>
                <a:ea typeface="Arial"/>
                <a:cs typeface="Arial"/>
                <a:sym typeface="Arial"/>
              </a:rPr>
              <a:t>1 day</a:t>
            </a:r>
            <a:endParaRPr b="0" i="0" sz="1867" u="none" cap="none" strike="noStrike">
              <a:solidFill>
                <a:srgbClr val="000000"/>
              </a:solidFill>
              <a:latin typeface="Arial"/>
              <a:ea typeface="Arial"/>
              <a:cs typeface="Arial"/>
              <a:sym typeface="Arial"/>
            </a:endParaRPr>
          </a:p>
        </p:txBody>
      </p:sp>
      <p:sp>
        <p:nvSpPr>
          <p:cNvPr id="649" name="Google Shape;649;p21"/>
          <p:cNvSpPr/>
          <p:nvPr/>
        </p:nvSpPr>
        <p:spPr>
          <a:xfrm>
            <a:off x="3568666" y="5735481"/>
            <a:ext cx="229485" cy="243840"/>
          </a:xfrm>
          <a:prstGeom prst="ellipse">
            <a:avLst/>
          </a:prstGeom>
          <a:solidFill>
            <a:schemeClr val="accent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644" name="Google Shape;644;p21"/>
          <p:cNvSpPr/>
          <p:nvPr/>
        </p:nvSpPr>
        <p:spPr>
          <a:xfrm>
            <a:off x="10436783" y="5735213"/>
            <a:ext cx="229485" cy="243840"/>
          </a:xfrm>
          <a:prstGeom prst="ellipse">
            <a:avLst/>
          </a:prstGeom>
          <a:solidFill>
            <a:schemeClr val="accent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650" name="Google Shape;650;p21"/>
          <p:cNvSpPr/>
          <p:nvPr/>
        </p:nvSpPr>
        <p:spPr>
          <a:xfrm>
            <a:off x="8127891" y="5728317"/>
            <a:ext cx="229485" cy="243840"/>
          </a:xfrm>
          <a:prstGeom prst="ellipse">
            <a:avLst/>
          </a:prstGeom>
          <a:solidFill>
            <a:schemeClr val="accent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651" name="Google Shape;651;p21"/>
          <p:cNvSpPr/>
          <p:nvPr/>
        </p:nvSpPr>
        <p:spPr>
          <a:xfrm>
            <a:off x="8248261" y="6295985"/>
            <a:ext cx="3878700" cy="246600"/>
          </a:xfrm>
          <a:prstGeom prst="homePlate">
            <a:avLst>
              <a:gd fmla="val 50000" name="adj"/>
            </a:avLst>
          </a:prstGeom>
          <a:solidFill>
            <a:schemeClr val="accent1"/>
          </a:solidFill>
          <a:ln cap="flat" cmpd="sng" w="9525">
            <a:solidFill>
              <a:schemeClr val="dk1"/>
            </a:solidFill>
            <a:prstDash val="dot"/>
            <a:round/>
            <a:headEnd len="sm" w="sm" type="none"/>
            <a:tailEnd len="sm" w="sm" type="none"/>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Community Input, Objections, and Appeals</a:t>
            </a:r>
            <a:endParaRPr b="0" i="0" sz="1867" u="none" cap="none" strike="noStrike">
              <a:solidFill>
                <a:srgbClr val="000000"/>
              </a:solidFill>
              <a:latin typeface="Arial"/>
              <a:ea typeface="Arial"/>
              <a:cs typeface="Arial"/>
              <a:sym typeface="Arial"/>
            </a:endParaRPr>
          </a:p>
        </p:txBody>
      </p:sp>
      <p:grpSp>
        <p:nvGrpSpPr>
          <p:cNvPr id="652" name="Google Shape;652;p21"/>
          <p:cNvGrpSpPr/>
          <p:nvPr/>
        </p:nvGrpSpPr>
        <p:grpSpPr>
          <a:xfrm>
            <a:off x="252329" y="5652083"/>
            <a:ext cx="2062458" cy="327331"/>
            <a:chOff x="329491" y="4502185"/>
            <a:chExt cx="1708889" cy="352500"/>
          </a:xfrm>
        </p:grpSpPr>
        <p:sp>
          <p:nvSpPr>
            <p:cNvPr id="653" name="Google Shape;653;p21"/>
            <p:cNvSpPr/>
            <p:nvPr/>
          </p:nvSpPr>
          <p:spPr>
            <a:xfrm rot="10800000">
              <a:off x="329491" y="4556058"/>
              <a:ext cx="1708889" cy="253916"/>
            </a:xfrm>
            <a:prstGeom prst="homePlate">
              <a:avLst>
                <a:gd fmla="val 50000" name="adj"/>
              </a:avLst>
            </a:prstGeom>
            <a:solidFill>
              <a:schemeClr val="accent1"/>
            </a:solidFill>
            <a:ln>
              <a:noFill/>
            </a:ln>
          </p:spPr>
          <p:txBody>
            <a:bodyPr anchorCtr="0" anchor="ctr" bIns="23550" lIns="23550" spcFirstLastPara="1" rIns="23550" wrap="square" tIns="23550">
              <a:noAutofit/>
            </a:bodyPr>
            <a:lstStyle/>
            <a:p>
              <a:pPr indent="0" lvl="0" marL="0" marR="0" rtl="0" algn="ctr">
                <a:lnSpc>
                  <a:spcPct val="100000"/>
                </a:lnSpc>
                <a:spcBef>
                  <a:spcPts val="0"/>
                </a:spcBef>
                <a:spcAft>
                  <a:spcPts val="0"/>
                </a:spcAft>
                <a:buClr>
                  <a:srgbClr val="000000"/>
                </a:buClr>
                <a:buSzPts val="1289"/>
                <a:buFont typeface="Arial"/>
                <a:buNone/>
              </a:pPr>
              <a:r>
                <a:t/>
              </a:r>
              <a:endParaRPr b="1" i="0" sz="1288" u="none" cap="none" strike="noStrike">
                <a:solidFill>
                  <a:schemeClr val="lt1"/>
                </a:solidFill>
                <a:latin typeface="Arial"/>
                <a:ea typeface="Arial"/>
                <a:cs typeface="Arial"/>
                <a:sym typeface="Arial"/>
              </a:endParaRPr>
            </a:p>
          </p:txBody>
        </p:sp>
        <p:sp>
          <p:nvSpPr>
            <p:cNvPr id="654" name="Google Shape;654;p21"/>
            <p:cNvSpPr txBox="1"/>
            <p:nvPr/>
          </p:nvSpPr>
          <p:spPr>
            <a:xfrm>
              <a:off x="347029" y="4502185"/>
              <a:ext cx="1597800" cy="352500"/>
            </a:xfrm>
            <a:prstGeom prst="rect">
              <a:avLst/>
            </a:prstGeom>
            <a:solidFill>
              <a:schemeClr val="accent1"/>
            </a:solidFill>
            <a:ln>
              <a:noFill/>
            </a:ln>
          </p:spPr>
          <p:txBody>
            <a:bodyPr anchorCtr="0" anchor="t" bIns="58925" lIns="117875" spcFirstLastPara="1" rIns="117875" wrap="square" tIns="58925">
              <a:spAutoFit/>
            </a:bodyPr>
            <a:lstStyle/>
            <a:p>
              <a:pPr indent="0" lvl="0" marL="0" marR="0" rtl="0" algn="ctr">
                <a:lnSpc>
                  <a:spcPct val="100000"/>
                </a:lnSpc>
                <a:spcBef>
                  <a:spcPts val="0"/>
                </a:spcBef>
                <a:spcAft>
                  <a:spcPts val="0"/>
                </a:spcAft>
                <a:buClr>
                  <a:srgbClr val="000000"/>
                </a:buClr>
                <a:buSzPts val="1354"/>
                <a:buFont typeface="Arial"/>
                <a:buNone/>
              </a:pPr>
              <a:r>
                <a:rPr b="1" i="0" lang="en-GB" sz="1353" u="none" cap="none" strike="noStrike">
                  <a:solidFill>
                    <a:schemeClr val="lt1"/>
                  </a:solidFill>
                  <a:latin typeface="Arial"/>
                  <a:ea typeface="Arial"/>
                  <a:cs typeface="Arial"/>
                  <a:sym typeface="Arial"/>
                </a:rPr>
                <a:t>8 weeks</a:t>
              </a:r>
              <a:endParaRPr b="0" i="0" sz="1805" u="none" cap="none" strike="noStrike">
                <a:solidFill>
                  <a:srgbClr val="000000"/>
                </a:solidFill>
                <a:latin typeface="Arial"/>
                <a:ea typeface="Arial"/>
                <a:cs typeface="Arial"/>
                <a:sym typeface="Arial"/>
              </a:endParaRPr>
            </a:p>
          </p:txBody>
        </p:sp>
      </p:grpSp>
      <p:cxnSp>
        <p:nvCxnSpPr>
          <p:cNvPr id="655" name="Google Shape;655;p21"/>
          <p:cNvCxnSpPr>
            <a:stCxn id="650" idx="4"/>
            <a:endCxn id="651" idx="1"/>
          </p:cNvCxnSpPr>
          <p:nvPr/>
        </p:nvCxnSpPr>
        <p:spPr>
          <a:xfrm>
            <a:off x="8242634" y="5972157"/>
            <a:ext cx="5700" cy="447000"/>
          </a:xfrm>
          <a:prstGeom prst="straightConnector1">
            <a:avLst/>
          </a:prstGeom>
          <a:noFill/>
          <a:ln cap="flat" cmpd="sng" w="28575">
            <a:solidFill>
              <a:srgbClr val="1484C8"/>
            </a:solidFill>
            <a:prstDash val="dot"/>
            <a:round/>
            <a:headEnd len="sm" w="sm" type="none"/>
            <a:tailEnd len="sm" w="sm" type="none"/>
          </a:ln>
        </p:spPr>
      </p:cxnSp>
      <p:pic>
        <p:nvPicPr>
          <p:cNvPr id="656" name="Google Shape;656;p21" title="6PreEval.png"/>
          <p:cNvPicPr preferRelativeResize="0"/>
          <p:nvPr/>
        </p:nvPicPr>
        <p:blipFill rotWithShape="1">
          <a:blip r:embed="rId3">
            <a:alphaModFix/>
          </a:blip>
          <a:srcRect b="79" l="0" r="0" t="69"/>
          <a:stretch/>
        </p:blipFill>
        <p:spPr>
          <a:xfrm>
            <a:off x="5266944" y="1"/>
            <a:ext cx="5498593" cy="914209"/>
          </a:xfrm>
          <a:prstGeom prst="rect">
            <a:avLst/>
          </a:prstGeom>
          <a:noFill/>
          <a:ln>
            <a:noFill/>
          </a:ln>
        </p:spPr>
      </p:pic>
      <p:sp>
        <p:nvSpPr>
          <p:cNvPr id="657" name="Google Shape;657;p21"/>
          <p:cNvSpPr/>
          <p:nvPr/>
        </p:nvSpPr>
        <p:spPr>
          <a:xfrm>
            <a:off x="252325" y="6228236"/>
            <a:ext cx="7998300" cy="430800"/>
          </a:xfrm>
          <a:prstGeom prst="homePlate">
            <a:avLst>
              <a:gd fmla="val 50000" name="adj"/>
            </a:avLst>
          </a:prstGeom>
          <a:solidFill>
            <a:schemeClr val="accent1"/>
          </a:solidFill>
          <a:ln cap="flat" cmpd="sng" w="9525">
            <a:solidFill>
              <a:schemeClr val="dk1"/>
            </a:solidFill>
            <a:prstDash val="dot"/>
            <a:round/>
            <a:headEnd len="sm" w="sm" type="none"/>
            <a:tailEnd len="sm" w="sm" type="none"/>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lang="en-GB" sz="1333">
                <a:solidFill>
                  <a:schemeClr val="lt1"/>
                </a:solidFill>
              </a:rPr>
              <a:t>Pre-Evaluation phase will take longer than the events represented above to allow for ICANN processing time.</a:t>
            </a:r>
            <a:endParaRPr b="0" i="0" sz="1867" u="none" cap="none" strike="noStrike">
              <a:solidFill>
                <a:srgbClr val="000000"/>
              </a:solidFill>
              <a:latin typeface="Arial"/>
              <a:ea typeface="Arial"/>
              <a:cs typeface="Arial"/>
              <a:sym typeface="Arial"/>
            </a:endParaRPr>
          </a:p>
        </p:txBody>
      </p:sp>
      <p:sp>
        <p:nvSpPr>
          <p:cNvPr id="658" name="Google Shape;658;p21"/>
          <p:cNvSpPr/>
          <p:nvPr/>
        </p:nvSpPr>
        <p:spPr>
          <a:xfrm>
            <a:off x="8250549" y="6005774"/>
            <a:ext cx="3878700" cy="246600"/>
          </a:xfrm>
          <a:prstGeom prst="homePlate">
            <a:avLst>
              <a:gd fmla="val 50000" name="adj"/>
            </a:avLst>
          </a:prstGeom>
          <a:solidFill>
            <a:schemeClr val="accent1"/>
          </a:solidFill>
          <a:ln cap="flat" cmpd="sng" w="9525">
            <a:solidFill>
              <a:schemeClr val="dk1"/>
            </a:solidFill>
            <a:prstDash val="dot"/>
            <a:round/>
            <a:headEnd len="sm" w="sm" type="none"/>
            <a:tailEnd len="sm" w="sm" type="none"/>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lang="en-GB" sz="1333">
                <a:solidFill>
                  <a:schemeClr val="lt1"/>
                </a:solidFill>
              </a:rPr>
              <a:t>String Evaluation</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22"/>
          <p:cNvSpPr txBox="1"/>
          <p:nvPr>
            <p:ph type="title"/>
          </p:nvPr>
        </p:nvSpPr>
        <p:spPr>
          <a:xfrm>
            <a:off x="573024" y="900000"/>
            <a:ext cx="9592800" cy="575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700"/>
              <a:buNone/>
            </a:pPr>
            <a:r>
              <a:rPr lang="en-GB" sz="3733">
                <a:extLst>
                  <a:ext uri="http://customooxmlschemas.google.com/">
                    <go:slidesCustomData xmlns:go="http://customooxmlschemas.google.com/" textRoundtripDataId="123"/>
                  </a:ext>
                </a:extLst>
              </a:rPr>
              <a:t>Zoom Poll</a:t>
            </a:r>
            <a:endParaRPr sz="3733"/>
          </a:p>
        </p:txBody>
      </p:sp>
      <p:sp>
        <p:nvSpPr>
          <p:cNvPr id="664" name="Google Shape;664;p22"/>
          <p:cNvSpPr/>
          <p:nvPr/>
        </p:nvSpPr>
        <p:spPr>
          <a:xfrm>
            <a:off x="3580800" y="1233332"/>
            <a:ext cx="4402000" cy="5481200"/>
          </a:xfrm>
          <a:prstGeom prst="rect">
            <a:avLst/>
          </a:prstGeom>
          <a:solidFill>
            <a:schemeClr val="lt1"/>
          </a:solidFill>
          <a:ln cap="flat" cmpd="sng" w="25400">
            <a:solidFill>
              <a:srgbClr val="0A3854"/>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pic>
        <p:nvPicPr>
          <p:cNvPr descr="UBC Tools for Polls &amp; Surveys | Learning Technology Hub" id="665" name="Google Shape;665;p22"/>
          <p:cNvPicPr preferRelativeResize="0"/>
          <p:nvPr/>
        </p:nvPicPr>
        <p:blipFill rotWithShape="1">
          <a:blip r:embed="rId3">
            <a:alphaModFix/>
          </a:blip>
          <a:srcRect b="0" l="0" r="0" t="0"/>
          <a:stretch/>
        </p:blipFill>
        <p:spPr>
          <a:xfrm>
            <a:off x="3744028" y="1493186"/>
            <a:ext cx="533481" cy="533481"/>
          </a:xfrm>
          <a:prstGeom prst="rect">
            <a:avLst/>
          </a:prstGeom>
          <a:noFill/>
          <a:ln>
            <a:noFill/>
          </a:ln>
        </p:spPr>
      </p:pic>
      <p:sp>
        <p:nvSpPr>
          <p:cNvPr id="666" name="Google Shape;666;p22"/>
          <p:cNvSpPr txBox="1"/>
          <p:nvPr/>
        </p:nvSpPr>
        <p:spPr>
          <a:xfrm>
            <a:off x="3810780" y="2248683"/>
            <a:ext cx="4008800" cy="533489"/>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2667"/>
              <a:buFont typeface="Arial"/>
              <a:buNone/>
            </a:pPr>
            <a:r>
              <a:rPr b="1" i="0" lang="en-GB" sz="2667" u="none" cap="none" strike="noStrike">
                <a:solidFill>
                  <a:srgbClr val="529DFE"/>
                </a:solidFill>
                <a:latin typeface="Arial"/>
                <a:ea typeface="Arial"/>
                <a:cs typeface="Arial"/>
                <a:sym typeface="Arial"/>
              </a:rPr>
              <a:t>Zoom Poll</a:t>
            </a:r>
            <a:endParaRPr b="0" i="0" sz="1867" u="none" cap="none" strike="noStrike">
              <a:solidFill>
                <a:srgbClr val="000000"/>
              </a:solidFill>
              <a:latin typeface="Arial"/>
              <a:ea typeface="Arial"/>
              <a:cs typeface="Arial"/>
              <a:sym typeface="Arial"/>
            </a:endParaRPr>
          </a:p>
        </p:txBody>
      </p:sp>
      <p:sp>
        <p:nvSpPr>
          <p:cNvPr id="667" name="Google Shape;667;p22"/>
          <p:cNvSpPr txBox="1"/>
          <p:nvPr/>
        </p:nvSpPr>
        <p:spPr>
          <a:xfrm>
            <a:off x="3847356" y="2668263"/>
            <a:ext cx="3933300" cy="38325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400"/>
              <a:buFont typeface="Arial"/>
              <a:buNone/>
            </a:pPr>
            <a:r>
              <a:rPr b="0" i="1" lang="en-GB" sz="1500" u="none" cap="none" strike="noStrike">
                <a:solidFill>
                  <a:srgbClr val="000000"/>
                </a:solidFill>
                <a:latin typeface="Arial"/>
                <a:ea typeface="Arial"/>
                <a:cs typeface="Arial"/>
                <a:sym typeface="Arial"/>
              </a:rPr>
              <a:t>Launch poll after this slide</a:t>
            </a:r>
            <a:endParaRPr b="0" i="0" sz="19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rgbClr val="000000"/>
                </a:solidFill>
                <a:latin typeface="Arial"/>
                <a:ea typeface="Arial"/>
                <a:cs typeface="Arial"/>
                <a:sym typeface="Arial"/>
                <a:extLst>
                  <a:ext uri="http://customooxmlschemas.google.com/">
                    <go:slidesCustomData xmlns:go="http://customooxmlschemas.google.com/" textRoundtripDataId="124"/>
                  </a:ext>
                </a:extLst>
              </a:rPr>
              <a:t>Which part of the Pre-Evaluation process do you think plays the biggest role in shaping the rest of your application journey?</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352417" lvl="0" marL="304792" marR="0" rtl="0" algn="l">
              <a:lnSpc>
                <a:spcPct val="100000"/>
              </a:lnSpc>
              <a:spcBef>
                <a:spcPts val="0"/>
              </a:spcBef>
              <a:spcAft>
                <a:spcPts val="0"/>
              </a:spcAft>
              <a:buClr>
                <a:srgbClr val="000000"/>
              </a:buClr>
              <a:buSzPts val="1800"/>
              <a:buFont typeface="Arial"/>
              <a:buAutoNum type="alphaLcParenR"/>
            </a:pPr>
            <a:r>
              <a:rPr b="0" i="0" lang="en-GB" sz="1800" u="none" cap="none" strike="noStrike">
                <a:solidFill>
                  <a:srgbClr val="000000"/>
                </a:solidFill>
                <a:latin typeface="Arial"/>
                <a:ea typeface="Arial"/>
                <a:cs typeface="Arial"/>
                <a:sym typeface="Arial"/>
              </a:rPr>
              <a:t>Reveal Day</a:t>
            </a:r>
            <a:endParaRPr b="0" i="0" sz="1800" u="none" cap="none" strike="noStrike">
              <a:solidFill>
                <a:srgbClr val="000000"/>
              </a:solidFill>
              <a:latin typeface="Arial"/>
              <a:ea typeface="Arial"/>
              <a:cs typeface="Arial"/>
              <a:sym typeface="Arial"/>
            </a:endParaRPr>
          </a:p>
          <a:p>
            <a:pPr indent="-352417" lvl="0" marL="304792" marR="0" rtl="0" algn="l">
              <a:lnSpc>
                <a:spcPct val="100000"/>
              </a:lnSpc>
              <a:spcBef>
                <a:spcPts val="0"/>
              </a:spcBef>
              <a:spcAft>
                <a:spcPts val="0"/>
              </a:spcAft>
              <a:buClr>
                <a:srgbClr val="000000"/>
              </a:buClr>
              <a:buSzPts val="1800"/>
              <a:buFont typeface="Arial"/>
              <a:buAutoNum type="alphaLcParenR"/>
            </a:pPr>
            <a:r>
              <a:rPr b="0" i="0" lang="en-GB" sz="1800" u="none" cap="none" strike="noStrike">
                <a:solidFill>
                  <a:srgbClr val="000000"/>
                </a:solidFill>
                <a:latin typeface="Arial"/>
                <a:ea typeface="Arial"/>
                <a:cs typeface="Arial"/>
                <a:sym typeface="Arial"/>
              </a:rPr>
              <a:t>Replacement String Period </a:t>
            </a:r>
            <a:endParaRPr b="0" i="0" sz="1800" u="none" cap="none" strike="noStrike">
              <a:solidFill>
                <a:srgbClr val="000000"/>
              </a:solidFill>
              <a:latin typeface="Arial"/>
              <a:ea typeface="Arial"/>
              <a:cs typeface="Arial"/>
              <a:sym typeface="Arial"/>
            </a:endParaRPr>
          </a:p>
          <a:p>
            <a:pPr indent="-352417" lvl="0" marL="304792" marR="0" rtl="0" algn="l">
              <a:lnSpc>
                <a:spcPct val="100000"/>
              </a:lnSpc>
              <a:spcBef>
                <a:spcPts val="0"/>
              </a:spcBef>
              <a:spcAft>
                <a:spcPts val="0"/>
              </a:spcAft>
              <a:buClr>
                <a:srgbClr val="000000"/>
              </a:buClr>
              <a:buSzPts val="1800"/>
              <a:buFont typeface="Arial"/>
              <a:buAutoNum type="alphaLcParenR"/>
            </a:pPr>
            <a:r>
              <a:rPr b="0" i="0" lang="en-GB" sz="1800" u="none" cap="none" strike="noStrike">
                <a:solidFill>
                  <a:srgbClr val="000000"/>
                </a:solidFill>
                <a:latin typeface="Arial"/>
                <a:ea typeface="Arial"/>
                <a:cs typeface="Arial"/>
                <a:sym typeface="Arial"/>
              </a:rPr>
              <a:t>String Confirmation Day </a:t>
            </a:r>
            <a:endParaRPr b="0" i="0" sz="1800" u="none" cap="none" strike="noStrike">
              <a:solidFill>
                <a:srgbClr val="000000"/>
              </a:solidFill>
              <a:latin typeface="Arial"/>
              <a:ea typeface="Arial"/>
              <a:cs typeface="Arial"/>
              <a:sym typeface="Arial"/>
            </a:endParaRPr>
          </a:p>
          <a:p>
            <a:pPr indent="-352417" lvl="0" marL="304792" marR="0" rtl="0" algn="l">
              <a:lnSpc>
                <a:spcPct val="100000"/>
              </a:lnSpc>
              <a:spcBef>
                <a:spcPts val="0"/>
              </a:spcBef>
              <a:spcAft>
                <a:spcPts val="0"/>
              </a:spcAft>
              <a:buClr>
                <a:srgbClr val="000000"/>
              </a:buClr>
              <a:buSzPts val="1800"/>
              <a:buFont typeface="Arial"/>
              <a:buAutoNum type="alphaLcParenR"/>
            </a:pPr>
            <a:r>
              <a:rPr b="0" i="0" lang="en-GB" sz="1800" u="none" cap="none" strike="noStrike">
                <a:solidFill>
                  <a:srgbClr val="000000"/>
                </a:solidFill>
                <a:latin typeface="Arial"/>
                <a:ea typeface="Arial"/>
                <a:cs typeface="Arial"/>
                <a:sym typeface="Arial"/>
              </a:rPr>
              <a:t>Prioritization Draw </a:t>
            </a:r>
            <a:endParaRPr b="0" i="0" sz="1800" u="none" cap="none" strike="noStrike">
              <a:solidFill>
                <a:srgbClr val="000000"/>
              </a:solidFill>
              <a:latin typeface="Arial"/>
              <a:ea typeface="Arial"/>
              <a:cs typeface="Arial"/>
              <a:sym typeface="Arial"/>
            </a:endParaRPr>
          </a:p>
          <a:p>
            <a:pPr indent="-352417" lvl="0" marL="304792" marR="0" rtl="0" algn="l">
              <a:lnSpc>
                <a:spcPct val="100000"/>
              </a:lnSpc>
              <a:spcBef>
                <a:spcPts val="0"/>
              </a:spcBef>
              <a:spcAft>
                <a:spcPts val="0"/>
              </a:spcAft>
              <a:buClr>
                <a:srgbClr val="000000"/>
              </a:buClr>
              <a:buSzPts val="1800"/>
              <a:buFont typeface="Arial"/>
              <a:buAutoNum type="alphaLcParenR"/>
            </a:pPr>
            <a:r>
              <a:rPr b="0" i="0" lang="en-GB" sz="1800" u="none" cap="none" strike="noStrike">
                <a:solidFill>
                  <a:srgbClr val="000000"/>
                </a:solidFill>
                <a:latin typeface="Arial"/>
                <a:ea typeface="Arial"/>
                <a:cs typeface="Arial"/>
                <a:sym typeface="Arial"/>
              </a:rPr>
              <a:t>Not sure yet</a:t>
            </a:r>
            <a:endParaRPr b="0" i="0" sz="1800" u="none" cap="none" strike="noStrike">
              <a:solidFill>
                <a:srgbClr val="000000"/>
              </a:solidFill>
              <a:latin typeface="Arial"/>
              <a:ea typeface="Arial"/>
              <a:cs typeface="Arial"/>
              <a:sym typeface="Arial"/>
            </a:endParaRPr>
          </a:p>
        </p:txBody>
      </p:sp>
      <p:pic>
        <p:nvPicPr>
          <p:cNvPr id="668" name="Google Shape;668;p22" title="6PreEval.png"/>
          <p:cNvPicPr preferRelativeResize="0"/>
          <p:nvPr/>
        </p:nvPicPr>
        <p:blipFill rotWithShape="1">
          <a:blip r:embed="rId4">
            <a:alphaModFix/>
          </a:blip>
          <a:srcRect b="79" l="0" r="0" t="69"/>
          <a:stretch/>
        </p:blipFill>
        <p:spPr>
          <a:xfrm>
            <a:off x="5266944" y="1"/>
            <a:ext cx="5498593" cy="9142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39a173cb8d0_0_181">
            <a:hlinkClick action="ppaction://hlinksldjump" r:id="rId3"/>
          </p:cNvPr>
          <p:cNvSpPr txBox="1"/>
          <p:nvPr/>
        </p:nvSpPr>
        <p:spPr>
          <a:xfrm>
            <a:off x="674550" y="670825"/>
            <a:ext cx="26133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GB" sz="1500" u="sng" cap="none" strike="noStrike">
                <a:solidFill>
                  <a:srgbClr val="4CCDD5"/>
                </a:solidFill>
                <a:latin typeface="Arial"/>
                <a:ea typeface="Arial"/>
                <a:cs typeface="Arial"/>
                <a:sym typeface="Arial"/>
              </a:rPr>
              <a:t>Back to Table of Contents</a:t>
            </a:r>
            <a:endParaRPr b="0" i="1" sz="1500" u="sng" cap="none" strike="noStrike">
              <a:solidFill>
                <a:srgbClr val="4CCDD5"/>
              </a:solidFill>
              <a:latin typeface="Arial"/>
              <a:ea typeface="Arial"/>
              <a:cs typeface="Arial"/>
              <a:sym typeface="Arial"/>
            </a:endParaRPr>
          </a:p>
        </p:txBody>
      </p:sp>
      <p:sp>
        <p:nvSpPr>
          <p:cNvPr id="675" name="Google Shape;675;g39a173cb8d0_0_181"/>
          <p:cNvSpPr txBox="1"/>
          <p:nvPr>
            <p:ph idx="1" type="body"/>
          </p:nvPr>
        </p:nvSpPr>
        <p:spPr>
          <a:xfrm>
            <a:off x="540000" y="2160000"/>
            <a:ext cx="7584300" cy="1269000"/>
          </a:xfrm>
          <a:prstGeom prst="rect">
            <a:avLst/>
          </a:prstGeom>
          <a:solidFill>
            <a:srgbClr val="4CCED5"/>
          </a:solidFill>
          <a:ln>
            <a:noFill/>
          </a:ln>
        </p:spPr>
        <p:txBody>
          <a:bodyPr anchorCtr="0" anchor="t" bIns="0" lIns="0" spcFirstLastPara="1" rIns="0" wrap="square" tIns="0">
            <a:noAutofit/>
          </a:bodyPr>
          <a:lstStyle/>
          <a:p>
            <a:pPr indent="0" lvl="0" marL="0" rtl="0" algn="l">
              <a:spcBef>
                <a:spcPts val="0"/>
              </a:spcBef>
              <a:spcAft>
                <a:spcPts val="0"/>
              </a:spcAft>
              <a:buNone/>
            </a:pPr>
            <a:r>
              <a:rPr lang="en-GB"/>
              <a:t>Community </a:t>
            </a:r>
            <a:r>
              <a:rPr lang="en-GB">
                <a:extLst>
                  <a:ext uri="http://customooxmlschemas.google.com/">
                    <go:slidesCustomData xmlns:go="http://customooxmlschemas.google.com/" textRoundtripDataId="125"/>
                  </a:ext>
                </a:extLst>
              </a:rPr>
              <a:t>Input</a:t>
            </a:r>
            <a:r>
              <a:rPr lang="en-GB"/>
              <a:t>, Objections, and Appeals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7200"/>
              <a:buNone/>
            </a:pPr>
            <a:r>
              <a:t/>
            </a:r>
            <a:endParaRPr/>
          </a:p>
          <a:p>
            <a:pPr indent="0" lvl="0" marL="0" rtl="0" algn="l">
              <a:lnSpc>
                <a:spcPct val="100000"/>
              </a:lnSpc>
              <a:spcBef>
                <a:spcPts val="0"/>
              </a:spcBef>
              <a:spcAft>
                <a:spcPts val="0"/>
              </a:spcAft>
              <a:buSzPts val="7200"/>
              <a:buNone/>
            </a:pPr>
            <a:r>
              <a:t/>
            </a:r>
            <a:endParaRPr/>
          </a:p>
        </p:txBody>
      </p:sp>
      <p:sp>
        <p:nvSpPr>
          <p:cNvPr id="676" name="Google Shape;676;g39a173cb8d0_0_181"/>
          <p:cNvSpPr txBox="1"/>
          <p:nvPr/>
        </p:nvSpPr>
        <p:spPr>
          <a:xfrm>
            <a:off x="540000" y="3571200"/>
            <a:ext cx="7751700" cy="14364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2133">
                <a:solidFill>
                  <a:schemeClr val="lt1"/>
                </a:solidFill>
              </a:rPr>
              <a:t>Overview of the following processes: application comments, Governmental Advisory Committee (GAC) Member Early Warnings, GAC Consensus Advice, Singular/Plural Notifications, and objections and appeals.</a:t>
            </a:r>
            <a:endParaRPr sz="2133">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24"/>
          <p:cNvSpPr txBox="1"/>
          <p:nvPr>
            <p:ph type="title"/>
          </p:nvPr>
        </p:nvSpPr>
        <p:spPr>
          <a:xfrm>
            <a:off x="576000" y="900001"/>
            <a:ext cx="11115000" cy="57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700"/>
              <a:buNone/>
            </a:pPr>
            <a:r>
              <a:rPr lang="en-GB" sz="3733">
                <a:extLst>
                  <a:ext uri="http://customooxmlschemas.google.com/">
                    <go:slidesCustomData xmlns:go="http://customooxmlschemas.google.com/" textRoundtripDataId="126"/>
                  </a:ext>
                </a:extLst>
              </a:rPr>
              <a:t>Concepts</a:t>
            </a:r>
            <a:r>
              <a:rPr lang="en-GB" sz="3733"/>
              <a:t> and Terms</a:t>
            </a:r>
            <a:endParaRPr sz="3733"/>
          </a:p>
        </p:txBody>
      </p:sp>
      <p:sp>
        <p:nvSpPr>
          <p:cNvPr id="682" name="Google Shape;682;p24"/>
          <p:cNvSpPr/>
          <p:nvPr/>
        </p:nvSpPr>
        <p:spPr>
          <a:xfrm>
            <a:off x="762000" y="2090051"/>
            <a:ext cx="5238900" cy="4302900"/>
          </a:xfrm>
          <a:prstGeom prst="rect">
            <a:avLst/>
          </a:prstGeom>
          <a:solidFill>
            <a:schemeClr val="lt1"/>
          </a:solidFill>
          <a:ln cap="flat" cmpd="sng" w="1827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683" name="Google Shape;683;p24"/>
          <p:cNvSpPr/>
          <p:nvPr/>
        </p:nvSpPr>
        <p:spPr>
          <a:xfrm>
            <a:off x="952500" y="2280550"/>
            <a:ext cx="4751400" cy="246000"/>
          </a:xfrm>
          <a:prstGeom prst="rect">
            <a:avLst/>
          </a:prstGeom>
          <a:noFill/>
          <a:ln>
            <a:noFill/>
          </a:ln>
        </p:spPr>
        <p:txBody>
          <a:bodyPr anchorCtr="0" anchor="t" bIns="0"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800" u="none" cap="none" strike="noStrike">
                <a:solidFill>
                  <a:srgbClr val="F1633E"/>
                </a:solidFill>
                <a:latin typeface="Arial"/>
                <a:ea typeface="Arial"/>
                <a:cs typeface="Arial"/>
                <a:sym typeface="Arial"/>
                <a:extLst>
                  <a:ext uri="http://customooxmlschemas.google.com/">
                    <go:slidesCustomData xmlns:go="http://customooxmlschemas.google.com/" textRoundtripDataId="127"/>
                  </a:ext>
                </a:extLst>
              </a:rPr>
              <a:t>Government</a:t>
            </a:r>
            <a:r>
              <a:rPr b="1" i="0" lang="en-GB" sz="1800" u="none" cap="none" strike="noStrike">
                <a:solidFill>
                  <a:srgbClr val="F1633E"/>
                </a:solidFill>
                <a:latin typeface="Arial"/>
                <a:ea typeface="Arial"/>
                <a:cs typeface="Arial"/>
                <a:sym typeface="Arial"/>
              </a:rPr>
              <a:t>al</a:t>
            </a:r>
            <a:r>
              <a:rPr b="1" i="0" lang="en-GB" sz="1800" u="none" cap="none" strike="noStrike">
                <a:solidFill>
                  <a:srgbClr val="F1633E"/>
                </a:solidFill>
                <a:latin typeface="Arial"/>
                <a:ea typeface="Arial"/>
                <a:cs typeface="Arial"/>
                <a:sym typeface="Arial"/>
              </a:rPr>
              <a:t> Advisory </a:t>
            </a:r>
            <a:r>
              <a:rPr b="1" i="0" lang="en-GB" sz="1800" u="none" cap="none" strike="noStrike">
                <a:solidFill>
                  <a:srgbClr val="F1633E"/>
                </a:solidFill>
                <a:latin typeface="Arial"/>
                <a:ea typeface="Arial"/>
                <a:cs typeface="Arial"/>
                <a:sym typeface="Arial"/>
                <a:extLst>
                  <a:ext uri="http://customooxmlschemas.google.com/">
                    <go:slidesCustomData xmlns:go="http://customooxmlschemas.google.com/" textRoundtripDataId="128"/>
                  </a:ext>
                </a:extLst>
              </a:rPr>
              <a:t>Committee</a:t>
            </a:r>
            <a:r>
              <a:rPr b="1" i="0" lang="en-GB" sz="1800" u="none" cap="none" strike="noStrike">
                <a:solidFill>
                  <a:srgbClr val="F1633E"/>
                </a:solidFill>
                <a:latin typeface="Arial"/>
                <a:ea typeface="Arial"/>
                <a:cs typeface="Arial"/>
                <a:sym typeface="Arial"/>
              </a:rPr>
              <a:t> (GAC)</a:t>
            </a:r>
            <a:endParaRPr b="0" i="0" sz="1800" u="none" cap="none" strike="noStrike">
              <a:solidFill>
                <a:srgbClr val="F1633E"/>
              </a:solidFill>
              <a:latin typeface="Arial"/>
              <a:ea typeface="Arial"/>
              <a:cs typeface="Arial"/>
              <a:sym typeface="Arial"/>
            </a:endParaRPr>
          </a:p>
        </p:txBody>
      </p:sp>
      <p:sp>
        <p:nvSpPr>
          <p:cNvPr id="684" name="Google Shape;684;p24"/>
          <p:cNvSpPr/>
          <p:nvPr/>
        </p:nvSpPr>
        <p:spPr>
          <a:xfrm>
            <a:off x="952500" y="2805478"/>
            <a:ext cx="48576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lang="en-GB" sz="1800">
                <a:solidFill>
                  <a:srgbClr val="0B3458"/>
                </a:solidFill>
              </a:rPr>
              <a:t>Provides advice on the activities of ICANN as they relate to concer</a:t>
            </a:r>
            <a:r>
              <a:rPr lang="en-GB" sz="1800">
                <a:solidFill>
                  <a:srgbClr val="0B3458"/>
                </a:solidFill>
                <a:extLst>
                  <a:ext uri="http://customooxmlschemas.google.com/">
                    <go:slidesCustomData xmlns:go="http://customooxmlschemas.google.com/" textRoundtripDataId="129"/>
                  </a:ext>
                </a:extLst>
              </a:rPr>
              <a:t>n</a:t>
            </a:r>
            <a:r>
              <a:rPr lang="en-GB" sz="1800">
                <a:solidFill>
                  <a:srgbClr val="0B3458"/>
                </a:solidFill>
              </a:rPr>
              <a:t>s of governments, particularly matters where there may be an interaction between ICANN's policies and various laws and international agreements or where they may affect public policy issues. </a:t>
            </a:r>
            <a:endParaRPr sz="1800">
              <a:solidFill>
                <a:srgbClr val="0B3458"/>
              </a:solidFill>
            </a:endParaRPr>
          </a:p>
          <a:p>
            <a:pPr indent="0" lvl="0" marL="0" marR="0" rtl="0" algn="l">
              <a:lnSpc>
                <a:spcPct val="100000"/>
              </a:lnSpc>
              <a:spcBef>
                <a:spcPts val="0"/>
              </a:spcBef>
              <a:spcAft>
                <a:spcPts val="0"/>
              </a:spcAft>
              <a:buClr>
                <a:srgbClr val="000000"/>
              </a:buClr>
              <a:buSzPts val="1400"/>
              <a:buFont typeface="Arial"/>
              <a:buNone/>
            </a:pPr>
            <a:r>
              <a:t/>
            </a:r>
            <a:endParaRPr sz="1800">
              <a:solidFill>
                <a:srgbClr val="0B3458"/>
              </a:solidFill>
            </a:endParaRPr>
          </a:p>
          <a:p>
            <a:pPr indent="0" lvl="0" marL="0" marR="0" rtl="0" algn="l">
              <a:lnSpc>
                <a:spcPct val="100000"/>
              </a:lnSpc>
              <a:spcBef>
                <a:spcPts val="0"/>
              </a:spcBef>
              <a:spcAft>
                <a:spcPts val="0"/>
              </a:spcAft>
              <a:buClr>
                <a:srgbClr val="000000"/>
              </a:buClr>
              <a:buSzPts val="1400"/>
              <a:buFont typeface="Arial"/>
              <a:buNone/>
            </a:pPr>
            <a:r>
              <a:rPr lang="en-GB" sz="1800">
                <a:solidFill>
                  <a:srgbClr val="0B3458"/>
                </a:solidFill>
              </a:rPr>
              <a:t>Members of the GAC are comprised of national governments, multinational governmental organizations and treaty organizations, and public authorities.</a:t>
            </a:r>
            <a:endParaRPr b="0" i="0" sz="1800" u="none" cap="none" strike="noStrike">
              <a:solidFill>
                <a:srgbClr val="0B3458"/>
              </a:solidFill>
              <a:latin typeface="Arial"/>
              <a:ea typeface="Arial"/>
              <a:cs typeface="Arial"/>
              <a:sym typeface="Arial"/>
            </a:endParaRPr>
          </a:p>
        </p:txBody>
      </p:sp>
      <p:sp>
        <p:nvSpPr>
          <p:cNvPr id="685" name="Google Shape;685;p24"/>
          <p:cNvSpPr/>
          <p:nvPr/>
        </p:nvSpPr>
        <p:spPr>
          <a:xfrm>
            <a:off x="6191249" y="2090050"/>
            <a:ext cx="5238900" cy="2280900"/>
          </a:xfrm>
          <a:prstGeom prst="rect">
            <a:avLst/>
          </a:prstGeom>
          <a:solidFill>
            <a:srgbClr val="FFFFFF"/>
          </a:solidFill>
          <a:ln cap="flat" cmpd="sng" w="1827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686" name="Google Shape;686;p24"/>
          <p:cNvSpPr/>
          <p:nvPr/>
        </p:nvSpPr>
        <p:spPr>
          <a:xfrm>
            <a:off x="6381750" y="2280548"/>
            <a:ext cx="4751400" cy="327600"/>
          </a:xfrm>
          <a:prstGeom prst="rect">
            <a:avLst/>
          </a:prstGeom>
          <a:noFill/>
          <a:ln>
            <a:noFill/>
          </a:ln>
        </p:spPr>
        <p:txBody>
          <a:bodyPr anchorCtr="0" anchor="t" bIns="0"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800" u="none" cap="none" strike="noStrike">
                <a:solidFill>
                  <a:srgbClr val="F1633E"/>
                </a:solidFill>
                <a:latin typeface="Arial"/>
                <a:ea typeface="Arial"/>
                <a:cs typeface="Arial"/>
                <a:sym typeface="Arial"/>
                <a:extLst>
                  <a:ext uri="http://customooxmlschemas.google.com/">
                    <go:slidesCustomData xmlns:go="http://customooxmlschemas.google.com/" textRoundtripDataId="130"/>
                  </a:ext>
                </a:extLst>
              </a:rPr>
              <a:t>Dispute</a:t>
            </a:r>
            <a:r>
              <a:rPr b="1" i="0" lang="en-GB" sz="1800" u="none" cap="none" strike="noStrike">
                <a:solidFill>
                  <a:srgbClr val="F1633E"/>
                </a:solidFill>
                <a:latin typeface="Arial"/>
                <a:ea typeface="Arial"/>
                <a:cs typeface="Arial"/>
                <a:sym typeface="Arial"/>
              </a:rPr>
              <a:t> Resolution Service Provider (DRSP)</a:t>
            </a:r>
            <a:endParaRPr b="0" i="0" sz="1800" u="none" cap="none" strike="noStrike">
              <a:solidFill>
                <a:srgbClr val="F1633E"/>
              </a:solidFill>
              <a:latin typeface="Arial"/>
              <a:ea typeface="Arial"/>
              <a:cs typeface="Arial"/>
              <a:sym typeface="Arial"/>
            </a:endParaRPr>
          </a:p>
        </p:txBody>
      </p:sp>
      <p:sp>
        <p:nvSpPr>
          <p:cNvPr id="687" name="Google Shape;687;p24"/>
          <p:cNvSpPr/>
          <p:nvPr/>
        </p:nvSpPr>
        <p:spPr>
          <a:xfrm>
            <a:off x="6381902" y="3021017"/>
            <a:ext cx="4751400" cy="64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rgbClr val="0B3458"/>
                </a:solidFill>
                <a:latin typeface="Arial"/>
                <a:ea typeface="Arial"/>
                <a:cs typeface="Arial"/>
                <a:sym typeface="Arial"/>
                <a:extLst>
                  <a:ext uri="http://customooxmlschemas.google.com/">
                    <go:slidesCustomData xmlns:go="http://customooxmlschemas.google.com/" textRoundtripDataId="131"/>
                  </a:ext>
                </a:extLst>
              </a:rPr>
              <a:t>An</a:t>
            </a:r>
            <a:r>
              <a:rPr lang="en-GB" sz="1800">
                <a:solidFill>
                  <a:srgbClr val="0B3458"/>
                </a:solidFill>
              </a:rPr>
              <a:t> entity approved by ICANN to adjudicate</a:t>
            </a:r>
            <a:r>
              <a:rPr lang="en-GB" sz="1800">
                <a:solidFill>
                  <a:srgbClr val="0B3458"/>
                </a:solidFill>
                <a:extLst>
                  <a:ext uri="http://customooxmlschemas.google.com/">
                    <go:slidesCustomData xmlns:go="http://customooxmlschemas.google.com/" textRoundtripDataId="132"/>
                  </a:ext>
                </a:extLst>
              </a:rPr>
              <a:t> </a:t>
            </a:r>
            <a:r>
              <a:rPr lang="en-GB" sz="1800">
                <a:solidFill>
                  <a:srgbClr val="0B3458"/>
                </a:solidFill>
              </a:rPr>
              <a:t>objections and appeal proceedings.</a:t>
            </a:r>
            <a:endParaRPr b="0" i="0" sz="1800" u="none" cap="none" strike="noStrike">
              <a:solidFill>
                <a:srgbClr val="000000"/>
              </a:solidFill>
              <a:latin typeface="Arial"/>
              <a:ea typeface="Arial"/>
              <a:cs typeface="Arial"/>
              <a:sym typeface="Arial"/>
            </a:endParaRPr>
          </a:p>
        </p:txBody>
      </p:sp>
      <p:sp>
        <p:nvSpPr>
          <p:cNvPr id="688" name="Google Shape;688;p24"/>
          <p:cNvSpPr/>
          <p:nvPr/>
        </p:nvSpPr>
        <p:spPr>
          <a:xfrm>
            <a:off x="576000" y="1471050"/>
            <a:ext cx="11837400" cy="327600"/>
          </a:xfrm>
          <a:prstGeom prst="rect">
            <a:avLst/>
          </a:prstGeom>
          <a:noFill/>
          <a:ln>
            <a:noFill/>
          </a:ln>
        </p:spPr>
        <p:txBody>
          <a:bodyPr anchorCtr="0" anchor="t" bIns="0" lIns="0" spcFirstLastPara="1" rIns="0" wrap="square" tIns="0">
            <a:spAutoFit/>
          </a:bodyPr>
          <a:lstStyle/>
          <a:p>
            <a:pPr indent="0" lvl="0" marL="0" marR="0" rtl="0" algn="l">
              <a:lnSpc>
                <a:spcPct val="133333"/>
              </a:lnSpc>
              <a:spcBef>
                <a:spcPts val="0"/>
              </a:spcBef>
              <a:spcAft>
                <a:spcPts val="0"/>
              </a:spcAft>
              <a:buClr>
                <a:srgbClr val="000000"/>
              </a:buClr>
              <a:buSzPts val="1600"/>
              <a:buFont typeface="Arial"/>
              <a:buNone/>
            </a:pPr>
            <a:r>
              <a:rPr b="1" i="0" lang="en-GB" sz="1800" u="none" cap="none" strike="noStrike">
                <a:solidFill>
                  <a:schemeClr val="accent2"/>
                </a:solidFill>
                <a:latin typeface="Arial"/>
                <a:ea typeface="Arial"/>
                <a:cs typeface="Arial"/>
                <a:sym typeface="Arial"/>
              </a:rPr>
              <a:t>Applicants benefit from familiarity with these terms related to Community Input, Objections, and Appeals.</a:t>
            </a:r>
            <a:endParaRPr b="0" i="0" sz="1800" u="none" cap="none" strike="noStrike">
              <a:solidFill>
                <a:schemeClr val="accent2"/>
              </a:solidFill>
              <a:latin typeface="Arial"/>
              <a:ea typeface="Arial"/>
              <a:cs typeface="Arial"/>
              <a:sym typeface="Arial"/>
            </a:endParaRPr>
          </a:p>
        </p:txBody>
      </p:sp>
      <p:sp>
        <p:nvSpPr>
          <p:cNvPr id="689" name="Google Shape;689;p24"/>
          <p:cNvSpPr/>
          <p:nvPr/>
        </p:nvSpPr>
        <p:spPr>
          <a:xfrm>
            <a:off x="5892800" y="3435149"/>
            <a:ext cx="406400" cy="406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90" name="Google Shape;690;p24" title="7CommInputObject.png"/>
          <p:cNvPicPr preferRelativeResize="0"/>
          <p:nvPr/>
        </p:nvPicPr>
        <p:blipFill rotWithShape="1">
          <a:blip r:embed="rId3">
            <a:alphaModFix/>
          </a:blip>
          <a:srcRect b="59" l="0" r="0" t="59"/>
          <a:stretch/>
        </p:blipFill>
        <p:spPr>
          <a:xfrm>
            <a:off x="5266944" y="-3839"/>
            <a:ext cx="5498593"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ba658109c8_0_79"/>
          <p:cNvSpPr txBox="1"/>
          <p:nvPr>
            <p:ph type="title"/>
          </p:nvPr>
        </p:nvSpPr>
        <p:spPr>
          <a:xfrm>
            <a:off x="575997" y="900000"/>
            <a:ext cx="11048100" cy="91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Readiness Content Disclaimer</a:t>
            </a:r>
            <a:endParaRPr/>
          </a:p>
        </p:txBody>
      </p:sp>
      <p:sp>
        <p:nvSpPr>
          <p:cNvPr id="112" name="Google Shape;112;g3ba658109c8_0_79"/>
          <p:cNvSpPr txBox="1"/>
          <p:nvPr/>
        </p:nvSpPr>
        <p:spPr>
          <a:xfrm>
            <a:off x="576000" y="2050431"/>
            <a:ext cx="10946700" cy="352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rgbClr val="0B3458"/>
                </a:solidFill>
                <a:latin typeface="Arial"/>
                <a:ea typeface="Arial"/>
                <a:cs typeface="Arial"/>
                <a:sym typeface="Arial"/>
              </a:rPr>
              <a:t>The authoritative source for all information about</a:t>
            </a:r>
            <a:r>
              <a:rPr i="0" lang="en-GB" sz="2400" u="none" cap="none" strike="noStrike">
                <a:solidFill>
                  <a:srgbClr val="0B3458"/>
                </a:solidFill>
              </a:rPr>
              <a:t> New gTLD Program: 2026 Round </a:t>
            </a:r>
            <a:r>
              <a:rPr b="0" i="0" lang="en-GB" sz="2400" u="none" cap="none" strike="noStrike">
                <a:solidFill>
                  <a:srgbClr val="0B3458"/>
                </a:solidFill>
                <a:latin typeface="Arial"/>
                <a:ea typeface="Arial"/>
                <a:cs typeface="Arial"/>
                <a:sym typeface="Arial"/>
              </a:rPr>
              <a:t>rules, evaluations, restrictions, processes, and systems is the English version of the </a:t>
            </a:r>
            <a:r>
              <a:rPr b="0" i="0" lang="en-GB" sz="2400" u="sng" cap="none" strike="noStrike">
                <a:solidFill>
                  <a:schemeClr val="hlink"/>
                </a:solidFill>
                <a:latin typeface="Arial"/>
                <a:ea typeface="Arial"/>
                <a:cs typeface="Arial"/>
                <a:sym typeface="Arial"/>
                <a:hlinkClick r:id="rId3"/>
                <a:extLst>
                  <a:ext uri="http://customooxmlschemas.google.com/">
                    <go:slidesCustomData xmlns:go="http://customooxmlschemas.google.com/" textRoundtripDataId="0"/>
                  </a:ext>
                </a:extLst>
              </a:rPr>
              <a:t>New gTLD Program: 2026 Round Applicant Guidebook</a:t>
            </a:r>
            <a:r>
              <a:rPr b="0" i="0" lang="en-GB" sz="2400" u="none" cap="none" strike="noStrike">
                <a:solidFill>
                  <a:srgbClr val="0B3458"/>
                </a:solidFill>
                <a:latin typeface="Arial"/>
                <a:ea typeface="Arial"/>
                <a:cs typeface="Arial"/>
                <a:sym typeface="Arial"/>
              </a:rPr>
              <a:t>. All New gTLD Program: 2026 Round readiness and training content is supplementary to the Applicant Guidebook, and has been developed to provide a high-level summary of key topic areas of interest to prospective applicants and the broader ICANN community. In case of discrepancy, the Applicant Guidebook prevails.</a:t>
            </a:r>
            <a:endParaRPr b="0" i="0" sz="2400" u="none" cap="none" strike="noStrike">
              <a:solidFill>
                <a:srgbClr val="0B3458"/>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25"/>
          <p:cNvSpPr txBox="1"/>
          <p:nvPr>
            <p:ph type="title"/>
          </p:nvPr>
        </p:nvSpPr>
        <p:spPr>
          <a:xfrm>
            <a:off x="576000" y="900000"/>
            <a:ext cx="11070800" cy="50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sz="3200">
                <a:extLst>
                  <a:ext uri="http://customooxmlschemas.google.com/">
                    <go:slidesCustomData xmlns:go="http://customooxmlschemas.google.com/" textRoundtripDataId="133"/>
                  </a:ext>
                </a:extLst>
              </a:rPr>
              <a:t>Community</a:t>
            </a:r>
            <a:r>
              <a:rPr lang="en-GB" sz="3200"/>
              <a:t> </a:t>
            </a:r>
            <a:r>
              <a:rPr lang="en-GB" sz="3200">
                <a:extLst>
                  <a:ext uri="http://customooxmlschemas.google.com/">
                    <go:slidesCustomData xmlns:go="http://customooxmlschemas.google.com/" textRoundtripDataId="134"/>
                  </a:ext>
                </a:extLst>
              </a:rPr>
              <a:t>Input</a:t>
            </a:r>
            <a:r>
              <a:rPr lang="en-GB" sz="3200"/>
              <a:t>, Objections,</a:t>
            </a:r>
            <a:r>
              <a:rPr lang="en-GB" sz="3200"/>
              <a:t> and Appeals</a:t>
            </a:r>
            <a:endParaRPr sz="3200"/>
          </a:p>
        </p:txBody>
      </p:sp>
      <p:sp>
        <p:nvSpPr>
          <p:cNvPr id="697" name="Google Shape;697;p25"/>
          <p:cNvSpPr/>
          <p:nvPr/>
        </p:nvSpPr>
        <p:spPr>
          <a:xfrm>
            <a:off x="160076" y="2376100"/>
            <a:ext cx="2316480" cy="42672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8" name="Google Shape;698;p25"/>
          <p:cNvSpPr/>
          <p:nvPr/>
        </p:nvSpPr>
        <p:spPr>
          <a:xfrm>
            <a:off x="383804" y="2587862"/>
            <a:ext cx="1568573" cy="59115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p:txBody>
      </p:sp>
      <p:sp>
        <p:nvSpPr>
          <p:cNvPr id="699" name="Google Shape;699;p25"/>
          <p:cNvSpPr/>
          <p:nvPr/>
        </p:nvSpPr>
        <p:spPr>
          <a:xfrm>
            <a:off x="296730" y="2632049"/>
            <a:ext cx="2079300" cy="399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Purpose</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250" u="none" cap="none" strike="noStrike">
                <a:solidFill>
                  <a:srgbClr val="0B3458"/>
                </a:solidFill>
                <a:latin typeface="Arial"/>
                <a:ea typeface="Arial"/>
                <a:cs typeface="Arial"/>
                <a:sym typeface="Arial"/>
              </a:rPr>
              <a:t>Bring issues to the attention of ICANN, applicants and evaluators</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Who?</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B3458"/>
                </a:solidFill>
              </a:rPr>
              <a:t>Anyone</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extLst>
                  <a:ext uri="http://customooxmlschemas.google.com/">
                    <go:slidesCustomData xmlns:go="http://customooxmlschemas.google.com/" textRoundtripDataId="135"/>
                  </a:ext>
                </a:extLst>
              </a:rPr>
              <a:t>Duration </a:t>
            </a:r>
            <a:endParaRPr b="0" i="0" sz="1250" u="none" cap="none" strike="noStrike">
              <a:solidFill>
                <a:srgbClr val="000000"/>
              </a:solidFill>
              <a:latin typeface="Arial"/>
              <a:ea typeface="Arial"/>
              <a:cs typeface="Arial"/>
              <a:sym typeface="Arial"/>
              <a:extLst>
                <a:ext uri="http://customooxmlschemas.google.com/">
                  <go:slidesCustomData xmlns:go="http://customooxmlschemas.google.com/" textRoundtripDataId="136"/>
                </a:ext>
              </a:extLst>
            </a:endParaRPr>
          </a:p>
          <a:p>
            <a:pPr indent="0" lvl="0" marL="0" marR="0" rtl="0" algn="l">
              <a:lnSpc>
                <a:spcPct val="100000"/>
              </a:lnSpc>
              <a:spcBef>
                <a:spcPts val="0"/>
              </a:spcBef>
              <a:spcAft>
                <a:spcPts val="0"/>
              </a:spcAft>
              <a:buNone/>
            </a:pPr>
            <a:r>
              <a:rPr lang="en-GB" sz="1250">
                <a:solidFill>
                  <a:srgbClr val="0B3458"/>
                </a:solidFill>
              </a:rPr>
              <a:t>Opens on String Confirmation Day for duration of program. Comments within 104 days or 30 days of specific change requests available to evaluators</a:t>
            </a:r>
            <a:endParaRPr sz="1250">
              <a:solidFill>
                <a:srgbClr val="0B3458"/>
              </a:solidFill>
            </a:endParaRPr>
          </a:p>
          <a:p>
            <a:pPr indent="0" lvl="0" marL="0" marR="0" rtl="0" algn="l">
              <a:lnSpc>
                <a:spcPct val="100000"/>
              </a:lnSpc>
              <a:spcBef>
                <a:spcPts val="0"/>
              </a:spcBef>
              <a:spcAft>
                <a:spcPts val="0"/>
              </a:spcAft>
              <a:buClr>
                <a:srgbClr val="000000"/>
              </a:buClr>
              <a:buSzPts val="1333"/>
              <a:buFont typeface="Arial"/>
              <a:buNone/>
            </a:pPr>
            <a:r>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Outcome</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250" u="none" cap="none" strike="noStrike">
                <a:solidFill>
                  <a:srgbClr val="0B3458"/>
                </a:solidFill>
                <a:latin typeface="Arial"/>
                <a:ea typeface="Arial"/>
                <a:cs typeface="Arial"/>
                <a:sym typeface="Arial"/>
              </a:rPr>
              <a:t>No direct impact on applications but may be considered by evaluators</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p:txBody>
      </p:sp>
      <p:sp>
        <p:nvSpPr>
          <p:cNvPr id="700" name="Google Shape;700;p25"/>
          <p:cNvSpPr/>
          <p:nvPr/>
        </p:nvSpPr>
        <p:spPr>
          <a:xfrm>
            <a:off x="383804" y="2086285"/>
            <a:ext cx="1828800" cy="443872"/>
          </a:xfrm>
          <a:prstGeom prst="rect">
            <a:avLst/>
          </a:prstGeom>
          <a:solidFill>
            <a:srgbClr val="DB6133"/>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Application Comments</a:t>
            </a:r>
            <a:endParaRPr b="0" i="0" sz="1867" u="none" cap="none" strike="noStrike">
              <a:solidFill>
                <a:srgbClr val="000000"/>
              </a:solidFill>
              <a:latin typeface="Arial"/>
              <a:ea typeface="Arial"/>
              <a:cs typeface="Arial"/>
              <a:sym typeface="Arial"/>
            </a:endParaRPr>
          </a:p>
        </p:txBody>
      </p:sp>
      <p:sp>
        <p:nvSpPr>
          <p:cNvPr id="701" name="Google Shape;701;p25"/>
          <p:cNvSpPr/>
          <p:nvPr/>
        </p:nvSpPr>
        <p:spPr>
          <a:xfrm>
            <a:off x="2586120" y="2376100"/>
            <a:ext cx="2316480" cy="42672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2" name="Google Shape;702;p25"/>
          <p:cNvSpPr/>
          <p:nvPr/>
        </p:nvSpPr>
        <p:spPr>
          <a:xfrm>
            <a:off x="2819863" y="2086285"/>
            <a:ext cx="1828800" cy="443872"/>
          </a:xfrm>
          <a:prstGeom prst="rect">
            <a:avLst/>
          </a:prstGeom>
          <a:solidFill>
            <a:srgbClr val="DB6133"/>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GA</a:t>
            </a:r>
            <a:r>
              <a:rPr b="1" lang="en-GB" sz="1333">
                <a:solidFill>
                  <a:schemeClr val="lt1"/>
                </a:solidFill>
              </a:rPr>
              <a:t>C Member Early Warning</a:t>
            </a:r>
            <a:endParaRPr b="0" i="0" sz="1867" u="none" cap="none" strike="noStrike">
              <a:solidFill>
                <a:srgbClr val="000000"/>
              </a:solidFill>
              <a:latin typeface="Arial"/>
              <a:ea typeface="Arial"/>
              <a:cs typeface="Arial"/>
              <a:sym typeface="Arial"/>
            </a:endParaRPr>
          </a:p>
        </p:txBody>
      </p:sp>
      <p:sp>
        <p:nvSpPr>
          <p:cNvPr id="703" name="Google Shape;703;p25"/>
          <p:cNvSpPr/>
          <p:nvPr/>
        </p:nvSpPr>
        <p:spPr>
          <a:xfrm>
            <a:off x="5012164" y="2376100"/>
            <a:ext cx="2316480" cy="42672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4" name="Google Shape;704;p25"/>
          <p:cNvSpPr/>
          <p:nvPr/>
        </p:nvSpPr>
        <p:spPr>
          <a:xfrm>
            <a:off x="5255921" y="2086285"/>
            <a:ext cx="1828800" cy="443872"/>
          </a:xfrm>
          <a:prstGeom prst="rect">
            <a:avLst/>
          </a:prstGeom>
          <a:solidFill>
            <a:srgbClr val="DB6133"/>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GAC</a:t>
            </a:r>
            <a:r>
              <a:rPr b="1" lang="en-GB" sz="1333">
                <a:solidFill>
                  <a:schemeClr val="lt1"/>
                </a:solidFill>
              </a:rPr>
              <a:t> Consensus Advice</a:t>
            </a:r>
            <a:endParaRPr b="0" i="0" sz="1867" u="none" cap="none" strike="noStrike">
              <a:solidFill>
                <a:srgbClr val="000000"/>
              </a:solidFill>
              <a:latin typeface="Arial"/>
              <a:ea typeface="Arial"/>
              <a:cs typeface="Arial"/>
              <a:sym typeface="Arial"/>
            </a:endParaRPr>
          </a:p>
        </p:txBody>
      </p:sp>
      <p:sp>
        <p:nvSpPr>
          <p:cNvPr id="705" name="Google Shape;705;p25"/>
          <p:cNvSpPr/>
          <p:nvPr/>
        </p:nvSpPr>
        <p:spPr>
          <a:xfrm>
            <a:off x="7438208" y="2376100"/>
            <a:ext cx="2316480" cy="42672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6" name="Google Shape;706;p25"/>
          <p:cNvSpPr/>
          <p:nvPr/>
        </p:nvSpPr>
        <p:spPr>
          <a:xfrm>
            <a:off x="7691980" y="2086285"/>
            <a:ext cx="1828800" cy="443872"/>
          </a:xfrm>
          <a:prstGeom prst="rect">
            <a:avLst/>
          </a:prstGeom>
          <a:solidFill>
            <a:srgbClr val="DB6133"/>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Singular / Plural </a:t>
            </a:r>
            <a:r>
              <a:rPr b="1" i="0" lang="en-GB" sz="1333" u="none" cap="none" strike="noStrike">
                <a:solidFill>
                  <a:schemeClr val="lt1"/>
                </a:solidFill>
                <a:latin typeface="Arial"/>
                <a:ea typeface="Arial"/>
                <a:cs typeface="Arial"/>
                <a:sym typeface="Arial"/>
                <a:extLst>
                  <a:ext uri="http://customooxmlschemas.google.com/">
                    <go:slidesCustomData xmlns:go="http://customooxmlschemas.google.com/" textRoundtripDataId="137"/>
                  </a:ext>
                </a:extLst>
              </a:rPr>
              <a:t>Notification</a:t>
            </a:r>
            <a:r>
              <a:rPr b="1" lang="en-GB" sz="1333">
                <a:solidFill>
                  <a:schemeClr val="lt1"/>
                </a:solidFill>
              </a:rPr>
              <a:t>s</a:t>
            </a:r>
            <a:endParaRPr b="0" i="0" sz="1867" u="none" cap="none" strike="noStrike">
              <a:solidFill>
                <a:srgbClr val="000000"/>
              </a:solidFill>
              <a:latin typeface="Arial"/>
              <a:ea typeface="Arial"/>
              <a:cs typeface="Arial"/>
              <a:sym typeface="Arial"/>
            </a:endParaRPr>
          </a:p>
        </p:txBody>
      </p:sp>
      <p:sp>
        <p:nvSpPr>
          <p:cNvPr id="707" name="Google Shape;707;p25"/>
          <p:cNvSpPr txBox="1"/>
          <p:nvPr/>
        </p:nvSpPr>
        <p:spPr>
          <a:xfrm>
            <a:off x="576000" y="1377814"/>
            <a:ext cx="11395500" cy="677100"/>
          </a:xfrm>
          <a:prstGeom prst="rect">
            <a:avLst/>
          </a:prstGeom>
          <a:noFill/>
          <a:ln>
            <a:noFill/>
          </a:ln>
        </p:spPr>
        <p:txBody>
          <a:bodyPr anchorCtr="0" anchor="t" bIns="60925" lIns="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GB" sz="1800" u="none" cap="none" strike="noStrike">
                <a:solidFill>
                  <a:srgbClr val="0A3458"/>
                </a:solidFill>
                <a:latin typeface="Arial"/>
                <a:ea typeface="Arial"/>
                <a:cs typeface="Arial"/>
                <a:sym typeface="Arial"/>
              </a:rPr>
              <a:t>The ICANN community and interested members of the public have an opportunity to provide input on new gTLD applications after String Confirmation Day.</a:t>
            </a:r>
            <a:endParaRPr b="1" i="0" sz="1800" u="none" cap="none" strike="noStrike">
              <a:solidFill>
                <a:srgbClr val="0A3458"/>
              </a:solidFill>
              <a:latin typeface="Arial"/>
              <a:ea typeface="Arial"/>
              <a:cs typeface="Arial"/>
              <a:sym typeface="Arial"/>
            </a:endParaRPr>
          </a:p>
        </p:txBody>
      </p:sp>
      <p:sp>
        <p:nvSpPr>
          <p:cNvPr id="708" name="Google Shape;708;p25"/>
          <p:cNvSpPr/>
          <p:nvPr/>
        </p:nvSpPr>
        <p:spPr>
          <a:xfrm>
            <a:off x="9874315" y="2376100"/>
            <a:ext cx="2097255" cy="4246736"/>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9" name="Google Shape;709;p25"/>
          <p:cNvSpPr/>
          <p:nvPr/>
        </p:nvSpPr>
        <p:spPr>
          <a:xfrm>
            <a:off x="10003537" y="2086285"/>
            <a:ext cx="1828800" cy="443872"/>
          </a:xfrm>
          <a:prstGeom prst="rect">
            <a:avLst/>
          </a:prstGeom>
          <a:solidFill>
            <a:srgbClr val="DB6133"/>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Objections </a:t>
            </a:r>
            <a:endParaRPr b="0" i="0" sz="1867" u="none" cap="none" strike="noStrike">
              <a:solidFill>
                <a:srgbClr val="000000"/>
              </a:solidFill>
              <a:latin typeface="Arial"/>
              <a:ea typeface="Arial"/>
              <a:cs typeface="Arial"/>
              <a:sym typeface="Arial"/>
            </a:endParaRPr>
          </a:p>
        </p:txBody>
      </p:sp>
      <p:sp>
        <p:nvSpPr>
          <p:cNvPr id="710" name="Google Shape;710;p25"/>
          <p:cNvSpPr/>
          <p:nvPr/>
        </p:nvSpPr>
        <p:spPr>
          <a:xfrm>
            <a:off x="5130762" y="2632049"/>
            <a:ext cx="2079300" cy="399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Purpose</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chemeClr val="dk1"/>
                </a:solidFill>
              </a:rPr>
              <a:t>P</a:t>
            </a:r>
            <a:r>
              <a:rPr lang="en-GB" sz="1250">
                <a:solidFill>
                  <a:srgbClr val="0B3458"/>
                </a:solidFill>
              </a:rPr>
              <a:t>r</a:t>
            </a:r>
            <a:r>
              <a:rPr b="0" i="0" lang="en-GB" sz="1250" u="none" cap="none" strike="noStrike">
                <a:solidFill>
                  <a:srgbClr val="0B3458"/>
                </a:solidFill>
                <a:latin typeface="Arial"/>
                <a:ea typeface="Arial"/>
                <a:cs typeface="Arial"/>
                <a:sym typeface="Arial"/>
              </a:rPr>
              <a:t>ovide advice to ICANN Board, including related to applications which are sensitive or violate national law</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Who?</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B3458"/>
                </a:solidFill>
              </a:rPr>
              <a:t>GAC</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Duration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250" u="none" cap="none" strike="noStrike">
                <a:solidFill>
                  <a:srgbClr val="0B3458"/>
                </a:solidFill>
                <a:latin typeface="Arial"/>
                <a:ea typeface="Arial"/>
                <a:cs typeface="Arial"/>
                <a:sym typeface="Arial"/>
              </a:rPr>
              <a:t>Any time</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Outcome</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B3458"/>
                </a:solidFill>
                <a:extLst>
                  <a:ext uri="http://customooxmlschemas.google.com/">
                    <go:slidesCustomData xmlns:go="http://customooxmlschemas.google.com/" textRoundtripDataId="138"/>
                  </a:ext>
                </a:extLst>
              </a:rPr>
              <a:t>The B</a:t>
            </a:r>
            <a:r>
              <a:rPr b="0" i="0" lang="en-GB" sz="1250" u="none" cap="none" strike="noStrike">
                <a:solidFill>
                  <a:srgbClr val="0B3458"/>
                </a:solidFill>
                <a:latin typeface="Arial"/>
                <a:ea typeface="Arial"/>
                <a:cs typeface="Arial"/>
                <a:sym typeface="Arial"/>
                <a:extLst>
                  <a:ext uri="http://customooxmlschemas.google.com/">
                    <go:slidesCustomData xmlns:go="http://customooxmlschemas.google.com/" textRoundtripDataId="139"/>
                  </a:ext>
                </a:extLst>
              </a:rPr>
              <a:t>oard </a:t>
            </a:r>
            <a:r>
              <a:rPr b="0" i="0" lang="en-GB" sz="1250" u="none" cap="none" strike="noStrike">
                <a:solidFill>
                  <a:srgbClr val="0B3458"/>
                </a:solidFill>
                <a:latin typeface="Arial"/>
                <a:ea typeface="Arial"/>
                <a:cs typeface="Arial"/>
                <a:sym typeface="Arial"/>
                <a:extLst>
                  <a:ext uri="http://customooxmlschemas.google.com/">
                    <go:slidesCustomData xmlns:go="http://customooxmlschemas.google.com/" textRoundtripDataId="140"/>
                  </a:ext>
                </a:extLst>
              </a:rPr>
              <a:t>ma</a:t>
            </a:r>
            <a:r>
              <a:rPr lang="en-GB" sz="1250">
                <a:solidFill>
                  <a:srgbClr val="0B3458"/>
                </a:solidFill>
                <a:extLst>
                  <a:ext uri="http://customooxmlschemas.google.com/">
                    <go:slidesCustomData xmlns:go="http://customooxmlschemas.google.com/" textRoundtripDataId="141"/>
                  </a:ext>
                </a:extLst>
              </a:rPr>
              <a:t>kes a decision </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250" u="none" cap="none" strike="noStrike">
              <a:solidFill>
                <a:srgbClr val="0B3458"/>
              </a:solidFill>
              <a:latin typeface="Arial"/>
              <a:ea typeface="Arial"/>
              <a:cs typeface="Arial"/>
              <a:sym typeface="Arial"/>
            </a:endParaRPr>
          </a:p>
        </p:txBody>
      </p:sp>
      <p:sp>
        <p:nvSpPr>
          <p:cNvPr id="711" name="Google Shape;711;p25"/>
          <p:cNvSpPr/>
          <p:nvPr/>
        </p:nvSpPr>
        <p:spPr>
          <a:xfrm>
            <a:off x="2704723" y="2632049"/>
            <a:ext cx="2079300" cy="399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Purpose</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250" u="none" cap="none" strike="noStrike">
                <a:solidFill>
                  <a:srgbClr val="0B3458"/>
                </a:solidFill>
                <a:latin typeface="Arial"/>
                <a:ea typeface="Arial"/>
                <a:cs typeface="Arial"/>
                <a:sym typeface="Arial"/>
              </a:rPr>
              <a:t>Early indication that an application is potentially problematic for one or more governments</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Who?</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B3458"/>
                </a:solidFill>
              </a:rPr>
              <a:t>GAC Members and Observers</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Duration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B3458"/>
                </a:solidFill>
              </a:rPr>
              <a:t>104 </a:t>
            </a:r>
            <a:r>
              <a:rPr b="0" i="0" lang="en-GB" sz="1250" u="none" cap="none" strike="noStrike">
                <a:solidFill>
                  <a:srgbClr val="0B3458"/>
                </a:solidFill>
                <a:latin typeface="Arial"/>
                <a:ea typeface="Arial"/>
                <a:cs typeface="Arial"/>
                <a:sym typeface="Arial"/>
              </a:rPr>
              <a:t>days</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Outcome</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250" u="none" cap="none" strike="noStrike">
                <a:solidFill>
                  <a:srgbClr val="0B3458"/>
                </a:solidFill>
                <a:latin typeface="Arial"/>
                <a:ea typeface="Arial"/>
                <a:cs typeface="Arial"/>
                <a:sym typeface="Arial"/>
              </a:rPr>
              <a:t>No direct impact on application but signal that </a:t>
            </a:r>
            <a:r>
              <a:rPr lang="en-GB" sz="1250">
                <a:solidFill>
                  <a:srgbClr val="0B3458"/>
                </a:solidFill>
              </a:rPr>
              <a:t>it could </a:t>
            </a:r>
            <a:r>
              <a:rPr b="0" i="0" lang="en-GB" sz="1250" u="none" cap="none" strike="noStrike">
                <a:solidFill>
                  <a:srgbClr val="0B3458"/>
                </a:solidFill>
                <a:latin typeface="Arial"/>
                <a:ea typeface="Arial"/>
                <a:cs typeface="Arial"/>
                <a:sym typeface="Arial"/>
              </a:rPr>
              <a:t>become subject of GAC Consensus Advice</a:t>
            </a:r>
            <a:endParaRPr b="0" i="0" sz="1250" u="none" cap="none" strike="noStrike">
              <a:solidFill>
                <a:srgbClr val="0B3458"/>
              </a:solidFill>
              <a:latin typeface="Arial"/>
              <a:ea typeface="Arial"/>
              <a:cs typeface="Arial"/>
              <a:sym typeface="Arial"/>
            </a:endParaRPr>
          </a:p>
        </p:txBody>
      </p:sp>
      <p:sp>
        <p:nvSpPr>
          <p:cNvPr id="712" name="Google Shape;712;p25"/>
          <p:cNvSpPr/>
          <p:nvPr/>
        </p:nvSpPr>
        <p:spPr>
          <a:xfrm>
            <a:off x="7566675" y="2632050"/>
            <a:ext cx="2079300" cy="37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Purpose</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B3458"/>
                </a:solidFill>
              </a:rPr>
              <a:t>Identifies if an applied-for string is the singular or plural form of another applied-for string, a delegated TLD, a string being processed from a previous new gTLD round, or a Blocked Name</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Who?</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B3458"/>
                </a:solidFill>
              </a:rPr>
              <a:t>Anyone</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Duration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250" u="none" cap="none" strike="noStrike">
                <a:solidFill>
                  <a:srgbClr val="0B3458"/>
                </a:solidFill>
                <a:latin typeface="Arial"/>
                <a:ea typeface="Arial"/>
                <a:cs typeface="Arial"/>
                <a:sym typeface="Arial"/>
              </a:rPr>
              <a:t>30 days</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Outcome</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250" u="none" cap="none" strike="noStrike">
                <a:solidFill>
                  <a:srgbClr val="0B3458"/>
                </a:solidFill>
                <a:latin typeface="Arial"/>
                <a:ea typeface="Arial"/>
                <a:cs typeface="Arial"/>
                <a:sym typeface="Arial"/>
                <a:extLst>
                  <a:ext uri="http://customooxmlschemas.google.com/">
                    <go:slidesCustomData xmlns:go="http://customooxmlschemas.google.com/" textRoundtripDataId="142"/>
                  </a:ext>
                </a:extLst>
              </a:rPr>
              <a:t>Triggers Singular/plural Evaluation</a:t>
            </a:r>
            <a:r>
              <a:rPr lang="en-GB" sz="1250">
                <a:solidFill>
                  <a:srgbClr val="0B3458"/>
                </a:solidFill>
              </a:rPr>
              <a:t>, may prevent application from proceeding</a:t>
            </a:r>
            <a:endParaRPr b="0" i="0" sz="1250" u="none" cap="none" strike="noStrike">
              <a:solidFill>
                <a:srgbClr val="0B3458"/>
              </a:solidFill>
              <a:latin typeface="Arial"/>
              <a:ea typeface="Arial"/>
              <a:cs typeface="Arial"/>
              <a:sym typeface="Arial"/>
            </a:endParaRPr>
          </a:p>
        </p:txBody>
      </p:sp>
      <p:sp>
        <p:nvSpPr>
          <p:cNvPr id="713" name="Google Shape;713;p25"/>
          <p:cNvSpPr/>
          <p:nvPr/>
        </p:nvSpPr>
        <p:spPr>
          <a:xfrm>
            <a:off x="10003539" y="2632049"/>
            <a:ext cx="1891732" cy="325215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Purpose</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02B49"/>
                </a:solidFill>
              </a:rPr>
              <a:t>O</a:t>
            </a:r>
            <a:r>
              <a:rPr lang="en-GB" sz="1250">
                <a:solidFill>
                  <a:srgbClr val="0B3458"/>
                </a:solidFill>
              </a:rPr>
              <a:t>b</a:t>
            </a:r>
            <a:r>
              <a:rPr b="0" i="0" lang="en-GB" sz="1250" u="none" cap="none" strike="noStrike">
                <a:solidFill>
                  <a:srgbClr val="0B3458"/>
                </a:solidFill>
                <a:latin typeface="Arial"/>
                <a:ea typeface="Arial"/>
                <a:cs typeface="Arial"/>
                <a:sym typeface="Arial"/>
              </a:rPr>
              <a:t>ject to application on grounds of 1) String </a:t>
            </a:r>
            <a:r>
              <a:rPr lang="en-GB" sz="1250">
                <a:solidFill>
                  <a:srgbClr val="0B3458"/>
                </a:solidFill>
              </a:rPr>
              <a:t>C</a:t>
            </a:r>
            <a:r>
              <a:rPr b="0" i="0" lang="en-GB" sz="1250" u="none" cap="none" strike="noStrike">
                <a:solidFill>
                  <a:srgbClr val="0B3458"/>
                </a:solidFill>
                <a:latin typeface="Arial"/>
                <a:ea typeface="Arial"/>
                <a:cs typeface="Arial"/>
                <a:sym typeface="Arial"/>
              </a:rPr>
              <a:t>onfusion 2) Legal Rights 3) Limited Public Interest or 4) Community</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Who?</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B3458"/>
                </a:solidFill>
              </a:rPr>
              <a:t>Parties </a:t>
            </a:r>
            <a:r>
              <a:rPr b="0" i="0" lang="en-GB" sz="1250" u="none" cap="none" strike="noStrike">
                <a:solidFill>
                  <a:srgbClr val="0B3458"/>
                </a:solidFill>
                <a:latin typeface="Arial"/>
                <a:ea typeface="Arial"/>
                <a:cs typeface="Arial"/>
                <a:sym typeface="Arial"/>
              </a:rPr>
              <a:t>with standing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Duration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B3458"/>
                </a:solidFill>
              </a:rPr>
              <a:t>104 </a:t>
            </a:r>
            <a:r>
              <a:rPr b="0" i="0" lang="en-GB" sz="1250" u="none" cap="none" strike="noStrike">
                <a:solidFill>
                  <a:srgbClr val="0B3458"/>
                </a:solidFill>
                <a:latin typeface="Arial"/>
                <a:ea typeface="Arial"/>
                <a:cs typeface="Arial"/>
                <a:sym typeface="Arial"/>
              </a:rPr>
              <a:t>days</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250" u="none" cap="none" strike="noStrike">
                <a:solidFill>
                  <a:srgbClr val="0B3458"/>
                </a:solidFill>
                <a:latin typeface="Arial"/>
                <a:ea typeface="Arial"/>
                <a:cs typeface="Arial"/>
                <a:sym typeface="Arial"/>
              </a:rPr>
              <a:t>Outcome</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250">
                <a:solidFill>
                  <a:srgbClr val="0B3458"/>
                </a:solidFill>
                <a:extLst>
                  <a:ext uri="http://customooxmlschemas.google.com/">
                    <go:slidesCustomData xmlns:go="http://customooxmlschemas.google.com/" textRoundtripDataId="143"/>
                  </a:ext>
                </a:extLst>
              </a:rPr>
              <a:t>P</a:t>
            </a:r>
            <a:r>
              <a:rPr b="0" i="0" lang="en-GB" sz="1250" u="none" cap="none" strike="noStrike">
                <a:solidFill>
                  <a:srgbClr val="0B3458"/>
                </a:solidFill>
                <a:latin typeface="Arial"/>
                <a:ea typeface="Arial"/>
                <a:cs typeface="Arial"/>
                <a:sym typeface="Arial"/>
              </a:rPr>
              <a:t>anel determination</a:t>
            </a:r>
            <a:endParaRPr b="0" i="0" sz="125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250" u="none" cap="none" strike="noStrike">
              <a:solidFill>
                <a:srgbClr val="0B3458"/>
              </a:solidFill>
              <a:latin typeface="Arial"/>
              <a:ea typeface="Arial"/>
              <a:cs typeface="Arial"/>
              <a:sym typeface="Arial"/>
            </a:endParaRPr>
          </a:p>
        </p:txBody>
      </p:sp>
      <p:pic>
        <p:nvPicPr>
          <p:cNvPr id="714" name="Google Shape;714;p25" title="7CommInputObject.png"/>
          <p:cNvPicPr preferRelativeResize="0"/>
          <p:nvPr/>
        </p:nvPicPr>
        <p:blipFill rotWithShape="1">
          <a:blip r:embed="rId4">
            <a:alphaModFix/>
          </a:blip>
          <a:srcRect b="59" l="0" r="0" t="59"/>
          <a:stretch/>
        </p:blipFill>
        <p:spPr>
          <a:xfrm>
            <a:off x="5266944" y="-3839"/>
            <a:ext cx="5498593" cy="914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g39a173cb8d0_0_190">
            <a:hlinkClick action="ppaction://hlinksldjump" r:id="rId3"/>
          </p:cNvPr>
          <p:cNvSpPr txBox="1"/>
          <p:nvPr/>
        </p:nvSpPr>
        <p:spPr>
          <a:xfrm>
            <a:off x="674550" y="670825"/>
            <a:ext cx="26133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GB" sz="1500" u="sng" cap="none" strike="noStrike">
                <a:solidFill>
                  <a:srgbClr val="4CCDD5"/>
                </a:solidFill>
                <a:latin typeface="Arial"/>
                <a:ea typeface="Arial"/>
                <a:cs typeface="Arial"/>
                <a:sym typeface="Arial"/>
              </a:rPr>
              <a:t>Back to Table of Contents</a:t>
            </a:r>
            <a:endParaRPr b="0" i="1" sz="1500" u="sng" cap="none" strike="noStrike">
              <a:solidFill>
                <a:srgbClr val="4CCDD5"/>
              </a:solidFill>
              <a:latin typeface="Arial"/>
              <a:ea typeface="Arial"/>
              <a:cs typeface="Arial"/>
              <a:sym typeface="Arial"/>
            </a:endParaRPr>
          </a:p>
        </p:txBody>
      </p:sp>
      <p:sp>
        <p:nvSpPr>
          <p:cNvPr id="721" name="Google Shape;721;g39a173cb8d0_0_190"/>
          <p:cNvSpPr txBox="1"/>
          <p:nvPr>
            <p:ph idx="1" type="body"/>
          </p:nvPr>
        </p:nvSpPr>
        <p:spPr>
          <a:xfrm>
            <a:off x="540000" y="2160000"/>
            <a:ext cx="7584300" cy="1269000"/>
          </a:xfrm>
          <a:prstGeom prst="rect">
            <a:avLst/>
          </a:prstGeom>
          <a:solidFill>
            <a:srgbClr val="4CCED5"/>
          </a:solidFill>
          <a:ln>
            <a:noFill/>
          </a:ln>
        </p:spPr>
        <p:txBody>
          <a:bodyPr anchorCtr="0" anchor="t" bIns="0" lIns="0" spcFirstLastPara="1" rIns="0" wrap="square" tIns="0">
            <a:noAutofit/>
          </a:bodyPr>
          <a:lstStyle/>
          <a:p>
            <a:pPr indent="0" lvl="0" marL="0" rtl="0" algn="l">
              <a:spcBef>
                <a:spcPts val="0"/>
              </a:spcBef>
              <a:spcAft>
                <a:spcPts val="0"/>
              </a:spcAft>
              <a:buNone/>
            </a:pPr>
            <a:r>
              <a:rPr lang="en-GB"/>
              <a:t>String Evaluation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7200"/>
              <a:buNone/>
            </a:pPr>
            <a:r>
              <a:t/>
            </a:r>
            <a:endParaRPr/>
          </a:p>
          <a:p>
            <a:pPr indent="0" lvl="0" marL="0" rtl="0" algn="l">
              <a:lnSpc>
                <a:spcPct val="100000"/>
              </a:lnSpc>
              <a:spcBef>
                <a:spcPts val="0"/>
              </a:spcBef>
              <a:spcAft>
                <a:spcPts val="0"/>
              </a:spcAft>
              <a:buSzPts val="7200"/>
              <a:buNone/>
            </a:pPr>
            <a:r>
              <a:t/>
            </a:r>
            <a:endParaRPr/>
          </a:p>
        </p:txBody>
      </p:sp>
      <p:sp>
        <p:nvSpPr>
          <p:cNvPr id="722" name="Google Shape;722;g39a173cb8d0_0_190"/>
          <p:cNvSpPr txBox="1"/>
          <p:nvPr/>
        </p:nvSpPr>
        <p:spPr>
          <a:xfrm>
            <a:off x="540000" y="3571200"/>
            <a:ext cx="7751700" cy="14364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2133">
                <a:solidFill>
                  <a:schemeClr val="lt1"/>
                </a:solidFill>
              </a:rPr>
              <a:t>Evaluation of each applied-for string for similarity, stability, safeguards, geographic rules, and name collision risk.</a:t>
            </a:r>
            <a:endParaRPr sz="2133">
              <a:solidFill>
                <a:schemeClr val="lt1"/>
              </a:solidFill>
            </a:endParaRPr>
          </a:p>
          <a:p>
            <a:pPr indent="0" lvl="0" marL="0" rtl="0" algn="l">
              <a:spcBef>
                <a:spcPts val="0"/>
              </a:spcBef>
              <a:spcAft>
                <a:spcPts val="0"/>
              </a:spcAft>
              <a:buNone/>
            </a:pPr>
            <a:r>
              <a:t/>
            </a:r>
            <a:endParaRPr sz="2133">
              <a:solidFill>
                <a:schemeClr val="lt1"/>
              </a:solidFill>
            </a:endParaRPr>
          </a:p>
          <a:p>
            <a:pPr indent="0" lvl="0" marL="0" marR="0" rtl="0" algn="l">
              <a:lnSpc>
                <a:spcPct val="100000"/>
              </a:lnSpc>
              <a:spcBef>
                <a:spcPts val="0"/>
              </a:spcBef>
              <a:spcAft>
                <a:spcPts val="0"/>
              </a:spcAft>
              <a:buNone/>
            </a:pPr>
            <a:r>
              <a:t/>
            </a:r>
            <a:endParaRPr sz="2133">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29"/>
          <p:cNvSpPr txBox="1"/>
          <p:nvPr>
            <p:ph type="title"/>
          </p:nvPr>
        </p:nvSpPr>
        <p:spPr>
          <a:xfrm>
            <a:off x="576000" y="900001"/>
            <a:ext cx="11115000" cy="57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700"/>
              <a:buNone/>
            </a:pPr>
            <a:r>
              <a:rPr lang="en-GB" sz="3733">
                <a:extLst>
                  <a:ext uri="http://customooxmlschemas.google.com/">
                    <go:slidesCustomData xmlns:go="http://customooxmlschemas.google.com/" textRoundtripDataId="144"/>
                  </a:ext>
                </a:extLst>
              </a:rPr>
              <a:t>Concepts and Terms</a:t>
            </a:r>
            <a:endParaRPr sz="3733"/>
          </a:p>
        </p:txBody>
      </p:sp>
      <p:sp>
        <p:nvSpPr>
          <p:cNvPr id="728" name="Google Shape;728;p29"/>
          <p:cNvSpPr/>
          <p:nvPr/>
        </p:nvSpPr>
        <p:spPr>
          <a:xfrm>
            <a:off x="762000" y="2090049"/>
            <a:ext cx="5238900" cy="2188200"/>
          </a:xfrm>
          <a:prstGeom prst="rect">
            <a:avLst/>
          </a:prstGeom>
          <a:solidFill>
            <a:schemeClr val="lt1"/>
          </a:solidFill>
          <a:ln cap="flat" cmpd="sng" w="1827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729" name="Google Shape;729;p29"/>
          <p:cNvSpPr/>
          <p:nvPr/>
        </p:nvSpPr>
        <p:spPr>
          <a:xfrm>
            <a:off x="952500" y="2280550"/>
            <a:ext cx="4751400" cy="246000"/>
          </a:xfrm>
          <a:prstGeom prst="rect">
            <a:avLst/>
          </a:prstGeom>
          <a:noFill/>
          <a:ln>
            <a:noFill/>
          </a:ln>
        </p:spPr>
        <p:txBody>
          <a:bodyPr anchorCtr="0" anchor="t" bIns="0"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600" u="none" cap="none" strike="noStrike">
                <a:solidFill>
                  <a:srgbClr val="F1633E"/>
                </a:solidFill>
                <a:latin typeface="Arial"/>
                <a:ea typeface="Arial"/>
                <a:cs typeface="Arial"/>
                <a:sym typeface="Arial"/>
              </a:rPr>
              <a:t>Safeguard Public Interest Commitments (PIC</a:t>
            </a:r>
            <a:r>
              <a:rPr b="1" lang="en-GB" sz="1600">
                <a:solidFill>
                  <a:srgbClr val="F1633E"/>
                </a:solidFill>
              </a:rPr>
              <a:t>s</a:t>
            </a:r>
            <a:r>
              <a:rPr b="1" i="0" lang="en-GB" sz="1600" u="none" cap="none" strike="noStrike">
                <a:solidFill>
                  <a:srgbClr val="F1633E"/>
                </a:solidFill>
                <a:latin typeface="Arial"/>
                <a:ea typeface="Arial"/>
                <a:cs typeface="Arial"/>
                <a:sym typeface="Arial"/>
              </a:rPr>
              <a:t>)</a:t>
            </a:r>
            <a:endParaRPr b="0" i="0" sz="1600" u="none" cap="none" strike="noStrike">
              <a:solidFill>
                <a:srgbClr val="F1633E"/>
              </a:solidFill>
              <a:latin typeface="Arial"/>
              <a:ea typeface="Arial"/>
              <a:cs typeface="Arial"/>
              <a:sym typeface="Arial"/>
            </a:endParaRPr>
          </a:p>
        </p:txBody>
      </p:sp>
      <p:sp>
        <p:nvSpPr>
          <p:cNvPr id="730" name="Google Shape;730;p29"/>
          <p:cNvSpPr/>
          <p:nvPr/>
        </p:nvSpPr>
        <p:spPr>
          <a:xfrm>
            <a:off x="952500" y="2731901"/>
            <a:ext cx="4857600" cy="107721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rgbClr val="0B3458"/>
                </a:solidFill>
                <a:latin typeface="Arial"/>
                <a:ea typeface="Arial"/>
                <a:cs typeface="Arial"/>
                <a:sym typeface="Arial"/>
              </a:rPr>
              <a:t>An addition to a </a:t>
            </a:r>
            <a:r>
              <a:rPr lang="en-GB" sz="1600">
                <a:solidFill>
                  <a:srgbClr val="0B3458"/>
                </a:solidFill>
              </a:rPr>
              <a:t>r</a:t>
            </a:r>
            <a:r>
              <a:rPr b="0" i="0" lang="en-GB" sz="1600" u="none" cap="none" strike="noStrike">
                <a:solidFill>
                  <a:srgbClr val="0B3458"/>
                </a:solidFill>
                <a:latin typeface="Arial"/>
                <a:ea typeface="Arial"/>
                <a:cs typeface="Arial"/>
                <a:sym typeface="Arial"/>
              </a:rPr>
              <a:t>egistry </a:t>
            </a:r>
            <a:r>
              <a:rPr lang="en-GB" sz="1600">
                <a:solidFill>
                  <a:srgbClr val="0B3458"/>
                </a:solidFill>
              </a:rPr>
              <a:t>o</a:t>
            </a:r>
            <a:r>
              <a:rPr b="0" i="0" lang="en-GB" sz="1600" u="none" cap="none" strike="noStrike">
                <a:solidFill>
                  <a:srgbClr val="0B3458"/>
                </a:solidFill>
                <a:latin typeface="Arial"/>
                <a:ea typeface="Arial"/>
                <a:cs typeface="Arial"/>
                <a:sym typeface="Arial"/>
              </a:rPr>
              <a:t>perator’s Base Registry Agreement which is required to protect the interests of a specific group, including consumers, regulated sectors, industries requiring licensing or accreditation, government functions, or protecting against cyber bullying or harassment.</a:t>
            </a:r>
            <a:endParaRPr b="0" i="0" sz="1600" u="none" cap="none" strike="noStrike">
              <a:solidFill>
                <a:srgbClr val="0B3458"/>
              </a:solidFill>
              <a:latin typeface="Arial"/>
              <a:ea typeface="Arial"/>
              <a:cs typeface="Arial"/>
              <a:sym typeface="Arial"/>
            </a:endParaRPr>
          </a:p>
        </p:txBody>
      </p:sp>
      <p:sp>
        <p:nvSpPr>
          <p:cNvPr id="731" name="Google Shape;731;p29"/>
          <p:cNvSpPr/>
          <p:nvPr/>
        </p:nvSpPr>
        <p:spPr>
          <a:xfrm>
            <a:off x="6191250" y="2090049"/>
            <a:ext cx="5238900" cy="2188200"/>
          </a:xfrm>
          <a:prstGeom prst="rect">
            <a:avLst/>
          </a:prstGeom>
          <a:solidFill>
            <a:srgbClr val="FFFFFF"/>
          </a:solidFill>
          <a:ln cap="flat" cmpd="sng" w="1827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732" name="Google Shape;732;p29"/>
          <p:cNvSpPr/>
          <p:nvPr/>
        </p:nvSpPr>
        <p:spPr>
          <a:xfrm>
            <a:off x="6381750" y="2280555"/>
            <a:ext cx="3335636" cy="246093"/>
          </a:xfrm>
          <a:prstGeom prst="rect">
            <a:avLst/>
          </a:prstGeom>
          <a:noFill/>
          <a:ln>
            <a:noFill/>
          </a:ln>
        </p:spPr>
        <p:txBody>
          <a:bodyPr anchorCtr="0" anchor="t" bIns="0"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600" u="none" cap="none" strike="noStrike">
                <a:solidFill>
                  <a:srgbClr val="F1633E"/>
                </a:solidFill>
                <a:latin typeface="Arial"/>
                <a:ea typeface="Arial"/>
                <a:cs typeface="Arial"/>
                <a:sym typeface="Arial"/>
              </a:rPr>
              <a:t>Temporary Delegation</a:t>
            </a:r>
            <a:endParaRPr b="0" i="0" sz="1600" u="none" cap="none" strike="noStrike">
              <a:solidFill>
                <a:srgbClr val="F1633E"/>
              </a:solidFill>
              <a:latin typeface="Arial"/>
              <a:ea typeface="Arial"/>
              <a:cs typeface="Arial"/>
              <a:sym typeface="Arial"/>
            </a:endParaRPr>
          </a:p>
        </p:txBody>
      </p:sp>
      <p:sp>
        <p:nvSpPr>
          <p:cNvPr id="733" name="Google Shape;733;p29"/>
          <p:cNvSpPr/>
          <p:nvPr/>
        </p:nvSpPr>
        <p:spPr>
          <a:xfrm>
            <a:off x="6381752" y="2590117"/>
            <a:ext cx="4751301" cy="86177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145"/>
                  </a:ext>
                </a:extLst>
              </a:rPr>
              <a:t>Applied-for strings that are not identified as high-risk of name collision are temporarily delegated to DNS nameservers managed by ICANN to collect data about the volume and nature of DNS traffic for that string.</a:t>
            </a:r>
            <a:endParaRPr b="0" i="0" sz="2067" u="none" cap="none" strike="noStrike">
              <a:solidFill>
                <a:srgbClr val="000000"/>
              </a:solidFill>
              <a:latin typeface="Arial"/>
              <a:ea typeface="Arial"/>
              <a:cs typeface="Arial"/>
              <a:sym typeface="Arial"/>
            </a:endParaRPr>
          </a:p>
        </p:txBody>
      </p:sp>
      <p:sp>
        <p:nvSpPr>
          <p:cNvPr id="734" name="Google Shape;734;p29"/>
          <p:cNvSpPr/>
          <p:nvPr/>
        </p:nvSpPr>
        <p:spPr>
          <a:xfrm>
            <a:off x="3489035" y="4540415"/>
            <a:ext cx="5238900" cy="2121900"/>
          </a:xfrm>
          <a:prstGeom prst="rect">
            <a:avLst/>
          </a:prstGeom>
          <a:solidFill>
            <a:schemeClr val="lt1"/>
          </a:solidFill>
          <a:ln cap="flat" cmpd="sng" w="18275">
            <a:solidFill>
              <a:schemeClr val="dk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735" name="Google Shape;735;p29"/>
          <p:cNvSpPr/>
          <p:nvPr/>
        </p:nvSpPr>
        <p:spPr>
          <a:xfrm>
            <a:off x="3679534" y="4730916"/>
            <a:ext cx="3297900" cy="246000"/>
          </a:xfrm>
          <a:prstGeom prst="rect">
            <a:avLst/>
          </a:prstGeom>
          <a:noFill/>
          <a:ln>
            <a:noFill/>
          </a:ln>
        </p:spPr>
        <p:txBody>
          <a:bodyPr anchorCtr="0" anchor="t" bIns="0" lIns="0" spcFirstLastPara="1" rIns="0" wrap="square" tIns="0">
            <a:spAutoFit/>
          </a:bodyPr>
          <a:lstStyle/>
          <a:p>
            <a:pPr indent="0" lvl="0" marL="0" marR="0" rtl="0" algn="l">
              <a:lnSpc>
                <a:spcPct val="109090"/>
              </a:lnSpc>
              <a:spcBef>
                <a:spcPts val="0"/>
              </a:spcBef>
              <a:spcAft>
                <a:spcPts val="0"/>
              </a:spcAft>
              <a:buClr>
                <a:srgbClr val="000000"/>
              </a:buClr>
              <a:buSzPts val="1467"/>
              <a:buFont typeface="Arial"/>
              <a:buNone/>
            </a:pPr>
            <a:r>
              <a:rPr b="1" i="0" lang="en-GB" sz="1600" u="none" cap="none" strike="noStrike">
                <a:solidFill>
                  <a:srgbClr val="F1633E"/>
                </a:solidFill>
                <a:latin typeface="Arial"/>
                <a:ea typeface="Arial"/>
                <a:cs typeface="Arial"/>
                <a:sym typeface="Arial"/>
              </a:rPr>
              <a:t>Name Collision</a:t>
            </a:r>
            <a:endParaRPr b="0" i="0" sz="1600" u="none" cap="none" strike="noStrike">
              <a:solidFill>
                <a:srgbClr val="F1633E"/>
              </a:solidFill>
              <a:latin typeface="Arial"/>
              <a:ea typeface="Arial"/>
              <a:cs typeface="Arial"/>
              <a:sym typeface="Arial"/>
            </a:endParaRPr>
          </a:p>
        </p:txBody>
      </p:sp>
      <p:sp>
        <p:nvSpPr>
          <p:cNvPr id="736" name="Google Shape;736;p29"/>
          <p:cNvSpPr/>
          <p:nvPr/>
        </p:nvSpPr>
        <p:spPr>
          <a:xfrm>
            <a:off x="3679525" y="5040471"/>
            <a:ext cx="4857900" cy="1408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lang="en-GB" sz="1600">
                <a:solidFill>
                  <a:srgbClr val="0B3458"/>
                </a:solidFill>
                <a:extLst>
                  <a:ext uri="http://customooxmlschemas.google.com/">
                    <go:slidesCustomData xmlns:go="http://customooxmlschemas.google.com/" textRoundtripDataId="146"/>
                  </a:ext>
                </a:extLst>
              </a:rPr>
              <a:t>R</a:t>
            </a:r>
            <a:r>
              <a:rPr lang="en-GB" sz="1600">
                <a:solidFill>
                  <a:srgbClr val="0B3458"/>
                </a:solidFill>
              </a:rPr>
              <a:t>efers to the situation in which a resource name that is intended to be resolved in one naming system is inadvertently resolved in a different naming system, potentially leading to unexpected behavior such as communication being disrupted or redirected from its intended recipient</a:t>
            </a:r>
            <a:endParaRPr b="0" i="0" sz="1600" u="none" cap="none" strike="noStrike">
              <a:solidFill>
                <a:srgbClr val="0B3458"/>
              </a:solidFill>
              <a:latin typeface="Arial"/>
              <a:ea typeface="Arial"/>
              <a:cs typeface="Arial"/>
              <a:sym typeface="Arial"/>
            </a:endParaRPr>
          </a:p>
        </p:txBody>
      </p:sp>
      <p:sp>
        <p:nvSpPr>
          <p:cNvPr id="737" name="Google Shape;737;p29"/>
          <p:cNvSpPr/>
          <p:nvPr/>
        </p:nvSpPr>
        <p:spPr>
          <a:xfrm>
            <a:off x="576000" y="1471053"/>
            <a:ext cx="11046000" cy="327600"/>
          </a:xfrm>
          <a:prstGeom prst="rect">
            <a:avLst/>
          </a:prstGeom>
          <a:noFill/>
          <a:ln>
            <a:noFill/>
          </a:ln>
        </p:spPr>
        <p:txBody>
          <a:bodyPr anchorCtr="0" anchor="t" bIns="0" lIns="0" spcFirstLastPara="1" rIns="0" wrap="square" tIns="0">
            <a:spAutoFit/>
          </a:bodyPr>
          <a:lstStyle/>
          <a:p>
            <a:pPr indent="0" lvl="0" marL="0" marR="0" rtl="0" algn="l">
              <a:lnSpc>
                <a:spcPct val="133333"/>
              </a:lnSpc>
              <a:spcBef>
                <a:spcPts val="0"/>
              </a:spcBef>
              <a:spcAft>
                <a:spcPts val="0"/>
              </a:spcAft>
              <a:buClr>
                <a:srgbClr val="000000"/>
              </a:buClr>
              <a:buSzPts val="1600"/>
              <a:buFont typeface="Arial"/>
              <a:buNone/>
            </a:pPr>
            <a:r>
              <a:rPr b="1" i="0" lang="en-GB" sz="1800" u="none" cap="none" strike="noStrike">
                <a:solidFill>
                  <a:schemeClr val="accent2"/>
                </a:solidFill>
                <a:latin typeface="Arial"/>
                <a:ea typeface="Arial"/>
                <a:cs typeface="Arial"/>
                <a:sym typeface="Arial"/>
              </a:rPr>
              <a:t>Applicants should be familiar with these terms related to String Evaluation.</a:t>
            </a:r>
            <a:endParaRPr b="0" i="0" sz="1800" u="none" cap="none" strike="noStrike">
              <a:solidFill>
                <a:schemeClr val="accent2"/>
              </a:solidFill>
              <a:latin typeface="Arial"/>
              <a:ea typeface="Arial"/>
              <a:cs typeface="Arial"/>
              <a:sym typeface="Arial"/>
            </a:endParaRPr>
          </a:p>
        </p:txBody>
      </p:sp>
      <p:sp>
        <p:nvSpPr>
          <p:cNvPr id="738" name="Google Shape;738;p29"/>
          <p:cNvSpPr/>
          <p:nvPr/>
        </p:nvSpPr>
        <p:spPr>
          <a:xfrm>
            <a:off x="5892800" y="3435149"/>
            <a:ext cx="406400" cy="406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39" name="Google Shape;739;p29" title="8StringEval.png"/>
          <p:cNvPicPr preferRelativeResize="0"/>
          <p:nvPr/>
        </p:nvPicPr>
        <p:blipFill rotWithShape="1">
          <a:blip r:embed="rId3">
            <a:alphaModFix/>
          </a:blip>
          <a:srcRect b="59" l="0" r="0" t="59"/>
          <a:stretch/>
        </p:blipFill>
        <p:spPr>
          <a:xfrm>
            <a:off x="5266944" y="24384"/>
            <a:ext cx="5498593" cy="914400"/>
          </a:xfrm>
          <a:prstGeom prst="rect">
            <a:avLst/>
          </a:prstGeom>
          <a:noFill/>
          <a:ln>
            <a:noFill/>
          </a:ln>
        </p:spPr>
      </p:pic>
      <p:sp>
        <p:nvSpPr>
          <p:cNvPr id="740" name="Google Shape;740;p29"/>
          <p:cNvSpPr/>
          <p:nvPr/>
        </p:nvSpPr>
        <p:spPr>
          <a:xfrm>
            <a:off x="12738325" y="4976925"/>
            <a:ext cx="3649500" cy="1353900"/>
          </a:xfrm>
          <a:prstGeom prst="rect">
            <a:avLst/>
          </a:prstGeom>
          <a:solidFill>
            <a:srgbClr val="FFFF00"/>
          </a:solidFill>
          <a:ln cap="flat" cmpd="sng" w="9525">
            <a:solidFill>
              <a:srgbClr val="1A87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t>Note:</a:t>
            </a:r>
            <a:endParaRPr b="1" sz="2500"/>
          </a:p>
          <a:p>
            <a:pPr indent="0" lvl="0" marL="0" rtl="0" algn="l">
              <a:spcBef>
                <a:spcPts val="0"/>
              </a:spcBef>
              <a:spcAft>
                <a:spcPts val="0"/>
              </a:spcAft>
              <a:buNone/>
            </a:pPr>
            <a:r>
              <a:rPr lang="en-GB" sz="1500"/>
              <a:t>12/15 - Additional SME input has been requested.</a:t>
            </a:r>
            <a:endParaRPr sz="1700">
              <a:solidFill>
                <a:srgbClr val="333333"/>
              </a:solidFill>
              <a:highlight>
                <a:srgbClr val="FEFEFE"/>
              </a:highlight>
            </a:endParaRPr>
          </a:p>
          <a:p>
            <a:pPr indent="0" lvl="0" marL="0" rtl="0" algn="ctr">
              <a:spcBef>
                <a:spcPts val="0"/>
              </a:spcBef>
              <a:spcAft>
                <a:spcPts val="0"/>
              </a:spcAft>
              <a:buNone/>
            </a:pPr>
            <a:r>
              <a:t/>
            </a:r>
            <a:endParaRPr sz="1200">
              <a:solidFill>
                <a:srgbClr val="333333"/>
              </a:solidFill>
              <a:highlight>
                <a:srgbClr val="FEFEFE"/>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28"/>
          <p:cNvSpPr txBox="1"/>
          <p:nvPr>
            <p:ph type="title"/>
          </p:nvPr>
        </p:nvSpPr>
        <p:spPr>
          <a:xfrm>
            <a:off x="576000" y="900001"/>
            <a:ext cx="10496400" cy="57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3200"/>
              <a:buFont typeface="Arial"/>
              <a:buNone/>
            </a:pPr>
            <a:r>
              <a:rPr lang="en-GB"/>
              <a:t>Summary of String Evaluation</a:t>
            </a:r>
            <a:endParaRPr/>
          </a:p>
        </p:txBody>
      </p:sp>
      <p:sp>
        <p:nvSpPr>
          <p:cNvPr id="746" name="Google Shape;746;p28"/>
          <p:cNvSpPr txBox="1"/>
          <p:nvPr/>
        </p:nvSpPr>
        <p:spPr>
          <a:xfrm>
            <a:off x="12418493" y="2878103"/>
            <a:ext cx="3999900" cy="630902"/>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747" name="Google Shape;747;p28"/>
          <p:cNvSpPr txBox="1"/>
          <p:nvPr/>
        </p:nvSpPr>
        <p:spPr>
          <a:xfrm>
            <a:off x="576000" y="1389226"/>
            <a:ext cx="10650900" cy="369300"/>
          </a:xfrm>
          <a:prstGeom prst="rect">
            <a:avLst/>
          </a:prstGeom>
          <a:noFill/>
          <a:ln>
            <a:noFill/>
          </a:ln>
        </p:spPr>
        <p:txBody>
          <a:bodyPr anchorCtr="0" anchor="t" bIns="60925" lIns="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B3458"/>
                </a:solidFill>
                <a:latin typeface="Arial"/>
                <a:ea typeface="Arial"/>
                <a:cs typeface="Arial"/>
                <a:sym typeface="Arial"/>
              </a:rPr>
              <a:t>String Evaluation ensures that each applied-for string is technically </a:t>
            </a:r>
            <a:r>
              <a:rPr b="1" i="0" lang="en-GB" sz="1600" u="none" cap="none" strike="noStrike">
                <a:solidFill>
                  <a:srgbClr val="0B3458"/>
                </a:solidFill>
                <a:latin typeface="Arial"/>
                <a:ea typeface="Arial"/>
                <a:cs typeface="Arial"/>
                <a:sym typeface="Arial"/>
              </a:rPr>
              <a:t>sound, safe, and </a:t>
            </a:r>
            <a:r>
              <a:rPr b="1" i="0" lang="en-GB" sz="1600" u="none" cap="none" strike="noStrike">
                <a:solidFill>
                  <a:srgbClr val="0B3458"/>
                </a:solidFill>
                <a:latin typeface="Arial"/>
                <a:ea typeface="Arial"/>
                <a:cs typeface="Arial"/>
                <a:sym typeface="Arial"/>
              </a:rPr>
              <a:t>compliant with policy.</a:t>
            </a:r>
            <a:endParaRPr b="0" i="0" sz="1867" u="none" cap="none" strike="noStrike">
              <a:solidFill>
                <a:srgbClr val="0B3458"/>
              </a:solidFill>
              <a:latin typeface="Arial"/>
              <a:ea typeface="Arial"/>
              <a:cs typeface="Arial"/>
              <a:sym typeface="Arial"/>
            </a:endParaRPr>
          </a:p>
        </p:txBody>
      </p:sp>
      <p:sp>
        <p:nvSpPr>
          <p:cNvPr id="748" name="Google Shape;748;p28"/>
          <p:cNvSpPr/>
          <p:nvPr/>
        </p:nvSpPr>
        <p:spPr>
          <a:xfrm>
            <a:off x="160075" y="2281724"/>
            <a:ext cx="2316600" cy="44190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49" name="Google Shape;749;p28"/>
          <p:cNvSpPr/>
          <p:nvPr/>
        </p:nvSpPr>
        <p:spPr>
          <a:xfrm>
            <a:off x="383804" y="2493486"/>
            <a:ext cx="1568700" cy="591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p:txBody>
      </p:sp>
      <p:sp>
        <p:nvSpPr>
          <p:cNvPr id="750" name="Google Shape;750;p28"/>
          <p:cNvSpPr/>
          <p:nvPr/>
        </p:nvSpPr>
        <p:spPr>
          <a:xfrm>
            <a:off x="296730" y="2537673"/>
            <a:ext cx="2079300" cy="399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Purpose</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333">
                <a:solidFill>
                  <a:srgbClr val="0B3458"/>
                </a:solidFill>
              </a:rPr>
              <a:t>Confirms whether applied-for strings are  geographic n</a:t>
            </a:r>
            <a:r>
              <a:rPr lang="en-GB" sz="1333">
                <a:solidFill>
                  <a:srgbClr val="0B3458"/>
                </a:solidFill>
                <a:extLst>
                  <a:ext uri="http://customooxmlschemas.google.com/">
                    <go:slidesCustomData xmlns:go="http://customooxmlschemas.google.com/" textRoundtripDataId="147"/>
                  </a:ext>
                </a:extLst>
              </a:rPr>
              <a:t>a</a:t>
            </a:r>
            <a:r>
              <a:rPr lang="en-GB" sz="1333">
                <a:solidFill>
                  <a:srgbClr val="0B3458"/>
                </a:solidFill>
              </a:rPr>
              <a:t>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0"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Applies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rPr>
              <a:t>All ap</a:t>
            </a:r>
            <a:r>
              <a:rPr lang="en-GB" sz="1333">
                <a:solidFill>
                  <a:srgbClr val="0B3458"/>
                </a:solidFill>
                <a:extLst>
                  <a:ext uri="http://customooxmlschemas.google.com/">
                    <go:slidesCustomData xmlns:go="http://customooxmlschemas.google.com/" textRoundtripDataId="148"/>
                  </a:ext>
                </a:extLst>
              </a:rPr>
              <a:t>p</a:t>
            </a:r>
            <a:r>
              <a:rPr b="0" i="0" lang="en-GB" sz="1333" u="none" cap="none" strike="noStrike">
                <a:solidFill>
                  <a:srgbClr val="0B3458"/>
                </a:solidFill>
                <a:latin typeface="Arial"/>
                <a:ea typeface="Arial"/>
                <a:cs typeface="Arial"/>
                <a:sym typeface="Arial"/>
              </a:rPr>
              <a:t>lications</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Outcome</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lang="en-GB" sz="1333">
                <a:solidFill>
                  <a:srgbClr val="0B3458"/>
                </a:solidFill>
              </a:rPr>
              <a:t>Three possibilities 1) Geographic</a:t>
            </a:r>
            <a:r>
              <a:rPr lang="en-GB" sz="1333">
                <a:solidFill>
                  <a:srgbClr val="0B3458"/>
                </a:solidFill>
                <a:extLst>
                  <a:ext uri="http://customooxmlschemas.google.com/">
                    <go:slidesCustomData xmlns:go="http://customooxmlschemas.google.com/" textRoundtripDataId="149"/>
                  </a:ext>
                </a:extLst>
              </a:rPr>
              <a:t> Name Review,</a:t>
            </a:r>
            <a:r>
              <a:rPr lang="en-GB" sz="1333">
                <a:solidFill>
                  <a:srgbClr val="0B3458"/>
                </a:solidFill>
              </a:rPr>
              <a:t> 2) no additional </a:t>
            </a:r>
            <a:r>
              <a:rPr lang="en-GB" sz="1333">
                <a:solidFill>
                  <a:srgbClr val="0B3458"/>
                </a:solidFill>
                <a:extLst>
                  <a:ext uri="http://customooxmlschemas.google.com/">
                    <go:slidesCustomData xmlns:go="http://customooxmlschemas.google.com/" textRoundtripDataId="150"/>
                  </a:ext>
                </a:extLst>
              </a:rPr>
              <a:t>eval</a:t>
            </a:r>
            <a:r>
              <a:rPr lang="en-GB" sz="1333">
                <a:solidFill>
                  <a:srgbClr val="0B3458"/>
                </a:solidFill>
              </a:rPr>
              <a:t>uation</a:t>
            </a:r>
            <a:r>
              <a:rPr lang="en-GB" sz="1333">
                <a:solidFill>
                  <a:srgbClr val="0B3458"/>
                </a:solidFill>
              </a:rPr>
              <a:t>, 3) application shall not pr</a:t>
            </a:r>
            <a:r>
              <a:rPr lang="en-GB" sz="1333">
                <a:solidFill>
                  <a:srgbClr val="0B3458"/>
                </a:solidFill>
                <a:extLst>
                  <a:ext uri="http://customooxmlschemas.google.com/">
                    <go:slidesCustomData xmlns:go="http://customooxmlschemas.google.com/" textRoundtripDataId="151"/>
                  </a:ext>
                </a:extLst>
              </a:rPr>
              <a:t>o</a:t>
            </a:r>
            <a:r>
              <a:rPr lang="en-GB" sz="1333">
                <a:solidFill>
                  <a:srgbClr val="0B3458"/>
                </a:solidFill>
              </a:rPr>
              <a:t>ceed</a:t>
            </a:r>
            <a:endParaRPr b="0" i="0" sz="1400" u="none" cap="none" strike="noStrike">
              <a:solidFill>
                <a:srgbClr val="0B3458"/>
              </a:solidFill>
              <a:latin typeface="Arial"/>
              <a:ea typeface="Arial"/>
              <a:cs typeface="Arial"/>
              <a:sym typeface="Arial"/>
            </a:endParaRPr>
          </a:p>
        </p:txBody>
      </p:sp>
      <p:sp>
        <p:nvSpPr>
          <p:cNvPr id="751" name="Google Shape;751;p28"/>
          <p:cNvSpPr/>
          <p:nvPr/>
        </p:nvSpPr>
        <p:spPr>
          <a:xfrm>
            <a:off x="383804" y="1991909"/>
            <a:ext cx="1828800" cy="444000"/>
          </a:xfrm>
          <a:prstGeom prst="rect">
            <a:avLst/>
          </a:prstGeom>
          <a:solidFill>
            <a:srgbClr val="EB903A"/>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Geographic Names Identification</a:t>
            </a:r>
            <a:endParaRPr b="0" i="0" sz="1867" u="none" cap="none" strike="noStrike">
              <a:solidFill>
                <a:srgbClr val="000000"/>
              </a:solidFill>
              <a:latin typeface="Arial"/>
              <a:ea typeface="Arial"/>
              <a:cs typeface="Arial"/>
              <a:sym typeface="Arial"/>
            </a:endParaRPr>
          </a:p>
        </p:txBody>
      </p:sp>
      <p:sp>
        <p:nvSpPr>
          <p:cNvPr id="752" name="Google Shape;752;p28"/>
          <p:cNvSpPr/>
          <p:nvPr/>
        </p:nvSpPr>
        <p:spPr>
          <a:xfrm>
            <a:off x="2586120" y="2281724"/>
            <a:ext cx="2316600" cy="44190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53" name="Google Shape;753;p28"/>
          <p:cNvSpPr/>
          <p:nvPr/>
        </p:nvSpPr>
        <p:spPr>
          <a:xfrm>
            <a:off x="2819863" y="1991909"/>
            <a:ext cx="1828800" cy="444000"/>
          </a:xfrm>
          <a:prstGeom prst="rect">
            <a:avLst/>
          </a:prstGeom>
          <a:solidFill>
            <a:srgbClr val="EB903A"/>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Singular/Plural Notification Eval.</a:t>
            </a:r>
            <a:endParaRPr b="0" i="0" sz="1867" u="none" cap="none" strike="noStrike">
              <a:solidFill>
                <a:srgbClr val="000000"/>
              </a:solidFill>
              <a:latin typeface="Arial"/>
              <a:ea typeface="Arial"/>
              <a:cs typeface="Arial"/>
              <a:sym typeface="Arial"/>
            </a:endParaRPr>
          </a:p>
        </p:txBody>
      </p:sp>
      <p:sp>
        <p:nvSpPr>
          <p:cNvPr id="754" name="Google Shape;754;p28"/>
          <p:cNvSpPr/>
          <p:nvPr/>
        </p:nvSpPr>
        <p:spPr>
          <a:xfrm>
            <a:off x="5012165" y="2281724"/>
            <a:ext cx="2316600" cy="44190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55" name="Google Shape;755;p28"/>
          <p:cNvSpPr/>
          <p:nvPr/>
        </p:nvSpPr>
        <p:spPr>
          <a:xfrm>
            <a:off x="5255921" y="1991909"/>
            <a:ext cx="1828800" cy="444000"/>
          </a:xfrm>
          <a:prstGeom prst="rect">
            <a:avLst/>
          </a:prstGeom>
          <a:solidFill>
            <a:srgbClr val="EB903A"/>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String Similarity Evaluation</a:t>
            </a:r>
            <a:endParaRPr b="0" i="0" sz="1867" u="none" cap="none" strike="noStrike">
              <a:solidFill>
                <a:srgbClr val="000000"/>
              </a:solidFill>
              <a:latin typeface="Arial"/>
              <a:ea typeface="Arial"/>
              <a:cs typeface="Arial"/>
              <a:sym typeface="Arial"/>
            </a:endParaRPr>
          </a:p>
        </p:txBody>
      </p:sp>
      <p:sp>
        <p:nvSpPr>
          <p:cNvPr id="756" name="Google Shape;756;p28"/>
          <p:cNvSpPr/>
          <p:nvPr/>
        </p:nvSpPr>
        <p:spPr>
          <a:xfrm>
            <a:off x="7438211" y="2281724"/>
            <a:ext cx="2316600" cy="44190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57" name="Google Shape;757;p28"/>
          <p:cNvSpPr/>
          <p:nvPr/>
        </p:nvSpPr>
        <p:spPr>
          <a:xfrm>
            <a:off x="7691980" y="1991909"/>
            <a:ext cx="1828800" cy="444000"/>
          </a:xfrm>
          <a:prstGeom prst="rect">
            <a:avLst/>
          </a:prstGeom>
          <a:solidFill>
            <a:srgbClr val="EB903A"/>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Safeguard Assessment</a:t>
            </a:r>
            <a:endParaRPr b="0" i="0" sz="1867" u="none" cap="none" strike="noStrike">
              <a:solidFill>
                <a:srgbClr val="000000"/>
              </a:solidFill>
              <a:latin typeface="Arial"/>
              <a:ea typeface="Arial"/>
              <a:cs typeface="Arial"/>
              <a:sym typeface="Arial"/>
            </a:endParaRPr>
          </a:p>
        </p:txBody>
      </p:sp>
      <p:sp>
        <p:nvSpPr>
          <p:cNvPr id="758" name="Google Shape;758;p28"/>
          <p:cNvSpPr/>
          <p:nvPr/>
        </p:nvSpPr>
        <p:spPr>
          <a:xfrm>
            <a:off x="9874319" y="2281724"/>
            <a:ext cx="2097300" cy="43977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59" name="Google Shape;759;p28"/>
          <p:cNvSpPr/>
          <p:nvPr/>
        </p:nvSpPr>
        <p:spPr>
          <a:xfrm>
            <a:off x="10003537" y="1991909"/>
            <a:ext cx="1828800" cy="444000"/>
          </a:xfrm>
          <a:prstGeom prst="rect">
            <a:avLst/>
          </a:prstGeom>
          <a:solidFill>
            <a:srgbClr val="EB903A"/>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extLst>
                  <a:ext uri="http://customooxmlschemas.google.com/">
                    <go:slidesCustomData xmlns:go="http://customooxmlschemas.google.com/" textRoundtripDataId="152"/>
                  </a:ext>
                </a:extLst>
              </a:rPr>
              <a:t>Name Collision Initial Assessment</a:t>
            </a:r>
            <a:endParaRPr b="0" i="0" sz="1867" u="none" cap="none" strike="noStrike">
              <a:solidFill>
                <a:srgbClr val="000000"/>
              </a:solidFill>
              <a:latin typeface="Arial"/>
              <a:ea typeface="Arial"/>
              <a:cs typeface="Arial"/>
              <a:sym typeface="Arial"/>
            </a:endParaRPr>
          </a:p>
        </p:txBody>
      </p:sp>
      <p:sp>
        <p:nvSpPr>
          <p:cNvPr id="760" name="Google Shape;760;p28"/>
          <p:cNvSpPr/>
          <p:nvPr/>
        </p:nvSpPr>
        <p:spPr>
          <a:xfrm>
            <a:off x="2704662" y="2537673"/>
            <a:ext cx="2079300" cy="399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Purpose</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extLst>
                  <a:ext uri="http://customooxmlschemas.google.com/">
                    <go:slidesCustomData xmlns:go="http://customooxmlschemas.google.com/" textRoundtripDataId="153"/>
                  </a:ext>
                </a:extLst>
              </a:rPr>
              <a:t>Determines if an applied-for string represents the singular or plural form of the same word i</a:t>
            </a:r>
            <a:r>
              <a:rPr b="0" i="0" lang="en-GB" sz="1333" u="none" cap="none" strike="noStrike">
                <a:solidFill>
                  <a:srgbClr val="0B3458"/>
                </a:solidFill>
                <a:latin typeface="Arial"/>
                <a:ea typeface="Arial"/>
                <a:cs typeface="Arial"/>
                <a:sym typeface="Arial"/>
                <a:extLst>
                  <a:ext uri="http://customooxmlschemas.google.com/">
                    <go:slidesCustomData xmlns:go="http://customooxmlschemas.google.com/" textRoundtripDataId="154"/>
                  </a:ext>
                </a:extLst>
              </a:rPr>
              <a:t>n the same language</a:t>
            </a:r>
            <a:r>
              <a:rPr b="0" i="0" lang="en-GB" sz="1333" u="none" cap="none" strike="noStrike">
                <a:solidFill>
                  <a:srgbClr val="0B3458"/>
                </a:solidFill>
                <a:latin typeface="Arial"/>
                <a:ea typeface="Arial"/>
                <a:cs typeface="Arial"/>
                <a:sym typeface="Arial"/>
                <a:extLst>
                  <a:ext uri="http://customooxmlschemas.google.com/">
                    <go:slidesCustomData xmlns:go="http://customooxmlschemas.google.com/" textRoundtripDataId="155"/>
                  </a:ext>
                </a:extLst>
              </a:rPr>
              <a:t> </a:t>
            </a:r>
            <a:r>
              <a:rPr lang="en-GB" sz="1333">
                <a:solidFill>
                  <a:srgbClr val="0B3458"/>
                </a:solidFill>
                <a:extLst>
                  <a:ext uri="http://customooxmlschemas.google.com/">
                    <go:slidesCustomData xmlns:go="http://customooxmlschemas.google.com/" textRoundtripDataId="156"/>
                  </a:ext>
                </a:extLst>
              </a:rPr>
              <a:t>as</a:t>
            </a:r>
            <a:r>
              <a:rPr b="0" i="0" lang="en-GB" sz="1333" u="none" cap="none" strike="noStrike">
                <a:solidFill>
                  <a:srgbClr val="0B3458"/>
                </a:solidFill>
                <a:latin typeface="Arial"/>
                <a:ea typeface="Arial"/>
                <a:cs typeface="Arial"/>
                <a:sym typeface="Arial"/>
                <a:extLst>
                  <a:ext uri="http://customooxmlschemas.google.com/">
                    <go:slidesCustomData xmlns:go="http://customooxmlschemas.google.com/" textRoundtripDataId="157"/>
                  </a:ext>
                </a:extLst>
              </a:rPr>
              <a:t> another applied-for or </a:t>
            </a:r>
            <a:r>
              <a:rPr lang="en-GB" sz="1333">
                <a:solidFill>
                  <a:srgbClr val="0B3458"/>
                </a:solidFill>
                <a:extLst>
                  <a:ext uri="http://customooxmlschemas.google.com/">
                    <go:slidesCustomData xmlns:go="http://customooxmlschemas.google.com/" textRoundtripDataId="158"/>
                  </a:ext>
                </a:extLst>
              </a:rPr>
              <a:t>delegated </a:t>
            </a:r>
            <a:r>
              <a:rPr lang="en-GB" sz="1333">
                <a:solidFill>
                  <a:srgbClr val="0B3458"/>
                </a:solidFill>
              </a:rPr>
              <a:t>TLD</a:t>
            </a:r>
            <a:r>
              <a:rPr b="0" i="0" lang="en-GB" sz="1333" u="none" cap="none" strike="noStrike">
                <a:solidFill>
                  <a:srgbClr val="0B3458"/>
                </a:solidFill>
                <a:latin typeface="Arial"/>
                <a:ea typeface="Arial"/>
                <a:cs typeface="Arial"/>
                <a:sym typeface="Arial"/>
              </a:rPr>
              <a:t>. The evaluation is conducted against materials submitted by the notifier.</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Applies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rPr>
              <a:t>Applications flagged with a singular/plural notification </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Outcome</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rPr>
              <a:t>Three possibilities 1) No impact, 2) Contention 3) Application termination</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p:txBody>
      </p:sp>
      <p:sp>
        <p:nvSpPr>
          <p:cNvPr id="761" name="Google Shape;761;p28"/>
          <p:cNvSpPr/>
          <p:nvPr/>
        </p:nvSpPr>
        <p:spPr>
          <a:xfrm>
            <a:off x="5130623" y="2537673"/>
            <a:ext cx="2079300" cy="399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Purpose</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extLst>
                  <a:ext uri="http://customooxmlschemas.google.com/">
                    <go:slidesCustomData xmlns:go="http://customooxmlschemas.google.com/" textRoundtripDataId="159"/>
                  </a:ext>
                </a:extLst>
              </a:rPr>
              <a:t>Identifies </a:t>
            </a:r>
            <a:r>
              <a:rPr lang="en-GB" sz="1333">
                <a:solidFill>
                  <a:srgbClr val="0B3458"/>
                </a:solidFill>
              </a:rPr>
              <a:t>if any applied-for string is visually similar to any existing TLDs or Blocked Names or with any other applied-for strings.</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0"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Applies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rPr>
              <a:t>All applications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Outcome</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rPr>
              <a:t>Three possibilities 1) No impact 2) Contention 3) Application termination</a:t>
            </a:r>
            <a:endParaRPr b="0" i="0" sz="1400" u="none" cap="none" strike="noStrike">
              <a:solidFill>
                <a:srgbClr val="0B3458"/>
              </a:solidFill>
              <a:latin typeface="Arial"/>
              <a:ea typeface="Arial"/>
              <a:cs typeface="Arial"/>
              <a:sym typeface="Arial"/>
            </a:endParaRPr>
          </a:p>
        </p:txBody>
      </p:sp>
      <p:sp>
        <p:nvSpPr>
          <p:cNvPr id="762" name="Google Shape;762;p28"/>
          <p:cNvSpPr/>
          <p:nvPr/>
        </p:nvSpPr>
        <p:spPr>
          <a:xfrm>
            <a:off x="7566682" y="2537673"/>
            <a:ext cx="2079300" cy="399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Purpose</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rPr>
              <a:t>Determines if an applied-for</a:t>
            </a:r>
            <a:r>
              <a:rPr lang="en-GB" sz="1333">
                <a:solidFill>
                  <a:srgbClr val="0B3458"/>
                </a:solidFill>
              </a:rPr>
              <a:t> </a:t>
            </a:r>
            <a:r>
              <a:rPr b="0" i="0" lang="en-GB" sz="1333" u="none" cap="none" strike="noStrike">
                <a:solidFill>
                  <a:srgbClr val="0B3458"/>
                </a:solidFill>
                <a:latin typeface="Arial"/>
                <a:ea typeface="Arial"/>
                <a:cs typeface="Arial"/>
                <a:sym typeface="Arial"/>
              </a:rPr>
              <a:t>string requires safeguard public interest commitments in their </a:t>
            </a:r>
            <a:r>
              <a:rPr b="0" i="0" lang="en-GB" sz="1333" u="none" cap="none" strike="noStrike">
                <a:solidFill>
                  <a:srgbClr val="0B3458"/>
                </a:solidFill>
                <a:latin typeface="Arial"/>
                <a:ea typeface="Arial"/>
                <a:cs typeface="Arial"/>
                <a:sym typeface="Arial"/>
              </a:rPr>
              <a:t>R</a:t>
            </a:r>
            <a:r>
              <a:rPr b="0" i="0" lang="en-GB" sz="1333" u="none" cap="none" strike="noStrike">
                <a:solidFill>
                  <a:srgbClr val="0B3458"/>
                </a:solidFill>
                <a:latin typeface="Arial"/>
                <a:ea typeface="Arial"/>
                <a:cs typeface="Arial"/>
                <a:sym typeface="Arial"/>
              </a:rPr>
              <a:t>egistry Agreement to protect specific groups, industries, or governments.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0"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Applies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rPr>
              <a:t>All applications</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extLst>
                  <a:ext uri="http://customooxmlschemas.google.com/">
                    <go:slidesCustomData xmlns:go="http://customooxmlschemas.google.com/" textRoundtripDataId="160"/>
                  </a:ext>
                </a:extLst>
              </a:rPr>
              <a:t>Outcome</a:t>
            </a:r>
            <a:endParaRPr b="0" i="0" sz="1600" u="none" cap="none" strike="noStrike">
              <a:solidFill>
                <a:srgbClr val="0B3458"/>
              </a:solidFill>
              <a:latin typeface="Arial"/>
              <a:ea typeface="Arial"/>
              <a:cs typeface="Arial"/>
              <a:sym typeface="Arial"/>
              <a:extLst>
                <a:ext uri="http://customooxmlschemas.google.com/">
                  <go:slidesCustomData xmlns:go="http://customooxmlschemas.google.com/" textRoundtripDataId="161"/>
                </a:ext>
              </a:extLst>
            </a:endParaRPr>
          </a:p>
          <a:p>
            <a:pPr indent="0" lvl="0" marL="0" marR="0" rtl="0" algn="l">
              <a:lnSpc>
                <a:spcPct val="100000"/>
              </a:lnSpc>
              <a:spcBef>
                <a:spcPts val="0"/>
              </a:spcBef>
              <a:spcAft>
                <a:spcPts val="0"/>
              </a:spcAft>
              <a:buClr>
                <a:srgbClr val="000000"/>
              </a:buClr>
              <a:buSzPts val="1333"/>
              <a:buFont typeface="Arial"/>
              <a:buNone/>
            </a:pPr>
            <a:r>
              <a:rPr lang="en-GB" sz="1333">
                <a:solidFill>
                  <a:srgbClr val="0B3458"/>
                </a:solidFill>
              </a:rPr>
              <a:t>Two possibilities 1) Assign safeguard public interest commitments to application, 2) No impact</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p:txBody>
      </p:sp>
      <p:sp>
        <p:nvSpPr>
          <p:cNvPr id="763" name="Google Shape;763;p28"/>
          <p:cNvSpPr/>
          <p:nvPr/>
        </p:nvSpPr>
        <p:spPr>
          <a:xfrm>
            <a:off x="10003550" y="2537675"/>
            <a:ext cx="1891800" cy="3712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Purpose</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rPr>
              <a:t>Identifies applied-for strings at high risk of name coll</a:t>
            </a:r>
            <a:r>
              <a:rPr lang="en-GB" sz="1333">
                <a:solidFill>
                  <a:srgbClr val="0B3458"/>
                </a:solidFill>
                <a:extLst>
                  <a:ext uri="http://customooxmlschemas.google.com/">
                    <go:slidesCustomData xmlns:go="http://customooxmlschemas.google.com/" textRoundtripDataId="162"/>
                  </a:ext>
                </a:extLst>
              </a:rPr>
              <a:t>i</a:t>
            </a:r>
            <a:r>
              <a:rPr b="0" i="0" lang="en-GB" sz="1333" u="none" cap="none" strike="noStrike">
                <a:solidFill>
                  <a:srgbClr val="0B3458"/>
                </a:solidFill>
                <a:latin typeface="Arial"/>
                <a:ea typeface="Arial"/>
                <a:cs typeface="Arial"/>
                <a:sym typeface="Arial"/>
              </a:rPr>
              <a:t>sion</a:t>
            </a:r>
            <a:r>
              <a:rPr lang="en-GB" sz="1333">
                <a:solidFill>
                  <a:srgbClr val="0B3458"/>
                </a:solidFill>
              </a:rPr>
              <a:t>.</a:t>
            </a:r>
            <a:endParaRPr sz="1333">
              <a:solidFill>
                <a:srgbClr val="0B3458"/>
              </a:solidFill>
            </a:endParaRPr>
          </a:p>
          <a:p>
            <a:pPr indent="0" lvl="0" marL="0" marR="0" rtl="0" algn="l">
              <a:lnSpc>
                <a:spcPct val="100000"/>
              </a:lnSpc>
              <a:spcBef>
                <a:spcPts val="0"/>
              </a:spcBef>
              <a:spcAft>
                <a:spcPts val="0"/>
              </a:spcAft>
              <a:buClr>
                <a:srgbClr val="000000"/>
              </a:buClr>
              <a:buSzPts val="1333"/>
              <a:buFont typeface="Arial"/>
              <a:buNone/>
            </a:pPr>
            <a:r>
              <a:t/>
            </a:r>
            <a:endParaRPr sz="1333">
              <a:solidFill>
                <a:srgbClr val="0B3458"/>
              </a:solidFill>
            </a:endParaRPr>
          </a:p>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Applies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rPr>
              <a:t>All </a:t>
            </a:r>
            <a:r>
              <a:rPr b="0" i="0" lang="en-GB" sz="1333" u="none" cap="none" strike="noStrike">
                <a:solidFill>
                  <a:srgbClr val="0B3458"/>
                </a:solidFill>
                <a:latin typeface="Arial"/>
                <a:ea typeface="Arial"/>
                <a:cs typeface="Arial"/>
                <a:sym typeface="Arial"/>
                <a:extLst>
                  <a:ext uri="http://customooxmlschemas.google.com/">
                    <go:slidesCustomData xmlns:go="http://customooxmlschemas.google.com/" textRoundtripDataId="163"/>
                  </a:ext>
                </a:extLst>
              </a:rPr>
              <a:t>appli</a:t>
            </a:r>
            <a:r>
              <a:rPr lang="en-GB" sz="1333">
                <a:solidFill>
                  <a:srgbClr val="0B3458"/>
                </a:solidFill>
              </a:rPr>
              <a:t>ed-for strings</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0B3458"/>
                </a:solidFill>
                <a:latin typeface="Arial"/>
                <a:ea typeface="Arial"/>
                <a:cs typeface="Arial"/>
                <a:sym typeface="Arial"/>
              </a:rPr>
              <a:t>Outcome</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33"/>
              <a:buFont typeface="Arial"/>
              <a:buNone/>
            </a:pPr>
            <a:r>
              <a:rPr b="0" i="0" lang="en-GB" sz="1333" u="none" cap="none" strike="noStrike">
                <a:solidFill>
                  <a:srgbClr val="0B3458"/>
                </a:solidFill>
                <a:latin typeface="Arial"/>
                <a:ea typeface="Arial"/>
                <a:cs typeface="Arial"/>
                <a:sym typeface="Arial"/>
              </a:rPr>
              <a:t>Three possibilities 1) Proceed to temporary delegation 2) Applicant submits Mitigation Plan for Evaluation during Application Evaluation 3) Application does not proceed</a:t>
            </a:r>
            <a:endParaRPr b="0" i="0" sz="16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p:txBody>
      </p:sp>
      <p:pic>
        <p:nvPicPr>
          <p:cNvPr id="764" name="Google Shape;764;p28" title="8StringEval.png"/>
          <p:cNvPicPr preferRelativeResize="0"/>
          <p:nvPr/>
        </p:nvPicPr>
        <p:blipFill rotWithShape="1">
          <a:blip r:embed="rId3">
            <a:alphaModFix/>
          </a:blip>
          <a:srcRect b="59" l="0" r="0" t="59"/>
          <a:stretch/>
        </p:blipFill>
        <p:spPr>
          <a:xfrm>
            <a:off x="5266944" y="24384"/>
            <a:ext cx="5498593" cy="914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39a173cb8d0_0_199">
            <a:hlinkClick action="ppaction://hlinksldjump" r:id="rId3"/>
          </p:cNvPr>
          <p:cNvSpPr txBox="1"/>
          <p:nvPr/>
        </p:nvSpPr>
        <p:spPr>
          <a:xfrm>
            <a:off x="674550" y="670825"/>
            <a:ext cx="26133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GB" sz="1500" u="sng" cap="none" strike="noStrike">
                <a:solidFill>
                  <a:srgbClr val="4CCDD5"/>
                </a:solidFill>
                <a:latin typeface="Arial"/>
                <a:ea typeface="Arial"/>
                <a:cs typeface="Arial"/>
                <a:sym typeface="Arial"/>
              </a:rPr>
              <a:t>Back to Table of Contents</a:t>
            </a:r>
            <a:endParaRPr b="0" i="1" sz="1500" u="sng" cap="none" strike="noStrike">
              <a:solidFill>
                <a:srgbClr val="4CCDD5"/>
              </a:solidFill>
              <a:latin typeface="Arial"/>
              <a:ea typeface="Arial"/>
              <a:cs typeface="Arial"/>
              <a:sym typeface="Arial"/>
            </a:endParaRPr>
          </a:p>
        </p:txBody>
      </p:sp>
      <p:sp>
        <p:nvSpPr>
          <p:cNvPr id="771" name="Google Shape;771;g39a173cb8d0_0_199"/>
          <p:cNvSpPr txBox="1"/>
          <p:nvPr>
            <p:ph idx="1" type="body"/>
          </p:nvPr>
        </p:nvSpPr>
        <p:spPr>
          <a:xfrm>
            <a:off x="540000" y="2160000"/>
            <a:ext cx="7891800" cy="1269000"/>
          </a:xfrm>
          <a:prstGeom prst="rect">
            <a:avLst/>
          </a:prstGeom>
          <a:solidFill>
            <a:srgbClr val="4CCED5"/>
          </a:solidFill>
          <a:ln>
            <a:noFill/>
          </a:ln>
        </p:spPr>
        <p:txBody>
          <a:bodyPr anchorCtr="0" anchor="t" bIns="0" lIns="0" spcFirstLastPara="1" rIns="0" wrap="square" tIns="0">
            <a:noAutofit/>
          </a:bodyPr>
          <a:lstStyle/>
          <a:p>
            <a:pPr indent="0" lvl="0" marL="0" rtl="0" algn="l">
              <a:spcBef>
                <a:spcPts val="0"/>
              </a:spcBef>
              <a:spcAft>
                <a:spcPts val="0"/>
              </a:spcAft>
              <a:buNone/>
            </a:pPr>
            <a:r>
              <a:rPr lang="en-GB"/>
              <a:t>Contention Set Resolution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7200"/>
              <a:buNone/>
            </a:pPr>
            <a:r>
              <a:t/>
            </a:r>
            <a:endParaRPr/>
          </a:p>
          <a:p>
            <a:pPr indent="0" lvl="0" marL="0" rtl="0" algn="l">
              <a:lnSpc>
                <a:spcPct val="100000"/>
              </a:lnSpc>
              <a:spcBef>
                <a:spcPts val="0"/>
              </a:spcBef>
              <a:spcAft>
                <a:spcPts val="0"/>
              </a:spcAft>
              <a:buSzPts val="7200"/>
              <a:buNone/>
            </a:pPr>
            <a:r>
              <a:t/>
            </a:r>
            <a:endParaRPr/>
          </a:p>
        </p:txBody>
      </p:sp>
      <p:sp>
        <p:nvSpPr>
          <p:cNvPr id="772" name="Google Shape;772;g39a173cb8d0_0_199"/>
          <p:cNvSpPr txBox="1"/>
          <p:nvPr/>
        </p:nvSpPr>
        <p:spPr>
          <a:xfrm>
            <a:off x="540000" y="3571200"/>
            <a:ext cx="7751700" cy="14364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2133">
                <a:solidFill>
                  <a:schemeClr val="lt1"/>
                </a:solidFill>
              </a:rPr>
              <a:t>Overview of how contention sets are resolved, including available resolution paths.</a:t>
            </a:r>
            <a:endParaRPr sz="2133">
              <a:solidFill>
                <a:schemeClr val="lt1"/>
              </a:solidFill>
            </a:endParaRPr>
          </a:p>
          <a:p>
            <a:pPr indent="0" lvl="0" marL="0" rtl="0" algn="l">
              <a:spcBef>
                <a:spcPts val="0"/>
              </a:spcBef>
              <a:spcAft>
                <a:spcPts val="0"/>
              </a:spcAft>
              <a:buNone/>
            </a:pPr>
            <a:r>
              <a:t/>
            </a:r>
            <a:endParaRPr sz="2133">
              <a:solidFill>
                <a:schemeClr val="lt1"/>
              </a:solidFill>
            </a:endParaRPr>
          </a:p>
          <a:p>
            <a:pPr indent="0" lvl="0" marL="0" marR="0" rtl="0" algn="l">
              <a:lnSpc>
                <a:spcPct val="100000"/>
              </a:lnSpc>
              <a:spcBef>
                <a:spcPts val="0"/>
              </a:spcBef>
              <a:spcAft>
                <a:spcPts val="0"/>
              </a:spcAft>
              <a:buNone/>
            </a:pPr>
            <a:r>
              <a:t/>
            </a:r>
            <a:endParaRPr sz="2133">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31"/>
          <p:cNvSpPr txBox="1"/>
          <p:nvPr>
            <p:ph type="title"/>
          </p:nvPr>
        </p:nvSpPr>
        <p:spPr>
          <a:xfrm>
            <a:off x="540000" y="900001"/>
            <a:ext cx="8500800" cy="57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600"/>
              <a:buNone/>
            </a:pPr>
            <a:r>
              <a:t/>
            </a:r>
            <a:endParaRPr sz="4600">
              <a:solidFill>
                <a:schemeClr val="accent2"/>
              </a:solidFill>
            </a:endParaRPr>
          </a:p>
          <a:p>
            <a:pPr indent="0" lvl="0" marL="0" rtl="0" algn="l">
              <a:lnSpc>
                <a:spcPct val="100000"/>
              </a:lnSpc>
              <a:spcBef>
                <a:spcPts val="0"/>
              </a:spcBef>
              <a:spcAft>
                <a:spcPts val="0"/>
              </a:spcAft>
              <a:buSzPts val="3600"/>
              <a:buNone/>
            </a:pPr>
            <a:r>
              <a:t/>
            </a:r>
            <a:endParaRPr sz="4600">
              <a:solidFill>
                <a:schemeClr val="accent2"/>
              </a:solidFill>
            </a:endParaRPr>
          </a:p>
          <a:p>
            <a:pPr indent="0" lvl="0" marL="0" rtl="0" algn="l">
              <a:lnSpc>
                <a:spcPct val="100000"/>
              </a:lnSpc>
              <a:spcBef>
                <a:spcPts val="0"/>
              </a:spcBef>
              <a:spcAft>
                <a:spcPts val="0"/>
              </a:spcAft>
              <a:buSzPts val="3600"/>
              <a:buNone/>
            </a:pPr>
            <a:r>
              <a:t/>
            </a:r>
            <a:endParaRPr sz="4600">
              <a:solidFill>
                <a:schemeClr val="accent2"/>
              </a:solidFill>
            </a:endParaRPr>
          </a:p>
          <a:p>
            <a:pPr indent="0" lvl="0" marL="0" rtl="0" algn="l">
              <a:lnSpc>
                <a:spcPct val="100000"/>
              </a:lnSpc>
              <a:spcBef>
                <a:spcPts val="0"/>
              </a:spcBef>
              <a:spcAft>
                <a:spcPts val="0"/>
              </a:spcAft>
              <a:buSzPts val="3600"/>
              <a:buNone/>
            </a:pPr>
            <a:r>
              <a:t/>
            </a:r>
            <a:endParaRPr sz="4600"/>
          </a:p>
          <a:p>
            <a:pPr indent="0" lvl="0" marL="0" rtl="0" algn="l">
              <a:lnSpc>
                <a:spcPct val="100000"/>
              </a:lnSpc>
              <a:spcBef>
                <a:spcPts val="0"/>
              </a:spcBef>
              <a:spcAft>
                <a:spcPts val="0"/>
              </a:spcAft>
              <a:buSzPts val="3600"/>
              <a:buNone/>
            </a:pPr>
            <a:r>
              <a:t/>
            </a:r>
            <a:endParaRPr sz="4600"/>
          </a:p>
        </p:txBody>
      </p:sp>
      <p:sp>
        <p:nvSpPr>
          <p:cNvPr id="779" name="Google Shape;779;p31"/>
          <p:cNvSpPr txBox="1"/>
          <p:nvPr/>
        </p:nvSpPr>
        <p:spPr>
          <a:xfrm>
            <a:off x="576000" y="906791"/>
            <a:ext cx="10493700" cy="492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733"/>
              <a:buFont typeface="Arial"/>
              <a:buNone/>
            </a:pPr>
            <a:r>
              <a:rPr b="1" i="0" lang="en-GB" sz="3733" u="none" cap="none" strike="noStrike">
                <a:solidFill>
                  <a:schemeClr val="accent2"/>
                </a:solidFill>
                <a:latin typeface="Arial"/>
                <a:ea typeface="Arial"/>
                <a:cs typeface="Arial"/>
                <a:sym typeface="Arial"/>
              </a:rPr>
              <a:t>Contention Set Resolution Overview</a:t>
            </a:r>
            <a:endParaRPr b="1" i="0" sz="3733" u="none" cap="none" strike="noStrike">
              <a:solidFill>
                <a:srgbClr val="0B3458"/>
              </a:solidFill>
              <a:latin typeface="Arial"/>
              <a:ea typeface="Arial"/>
              <a:cs typeface="Arial"/>
              <a:sym typeface="Arial"/>
            </a:endParaRPr>
          </a:p>
        </p:txBody>
      </p:sp>
      <p:sp>
        <p:nvSpPr>
          <p:cNvPr id="780" name="Google Shape;780;p31"/>
          <p:cNvSpPr/>
          <p:nvPr/>
        </p:nvSpPr>
        <p:spPr>
          <a:xfrm>
            <a:off x="653459" y="1814401"/>
            <a:ext cx="3055180" cy="1537692"/>
          </a:xfrm>
          <a:prstGeom prst="roundRect">
            <a:avLst>
              <a:gd fmla="val 2996" name="adj"/>
            </a:avLst>
          </a:prstGeom>
          <a:solidFill>
            <a:srgbClr val="0C3458"/>
          </a:solidFill>
          <a:ln cap="flat" cmpd="sng" w="25400">
            <a:solidFill>
              <a:srgbClr val="0A3854"/>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781" name="Google Shape;781;p31"/>
          <p:cNvSpPr/>
          <p:nvPr/>
        </p:nvSpPr>
        <p:spPr>
          <a:xfrm>
            <a:off x="8580772" y="1814401"/>
            <a:ext cx="3017131" cy="1537692"/>
          </a:xfrm>
          <a:prstGeom prst="roundRect">
            <a:avLst>
              <a:gd fmla="val 2372" name="adj"/>
            </a:avLst>
          </a:prstGeom>
          <a:solidFill>
            <a:srgbClr val="0C3458"/>
          </a:solidFill>
          <a:ln cap="flat" cmpd="sng" w="25400">
            <a:solidFill>
              <a:srgbClr val="0A3854"/>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pic>
        <p:nvPicPr>
          <p:cNvPr descr="Scales of justice with solid fill" id="782" name="Google Shape;782;p31"/>
          <p:cNvPicPr preferRelativeResize="0"/>
          <p:nvPr/>
        </p:nvPicPr>
        <p:blipFill rotWithShape="1">
          <a:blip r:embed="rId3">
            <a:alphaModFix/>
          </a:blip>
          <a:srcRect b="0" l="0" r="0" t="0"/>
          <a:stretch/>
        </p:blipFill>
        <p:spPr>
          <a:xfrm>
            <a:off x="1780000" y="1945551"/>
            <a:ext cx="681350" cy="681372"/>
          </a:xfrm>
          <a:prstGeom prst="rect">
            <a:avLst/>
          </a:prstGeom>
          <a:noFill/>
          <a:ln>
            <a:noFill/>
          </a:ln>
        </p:spPr>
      </p:pic>
      <p:sp>
        <p:nvSpPr>
          <p:cNvPr id="783" name="Google Shape;783;p31"/>
          <p:cNvSpPr txBox="1"/>
          <p:nvPr/>
        </p:nvSpPr>
        <p:spPr>
          <a:xfrm>
            <a:off x="1090248" y="2719712"/>
            <a:ext cx="2181600" cy="4002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867"/>
              <a:buFont typeface="Arial"/>
              <a:buNone/>
            </a:pPr>
            <a:r>
              <a:rPr b="1" i="0" lang="en-GB" sz="1800" u="none" cap="none" strike="noStrike">
                <a:solidFill>
                  <a:schemeClr val="lt1"/>
                </a:solidFill>
                <a:latin typeface="Arial"/>
                <a:ea typeface="Arial"/>
                <a:cs typeface="Arial"/>
                <a:sym typeface="Arial"/>
              </a:rPr>
              <a:t>What it is?</a:t>
            </a:r>
            <a:endParaRPr b="1" i="0" sz="1800" u="none" cap="none" strike="noStrike">
              <a:solidFill>
                <a:srgbClr val="000000"/>
              </a:solidFill>
              <a:latin typeface="Arial"/>
              <a:ea typeface="Arial"/>
              <a:cs typeface="Arial"/>
              <a:sym typeface="Arial"/>
            </a:endParaRPr>
          </a:p>
        </p:txBody>
      </p:sp>
      <p:cxnSp>
        <p:nvCxnSpPr>
          <p:cNvPr id="784" name="Google Shape;784;p31"/>
          <p:cNvCxnSpPr/>
          <p:nvPr/>
        </p:nvCxnSpPr>
        <p:spPr>
          <a:xfrm>
            <a:off x="607603" y="3597245"/>
            <a:ext cx="18300" cy="2884800"/>
          </a:xfrm>
          <a:prstGeom prst="straightConnector1">
            <a:avLst/>
          </a:prstGeom>
          <a:noFill/>
          <a:ln cap="flat" cmpd="sng" w="12700">
            <a:solidFill>
              <a:srgbClr val="F1633E"/>
            </a:solidFill>
            <a:prstDash val="solid"/>
            <a:round/>
            <a:headEnd len="sm" w="sm" type="none"/>
            <a:tailEnd len="sm" w="sm" type="none"/>
          </a:ln>
        </p:spPr>
      </p:cxnSp>
      <p:sp>
        <p:nvSpPr>
          <p:cNvPr id="785" name="Google Shape;785;p31"/>
          <p:cNvSpPr txBox="1"/>
          <p:nvPr/>
        </p:nvSpPr>
        <p:spPr>
          <a:xfrm>
            <a:off x="607603" y="3695573"/>
            <a:ext cx="3147000" cy="2776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467"/>
              <a:buFont typeface="Arial"/>
              <a:buNone/>
            </a:pPr>
            <a:r>
              <a:rPr b="0" i="0" lang="en-GB" sz="1567" u="none" cap="none" strike="noStrike">
                <a:solidFill>
                  <a:srgbClr val="0B3458"/>
                </a:solidFill>
                <a:latin typeface="Arial"/>
                <a:ea typeface="Arial"/>
                <a:cs typeface="Arial"/>
                <a:sym typeface="Arial"/>
              </a:rPr>
              <a:t>Two or more applied-for strings are either </a:t>
            </a:r>
            <a:r>
              <a:rPr b="1" i="0" lang="en-GB" sz="1567" u="none" cap="none" strike="noStrike">
                <a:solidFill>
                  <a:srgbClr val="0B3458"/>
                </a:solidFill>
                <a:latin typeface="Arial"/>
                <a:ea typeface="Arial"/>
                <a:cs typeface="Arial"/>
                <a:sym typeface="Arial"/>
              </a:rPr>
              <a:t>identical </a:t>
            </a:r>
            <a:r>
              <a:rPr b="0" i="0" lang="en-GB" sz="1567" u="none" cap="none" strike="noStrike">
                <a:solidFill>
                  <a:srgbClr val="0B3458"/>
                </a:solidFill>
                <a:latin typeface="Arial"/>
                <a:ea typeface="Arial"/>
                <a:cs typeface="Arial"/>
                <a:sym typeface="Arial"/>
              </a:rPr>
              <a:t>or found to be </a:t>
            </a:r>
            <a:r>
              <a:rPr b="1" i="0" lang="en-GB" sz="1567" u="none" cap="none" strike="noStrike">
                <a:solidFill>
                  <a:srgbClr val="0B3458"/>
                </a:solidFill>
                <a:latin typeface="Arial"/>
                <a:ea typeface="Arial"/>
                <a:cs typeface="Arial"/>
                <a:sym typeface="Arial"/>
                <a:extLst>
                  <a:ext uri="http://customooxmlschemas.google.com/">
                    <go:slidesCustomData xmlns:go="http://customooxmlschemas.google.com/" textRoundtripDataId="164"/>
                  </a:ext>
                </a:extLst>
              </a:rPr>
              <a:t>confusingly similar</a:t>
            </a:r>
            <a:r>
              <a:rPr b="0" i="0" lang="en-GB" sz="1567" u="none" cap="none" strike="noStrike">
                <a:solidFill>
                  <a:srgbClr val="0B3458"/>
                </a:solidFill>
                <a:latin typeface="Arial"/>
                <a:ea typeface="Arial"/>
                <a:cs typeface="Arial"/>
                <a:sym typeface="Arial"/>
                <a:extLst>
                  <a:ext uri="http://customooxmlschemas.google.com/">
                    <go:slidesCustomData xmlns:go="http://customooxmlschemas.google.com/" textRoundtripDataId="165"/>
                  </a:ext>
                </a:extLst>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t/>
            </a:r>
            <a:endParaRPr b="0" i="0" sz="1567"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1" i="0" lang="en-GB" sz="1567" u="none" cap="none" strike="noStrike">
                <a:solidFill>
                  <a:srgbClr val="0B3458"/>
                </a:solidFill>
                <a:latin typeface="Arial"/>
                <a:ea typeface="Arial"/>
                <a:cs typeface="Arial"/>
                <a:sym typeface="Arial"/>
              </a:rPr>
              <a:t>Contention Sets </a:t>
            </a:r>
            <a:r>
              <a:rPr b="0" i="0" lang="en-GB" sz="1567" u="none" cap="none" strike="noStrike">
                <a:solidFill>
                  <a:srgbClr val="0B3458"/>
                </a:solidFill>
                <a:latin typeface="Arial"/>
                <a:ea typeface="Arial"/>
                <a:cs typeface="Arial"/>
                <a:sym typeface="Arial"/>
              </a:rPr>
              <a:t>are formed through:</a:t>
            </a:r>
            <a:endParaRPr b="0" i="0" sz="1500" u="none" cap="none" strike="noStrike">
              <a:solidFill>
                <a:srgbClr val="000000"/>
              </a:solidFill>
              <a:latin typeface="Arial"/>
              <a:ea typeface="Arial"/>
              <a:cs typeface="Arial"/>
              <a:sym typeface="Arial"/>
            </a:endParaRPr>
          </a:p>
          <a:p>
            <a:pPr indent="-234944" lvl="0" marL="228594" marR="0" rtl="0" algn="l">
              <a:lnSpc>
                <a:spcPct val="100000"/>
              </a:lnSpc>
              <a:spcBef>
                <a:spcPts val="0"/>
              </a:spcBef>
              <a:spcAft>
                <a:spcPts val="0"/>
              </a:spcAft>
              <a:buClr>
                <a:srgbClr val="000000"/>
              </a:buClr>
              <a:buSzPts val="1450"/>
              <a:buFont typeface="Arial"/>
              <a:buChar char="•"/>
            </a:pPr>
            <a:r>
              <a:rPr b="0" i="0" lang="en-GB" sz="1567" u="none" cap="none" strike="noStrike">
                <a:solidFill>
                  <a:srgbClr val="0B3458"/>
                </a:solidFill>
                <a:latin typeface="Arial"/>
                <a:ea typeface="Arial"/>
                <a:cs typeface="Arial"/>
                <a:sym typeface="Arial"/>
              </a:rPr>
              <a:t>Application </a:t>
            </a:r>
            <a:r>
              <a:rPr b="0" i="0" lang="en-GB" sz="1567" u="none" cap="none" strike="noStrike">
                <a:solidFill>
                  <a:srgbClr val="0B3458"/>
                </a:solidFill>
                <a:latin typeface="Arial"/>
                <a:ea typeface="Arial"/>
                <a:cs typeface="Arial"/>
                <a:sym typeface="Arial"/>
              </a:rPr>
              <a:t>for</a:t>
            </a:r>
            <a:r>
              <a:rPr b="0" i="0" lang="en-GB" sz="1567" u="none" cap="none" strike="noStrike">
                <a:solidFill>
                  <a:srgbClr val="0B3458"/>
                </a:solidFill>
                <a:latin typeface="Arial"/>
                <a:ea typeface="Arial"/>
                <a:cs typeface="Arial"/>
                <a:sym typeface="Arial"/>
              </a:rPr>
              <a:t> identical strings</a:t>
            </a:r>
            <a:endParaRPr b="0" i="0" sz="1500" u="none" cap="none" strike="noStrike">
              <a:solidFill>
                <a:srgbClr val="000000"/>
              </a:solidFill>
              <a:latin typeface="Arial"/>
              <a:ea typeface="Arial"/>
              <a:cs typeface="Arial"/>
              <a:sym typeface="Arial"/>
            </a:endParaRPr>
          </a:p>
          <a:p>
            <a:pPr indent="-234944" lvl="0" marL="228594" marR="0" rtl="0" algn="l">
              <a:lnSpc>
                <a:spcPct val="100000"/>
              </a:lnSpc>
              <a:spcBef>
                <a:spcPts val="0"/>
              </a:spcBef>
              <a:spcAft>
                <a:spcPts val="0"/>
              </a:spcAft>
              <a:buClr>
                <a:srgbClr val="000000"/>
              </a:buClr>
              <a:buSzPts val="1450"/>
              <a:buFont typeface="Arial"/>
              <a:buChar char="•"/>
            </a:pPr>
            <a:r>
              <a:rPr b="0" i="0" lang="en-GB" sz="1567" u="none" cap="none" strike="noStrike">
                <a:solidFill>
                  <a:srgbClr val="0B3458"/>
                </a:solidFill>
                <a:latin typeface="Arial"/>
                <a:ea typeface="Arial"/>
                <a:cs typeface="Arial"/>
                <a:sym typeface="Arial"/>
              </a:rPr>
              <a:t>Singular/Plural Notification</a:t>
            </a:r>
            <a:endParaRPr b="0" i="0" sz="1500" u="none" cap="none" strike="noStrike">
              <a:solidFill>
                <a:srgbClr val="000000"/>
              </a:solidFill>
              <a:latin typeface="Arial"/>
              <a:ea typeface="Arial"/>
              <a:cs typeface="Arial"/>
              <a:sym typeface="Arial"/>
            </a:endParaRPr>
          </a:p>
          <a:p>
            <a:pPr indent="-234944" lvl="0" marL="228594" marR="0" rtl="0" algn="l">
              <a:lnSpc>
                <a:spcPct val="100000"/>
              </a:lnSpc>
              <a:spcBef>
                <a:spcPts val="0"/>
              </a:spcBef>
              <a:spcAft>
                <a:spcPts val="0"/>
              </a:spcAft>
              <a:buClr>
                <a:srgbClr val="000000"/>
              </a:buClr>
              <a:buSzPts val="1450"/>
              <a:buFont typeface="Arial"/>
              <a:buChar char="•"/>
            </a:pPr>
            <a:r>
              <a:rPr b="0" i="0" lang="en-GB" sz="1567" u="none" cap="none" strike="noStrike">
                <a:solidFill>
                  <a:srgbClr val="0B3458"/>
                </a:solidFill>
                <a:latin typeface="Arial"/>
                <a:ea typeface="Arial"/>
                <a:cs typeface="Arial"/>
                <a:sym typeface="Arial"/>
              </a:rPr>
              <a:t>String Similarity Evaluation</a:t>
            </a:r>
            <a:endParaRPr b="0" i="0" sz="1500" u="none" cap="none" strike="noStrike">
              <a:solidFill>
                <a:srgbClr val="000000"/>
              </a:solidFill>
              <a:latin typeface="Arial"/>
              <a:ea typeface="Arial"/>
              <a:cs typeface="Arial"/>
              <a:sym typeface="Arial"/>
            </a:endParaRPr>
          </a:p>
          <a:p>
            <a:pPr indent="-234944" lvl="0" marL="228594" marR="0" rtl="0" algn="l">
              <a:lnSpc>
                <a:spcPct val="100000"/>
              </a:lnSpc>
              <a:spcBef>
                <a:spcPts val="0"/>
              </a:spcBef>
              <a:spcAft>
                <a:spcPts val="0"/>
              </a:spcAft>
              <a:buClr>
                <a:srgbClr val="000000"/>
              </a:buClr>
              <a:buSzPts val="1450"/>
              <a:buFont typeface="Arial"/>
              <a:buChar char="•"/>
            </a:pPr>
            <a:r>
              <a:rPr b="0" i="0" lang="en-GB" sz="1567" u="none" cap="none" strike="noStrike">
                <a:solidFill>
                  <a:srgbClr val="0B3458"/>
                </a:solidFill>
                <a:latin typeface="Arial"/>
                <a:ea typeface="Arial"/>
                <a:cs typeface="Arial"/>
                <a:sym typeface="Arial"/>
              </a:rPr>
              <a:t>String Confusion Objection</a:t>
            </a:r>
            <a:endParaRPr b="0" i="0" sz="1567" u="none" cap="none" strike="noStrike">
              <a:solidFill>
                <a:srgbClr val="0B3458"/>
              </a:solidFill>
              <a:latin typeface="Arial"/>
              <a:ea typeface="Arial"/>
              <a:cs typeface="Arial"/>
              <a:sym typeface="Arial"/>
            </a:endParaRPr>
          </a:p>
        </p:txBody>
      </p:sp>
      <p:sp>
        <p:nvSpPr>
          <p:cNvPr id="786" name="Google Shape;786;p31"/>
          <p:cNvSpPr txBox="1"/>
          <p:nvPr/>
        </p:nvSpPr>
        <p:spPr>
          <a:xfrm>
            <a:off x="8705137" y="3632193"/>
            <a:ext cx="3486900" cy="1811400"/>
          </a:xfrm>
          <a:prstGeom prst="rect">
            <a:avLst/>
          </a:prstGeom>
          <a:noFill/>
          <a:ln>
            <a:noFill/>
          </a:ln>
        </p:spPr>
        <p:txBody>
          <a:bodyPr anchorCtr="0" anchor="t" bIns="60925" lIns="121900" spcFirstLastPara="1" rIns="121900" wrap="square" tIns="60925">
            <a:spAutoFit/>
          </a:bodyPr>
          <a:lstStyle/>
          <a:p>
            <a:pPr indent="-234944" lvl="0" marL="228594" marR="0" rtl="0" algn="l">
              <a:lnSpc>
                <a:spcPct val="100000"/>
              </a:lnSpc>
              <a:spcBef>
                <a:spcPts val="0"/>
              </a:spcBef>
              <a:spcAft>
                <a:spcPts val="0"/>
              </a:spcAft>
              <a:buClr>
                <a:srgbClr val="000000"/>
              </a:buClr>
              <a:buSzPts val="1450"/>
              <a:buFont typeface="Arial"/>
              <a:buChar char="•"/>
            </a:pPr>
            <a:r>
              <a:rPr b="1" i="0" lang="en-GB" sz="1567" u="none" cap="none" strike="noStrike">
                <a:solidFill>
                  <a:srgbClr val="0B3458"/>
                </a:solidFill>
                <a:latin typeface="Arial"/>
                <a:ea typeface="Arial"/>
                <a:cs typeface="Arial"/>
                <a:sym typeface="Arial"/>
              </a:rPr>
              <a:t>Community Priority Evaluation </a:t>
            </a:r>
            <a:r>
              <a:rPr b="0" i="0" lang="en-GB" sz="1567" u="none" cap="none" strike="noStrike">
                <a:solidFill>
                  <a:srgbClr val="0B3458"/>
                </a:solidFill>
                <a:latin typeface="Arial"/>
                <a:ea typeface="Arial"/>
                <a:cs typeface="Arial"/>
                <a:sym typeface="Arial"/>
              </a:rPr>
              <a:t>(Community applications)</a:t>
            </a:r>
            <a:endParaRPr b="0" i="0" sz="1500" u="none" cap="none" strike="noStrike">
              <a:solidFill>
                <a:srgbClr val="000000"/>
              </a:solidFill>
              <a:latin typeface="Arial"/>
              <a:ea typeface="Arial"/>
              <a:cs typeface="Arial"/>
              <a:sym typeface="Arial"/>
            </a:endParaRPr>
          </a:p>
          <a:p>
            <a:pPr indent="-234943" lvl="0" marL="228593" marR="0" rtl="0" algn="l">
              <a:lnSpc>
                <a:spcPct val="100000"/>
              </a:lnSpc>
              <a:spcBef>
                <a:spcPts val="0"/>
              </a:spcBef>
              <a:spcAft>
                <a:spcPts val="0"/>
              </a:spcAft>
              <a:buClr>
                <a:srgbClr val="000000"/>
              </a:buClr>
              <a:buSzPts val="1450"/>
              <a:buFont typeface="Arial"/>
              <a:buChar char="•"/>
            </a:pPr>
            <a:r>
              <a:rPr b="1" i="0" lang="en-GB" sz="1567" u="none" cap="none" strike="noStrike">
                <a:solidFill>
                  <a:srgbClr val="0B3458"/>
                </a:solidFill>
                <a:latin typeface="Arial"/>
                <a:ea typeface="Arial"/>
                <a:cs typeface="Arial"/>
                <a:sym typeface="Arial"/>
              </a:rPr>
              <a:t>Auction</a:t>
            </a:r>
            <a:endParaRPr b="1" i="0" sz="1567"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None/>
            </a:pPr>
            <a:r>
              <a:t/>
            </a:r>
            <a:endParaRPr b="1" sz="1567">
              <a:solidFill>
                <a:srgbClr val="0B3458"/>
              </a:solidFill>
            </a:endParaRPr>
          </a:p>
          <a:p>
            <a:pPr indent="0" lvl="0" marL="0" marR="0" rtl="0" algn="l">
              <a:lnSpc>
                <a:spcPct val="100000"/>
              </a:lnSpc>
              <a:spcBef>
                <a:spcPts val="0"/>
              </a:spcBef>
              <a:spcAft>
                <a:spcPts val="0"/>
              </a:spcAft>
              <a:buNone/>
            </a:pPr>
            <a:r>
              <a:rPr b="1" i="1" lang="en-GB" sz="1567">
                <a:solidFill>
                  <a:srgbClr val="0B3458"/>
                </a:solidFill>
              </a:rPr>
              <a:t>Note:</a:t>
            </a:r>
            <a:r>
              <a:rPr i="1" lang="en-GB" sz="1567">
                <a:solidFill>
                  <a:srgbClr val="0B3458"/>
                </a:solidFill>
              </a:rPr>
              <a:t> .Brands can potentially avoid contention by initiating a .Brand String Change.</a:t>
            </a:r>
            <a:endParaRPr i="1" sz="1567">
              <a:solidFill>
                <a:srgbClr val="0B3458"/>
              </a:solidFill>
            </a:endParaRPr>
          </a:p>
        </p:txBody>
      </p:sp>
      <p:cxnSp>
        <p:nvCxnSpPr>
          <p:cNvPr id="787" name="Google Shape;787;p31"/>
          <p:cNvCxnSpPr/>
          <p:nvPr/>
        </p:nvCxnSpPr>
        <p:spPr>
          <a:xfrm>
            <a:off x="8580772" y="3592651"/>
            <a:ext cx="0" cy="2860443"/>
          </a:xfrm>
          <a:prstGeom prst="straightConnector1">
            <a:avLst/>
          </a:prstGeom>
          <a:noFill/>
          <a:ln cap="flat" cmpd="sng" w="12700">
            <a:solidFill>
              <a:srgbClr val="F1633E"/>
            </a:solidFill>
            <a:prstDash val="solid"/>
            <a:round/>
            <a:headEnd len="sm" w="sm" type="none"/>
            <a:tailEnd len="sm" w="sm" type="none"/>
          </a:ln>
        </p:spPr>
      </p:cxnSp>
      <p:sp>
        <p:nvSpPr>
          <p:cNvPr id="788" name="Google Shape;788;p31"/>
          <p:cNvSpPr txBox="1"/>
          <p:nvPr/>
        </p:nvSpPr>
        <p:spPr>
          <a:xfrm>
            <a:off x="8743804" y="2719712"/>
            <a:ext cx="2752800" cy="4002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867"/>
              <a:buFont typeface="Arial"/>
              <a:buNone/>
            </a:pPr>
            <a:r>
              <a:rPr b="1" i="0" lang="en-GB" sz="1800" u="none" cap="none" strike="noStrike">
                <a:solidFill>
                  <a:schemeClr val="lt1"/>
                </a:solidFill>
                <a:latin typeface="Arial"/>
                <a:ea typeface="Arial"/>
                <a:cs typeface="Arial"/>
                <a:sym typeface="Arial"/>
              </a:rPr>
              <a:t>How is it resolved?</a:t>
            </a:r>
            <a:endParaRPr b="0" i="0" sz="1800" u="none" cap="none" strike="noStrike">
              <a:solidFill>
                <a:srgbClr val="000000"/>
              </a:solidFill>
              <a:latin typeface="Arial"/>
              <a:ea typeface="Arial"/>
              <a:cs typeface="Arial"/>
              <a:sym typeface="Arial"/>
            </a:endParaRPr>
          </a:p>
        </p:txBody>
      </p:sp>
      <p:grpSp>
        <p:nvGrpSpPr>
          <p:cNvPr id="789" name="Google Shape;789;p31"/>
          <p:cNvGrpSpPr/>
          <p:nvPr/>
        </p:nvGrpSpPr>
        <p:grpSpPr>
          <a:xfrm>
            <a:off x="4235021" y="1814400"/>
            <a:ext cx="3781219" cy="4638693"/>
            <a:chOff x="2928678" y="1106775"/>
            <a:chExt cx="3286644" cy="3745786"/>
          </a:xfrm>
        </p:grpSpPr>
        <p:sp>
          <p:nvSpPr>
            <p:cNvPr id="790" name="Google Shape;790;p31"/>
            <p:cNvSpPr/>
            <p:nvPr/>
          </p:nvSpPr>
          <p:spPr>
            <a:xfrm>
              <a:off x="2928678" y="1106775"/>
              <a:ext cx="3286644" cy="3745786"/>
            </a:xfrm>
            <a:prstGeom prst="roundRect">
              <a:avLst>
                <a:gd fmla="val 537" name="adj"/>
              </a:avLst>
            </a:prstGeom>
            <a:solidFill>
              <a:srgbClr val="F1633E"/>
            </a:solidFill>
            <a:ln cap="flat" cmpd="sng" w="25400">
              <a:solidFill>
                <a:srgbClr val="F1633E"/>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791" name="Google Shape;791;p31"/>
            <p:cNvSpPr txBox="1"/>
            <p:nvPr/>
          </p:nvSpPr>
          <p:spPr>
            <a:xfrm>
              <a:off x="3642014" y="1762870"/>
              <a:ext cx="1893000" cy="546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867"/>
                <a:buFont typeface="Arial"/>
                <a:buNone/>
              </a:pPr>
              <a:r>
                <a:rPr b="1" i="0" lang="en-GB" sz="1800" u="none" cap="none" strike="noStrike">
                  <a:solidFill>
                    <a:schemeClr val="lt1"/>
                  </a:solidFill>
                  <a:latin typeface="Arial"/>
                  <a:ea typeface="Arial"/>
                  <a:cs typeface="Arial"/>
                  <a:sym typeface="Arial"/>
                </a:rPr>
                <a:t>Types of Contention</a:t>
              </a:r>
              <a:endParaRPr b="0" i="0" sz="1800" u="none" cap="none" strike="noStrike">
                <a:solidFill>
                  <a:srgbClr val="000000"/>
                </a:solidFill>
                <a:latin typeface="Arial"/>
                <a:ea typeface="Arial"/>
                <a:cs typeface="Arial"/>
                <a:sym typeface="Arial"/>
              </a:endParaRPr>
            </a:p>
          </p:txBody>
        </p:sp>
        <p:sp>
          <p:nvSpPr>
            <p:cNvPr id="792" name="Google Shape;792;p31"/>
            <p:cNvSpPr txBox="1"/>
            <p:nvPr/>
          </p:nvSpPr>
          <p:spPr>
            <a:xfrm>
              <a:off x="3140865" y="2309780"/>
              <a:ext cx="2895300" cy="2241900"/>
            </a:xfrm>
            <a:prstGeom prst="rect">
              <a:avLst/>
            </a:prstGeom>
            <a:solidFill>
              <a:schemeClr val="lt1"/>
            </a:solid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467"/>
                <a:buFont typeface="Arial"/>
                <a:buNone/>
              </a:pPr>
              <a:r>
                <a:rPr b="1" i="0" lang="en-GB" sz="1567" u="none" cap="none" strike="noStrike">
                  <a:solidFill>
                    <a:schemeClr val="dk1"/>
                  </a:solidFill>
                  <a:latin typeface="Arial"/>
                  <a:ea typeface="Arial"/>
                  <a:cs typeface="Arial"/>
                  <a:sym typeface="Arial"/>
                </a:rPr>
                <a:t>Direct</a:t>
              </a:r>
              <a:r>
                <a:rPr b="0" i="0" lang="en-GB" sz="1567" u="none" cap="none" strike="noStrike">
                  <a:solidFill>
                    <a:schemeClr val="dk1"/>
                  </a:solidFill>
                  <a:latin typeface="Arial"/>
                  <a:ea typeface="Arial"/>
                  <a:cs typeface="Arial"/>
                  <a:sym typeface="Arial"/>
                </a:rPr>
                <a:t> = two strings are identical or confusingly similar (</a:t>
              </a:r>
              <a:r>
                <a:rPr b="0" i="0" lang="en-GB" sz="1567" u="none" cap="none" strike="noStrike">
                  <a:solidFill>
                    <a:schemeClr val="dk1"/>
                  </a:solidFill>
                  <a:latin typeface="Arial"/>
                  <a:ea typeface="Arial"/>
                  <a:cs typeface="Arial"/>
                  <a:sym typeface="Arial"/>
                  <a:extLst>
                    <a:ext uri="http://customooxmlschemas.google.com/">
                      <go:slidesCustomData xmlns:go="http://customooxmlschemas.google.com/" textRoundtripDataId="166"/>
                    </a:ext>
                  </a:extLst>
                </a:rPr>
                <a:t>bear and beer</a:t>
              </a:r>
              <a:r>
                <a:rPr b="0" i="0" lang="en-GB" sz="1567" u="none" cap="none" strike="noStrike">
                  <a:solidFill>
                    <a:schemeClr val="dk1"/>
                  </a:solidFill>
                  <a:latin typeface="Arial"/>
                  <a:ea typeface="Arial"/>
                  <a:cs typeface="Arial"/>
                  <a:sym typeface="Arial"/>
                  <a:extLst>
                    <a:ext uri="http://customooxmlschemas.google.com/">
                      <go:slidesCustomData xmlns:go="http://customooxmlschemas.google.com/" textRoundtripDataId="167"/>
                    </a:ext>
                  </a:extLst>
                </a:rPr>
                <a:t>)</a:t>
              </a:r>
              <a:endParaRPr b="0" i="0" sz="15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t/>
              </a:r>
              <a:endParaRPr b="0" i="0" sz="15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1" i="0" lang="en-GB" sz="1567" u="none" cap="none" strike="noStrike">
                  <a:solidFill>
                    <a:schemeClr val="dk1"/>
                  </a:solidFill>
                  <a:latin typeface="Arial"/>
                  <a:ea typeface="Arial"/>
                  <a:cs typeface="Arial"/>
                  <a:sym typeface="Arial"/>
                </a:rPr>
                <a:t>Indirect</a:t>
              </a:r>
              <a:r>
                <a:rPr b="0" i="0" lang="en-GB" sz="1567" u="none" cap="none" strike="noStrike">
                  <a:solidFill>
                    <a:schemeClr val="dk1"/>
                  </a:solidFill>
                  <a:latin typeface="Arial"/>
                  <a:ea typeface="Arial"/>
                  <a:cs typeface="Arial"/>
                  <a:sym typeface="Arial"/>
                </a:rPr>
                <a:t> = a third string is confusingly similar to one but not both/all strings in an existing contention set (bear and beer are in direct contention; bear and pear are in direct contention, beer and pear are in indirect contention).</a:t>
              </a:r>
              <a:endParaRPr b="0" i="0" sz="1567" u="none" cap="none" strike="noStrike">
                <a:solidFill>
                  <a:schemeClr val="dk1"/>
                </a:solidFill>
                <a:latin typeface="Arial"/>
                <a:ea typeface="Arial"/>
                <a:cs typeface="Arial"/>
                <a:sym typeface="Arial"/>
              </a:endParaRPr>
            </a:p>
          </p:txBody>
        </p:sp>
      </p:grpSp>
      <p:pic>
        <p:nvPicPr>
          <p:cNvPr descr="Arrow circle outline" id="793" name="Google Shape;793;p31"/>
          <p:cNvPicPr preferRelativeResize="0"/>
          <p:nvPr/>
        </p:nvPicPr>
        <p:blipFill rotWithShape="1">
          <a:blip r:embed="rId4">
            <a:alphaModFix/>
          </a:blip>
          <a:srcRect b="0" l="0" r="0" t="0"/>
          <a:stretch/>
        </p:blipFill>
        <p:spPr>
          <a:xfrm>
            <a:off x="5689736" y="1814397"/>
            <a:ext cx="812525" cy="812525"/>
          </a:xfrm>
          <a:prstGeom prst="rect">
            <a:avLst/>
          </a:prstGeom>
          <a:noFill/>
          <a:ln>
            <a:noFill/>
          </a:ln>
        </p:spPr>
      </p:pic>
      <p:pic>
        <p:nvPicPr>
          <p:cNvPr id="794" name="Google Shape;794;p31" title="9Contentionsetres.png"/>
          <p:cNvPicPr preferRelativeResize="0"/>
          <p:nvPr/>
        </p:nvPicPr>
        <p:blipFill rotWithShape="1">
          <a:blip r:embed="rId5">
            <a:alphaModFix/>
          </a:blip>
          <a:srcRect b="59" l="0" r="0" t="59"/>
          <a:stretch/>
        </p:blipFill>
        <p:spPr>
          <a:xfrm>
            <a:off x="5266944" y="0"/>
            <a:ext cx="5498593" cy="914400"/>
          </a:xfrm>
          <a:prstGeom prst="rect">
            <a:avLst/>
          </a:prstGeom>
          <a:noFill/>
          <a:ln>
            <a:noFill/>
          </a:ln>
        </p:spPr>
      </p:pic>
      <p:pic>
        <p:nvPicPr>
          <p:cNvPr id="795" name="Google Shape;795;p31"/>
          <p:cNvPicPr preferRelativeResize="0"/>
          <p:nvPr/>
        </p:nvPicPr>
        <p:blipFill>
          <a:blip r:embed="rId6">
            <a:alphaModFix/>
          </a:blip>
          <a:stretch>
            <a:fillRect/>
          </a:stretch>
        </p:blipFill>
        <p:spPr>
          <a:xfrm>
            <a:off x="9790102" y="1932602"/>
            <a:ext cx="681354" cy="681375"/>
          </a:xfrm>
          <a:prstGeom prst="rect">
            <a:avLst/>
          </a:prstGeom>
          <a:noFill/>
          <a:ln>
            <a:noFill/>
          </a:ln>
        </p:spPr>
      </p:pic>
      <p:sp>
        <p:nvSpPr>
          <p:cNvPr id="796" name="Google Shape;796;p31"/>
          <p:cNvSpPr txBox="1"/>
          <p:nvPr/>
        </p:nvSpPr>
        <p:spPr>
          <a:xfrm>
            <a:off x="266037" y="6493676"/>
            <a:ext cx="8277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rgbClr val="002B49"/>
                </a:solidFill>
                <a:extLst>
                  <a:ext uri="http://customooxmlschemas.google.com/">
                    <go:slidesCustomData xmlns:go="http://customooxmlschemas.google.com/" textRoundtripDataId="168"/>
                  </a:ext>
                </a:extLst>
              </a:rPr>
              <a:t>Confusingly similar </a:t>
            </a:r>
            <a:r>
              <a:rPr lang="en-GB" sz="1200">
                <a:solidFill>
                  <a:srgbClr val="002B49"/>
                </a:solidFill>
                <a:extLst>
                  <a:ext uri="http://customooxmlschemas.google.com/">
                    <go:slidesCustomData xmlns:go="http://customooxmlschemas.google.com/" textRoundtripDataId="169"/>
                  </a:ext>
                </a:extLst>
              </a:rPr>
              <a:t>visually, aurally, or in meaning to an existing TLD and/or another applied for primary gTLD string</a:t>
            </a:r>
            <a:endParaRPr sz="1200">
              <a:solidFill>
                <a:srgbClr val="002B49"/>
              </a:solidFill>
            </a:endParaRPr>
          </a:p>
        </p:txBody>
      </p:sp>
      <p:sp>
        <p:nvSpPr>
          <p:cNvPr id="797" name="Google Shape;797;p31"/>
          <p:cNvSpPr/>
          <p:nvPr/>
        </p:nvSpPr>
        <p:spPr>
          <a:xfrm>
            <a:off x="2915876" y="4228603"/>
            <a:ext cx="274200" cy="274200"/>
          </a:xfrm>
          <a:prstGeom prst="ellipse">
            <a:avLst/>
          </a:prstGeom>
          <a:solidFill>
            <a:srgbClr val="AC441E"/>
          </a:solidFill>
          <a:ln cap="flat" cmpd="sng" w="25400">
            <a:solidFill>
              <a:srgbClr val="FFFFFF"/>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rPr b="1" i="0" lang="en-GB" sz="1400" u="none" cap="none" strike="noStrike">
                <a:solidFill>
                  <a:srgbClr val="FFFFFF"/>
                </a:solidFill>
                <a:latin typeface="Arial"/>
                <a:ea typeface="Arial"/>
                <a:cs typeface="Arial"/>
                <a:sym typeface="Arial"/>
              </a:rPr>
              <a:t>i</a:t>
            </a:r>
            <a:endParaRPr/>
          </a:p>
        </p:txBody>
      </p:sp>
      <p:sp>
        <p:nvSpPr>
          <p:cNvPr id="798" name="Google Shape;798;p31"/>
          <p:cNvSpPr/>
          <p:nvPr/>
        </p:nvSpPr>
        <p:spPr>
          <a:xfrm>
            <a:off x="29561" y="6526459"/>
            <a:ext cx="274200" cy="274200"/>
          </a:xfrm>
          <a:prstGeom prst="ellipse">
            <a:avLst/>
          </a:prstGeom>
          <a:solidFill>
            <a:srgbClr val="AC441E"/>
          </a:solidFill>
          <a:ln cap="flat" cmpd="sng" w="25400">
            <a:solidFill>
              <a:srgbClr val="FFFFFF"/>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rPr b="1" i="0" lang="en-GB" sz="1400" u="none" cap="none" strike="noStrike">
                <a:solidFill>
                  <a:srgbClr val="FFFFFF"/>
                </a:solidFill>
                <a:latin typeface="Arial"/>
                <a:ea typeface="Arial"/>
                <a:cs typeface="Arial"/>
                <a:sym typeface="Arial"/>
              </a:rPr>
              <a:t>i</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2"/>
          <p:cNvSpPr/>
          <p:nvPr/>
        </p:nvSpPr>
        <p:spPr>
          <a:xfrm>
            <a:off x="646803" y="1638648"/>
            <a:ext cx="10805333" cy="2422057"/>
          </a:xfrm>
          <a:prstGeom prst="roundRect">
            <a:avLst>
              <a:gd fmla="val 2590" name="adj"/>
            </a:avLst>
          </a:prstGeom>
          <a:solidFill>
            <a:srgbClr val="38BCBC"/>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804" name="Google Shape;804;p32"/>
          <p:cNvSpPr txBox="1"/>
          <p:nvPr>
            <p:ph type="title"/>
          </p:nvPr>
        </p:nvSpPr>
        <p:spPr>
          <a:xfrm>
            <a:off x="576000" y="900001"/>
            <a:ext cx="10805400" cy="57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700"/>
              <a:buNone/>
            </a:pPr>
            <a:r>
              <a:rPr lang="en-GB" sz="3733"/>
              <a:t>Resolution Types</a:t>
            </a:r>
            <a:endParaRPr sz="3733"/>
          </a:p>
        </p:txBody>
      </p:sp>
      <p:sp>
        <p:nvSpPr>
          <p:cNvPr id="805" name="Google Shape;805;p32"/>
          <p:cNvSpPr/>
          <p:nvPr/>
        </p:nvSpPr>
        <p:spPr>
          <a:xfrm>
            <a:off x="688131" y="1635574"/>
            <a:ext cx="10805333" cy="2422057"/>
          </a:xfrm>
          <a:prstGeom prst="roundRect">
            <a:avLst>
              <a:gd fmla="val 30" name="adj"/>
            </a:avLst>
          </a:prstGeom>
          <a:solidFill>
            <a:schemeClr val="lt1"/>
          </a:solidFill>
          <a:ln>
            <a:noFill/>
          </a:ln>
          <a:effectLst>
            <a:outerShdw blurRad="50800" rotWithShape="0" algn="tl" dir="2700000" dist="38100">
              <a:srgbClr val="000000">
                <a:alpha val="40000"/>
              </a:srgbClr>
            </a:outerShdw>
          </a:effectLst>
        </p:spPr>
        <p:txBody>
          <a:bodyPr anchorCtr="0" anchor="t" bIns="60925" lIns="365725"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B3458"/>
                </a:solidFill>
                <a:latin typeface="Arial"/>
                <a:ea typeface="Arial"/>
                <a:cs typeface="Arial"/>
                <a:sym typeface="Arial"/>
              </a:rPr>
              <a:t>Types of Resolution:</a:t>
            </a:r>
            <a:endParaRPr b="0" i="0" sz="1867" u="none" cap="none" strike="noStrike">
              <a:solidFill>
                <a:srgbClr val="0B3458"/>
              </a:solidFill>
              <a:latin typeface="Arial"/>
              <a:ea typeface="Arial"/>
              <a:cs typeface="Arial"/>
              <a:sym typeface="Arial"/>
            </a:endParaRPr>
          </a:p>
        </p:txBody>
      </p:sp>
      <p:sp>
        <p:nvSpPr>
          <p:cNvPr id="806" name="Google Shape;806;p32"/>
          <p:cNvSpPr txBox="1"/>
          <p:nvPr/>
        </p:nvSpPr>
        <p:spPr>
          <a:xfrm>
            <a:off x="1113330" y="2099141"/>
            <a:ext cx="10016400" cy="1847100"/>
          </a:xfrm>
          <a:prstGeom prst="rect">
            <a:avLst/>
          </a:prstGeom>
          <a:noFill/>
          <a:ln>
            <a:noFill/>
          </a:ln>
        </p:spPr>
        <p:txBody>
          <a:bodyPr anchorCtr="0" anchor="t" bIns="60925" lIns="121900" spcFirstLastPara="1" rIns="121900" wrap="square" tIns="60925">
            <a:spAutoFit/>
          </a:bodyPr>
          <a:lstStyle/>
          <a:p>
            <a:pPr indent="-457189" lvl="0" marL="457189" marR="0" rtl="0" algn="l">
              <a:lnSpc>
                <a:spcPct val="100000"/>
              </a:lnSpc>
              <a:spcBef>
                <a:spcPts val="0"/>
              </a:spcBef>
              <a:spcAft>
                <a:spcPts val="0"/>
              </a:spcAft>
              <a:buClr>
                <a:srgbClr val="0C3458"/>
              </a:buClr>
              <a:buSzPts val="1400"/>
              <a:buFont typeface="Arial"/>
              <a:buChar char="•"/>
            </a:pPr>
            <a:r>
              <a:rPr b="1" lang="en-GB" sz="1600">
                <a:solidFill>
                  <a:srgbClr val="0B3458"/>
                </a:solidFill>
              </a:rPr>
              <a:t>.</a:t>
            </a:r>
            <a:r>
              <a:rPr b="1" i="0" lang="en-GB" sz="1600" u="none" cap="none" strike="noStrike">
                <a:solidFill>
                  <a:srgbClr val="0B3458"/>
                </a:solidFill>
                <a:latin typeface="Arial"/>
                <a:ea typeface="Arial"/>
                <a:cs typeface="Arial"/>
                <a:sym typeface="Arial"/>
              </a:rPr>
              <a:t>Brand String Change: </a:t>
            </a:r>
            <a:r>
              <a:rPr b="0" i="0" lang="en-GB" sz="1600" u="none" cap="none" strike="noStrike">
                <a:solidFill>
                  <a:srgbClr val="0B3458"/>
                </a:solidFill>
                <a:latin typeface="Arial"/>
                <a:ea typeface="Arial"/>
                <a:cs typeface="Arial"/>
                <a:sym typeface="Arial"/>
              </a:rPr>
              <a:t>Allows .Brand applicants </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170"/>
                  </a:ext>
                </a:extLst>
              </a:rPr>
              <a:t>to change </a:t>
            </a:r>
            <a:r>
              <a:rPr lang="en-GB" sz="1600">
                <a:solidFill>
                  <a:srgbClr val="0B3458"/>
                </a:solidFill>
                <a:extLst>
                  <a:ext uri="http://customooxmlschemas.google.com/">
                    <go:slidesCustomData xmlns:go="http://customooxmlschemas.google.com/" textRoundtripDataId="171"/>
                  </a:ext>
                </a:extLst>
              </a:rPr>
              <a:t>their </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172"/>
                  </a:ext>
                </a:extLst>
              </a:rPr>
              <a:t>applied-for string by adding</a:t>
            </a:r>
            <a:r>
              <a:rPr b="0" i="0" lang="en-GB" sz="1600" u="none" cap="none" strike="noStrike">
                <a:solidFill>
                  <a:srgbClr val="0B3458"/>
                </a:solidFill>
                <a:latin typeface="Arial"/>
                <a:ea typeface="Arial"/>
                <a:cs typeface="Arial"/>
                <a:sym typeface="Arial"/>
              </a:rPr>
              <a:t> a trademark-related term to avoid contention without creating new or expanded contention sets.</a:t>
            </a:r>
            <a:endParaRPr b="0" i="0" sz="1867" u="none" cap="none" strike="noStrike">
              <a:solidFill>
                <a:srgbClr val="0B3458"/>
              </a:solidFill>
              <a:latin typeface="Arial"/>
              <a:ea typeface="Arial"/>
              <a:cs typeface="Arial"/>
              <a:sym typeface="Arial"/>
            </a:endParaRPr>
          </a:p>
          <a:p>
            <a:pPr indent="-457189" lvl="0" marL="457189" marR="0" rtl="0" algn="l">
              <a:lnSpc>
                <a:spcPct val="100000"/>
              </a:lnSpc>
              <a:spcBef>
                <a:spcPts val="0"/>
              </a:spcBef>
              <a:spcAft>
                <a:spcPts val="0"/>
              </a:spcAft>
              <a:buClr>
                <a:srgbClr val="0C3458"/>
              </a:buClr>
              <a:buSzPts val="1400"/>
              <a:buFont typeface="Arial"/>
              <a:buChar char="•"/>
            </a:pPr>
            <a:r>
              <a:rPr b="1" i="0" lang="en-GB" sz="1600" u="none" cap="none" strike="noStrike">
                <a:solidFill>
                  <a:srgbClr val="0B3458"/>
                </a:solidFill>
                <a:latin typeface="Arial"/>
                <a:ea typeface="Arial"/>
                <a:cs typeface="Arial"/>
                <a:sym typeface="Arial"/>
              </a:rPr>
              <a:t>Community Priority Evaluation (CPE):</a:t>
            </a:r>
            <a:r>
              <a:rPr b="0" i="0" lang="en-GB" sz="1600" u="none" cap="none" strike="noStrike">
                <a:solidFill>
                  <a:srgbClr val="0B3458"/>
                </a:solidFill>
                <a:latin typeface="Arial"/>
                <a:ea typeface="Arial"/>
                <a:cs typeface="Arial"/>
                <a:sym typeface="Arial"/>
              </a:rPr>
              <a:t> </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173"/>
                  </a:ext>
                </a:extLst>
              </a:rPr>
              <a:t>Allows a community-based applicant to prevail over others by demonstrating strong community support and adherence to defined eligibility criteria.</a:t>
            </a:r>
            <a:r>
              <a:rPr b="0" i="0" lang="en-GB" sz="1600" u="none" cap="none" strike="noStrike">
                <a:solidFill>
                  <a:srgbClr val="0B3458"/>
                </a:solidFill>
                <a:latin typeface="Arial"/>
                <a:ea typeface="Arial"/>
                <a:cs typeface="Arial"/>
                <a:sym typeface="Arial"/>
              </a:rPr>
              <a:t> How</a:t>
            </a:r>
            <a:r>
              <a:rPr lang="en-GB" sz="1600">
                <a:solidFill>
                  <a:srgbClr val="0B3458"/>
                </a:solidFill>
              </a:rPr>
              <a:t>ever, If multiple Community Applications for the same string pass the CPE, they remain in contention.</a:t>
            </a:r>
            <a:endParaRPr b="0" i="0" sz="1600" u="none" cap="none" strike="noStrike">
              <a:solidFill>
                <a:srgbClr val="0B3458"/>
              </a:solidFill>
              <a:latin typeface="Arial"/>
              <a:ea typeface="Arial"/>
              <a:cs typeface="Arial"/>
              <a:sym typeface="Arial"/>
            </a:endParaRPr>
          </a:p>
          <a:p>
            <a:pPr indent="-457189" lvl="0" marL="457189" marR="0" rtl="0" algn="l">
              <a:lnSpc>
                <a:spcPct val="100000"/>
              </a:lnSpc>
              <a:spcBef>
                <a:spcPts val="0"/>
              </a:spcBef>
              <a:spcAft>
                <a:spcPts val="0"/>
              </a:spcAft>
              <a:buClr>
                <a:srgbClr val="0C3458"/>
              </a:buClr>
              <a:buSzPts val="1400"/>
              <a:buFont typeface="Arial"/>
              <a:buChar char="•"/>
            </a:pPr>
            <a:r>
              <a:rPr b="1" i="0" lang="en-GB" sz="1600" u="none" cap="none" strike="noStrike">
                <a:solidFill>
                  <a:srgbClr val="0B3458"/>
                </a:solidFill>
                <a:latin typeface="Arial"/>
                <a:ea typeface="Arial"/>
                <a:cs typeface="Arial"/>
                <a:sym typeface="Arial"/>
              </a:rPr>
              <a:t>Auction: </a:t>
            </a:r>
            <a:r>
              <a:rPr b="0" i="0" lang="en-GB" sz="1600" u="none" cap="none" strike="noStrike">
                <a:solidFill>
                  <a:srgbClr val="0B3458"/>
                </a:solidFill>
                <a:latin typeface="Arial"/>
                <a:ea typeface="Arial"/>
                <a:cs typeface="Arial"/>
                <a:sym typeface="Arial"/>
              </a:rPr>
              <a:t>If neither option applies</a:t>
            </a:r>
            <a:r>
              <a:rPr b="1" i="0" lang="en-GB" sz="1600" u="none" cap="none" strike="noStrike">
                <a:solidFill>
                  <a:srgbClr val="0B3458"/>
                </a:solidFill>
                <a:latin typeface="Arial"/>
                <a:ea typeface="Arial"/>
                <a:cs typeface="Arial"/>
                <a:sym typeface="Arial"/>
              </a:rPr>
              <a:t>, </a:t>
            </a:r>
            <a:r>
              <a:rPr b="0" i="0" lang="en-GB" sz="1600" u="none" cap="none" strike="noStrike">
                <a:solidFill>
                  <a:srgbClr val="0B3458"/>
                </a:solidFill>
                <a:latin typeface="Arial"/>
                <a:ea typeface="Arial"/>
                <a:cs typeface="Arial"/>
                <a:sym typeface="Arial"/>
              </a:rPr>
              <a:t>an auction will be conducted where the </a:t>
            </a:r>
            <a:r>
              <a:rPr b="1" i="0" lang="en-GB" sz="1600" u="none" cap="none" strike="noStrike">
                <a:solidFill>
                  <a:srgbClr val="0B3458"/>
                </a:solidFill>
                <a:latin typeface="Arial"/>
                <a:ea typeface="Arial"/>
                <a:cs typeface="Arial"/>
                <a:sym typeface="Arial"/>
              </a:rPr>
              <a:t>highest bidder wins</a:t>
            </a:r>
            <a:r>
              <a:rPr b="0" i="0" lang="en-GB" sz="1600" u="none" cap="none" strike="noStrike">
                <a:solidFill>
                  <a:srgbClr val="0B3458"/>
                </a:solidFill>
                <a:latin typeface="Arial"/>
                <a:ea typeface="Arial"/>
                <a:cs typeface="Arial"/>
                <a:sym typeface="Arial"/>
              </a:rPr>
              <a:t> the right to proceed.</a:t>
            </a:r>
            <a:endParaRPr b="0" i="0" sz="1867" u="none" cap="none" strike="noStrike">
              <a:solidFill>
                <a:srgbClr val="0B3458"/>
              </a:solidFill>
              <a:latin typeface="Arial"/>
              <a:ea typeface="Arial"/>
              <a:cs typeface="Arial"/>
              <a:sym typeface="Arial"/>
            </a:endParaRPr>
          </a:p>
        </p:txBody>
      </p:sp>
      <p:grpSp>
        <p:nvGrpSpPr>
          <p:cNvPr id="807" name="Google Shape;807;p32"/>
          <p:cNvGrpSpPr/>
          <p:nvPr/>
        </p:nvGrpSpPr>
        <p:grpSpPr>
          <a:xfrm>
            <a:off x="646774" y="4209591"/>
            <a:ext cx="10846390" cy="1307173"/>
            <a:chOff x="485102" y="3239492"/>
            <a:chExt cx="8134996" cy="1229008"/>
          </a:xfrm>
        </p:grpSpPr>
        <p:sp>
          <p:nvSpPr>
            <p:cNvPr id="808" name="Google Shape;808;p32"/>
            <p:cNvSpPr/>
            <p:nvPr/>
          </p:nvSpPr>
          <p:spPr>
            <a:xfrm>
              <a:off x="485102" y="3241262"/>
              <a:ext cx="8104000" cy="1227238"/>
            </a:xfrm>
            <a:prstGeom prst="roundRect">
              <a:avLst>
                <a:gd fmla="val 3182" name="adj"/>
              </a:avLst>
            </a:prstGeom>
            <a:solidFill>
              <a:srgbClr val="F1603B"/>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809" name="Google Shape;809;p32"/>
            <p:cNvSpPr/>
            <p:nvPr/>
          </p:nvSpPr>
          <p:spPr>
            <a:xfrm>
              <a:off x="516098" y="3239492"/>
              <a:ext cx="8104000" cy="1227238"/>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t" bIns="60925" lIns="365725"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B3458"/>
                  </a:solidFill>
                  <a:latin typeface="Arial"/>
                  <a:ea typeface="Arial"/>
                  <a:cs typeface="Arial"/>
                  <a:sym typeface="Arial"/>
                </a:rPr>
                <a:t>Auction Details:</a:t>
              </a:r>
              <a:endParaRPr b="0" i="0" sz="1867" u="none" cap="none" strike="noStrike">
                <a:solidFill>
                  <a:srgbClr val="0B3458"/>
                </a:solidFill>
                <a:latin typeface="Arial"/>
                <a:ea typeface="Arial"/>
                <a:cs typeface="Arial"/>
                <a:sym typeface="Arial"/>
              </a:endParaRPr>
            </a:p>
          </p:txBody>
        </p:sp>
        <p:sp>
          <p:nvSpPr>
            <p:cNvPr id="810" name="Google Shape;810;p32"/>
            <p:cNvSpPr txBox="1"/>
            <p:nvPr/>
          </p:nvSpPr>
          <p:spPr>
            <a:xfrm>
              <a:off x="834998" y="3569213"/>
              <a:ext cx="7620000" cy="810300"/>
            </a:xfrm>
            <a:prstGeom prst="rect">
              <a:avLst/>
            </a:prstGeom>
            <a:noFill/>
            <a:ln>
              <a:noFill/>
            </a:ln>
          </p:spPr>
          <p:txBody>
            <a:bodyPr anchorCtr="0" anchor="t" bIns="60925" lIns="121900" spcFirstLastPara="1" rIns="121900" wrap="square" tIns="60925">
              <a:spAutoFit/>
            </a:bodyPr>
            <a:lstStyle/>
            <a:p>
              <a:pPr indent="-380989" lvl="0" marL="380989" marR="0" rtl="0" algn="l">
                <a:lnSpc>
                  <a:spcPct val="100000"/>
                </a:lnSpc>
                <a:spcBef>
                  <a:spcPts val="0"/>
                </a:spcBef>
                <a:spcAft>
                  <a:spcPts val="0"/>
                </a:spcAft>
                <a:buClr>
                  <a:srgbClr val="000000"/>
                </a:buClr>
                <a:buSzPts val="1400"/>
                <a:buFont typeface="Arial"/>
                <a:buChar char="•"/>
              </a:pPr>
              <a:r>
                <a:rPr b="0" i="0" lang="en-GB" sz="1600" u="none" cap="none" strike="noStrike">
                  <a:solidFill>
                    <a:srgbClr val="0B3458"/>
                  </a:solidFill>
                  <a:latin typeface="Arial"/>
                  <a:ea typeface="Arial"/>
                  <a:cs typeface="Arial"/>
                  <a:sym typeface="Arial"/>
                </a:rPr>
                <a:t>Auctions are </a:t>
              </a:r>
              <a:r>
                <a:rPr b="1" i="0" lang="en-GB" sz="1600" u="none" cap="none" strike="noStrike">
                  <a:solidFill>
                    <a:srgbClr val="0B3458"/>
                  </a:solidFill>
                  <a:latin typeface="Arial"/>
                  <a:ea typeface="Arial"/>
                  <a:cs typeface="Arial"/>
                  <a:sym typeface="Arial"/>
                </a:rPr>
                <a:t>ascending-clock style</a:t>
              </a:r>
              <a:r>
                <a:rPr b="0" i="0" lang="en-GB" sz="1600" u="none" cap="none" strike="noStrike">
                  <a:solidFill>
                    <a:srgbClr val="0B3458"/>
                  </a:solidFill>
                  <a:latin typeface="Arial"/>
                  <a:ea typeface="Arial"/>
                  <a:cs typeface="Arial"/>
                  <a:sym typeface="Arial"/>
                </a:rPr>
                <a:t> and managed by an </a:t>
              </a:r>
              <a:r>
                <a:rPr b="1" i="0" lang="en-GB" sz="1600" u="none" cap="none" strike="noStrike">
                  <a:solidFill>
                    <a:srgbClr val="0B3458"/>
                  </a:solidFill>
                  <a:latin typeface="Arial"/>
                  <a:ea typeface="Arial"/>
                  <a:cs typeface="Arial"/>
                  <a:sym typeface="Arial"/>
                </a:rPr>
                <a:t>external provider</a:t>
              </a:r>
              <a:r>
                <a:rPr b="0" i="0" lang="en-GB" sz="1600" u="none" cap="none" strike="noStrike">
                  <a:solidFill>
                    <a:srgbClr val="0B3458"/>
                  </a:solidFill>
                  <a:latin typeface="Arial"/>
                  <a:ea typeface="Arial"/>
                  <a:cs typeface="Arial"/>
                  <a:sym typeface="Arial"/>
                </a:rPr>
                <a:t>.</a:t>
              </a:r>
              <a:endParaRPr b="0" i="0" sz="1867" u="none" cap="none" strike="noStrike">
                <a:solidFill>
                  <a:srgbClr val="0B3458"/>
                </a:solidFill>
                <a:latin typeface="Arial"/>
                <a:ea typeface="Arial"/>
                <a:cs typeface="Arial"/>
                <a:sym typeface="Arial"/>
              </a:endParaRPr>
            </a:p>
            <a:p>
              <a:pPr indent="-380990" lvl="0" marL="380990" marR="0" rtl="0" algn="l">
                <a:lnSpc>
                  <a:spcPct val="100000"/>
                </a:lnSpc>
                <a:spcBef>
                  <a:spcPts val="0"/>
                </a:spcBef>
                <a:spcAft>
                  <a:spcPts val="0"/>
                </a:spcAft>
                <a:buClr>
                  <a:srgbClr val="000000"/>
                </a:buClr>
                <a:buSzPts val="1400"/>
                <a:buFont typeface="Arial"/>
                <a:buChar char="•"/>
              </a:pPr>
              <a:r>
                <a:rPr lang="en-GB" sz="1600">
                  <a:solidFill>
                    <a:srgbClr val="0B3458"/>
                  </a:solidFill>
                </a:rPr>
                <a:t>After the auction concludes, the </a:t>
              </a:r>
              <a:r>
                <a:rPr b="1" lang="en-GB" sz="1600">
                  <a:solidFill>
                    <a:srgbClr val="0B3458"/>
                  </a:solidFill>
                </a:rPr>
                <a:t>prevailing applicant pays the second-highest bid</a:t>
              </a:r>
              <a:r>
                <a:rPr b="1" lang="en-GB" sz="1600">
                  <a:solidFill>
                    <a:srgbClr val="0B3458"/>
                  </a:solidFill>
                  <a:extLst>
                    <a:ext uri="http://customooxmlschemas.google.com/">
                      <go:slidesCustomData xmlns:go="http://customooxmlschemas.google.com/" textRoundtripDataId="174"/>
                    </a:ext>
                  </a:extLst>
                </a:rPr>
                <a:t> price</a:t>
              </a:r>
              <a:r>
                <a:rPr b="1" lang="en-GB" sz="1600">
                  <a:solidFill>
                    <a:srgbClr val="0B3458"/>
                  </a:solidFill>
                </a:rPr>
                <a:t>,</a:t>
              </a:r>
              <a:r>
                <a:rPr lang="en-GB" sz="1600">
                  <a:solidFill>
                    <a:srgbClr val="0B3458"/>
                  </a:solidFill>
                </a:rPr>
                <a:t> and non-prevailing applicants may withdraw their application.</a:t>
              </a:r>
              <a:endParaRPr b="0" i="0" sz="1600" u="none" cap="none" strike="noStrike">
                <a:solidFill>
                  <a:srgbClr val="0B3458"/>
                </a:solidFill>
                <a:latin typeface="Arial"/>
                <a:ea typeface="Arial"/>
                <a:cs typeface="Arial"/>
                <a:sym typeface="Arial"/>
              </a:endParaRPr>
            </a:p>
          </p:txBody>
        </p:sp>
      </p:grpSp>
      <p:grpSp>
        <p:nvGrpSpPr>
          <p:cNvPr id="811" name="Google Shape;811;p32"/>
          <p:cNvGrpSpPr/>
          <p:nvPr/>
        </p:nvGrpSpPr>
        <p:grpSpPr>
          <a:xfrm>
            <a:off x="646790" y="5692300"/>
            <a:ext cx="10867054" cy="777631"/>
            <a:chOff x="405000" y="1253312"/>
            <a:chExt cx="8150494" cy="583238"/>
          </a:xfrm>
        </p:grpSpPr>
        <p:sp>
          <p:nvSpPr>
            <p:cNvPr id="812" name="Google Shape;812;p32"/>
            <p:cNvSpPr/>
            <p:nvPr/>
          </p:nvSpPr>
          <p:spPr>
            <a:xfrm>
              <a:off x="405000" y="1254003"/>
              <a:ext cx="8104000" cy="582547"/>
            </a:xfrm>
            <a:prstGeom prst="roundRect">
              <a:avLst>
                <a:gd fmla="val 3182" name="adj"/>
              </a:avLst>
            </a:prstGeom>
            <a:solidFill>
              <a:srgbClr val="F2BF26"/>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813" name="Google Shape;813;p32"/>
            <p:cNvSpPr/>
            <p:nvPr/>
          </p:nvSpPr>
          <p:spPr>
            <a:xfrm>
              <a:off x="451494" y="1253312"/>
              <a:ext cx="8104000" cy="582547"/>
            </a:xfrm>
            <a:prstGeom prst="roundRect">
              <a:avLst>
                <a:gd fmla="val 0" name="adj"/>
              </a:avLst>
            </a:prstGeom>
            <a:solidFill>
              <a:srgbClr val="F1603B"/>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814" name="Google Shape;814;p32"/>
            <p:cNvSpPr/>
            <p:nvPr/>
          </p:nvSpPr>
          <p:spPr>
            <a:xfrm>
              <a:off x="619502" y="1330195"/>
              <a:ext cx="418884" cy="413364"/>
            </a:xfrm>
            <a:prstGeom prst="roundRect">
              <a:avLst>
                <a:gd fmla="val 16667" name="adj"/>
              </a:avLst>
            </a:prstGeom>
            <a:solidFill>
              <a:srgbClr val="F48063"/>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pic>
          <p:nvPicPr>
            <p:cNvPr descr="Warning outline" id="815" name="Google Shape;815;p32"/>
            <p:cNvPicPr preferRelativeResize="0"/>
            <p:nvPr/>
          </p:nvPicPr>
          <p:blipFill rotWithShape="1">
            <a:blip r:embed="rId3">
              <a:alphaModFix/>
            </a:blip>
            <a:srcRect b="0" l="0" r="0" t="0"/>
            <a:stretch/>
          </p:blipFill>
          <p:spPr>
            <a:xfrm>
              <a:off x="695154" y="1403087"/>
              <a:ext cx="267581" cy="267581"/>
            </a:xfrm>
            <a:prstGeom prst="rect">
              <a:avLst/>
            </a:prstGeom>
            <a:noFill/>
            <a:ln>
              <a:noFill/>
            </a:ln>
          </p:spPr>
        </p:pic>
        <p:sp>
          <p:nvSpPr>
            <p:cNvPr id="816" name="Google Shape;816;p32"/>
            <p:cNvSpPr txBox="1"/>
            <p:nvPr/>
          </p:nvSpPr>
          <p:spPr>
            <a:xfrm>
              <a:off x="1114038" y="1325334"/>
              <a:ext cx="7425958" cy="461624"/>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Note that applicants in contention are prohibited from discussing or negotiating settlement agreements or post-auction transfer arrangements with another applicant.</a:t>
              </a:r>
              <a:endParaRPr b="0" i="0" sz="1600" u="none" cap="none" strike="noStrike">
                <a:solidFill>
                  <a:srgbClr val="002C47"/>
                </a:solidFill>
                <a:latin typeface="Arial"/>
                <a:ea typeface="Arial"/>
                <a:cs typeface="Arial"/>
                <a:sym typeface="Arial"/>
              </a:endParaRPr>
            </a:p>
          </p:txBody>
        </p:sp>
      </p:grpSp>
      <p:pic>
        <p:nvPicPr>
          <p:cNvPr id="817" name="Google Shape;817;p32" title="9Contentionsetres.png"/>
          <p:cNvPicPr preferRelativeResize="0"/>
          <p:nvPr/>
        </p:nvPicPr>
        <p:blipFill rotWithShape="1">
          <a:blip r:embed="rId4">
            <a:alphaModFix/>
          </a:blip>
          <a:srcRect b="59" l="0" r="0" t="59"/>
          <a:stretch/>
        </p:blipFill>
        <p:spPr>
          <a:xfrm>
            <a:off x="5266944" y="0"/>
            <a:ext cx="5498593" cy="914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g39a173cb8d0_0_208">
            <a:hlinkClick action="ppaction://hlinksldjump" r:id="rId3"/>
          </p:cNvPr>
          <p:cNvSpPr txBox="1"/>
          <p:nvPr/>
        </p:nvSpPr>
        <p:spPr>
          <a:xfrm>
            <a:off x="674550" y="670825"/>
            <a:ext cx="26133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GB" sz="1500" u="sng" cap="none" strike="noStrike">
                <a:solidFill>
                  <a:srgbClr val="4CCDD5"/>
                </a:solidFill>
                <a:latin typeface="Arial"/>
                <a:ea typeface="Arial"/>
                <a:cs typeface="Arial"/>
                <a:sym typeface="Arial"/>
              </a:rPr>
              <a:t>Back to Table of Contents</a:t>
            </a:r>
            <a:endParaRPr b="0" i="1" sz="1500" u="sng" cap="none" strike="noStrike">
              <a:solidFill>
                <a:srgbClr val="4CCDD5"/>
              </a:solidFill>
              <a:latin typeface="Arial"/>
              <a:ea typeface="Arial"/>
              <a:cs typeface="Arial"/>
              <a:sym typeface="Arial"/>
            </a:endParaRPr>
          </a:p>
        </p:txBody>
      </p:sp>
      <p:sp>
        <p:nvSpPr>
          <p:cNvPr id="824" name="Google Shape;824;g39a173cb8d0_0_208"/>
          <p:cNvSpPr txBox="1"/>
          <p:nvPr>
            <p:ph idx="1" type="body"/>
          </p:nvPr>
        </p:nvSpPr>
        <p:spPr>
          <a:xfrm>
            <a:off x="540000" y="2160000"/>
            <a:ext cx="7891800" cy="1269000"/>
          </a:xfrm>
          <a:prstGeom prst="rect">
            <a:avLst/>
          </a:prstGeom>
          <a:solidFill>
            <a:srgbClr val="4CCED5"/>
          </a:solidFill>
          <a:ln>
            <a:noFill/>
          </a:ln>
        </p:spPr>
        <p:txBody>
          <a:bodyPr anchorCtr="0" anchor="t" bIns="0" lIns="0" spcFirstLastPara="1" rIns="0" wrap="square" tIns="0">
            <a:noAutofit/>
          </a:bodyPr>
          <a:lstStyle/>
          <a:p>
            <a:pPr indent="0" lvl="0" marL="0" rtl="0" algn="l">
              <a:spcBef>
                <a:spcPts val="0"/>
              </a:spcBef>
              <a:spcAft>
                <a:spcPts val="0"/>
              </a:spcAft>
              <a:buNone/>
            </a:pPr>
            <a:r>
              <a:rPr lang="en-GB"/>
              <a:t>Applicant and Application Evaluation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7200"/>
              <a:buNone/>
            </a:pPr>
            <a:r>
              <a:t/>
            </a:r>
            <a:endParaRPr/>
          </a:p>
          <a:p>
            <a:pPr indent="0" lvl="0" marL="0" rtl="0" algn="l">
              <a:lnSpc>
                <a:spcPct val="100000"/>
              </a:lnSpc>
              <a:spcBef>
                <a:spcPts val="0"/>
              </a:spcBef>
              <a:spcAft>
                <a:spcPts val="0"/>
              </a:spcAft>
              <a:buSzPts val="7200"/>
              <a:buNone/>
            </a:pPr>
            <a:r>
              <a:t/>
            </a:r>
            <a:endParaRPr/>
          </a:p>
        </p:txBody>
      </p:sp>
      <p:sp>
        <p:nvSpPr>
          <p:cNvPr id="825" name="Google Shape;825;g39a173cb8d0_0_208"/>
          <p:cNvSpPr txBox="1"/>
          <p:nvPr/>
        </p:nvSpPr>
        <p:spPr>
          <a:xfrm>
            <a:off x="540000" y="3571200"/>
            <a:ext cx="7751700" cy="11079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2133">
                <a:solidFill>
                  <a:schemeClr val="lt1"/>
                </a:solidFill>
              </a:rPr>
              <a:t>Overview of how ICANN evaluates the applicant and the application to ensure operationa</a:t>
            </a:r>
            <a:r>
              <a:rPr lang="en-GB" sz="2133">
                <a:solidFill>
                  <a:schemeClr val="lt1"/>
                </a:solidFill>
              </a:rPr>
              <a:t>l, </a:t>
            </a:r>
            <a:r>
              <a:rPr lang="en-GB" sz="2133">
                <a:solidFill>
                  <a:schemeClr val="lt1"/>
                </a:solidFill>
              </a:rPr>
              <a:t>financial</a:t>
            </a:r>
            <a:r>
              <a:rPr lang="en-GB" sz="2133">
                <a:solidFill>
                  <a:schemeClr val="lt1"/>
                </a:solidFill>
              </a:rPr>
              <a:t>, and technical </a:t>
            </a:r>
            <a:r>
              <a:rPr lang="en-GB" sz="2133">
                <a:solidFill>
                  <a:schemeClr val="lt1"/>
                </a:solidFill>
              </a:rPr>
              <a:t>readiness.</a:t>
            </a:r>
            <a:endParaRPr sz="2133">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35"/>
          <p:cNvSpPr txBox="1"/>
          <p:nvPr>
            <p:ph type="title"/>
          </p:nvPr>
        </p:nvSpPr>
        <p:spPr>
          <a:xfrm>
            <a:off x="576000" y="900001"/>
            <a:ext cx="11516400" cy="57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700"/>
              <a:buNone/>
            </a:pPr>
            <a:r>
              <a:rPr lang="en-GB" sz="3733"/>
              <a:t>Applicant Evaluations</a:t>
            </a:r>
            <a:endParaRPr sz="3733"/>
          </a:p>
          <a:p>
            <a:pPr indent="0" lvl="0" marL="0" rtl="0" algn="l">
              <a:lnSpc>
                <a:spcPct val="100000"/>
              </a:lnSpc>
              <a:spcBef>
                <a:spcPts val="0"/>
              </a:spcBef>
              <a:spcAft>
                <a:spcPts val="0"/>
              </a:spcAft>
              <a:buSzPts val="3700"/>
              <a:buNone/>
            </a:pPr>
            <a:r>
              <a:t/>
            </a:r>
            <a:endParaRPr sz="3733"/>
          </a:p>
        </p:txBody>
      </p:sp>
      <p:grpSp>
        <p:nvGrpSpPr>
          <p:cNvPr id="831" name="Google Shape;831;p35"/>
          <p:cNvGrpSpPr/>
          <p:nvPr/>
        </p:nvGrpSpPr>
        <p:grpSpPr>
          <a:xfrm>
            <a:off x="539955" y="1671063"/>
            <a:ext cx="10959154" cy="777631"/>
            <a:chOff x="405000" y="1253312"/>
            <a:chExt cx="8150494" cy="583238"/>
          </a:xfrm>
        </p:grpSpPr>
        <p:sp>
          <p:nvSpPr>
            <p:cNvPr id="832" name="Google Shape;832;p35"/>
            <p:cNvSpPr/>
            <p:nvPr/>
          </p:nvSpPr>
          <p:spPr>
            <a:xfrm>
              <a:off x="405000" y="1254003"/>
              <a:ext cx="8104000" cy="582547"/>
            </a:xfrm>
            <a:prstGeom prst="roundRect">
              <a:avLst>
                <a:gd fmla="val 3182" name="adj"/>
              </a:avLst>
            </a:prstGeom>
            <a:solidFill>
              <a:srgbClr val="F2BF26"/>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833" name="Google Shape;833;p35"/>
            <p:cNvSpPr/>
            <p:nvPr/>
          </p:nvSpPr>
          <p:spPr>
            <a:xfrm>
              <a:off x="451494" y="1253312"/>
              <a:ext cx="8104000" cy="582547"/>
            </a:xfrm>
            <a:prstGeom prst="roundRect">
              <a:avLst>
                <a:gd fmla="val 0" name="adj"/>
              </a:avLst>
            </a:prstGeom>
            <a:solidFill>
              <a:srgbClr val="F1603B"/>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834" name="Google Shape;834;p35"/>
            <p:cNvSpPr/>
            <p:nvPr/>
          </p:nvSpPr>
          <p:spPr>
            <a:xfrm>
              <a:off x="619502" y="1330195"/>
              <a:ext cx="418884" cy="413364"/>
            </a:xfrm>
            <a:prstGeom prst="roundRect">
              <a:avLst>
                <a:gd fmla="val 16667" name="adj"/>
              </a:avLst>
            </a:prstGeom>
            <a:solidFill>
              <a:srgbClr val="F48063"/>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pic>
          <p:nvPicPr>
            <p:cNvPr descr="Warning outline" id="835" name="Google Shape;835;p35"/>
            <p:cNvPicPr preferRelativeResize="0"/>
            <p:nvPr/>
          </p:nvPicPr>
          <p:blipFill rotWithShape="1">
            <a:blip r:embed="rId3">
              <a:alphaModFix/>
            </a:blip>
            <a:srcRect b="0" l="0" r="0" t="0"/>
            <a:stretch/>
          </p:blipFill>
          <p:spPr>
            <a:xfrm>
              <a:off x="695154" y="1403087"/>
              <a:ext cx="267581" cy="267581"/>
            </a:xfrm>
            <a:prstGeom prst="rect">
              <a:avLst/>
            </a:prstGeom>
            <a:noFill/>
            <a:ln>
              <a:noFill/>
            </a:ln>
          </p:spPr>
        </p:pic>
        <p:sp>
          <p:nvSpPr>
            <p:cNvPr id="836" name="Google Shape;836;p35"/>
            <p:cNvSpPr txBox="1"/>
            <p:nvPr/>
          </p:nvSpPr>
          <p:spPr>
            <a:xfrm>
              <a:off x="1114038" y="1398486"/>
              <a:ext cx="4572000" cy="307784"/>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1" i="0" lang="en-GB" sz="1867" u="none" cap="none" strike="noStrike">
                  <a:solidFill>
                    <a:srgbClr val="FFFFFF"/>
                  </a:solidFill>
                  <a:latin typeface="Arial"/>
                  <a:ea typeface="Arial"/>
                  <a:cs typeface="Arial"/>
                  <a:sym typeface="Arial"/>
                </a:rPr>
                <a:t>Both evaluations are mandatory for all applicants</a:t>
              </a:r>
              <a:endParaRPr b="0" i="0" sz="1867" u="none" cap="none" strike="noStrike">
                <a:solidFill>
                  <a:srgbClr val="002C47"/>
                </a:solidFill>
                <a:latin typeface="Arial"/>
                <a:ea typeface="Arial"/>
                <a:cs typeface="Arial"/>
                <a:sym typeface="Arial"/>
              </a:endParaRPr>
            </a:p>
          </p:txBody>
        </p:sp>
      </p:grpSp>
      <p:sp>
        <p:nvSpPr>
          <p:cNvPr id="837" name="Google Shape;837;p35"/>
          <p:cNvSpPr/>
          <p:nvPr/>
        </p:nvSpPr>
        <p:spPr>
          <a:xfrm>
            <a:off x="539975" y="2560777"/>
            <a:ext cx="10959600" cy="2584800"/>
          </a:xfrm>
          <a:prstGeom prst="roundRect">
            <a:avLst>
              <a:gd fmla="val 337" name="adj"/>
            </a:avLst>
          </a:prstGeom>
          <a:solidFill>
            <a:schemeClr val="lt1"/>
          </a:solidFill>
          <a:ln cap="flat" cmpd="sng" w="12700">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838" name="Google Shape;838;p35"/>
          <p:cNvSpPr txBox="1"/>
          <p:nvPr/>
        </p:nvSpPr>
        <p:spPr>
          <a:xfrm>
            <a:off x="1455572" y="2723286"/>
            <a:ext cx="9900152" cy="861978"/>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B3458"/>
                </a:solidFill>
                <a:latin typeface="Arial"/>
                <a:ea typeface="Arial"/>
                <a:cs typeface="Arial"/>
                <a:sym typeface="Arial"/>
              </a:rPr>
              <a:t>Background Screening</a:t>
            </a:r>
            <a:endParaRPr b="0" i="0" sz="1867"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839" name="Google Shape;839;p35"/>
          <p:cNvSpPr/>
          <p:nvPr/>
        </p:nvSpPr>
        <p:spPr>
          <a:xfrm rot="5400000">
            <a:off x="1655289" y="3182823"/>
            <a:ext cx="153300" cy="1470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40" name="Google Shape;840;p35"/>
          <p:cNvSpPr/>
          <p:nvPr/>
        </p:nvSpPr>
        <p:spPr>
          <a:xfrm rot="5400000">
            <a:off x="1655384" y="3975127"/>
            <a:ext cx="153300" cy="1470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41" name="Google Shape;841;p35"/>
          <p:cNvSpPr txBox="1"/>
          <p:nvPr/>
        </p:nvSpPr>
        <p:spPr>
          <a:xfrm>
            <a:off x="1828728" y="3076751"/>
            <a:ext cx="9274500" cy="861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B3458"/>
                </a:solidFill>
                <a:latin typeface="Arial"/>
                <a:ea typeface="Arial"/>
                <a:cs typeface="Arial"/>
                <a:sym typeface="Arial"/>
              </a:rPr>
              <a:t>In place to protect the public interest in the allocation of critical Internet resources by ensuring that only established corporations, organizations, or institutions in good standing are eligible </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175"/>
                  </a:ext>
                </a:extLst>
              </a:rPr>
              <a:t>to </a:t>
            </a:r>
            <a:r>
              <a:rPr lang="en-GB" sz="1600">
                <a:solidFill>
                  <a:srgbClr val="0B3458"/>
                </a:solidFill>
                <a:extLst>
                  <a:ext uri="http://customooxmlschemas.google.com/">
                    <go:slidesCustomData xmlns:go="http://customooxmlschemas.google.com/" textRoundtripDataId="176"/>
                  </a:ext>
                </a:extLst>
              </a:rPr>
              <a:t>become a registry operator</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177"/>
                  </a:ext>
                </a:extLst>
              </a:rPr>
              <a:t>.</a:t>
            </a:r>
            <a:endParaRPr b="0" i="0" sz="1867" u="none" cap="none" strike="noStrike">
              <a:solidFill>
                <a:srgbClr val="0B3458"/>
              </a:solidFill>
              <a:latin typeface="Arial"/>
              <a:ea typeface="Arial"/>
              <a:cs typeface="Arial"/>
              <a:sym typeface="Arial"/>
            </a:endParaRPr>
          </a:p>
        </p:txBody>
      </p:sp>
      <p:pic>
        <p:nvPicPr>
          <p:cNvPr id="842" name="Google Shape;842;p35"/>
          <p:cNvPicPr preferRelativeResize="0"/>
          <p:nvPr/>
        </p:nvPicPr>
        <p:blipFill rotWithShape="1">
          <a:blip r:embed="rId4">
            <a:alphaModFix/>
          </a:blip>
          <a:srcRect b="0" l="0" r="0" t="0"/>
          <a:stretch/>
        </p:blipFill>
        <p:spPr>
          <a:xfrm>
            <a:off x="838622" y="2671243"/>
            <a:ext cx="554468" cy="549114"/>
          </a:xfrm>
          <a:prstGeom prst="rect">
            <a:avLst/>
          </a:prstGeom>
          <a:noFill/>
          <a:ln>
            <a:noFill/>
          </a:ln>
        </p:spPr>
      </p:pic>
      <p:grpSp>
        <p:nvGrpSpPr>
          <p:cNvPr id="843" name="Google Shape;843;p35"/>
          <p:cNvGrpSpPr/>
          <p:nvPr/>
        </p:nvGrpSpPr>
        <p:grpSpPr>
          <a:xfrm>
            <a:off x="539975" y="5239640"/>
            <a:ext cx="10959555" cy="1546287"/>
            <a:chOff x="404995" y="2064634"/>
            <a:chExt cx="8140500" cy="998700"/>
          </a:xfrm>
        </p:grpSpPr>
        <p:sp>
          <p:nvSpPr>
            <p:cNvPr id="844" name="Google Shape;844;p35"/>
            <p:cNvSpPr/>
            <p:nvPr/>
          </p:nvSpPr>
          <p:spPr>
            <a:xfrm>
              <a:off x="404995" y="2064634"/>
              <a:ext cx="8140500" cy="998700"/>
            </a:xfrm>
            <a:prstGeom prst="roundRect">
              <a:avLst>
                <a:gd fmla="val 0" name="adj"/>
              </a:avLst>
            </a:prstGeom>
            <a:solidFill>
              <a:schemeClr val="lt1"/>
            </a:solidFill>
            <a:ln cap="flat" cmpd="sng" w="12700">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845" name="Google Shape;845;p35"/>
            <p:cNvSpPr txBox="1"/>
            <p:nvPr/>
          </p:nvSpPr>
          <p:spPr>
            <a:xfrm>
              <a:off x="1085077" y="2186523"/>
              <a:ext cx="7353573" cy="238497"/>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B3458"/>
                  </a:solidFill>
                  <a:latin typeface="Arial"/>
                  <a:ea typeface="Arial"/>
                  <a:cs typeface="Arial"/>
                  <a:sym typeface="Arial"/>
                </a:rPr>
                <a:t>Financial and Operational Evaluation</a:t>
              </a:r>
              <a:endParaRPr b="0" i="0" sz="1600" u="none" cap="none" strike="noStrike">
                <a:solidFill>
                  <a:srgbClr val="0B3458"/>
                </a:solidFill>
                <a:latin typeface="Arial"/>
                <a:ea typeface="Arial"/>
                <a:cs typeface="Arial"/>
                <a:sym typeface="Arial"/>
              </a:endParaRPr>
            </a:p>
          </p:txBody>
        </p:sp>
        <p:sp>
          <p:nvSpPr>
            <p:cNvPr id="846" name="Google Shape;846;p35"/>
            <p:cNvSpPr/>
            <p:nvPr/>
          </p:nvSpPr>
          <p:spPr>
            <a:xfrm rot="5400000">
              <a:off x="1233776" y="2531673"/>
              <a:ext cx="114900" cy="1092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47" name="Google Shape;847;p35"/>
            <p:cNvSpPr txBox="1"/>
            <p:nvPr/>
          </p:nvSpPr>
          <p:spPr>
            <a:xfrm>
              <a:off x="1363927" y="2451629"/>
              <a:ext cx="6888900" cy="5568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B3458"/>
                  </a:solidFill>
                  <a:latin typeface="Arial"/>
                  <a:ea typeface="Arial"/>
                  <a:cs typeface="Arial"/>
                  <a:sym typeface="Arial"/>
                </a:rPr>
                <a:t>Assesses whether an applicant has the financial capacity to fund the registry long-term, thereby ensuring DNS stability, and mitigating financial risks like revenue shortfalls or cost overruns, including for those managing multiple TLDs. </a:t>
              </a:r>
              <a:endParaRPr b="0" i="0" sz="1867" u="none" cap="none" strike="noStrike">
                <a:solidFill>
                  <a:srgbClr val="0B3458"/>
                </a:solidFill>
                <a:latin typeface="Arial"/>
                <a:ea typeface="Arial"/>
                <a:cs typeface="Arial"/>
                <a:sym typeface="Arial"/>
              </a:endParaRPr>
            </a:p>
          </p:txBody>
        </p:sp>
      </p:grpSp>
      <p:grpSp>
        <p:nvGrpSpPr>
          <p:cNvPr id="848" name="Google Shape;848;p35"/>
          <p:cNvGrpSpPr/>
          <p:nvPr/>
        </p:nvGrpSpPr>
        <p:grpSpPr>
          <a:xfrm>
            <a:off x="786141" y="5336480"/>
            <a:ext cx="667373" cy="644645"/>
            <a:chOff x="589620" y="3741538"/>
            <a:chExt cx="500542" cy="483496"/>
          </a:xfrm>
        </p:grpSpPr>
        <p:pic>
          <p:nvPicPr>
            <p:cNvPr id="849" name="Google Shape;849;p35"/>
            <p:cNvPicPr preferRelativeResize="0"/>
            <p:nvPr/>
          </p:nvPicPr>
          <p:blipFill rotWithShape="1">
            <a:blip r:embed="rId5">
              <a:alphaModFix/>
            </a:blip>
            <a:srcRect b="0" l="0" r="0" t="0"/>
            <a:stretch/>
          </p:blipFill>
          <p:spPr>
            <a:xfrm>
              <a:off x="589620" y="3741538"/>
              <a:ext cx="483495" cy="483495"/>
            </a:xfrm>
            <a:prstGeom prst="rect">
              <a:avLst/>
            </a:prstGeom>
            <a:noFill/>
            <a:ln>
              <a:noFill/>
            </a:ln>
          </p:spPr>
        </p:pic>
        <p:pic>
          <p:nvPicPr>
            <p:cNvPr id="850" name="Google Shape;850;p35"/>
            <p:cNvPicPr preferRelativeResize="0"/>
            <p:nvPr/>
          </p:nvPicPr>
          <p:blipFill rotWithShape="1">
            <a:blip r:embed="rId6">
              <a:alphaModFix/>
            </a:blip>
            <a:srcRect b="0" l="0" r="0" t="0"/>
            <a:stretch/>
          </p:blipFill>
          <p:spPr>
            <a:xfrm>
              <a:off x="606667" y="3741539"/>
              <a:ext cx="483495" cy="483495"/>
            </a:xfrm>
            <a:prstGeom prst="rect">
              <a:avLst/>
            </a:prstGeom>
            <a:noFill/>
            <a:ln>
              <a:noFill/>
            </a:ln>
          </p:spPr>
        </p:pic>
      </p:grpSp>
      <p:sp>
        <p:nvSpPr>
          <p:cNvPr id="851" name="Google Shape;851;p35"/>
          <p:cNvSpPr txBox="1"/>
          <p:nvPr/>
        </p:nvSpPr>
        <p:spPr>
          <a:xfrm>
            <a:off x="1828728" y="3884905"/>
            <a:ext cx="9418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B3458"/>
                </a:solidFill>
                <a:latin typeface="Arial"/>
                <a:ea typeface="Arial"/>
                <a:cs typeface="Arial"/>
                <a:sym typeface="Arial"/>
              </a:rPr>
              <a:t>ICANN reserves the right to deny an otherwise qualified application based on findings from the background screening process.</a:t>
            </a:r>
            <a:endParaRPr b="0" i="0" sz="1400" u="none" cap="none" strike="noStrike">
              <a:solidFill>
                <a:srgbClr val="000000"/>
              </a:solidFill>
              <a:latin typeface="Arial"/>
              <a:ea typeface="Arial"/>
              <a:cs typeface="Arial"/>
              <a:sym typeface="Arial"/>
            </a:endParaRPr>
          </a:p>
        </p:txBody>
      </p:sp>
      <p:sp>
        <p:nvSpPr>
          <p:cNvPr id="852" name="Google Shape;852;p35"/>
          <p:cNvSpPr/>
          <p:nvPr/>
        </p:nvSpPr>
        <p:spPr>
          <a:xfrm rot="5400000">
            <a:off x="1655384" y="4566319"/>
            <a:ext cx="153300" cy="147000"/>
          </a:xfrm>
          <a:prstGeom prst="triangle">
            <a:avLst>
              <a:gd fmla="val 50000"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53" name="Google Shape;853;p35"/>
          <p:cNvSpPr txBox="1"/>
          <p:nvPr/>
        </p:nvSpPr>
        <p:spPr>
          <a:xfrm>
            <a:off x="1828728" y="4465680"/>
            <a:ext cx="9169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B3458"/>
                </a:solidFill>
                <a:latin typeface="Arial"/>
                <a:ea typeface="Arial"/>
                <a:cs typeface="Arial"/>
                <a:sym typeface="Arial"/>
              </a:rPr>
              <a:t>Change Requests which alter organization or applicant information may trigger the need for an additional background </a:t>
            </a:r>
            <a:r>
              <a:rPr lang="en-GB" sz="1600">
                <a:solidFill>
                  <a:srgbClr val="0B3458"/>
                </a:solidFill>
              </a:rPr>
              <a:t>screening</a:t>
            </a:r>
            <a:r>
              <a:rPr b="0" i="0" lang="en-GB" sz="1600" u="none" cap="none" strike="noStrike">
                <a:solidFill>
                  <a:srgbClr val="0B3458"/>
                </a:solidFill>
                <a:latin typeface="Arial"/>
                <a:ea typeface="Arial"/>
                <a:cs typeface="Arial"/>
                <a:sym typeface="Arial"/>
              </a:rPr>
              <a:t>. </a:t>
            </a:r>
            <a:endParaRPr b="0" i="0" sz="1600" u="none" cap="none" strike="noStrike">
              <a:solidFill>
                <a:srgbClr val="0B3458"/>
              </a:solidFill>
              <a:latin typeface="Arial"/>
              <a:ea typeface="Arial"/>
              <a:cs typeface="Arial"/>
              <a:sym typeface="Arial"/>
            </a:endParaRPr>
          </a:p>
        </p:txBody>
      </p:sp>
      <p:pic>
        <p:nvPicPr>
          <p:cNvPr id="854" name="Google Shape;854;p35" title="10ApplicantAppEval.png"/>
          <p:cNvPicPr preferRelativeResize="0"/>
          <p:nvPr/>
        </p:nvPicPr>
        <p:blipFill>
          <a:blip r:embed="rId7">
            <a:alphaModFix/>
          </a:blip>
          <a:stretch>
            <a:fillRect/>
          </a:stretch>
        </p:blipFill>
        <p:spPr>
          <a:xfrm>
            <a:off x="5266800" y="0"/>
            <a:ext cx="5497201" cy="91499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36"/>
          <p:cNvSpPr txBox="1"/>
          <p:nvPr>
            <p:ph type="title"/>
          </p:nvPr>
        </p:nvSpPr>
        <p:spPr>
          <a:xfrm>
            <a:off x="576000" y="900001"/>
            <a:ext cx="8500800" cy="57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3200"/>
              <a:buFont typeface="Arial"/>
              <a:buNone/>
            </a:pPr>
            <a:r>
              <a:rPr lang="en-GB" sz="3733"/>
              <a:t>Types of Application Evaluations</a:t>
            </a:r>
            <a:endParaRPr sz="3733"/>
          </a:p>
        </p:txBody>
      </p:sp>
      <p:grpSp>
        <p:nvGrpSpPr>
          <p:cNvPr id="861" name="Google Shape;861;p36"/>
          <p:cNvGrpSpPr/>
          <p:nvPr/>
        </p:nvGrpSpPr>
        <p:grpSpPr>
          <a:xfrm>
            <a:off x="395304" y="1767299"/>
            <a:ext cx="11231175" cy="517065"/>
            <a:chOff x="485102" y="3239492"/>
            <a:chExt cx="8134996" cy="1438289"/>
          </a:xfrm>
        </p:grpSpPr>
        <p:sp>
          <p:nvSpPr>
            <p:cNvPr id="862" name="Google Shape;862;p36"/>
            <p:cNvSpPr/>
            <p:nvPr/>
          </p:nvSpPr>
          <p:spPr>
            <a:xfrm>
              <a:off x="485102" y="3241195"/>
              <a:ext cx="8104000" cy="1436586"/>
            </a:xfrm>
            <a:prstGeom prst="roundRect">
              <a:avLst>
                <a:gd fmla="val 3182" name="adj"/>
              </a:avLst>
            </a:prstGeom>
            <a:solidFill>
              <a:srgbClr val="F1603B"/>
            </a:solidFill>
            <a:ln>
              <a:noFill/>
            </a:ln>
            <a:effectLst>
              <a:outerShdw blurRad="50800" rotWithShape="0" algn="tl" dir="2700000" dist="38100">
                <a:srgbClr val="000000">
                  <a:alpha val="40000"/>
                </a:srgbClr>
              </a:outerShdw>
            </a:effectLst>
          </p:spPr>
          <p:txBody>
            <a:bodyPr anchorCtr="0" anchor="ctr"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C3458"/>
                </a:solidFill>
                <a:latin typeface="Arial"/>
                <a:ea typeface="Arial"/>
                <a:cs typeface="Arial"/>
                <a:sym typeface="Arial"/>
              </a:endParaRPr>
            </a:p>
          </p:txBody>
        </p:sp>
        <p:sp>
          <p:nvSpPr>
            <p:cNvPr id="863" name="Google Shape;863;p36"/>
            <p:cNvSpPr/>
            <p:nvPr/>
          </p:nvSpPr>
          <p:spPr>
            <a:xfrm>
              <a:off x="516098" y="3239492"/>
              <a:ext cx="8104000" cy="1436586"/>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ctr"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F1633E"/>
                  </a:solidFill>
                  <a:latin typeface="Arial"/>
                  <a:ea typeface="Arial"/>
                  <a:cs typeface="Arial"/>
                  <a:sym typeface="Arial"/>
                </a:rPr>
                <a:t>R</a:t>
              </a:r>
              <a:r>
                <a:rPr b="1" lang="en-GB" sz="1333">
                  <a:solidFill>
                    <a:srgbClr val="F1633E"/>
                  </a:solidFill>
                </a:rPr>
                <a:t>egistry </a:t>
              </a:r>
              <a:r>
                <a:rPr b="1" i="0" lang="en-GB" sz="1333" u="none" cap="none" strike="noStrike">
                  <a:solidFill>
                    <a:srgbClr val="F1633E"/>
                  </a:solidFill>
                  <a:latin typeface="Arial"/>
                  <a:ea typeface="Arial"/>
                  <a:cs typeface="Arial"/>
                  <a:sym typeface="Arial"/>
                </a:rPr>
                <a:t>Service P</a:t>
              </a:r>
              <a:r>
                <a:rPr b="1" lang="en-GB" sz="1333">
                  <a:solidFill>
                    <a:srgbClr val="F1633E"/>
                  </a:solidFill>
                </a:rPr>
                <a:t>rovider</a:t>
              </a:r>
              <a:r>
                <a:rPr b="1" i="0" lang="en-GB" sz="1333" u="none" cap="none" strike="noStrike">
                  <a:solidFill>
                    <a:srgbClr val="F1633E"/>
                  </a:solidFill>
                  <a:latin typeface="Arial"/>
                  <a:ea typeface="Arial"/>
                  <a:cs typeface="Arial"/>
                  <a:sym typeface="Arial"/>
                </a:rPr>
                <a:t> Review </a:t>
              </a:r>
              <a:r>
                <a:rPr b="0" i="0" lang="en-GB" sz="1333" u="none" cap="none" strike="noStrike">
                  <a:solidFill>
                    <a:srgbClr val="0C3458"/>
                  </a:solidFill>
                  <a:latin typeface="Arial"/>
                  <a:ea typeface="Arial"/>
                  <a:cs typeface="Arial"/>
                  <a:sym typeface="Arial"/>
                </a:rPr>
                <a:t>verifies whether the applicant has selected one or more evaluated RSPs as part of its application. </a:t>
              </a:r>
              <a:r>
                <a:rPr b="0" i="0" lang="en-GB" sz="1333" u="none" cap="none" strike="noStrike">
                  <a:solidFill>
                    <a:schemeClr val="accent5"/>
                  </a:solidFill>
                  <a:latin typeface="Arial"/>
                  <a:ea typeface="Arial"/>
                  <a:cs typeface="Arial"/>
                  <a:sym typeface="Arial"/>
                </a:rPr>
                <a:t>This </a:t>
              </a:r>
              <a:r>
                <a:rPr lang="en-GB" sz="1333">
                  <a:solidFill>
                    <a:schemeClr val="accent5"/>
                  </a:solidFill>
                </a:rPr>
                <a:t>is mandatory for all applications.</a:t>
              </a:r>
              <a:endParaRPr b="0" i="0" sz="1867" u="none" cap="none" strike="noStrike">
                <a:solidFill>
                  <a:schemeClr val="accent5"/>
                </a:solidFill>
                <a:latin typeface="Arial"/>
                <a:ea typeface="Arial"/>
                <a:cs typeface="Arial"/>
                <a:sym typeface="Arial"/>
              </a:endParaRPr>
            </a:p>
          </p:txBody>
        </p:sp>
      </p:grpSp>
      <p:grpSp>
        <p:nvGrpSpPr>
          <p:cNvPr id="864" name="Google Shape;864;p36"/>
          <p:cNvGrpSpPr/>
          <p:nvPr/>
        </p:nvGrpSpPr>
        <p:grpSpPr>
          <a:xfrm>
            <a:off x="395304" y="2398691"/>
            <a:ext cx="11231175" cy="517065"/>
            <a:chOff x="485102" y="3239492"/>
            <a:chExt cx="8134996" cy="1438289"/>
          </a:xfrm>
        </p:grpSpPr>
        <p:sp>
          <p:nvSpPr>
            <p:cNvPr id="865" name="Google Shape;865;p36"/>
            <p:cNvSpPr/>
            <p:nvPr/>
          </p:nvSpPr>
          <p:spPr>
            <a:xfrm>
              <a:off x="485102" y="3241195"/>
              <a:ext cx="8104000" cy="1436586"/>
            </a:xfrm>
            <a:prstGeom prst="roundRect">
              <a:avLst>
                <a:gd fmla="val 3182" name="adj"/>
              </a:avLst>
            </a:prstGeom>
            <a:solidFill>
              <a:srgbClr val="002A49"/>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C3458"/>
                </a:solidFill>
                <a:latin typeface="Arial"/>
                <a:ea typeface="Arial"/>
                <a:cs typeface="Arial"/>
                <a:sym typeface="Arial"/>
              </a:endParaRPr>
            </a:p>
          </p:txBody>
        </p:sp>
        <p:sp>
          <p:nvSpPr>
            <p:cNvPr id="866" name="Google Shape;866;p36"/>
            <p:cNvSpPr/>
            <p:nvPr/>
          </p:nvSpPr>
          <p:spPr>
            <a:xfrm>
              <a:off x="516098" y="3239492"/>
              <a:ext cx="8104000" cy="1436586"/>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F1633E"/>
                  </a:solidFill>
                  <a:latin typeface="Arial"/>
                  <a:ea typeface="Arial"/>
                  <a:cs typeface="Arial"/>
                  <a:sym typeface="Arial"/>
                </a:rPr>
                <a:t>Geographic Names Review</a:t>
              </a:r>
              <a:r>
                <a:rPr b="1" i="0" lang="en-GB" sz="1333" u="none" cap="none" strike="noStrike">
                  <a:solidFill>
                    <a:srgbClr val="0C3458"/>
                  </a:solidFill>
                  <a:latin typeface="Arial"/>
                  <a:ea typeface="Arial"/>
                  <a:cs typeface="Arial"/>
                  <a:sym typeface="Arial"/>
                </a:rPr>
                <a:t> </a:t>
              </a:r>
              <a:r>
                <a:rPr lang="en-GB" sz="1333">
                  <a:solidFill>
                    <a:srgbClr val="0C3458"/>
                  </a:solidFill>
                </a:rPr>
                <a:t>verifies supporting documentation for any application for an eligible Geographic Name.</a:t>
              </a:r>
              <a:endParaRPr b="1" i="0" sz="1333" u="none" cap="none" strike="noStrike">
                <a:solidFill>
                  <a:srgbClr val="0C3458"/>
                </a:solidFill>
                <a:latin typeface="Arial"/>
                <a:ea typeface="Arial"/>
                <a:cs typeface="Arial"/>
                <a:sym typeface="Arial"/>
              </a:endParaRPr>
            </a:p>
          </p:txBody>
        </p:sp>
      </p:grpSp>
      <p:grpSp>
        <p:nvGrpSpPr>
          <p:cNvPr id="867" name="Google Shape;867;p36"/>
          <p:cNvGrpSpPr/>
          <p:nvPr/>
        </p:nvGrpSpPr>
        <p:grpSpPr>
          <a:xfrm>
            <a:off x="395304" y="3030081"/>
            <a:ext cx="11231175" cy="517065"/>
            <a:chOff x="485102" y="3239492"/>
            <a:chExt cx="8134996" cy="1438289"/>
          </a:xfrm>
        </p:grpSpPr>
        <p:sp>
          <p:nvSpPr>
            <p:cNvPr id="868" name="Google Shape;868;p36"/>
            <p:cNvSpPr/>
            <p:nvPr/>
          </p:nvSpPr>
          <p:spPr>
            <a:xfrm>
              <a:off x="485102" y="3241195"/>
              <a:ext cx="8104000" cy="1436586"/>
            </a:xfrm>
            <a:prstGeom prst="roundRect">
              <a:avLst>
                <a:gd fmla="val 3182" name="adj"/>
              </a:avLst>
            </a:prstGeom>
            <a:solidFill>
              <a:srgbClr val="114E84"/>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C3458"/>
                </a:solidFill>
                <a:latin typeface="Arial"/>
                <a:ea typeface="Arial"/>
                <a:cs typeface="Arial"/>
                <a:sym typeface="Arial"/>
              </a:endParaRPr>
            </a:p>
          </p:txBody>
        </p:sp>
        <p:sp>
          <p:nvSpPr>
            <p:cNvPr id="869" name="Google Shape;869;p36"/>
            <p:cNvSpPr/>
            <p:nvPr/>
          </p:nvSpPr>
          <p:spPr>
            <a:xfrm>
              <a:off x="516098" y="3239492"/>
              <a:ext cx="8104000" cy="1436586"/>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rPr b="1" i="0" lang="en-GB" sz="1333" u="none" cap="none" strike="noStrike">
                  <a:solidFill>
                    <a:srgbClr val="F1633E"/>
                  </a:solidFill>
                  <a:latin typeface="Arial"/>
                  <a:ea typeface="Arial"/>
                  <a:cs typeface="Arial"/>
                  <a:sym typeface="Arial"/>
                </a:rPr>
                <a:t>Reserved Names Review </a:t>
              </a:r>
              <a:r>
                <a:rPr b="0" i="0" lang="en-GB" sz="1333" u="none" cap="none" strike="noStrike">
                  <a:solidFill>
                    <a:srgbClr val="0C3458"/>
                  </a:solidFill>
                  <a:latin typeface="Arial"/>
                  <a:ea typeface="Arial"/>
                  <a:cs typeface="Arial"/>
                  <a:sym typeface="Arial"/>
                </a:rPr>
                <a:t>determines whether the appropriate organization has applied for the reserved </a:t>
              </a:r>
              <a:r>
                <a:rPr b="0" i="0" lang="en-GB" sz="1333" u="none" cap="none" strike="noStrike">
                  <a:solidFill>
                    <a:srgbClr val="0C3458"/>
                  </a:solidFill>
                  <a:latin typeface="Arial"/>
                  <a:ea typeface="Arial"/>
                  <a:cs typeface="Arial"/>
                  <a:sym typeface="Arial"/>
                  <a:extLst>
                    <a:ext uri="http://customooxmlschemas.google.com/">
                      <go:slidesCustomData xmlns:go="http://customooxmlschemas.google.com/" textRoundtripDataId="178"/>
                    </a:ext>
                  </a:extLst>
                </a:rPr>
                <a:t>name</a:t>
              </a:r>
              <a:r>
                <a:rPr b="0" i="0" lang="en-GB" sz="1333" u="none" cap="none" strike="noStrike">
                  <a:solidFill>
                    <a:srgbClr val="0C3458"/>
                  </a:solidFill>
                  <a:latin typeface="Arial"/>
                  <a:ea typeface="Arial"/>
                  <a:cs typeface="Arial"/>
                  <a:sym typeface="Arial"/>
                </a:rPr>
                <a:t> and will verify the supporting documentation </a:t>
              </a:r>
              <a:endParaRPr b="1" i="0" sz="1333" u="none" cap="none" strike="noStrike">
                <a:solidFill>
                  <a:srgbClr val="0C3458"/>
                </a:solidFill>
                <a:latin typeface="Arial"/>
                <a:ea typeface="Arial"/>
                <a:cs typeface="Arial"/>
                <a:sym typeface="Arial"/>
              </a:endParaRPr>
            </a:p>
          </p:txBody>
        </p:sp>
      </p:grpSp>
      <p:grpSp>
        <p:nvGrpSpPr>
          <p:cNvPr id="870" name="Google Shape;870;p36"/>
          <p:cNvGrpSpPr/>
          <p:nvPr/>
        </p:nvGrpSpPr>
        <p:grpSpPr>
          <a:xfrm>
            <a:off x="395304" y="3661472"/>
            <a:ext cx="11231175" cy="517065"/>
            <a:chOff x="485102" y="3239492"/>
            <a:chExt cx="8134996" cy="1438289"/>
          </a:xfrm>
        </p:grpSpPr>
        <p:sp>
          <p:nvSpPr>
            <p:cNvPr id="871" name="Google Shape;871;p36"/>
            <p:cNvSpPr/>
            <p:nvPr/>
          </p:nvSpPr>
          <p:spPr>
            <a:xfrm>
              <a:off x="485102" y="3241195"/>
              <a:ext cx="8104000" cy="1436586"/>
            </a:xfrm>
            <a:prstGeom prst="roundRect">
              <a:avLst>
                <a:gd fmla="val 3182" name="adj"/>
              </a:avLst>
            </a:prstGeom>
            <a:solidFill>
              <a:srgbClr val="0099D7"/>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C3458"/>
                </a:solidFill>
                <a:latin typeface="Arial"/>
                <a:ea typeface="Arial"/>
                <a:cs typeface="Arial"/>
                <a:sym typeface="Arial"/>
              </a:endParaRPr>
            </a:p>
          </p:txBody>
        </p:sp>
        <p:sp>
          <p:nvSpPr>
            <p:cNvPr id="872" name="Google Shape;872;p36"/>
            <p:cNvSpPr/>
            <p:nvPr/>
          </p:nvSpPr>
          <p:spPr>
            <a:xfrm>
              <a:off x="516098" y="3239492"/>
              <a:ext cx="8104000" cy="1436586"/>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rtl="0" algn="l">
                <a:spcBef>
                  <a:spcPts val="0"/>
                </a:spcBef>
                <a:spcAft>
                  <a:spcPts val="0"/>
                </a:spcAft>
                <a:buClr>
                  <a:srgbClr val="000000"/>
                </a:buClr>
                <a:buSzPts val="1333"/>
                <a:buFont typeface="Arial"/>
                <a:buNone/>
              </a:pPr>
              <a:r>
                <a:rPr b="1" lang="en-GB" sz="1333">
                  <a:solidFill>
                    <a:srgbClr val="F1633E"/>
                  </a:solidFill>
                </a:rPr>
                <a:t>.Brand TLD Eligibility Evaluation </a:t>
              </a:r>
              <a:r>
                <a:rPr lang="en-GB" sz="1333">
                  <a:solidFill>
                    <a:srgbClr val="0C3458"/>
                  </a:solidFill>
                </a:rPr>
                <a:t>has the purpose to assess whether the applicant meets the criteria for a .Brand TLD designation </a:t>
              </a:r>
              <a:endParaRPr sz="1867"/>
            </a:p>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C3458"/>
                </a:solidFill>
                <a:latin typeface="Arial"/>
                <a:ea typeface="Arial"/>
                <a:cs typeface="Arial"/>
                <a:sym typeface="Arial"/>
              </a:endParaRPr>
            </a:p>
          </p:txBody>
        </p:sp>
      </p:grpSp>
      <p:grpSp>
        <p:nvGrpSpPr>
          <p:cNvPr id="873" name="Google Shape;873;p36"/>
          <p:cNvGrpSpPr/>
          <p:nvPr/>
        </p:nvGrpSpPr>
        <p:grpSpPr>
          <a:xfrm>
            <a:off x="395304" y="4292864"/>
            <a:ext cx="11231175" cy="517065"/>
            <a:chOff x="485102" y="3239492"/>
            <a:chExt cx="8134996" cy="1438289"/>
          </a:xfrm>
        </p:grpSpPr>
        <p:sp>
          <p:nvSpPr>
            <p:cNvPr id="874" name="Google Shape;874;p36"/>
            <p:cNvSpPr/>
            <p:nvPr/>
          </p:nvSpPr>
          <p:spPr>
            <a:xfrm>
              <a:off x="485102" y="3241195"/>
              <a:ext cx="8104000" cy="1436586"/>
            </a:xfrm>
            <a:prstGeom prst="roundRect">
              <a:avLst>
                <a:gd fmla="val 3182" name="adj"/>
              </a:avLst>
            </a:prstGeom>
            <a:solidFill>
              <a:srgbClr val="4BCDD5"/>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C3458"/>
                </a:solidFill>
                <a:latin typeface="Arial"/>
                <a:ea typeface="Arial"/>
                <a:cs typeface="Arial"/>
                <a:sym typeface="Arial"/>
              </a:endParaRPr>
            </a:p>
          </p:txBody>
        </p:sp>
        <p:sp>
          <p:nvSpPr>
            <p:cNvPr id="875" name="Google Shape;875;p36"/>
            <p:cNvSpPr/>
            <p:nvPr/>
          </p:nvSpPr>
          <p:spPr>
            <a:xfrm>
              <a:off x="516098" y="3239492"/>
              <a:ext cx="8104000" cy="1436586"/>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rtl="0" algn="l">
                <a:spcBef>
                  <a:spcPts val="0"/>
                </a:spcBef>
                <a:spcAft>
                  <a:spcPts val="0"/>
                </a:spcAft>
                <a:buClr>
                  <a:srgbClr val="000000"/>
                </a:buClr>
                <a:buSzPts val="1333"/>
                <a:buFont typeface="Arial"/>
                <a:buNone/>
              </a:pPr>
              <a:r>
                <a:rPr b="1" lang="en-GB" sz="1333">
                  <a:solidFill>
                    <a:srgbClr val="F1633E"/>
                  </a:solidFill>
                </a:rPr>
                <a:t>Variant String Evaluation </a:t>
              </a:r>
              <a:r>
                <a:rPr lang="en-GB" sz="1333">
                  <a:solidFill>
                    <a:srgbClr val="0C3458"/>
                  </a:solidFill>
                </a:rPr>
                <a:t>assess the justification for each applied-for variant string</a:t>
              </a:r>
              <a:endParaRPr sz="1067">
                <a:solidFill>
                  <a:srgbClr val="0C3458"/>
                </a:solidFill>
              </a:endParaRPr>
            </a:p>
            <a:p>
              <a:pPr indent="0" lvl="0" marL="0" marR="0" rtl="0" algn="l">
                <a:lnSpc>
                  <a:spcPct val="100000"/>
                </a:lnSpc>
                <a:spcBef>
                  <a:spcPts val="0"/>
                </a:spcBef>
                <a:spcAft>
                  <a:spcPts val="0"/>
                </a:spcAft>
                <a:buClr>
                  <a:srgbClr val="000000"/>
                </a:buClr>
                <a:buSzPts val="1333"/>
                <a:buFont typeface="Arial"/>
                <a:buNone/>
              </a:pPr>
              <a:r>
                <a:rPr lang="en-GB" sz="1333">
                  <a:solidFill>
                    <a:srgbClr val="0C3458"/>
                  </a:solidFill>
                </a:rPr>
                <a:t>operator’s o</a:t>
              </a:r>
              <a:r>
                <a:rPr b="0" i="0" lang="en-GB" sz="1333" u="none" cap="none" strike="noStrike">
                  <a:solidFill>
                    <a:srgbClr val="0C3458"/>
                  </a:solidFill>
                  <a:latin typeface="Arial"/>
                  <a:ea typeface="Arial"/>
                  <a:cs typeface="Arial"/>
                  <a:sym typeface="Arial"/>
                </a:rPr>
                <a:t>wn use or for use by its affiliates</a:t>
              </a:r>
              <a:endParaRPr b="1" i="0" sz="1333" u="none" cap="none" strike="noStrike">
                <a:solidFill>
                  <a:srgbClr val="0C3458"/>
                </a:solidFill>
                <a:latin typeface="Arial"/>
                <a:ea typeface="Arial"/>
                <a:cs typeface="Arial"/>
                <a:sym typeface="Arial"/>
              </a:endParaRPr>
            </a:p>
          </p:txBody>
        </p:sp>
      </p:grpSp>
      <p:grpSp>
        <p:nvGrpSpPr>
          <p:cNvPr id="876" name="Google Shape;876;p36"/>
          <p:cNvGrpSpPr/>
          <p:nvPr/>
        </p:nvGrpSpPr>
        <p:grpSpPr>
          <a:xfrm>
            <a:off x="395304" y="4924254"/>
            <a:ext cx="11231175" cy="517065"/>
            <a:chOff x="485102" y="3239492"/>
            <a:chExt cx="8134996" cy="1438289"/>
          </a:xfrm>
        </p:grpSpPr>
        <p:sp>
          <p:nvSpPr>
            <p:cNvPr id="877" name="Google Shape;877;p36"/>
            <p:cNvSpPr/>
            <p:nvPr/>
          </p:nvSpPr>
          <p:spPr>
            <a:xfrm>
              <a:off x="485102" y="3241195"/>
              <a:ext cx="8104000" cy="1436586"/>
            </a:xfrm>
            <a:prstGeom prst="roundRect">
              <a:avLst>
                <a:gd fmla="val 3182" name="adj"/>
              </a:avLst>
            </a:prstGeom>
            <a:solidFill>
              <a:schemeClr val="accent3"/>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C3458"/>
                </a:solidFill>
                <a:latin typeface="Arial"/>
                <a:ea typeface="Arial"/>
                <a:cs typeface="Arial"/>
                <a:sym typeface="Arial"/>
              </a:endParaRPr>
            </a:p>
          </p:txBody>
        </p:sp>
        <p:sp>
          <p:nvSpPr>
            <p:cNvPr id="878" name="Google Shape;878;p36"/>
            <p:cNvSpPr/>
            <p:nvPr/>
          </p:nvSpPr>
          <p:spPr>
            <a:xfrm>
              <a:off x="516098" y="3239492"/>
              <a:ext cx="8104000" cy="1436586"/>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ctr" bIns="60925" lIns="365725" spcFirstLastPara="1" rIns="121900" wrap="square" tIns="60925">
              <a:noAutofit/>
            </a:bodyPr>
            <a:lstStyle/>
            <a:p>
              <a:pPr indent="0" lvl="0" marL="0" rtl="0" algn="l">
                <a:spcBef>
                  <a:spcPts val="0"/>
                </a:spcBef>
                <a:spcAft>
                  <a:spcPts val="0"/>
                </a:spcAft>
                <a:buClr>
                  <a:srgbClr val="000000"/>
                </a:buClr>
                <a:buSzPts val="1333"/>
                <a:buFont typeface="Arial"/>
                <a:buNone/>
              </a:pPr>
              <a:r>
                <a:rPr b="1" lang="en-GB" sz="1333">
                  <a:solidFill>
                    <a:srgbClr val="F1633E"/>
                  </a:solidFill>
                  <a:extLst>
                    <a:ext uri="http://customooxmlschemas.google.com/">
                      <go:slidesCustomData xmlns:go="http://customooxmlschemas.google.com/" textRoundtripDataId="179"/>
                    </a:ext>
                  </a:extLst>
                </a:rPr>
                <a:t>Name Collision High-Risk Mitigation Plan Evaluation </a:t>
              </a:r>
              <a:r>
                <a:rPr lang="en-GB" sz="1333">
                  <a:solidFill>
                    <a:srgbClr val="0C3458"/>
                  </a:solidFill>
                  <a:extLst>
                    <a:ext uri="http://customooxmlschemas.google.com/">
                      <go:slidesCustomData xmlns:go="http://customooxmlschemas.google.com/" textRoundtripDataId="180"/>
                    </a:ext>
                  </a:extLst>
                </a:rPr>
                <a:t>reviews Plan for strings that were deemed to present a high risk of Name Collision</a:t>
              </a:r>
              <a:endParaRPr b="1" i="0" sz="1333" u="none" cap="none" strike="noStrike">
                <a:solidFill>
                  <a:srgbClr val="0C3458"/>
                </a:solidFill>
                <a:latin typeface="Arial"/>
                <a:ea typeface="Arial"/>
                <a:cs typeface="Arial"/>
                <a:sym typeface="Arial"/>
              </a:endParaRPr>
            </a:p>
          </p:txBody>
        </p:sp>
      </p:grpSp>
      <p:grpSp>
        <p:nvGrpSpPr>
          <p:cNvPr id="879" name="Google Shape;879;p36"/>
          <p:cNvGrpSpPr/>
          <p:nvPr/>
        </p:nvGrpSpPr>
        <p:grpSpPr>
          <a:xfrm>
            <a:off x="395304" y="5555646"/>
            <a:ext cx="11231175" cy="517065"/>
            <a:chOff x="485102" y="3239492"/>
            <a:chExt cx="8134996" cy="1438289"/>
          </a:xfrm>
        </p:grpSpPr>
        <p:sp>
          <p:nvSpPr>
            <p:cNvPr id="880" name="Google Shape;880;p36"/>
            <p:cNvSpPr/>
            <p:nvPr/>
          </p:nvSpPr>
          <p:spPr>
            <a:xfrm>
              <a:off x="485102" y="3241195"/>
              <a:ext cx="8104000" cy="1436586"/>
            </a:xfrm>
            <a:prstGeom prst="roundRect">
              <a:avLst>
                <a:gd fmla="val 3182" name="adj"/>
              </a:avLst>
            </a:prstGeom>
            <a:solidFill>
              <a:srgbClr val="F2BF26"/>
            </a:solidFill>
            <a:ln>
              <a:noFill/>
            </a:ln>
            <a:effectLst>
              <a:outerShdw blurRad="50800" rotWithShape="0" algn="tl" dir="2700000" dist="38100">
                <a:srgbClr val="000000">
                  <a:alpha val="40000"/>
                </a:srgbClr>
              </a:outerShdw>
            </a:effectLst>
          </p:spPr>
          <p:txBody>
            <a:bodyPr anchorCtr="0" anchor="ctr"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C3458"/>
                </a:solidFill>
                <a:latin typeface="Arial"/>
                <a:ea typeface="Arial"/>
                <a:cs typeface="Arial"/>
                <a:sym typeface="Arial"/>
              </a:endParaRPr>
            </a:p>
          </p:txBody>
        </p:sp>
        <p:sp>
          <p:nvSpPr>
            <p:cNvPr id="881" name="Google Shape;881;p36"/>
            <p:cNvSpPr/>
            <p:nvPr/>
          </p:nvSpPr>
          <p:spPr>
            <a:xfrm>
              <a:off x="516098" y="3239492"/>
              <a:ext cx="8104000" cy="1436586"/>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ctr" bIns="60925" lIns="365725" spcFirstLastPara="1" rIns="121900" wrap="square" tIns="60925">
              <a:noAutofit/>
            </a:bodyPr>
            <a:lstStyle/>
            <a:p>
              <a:pPr indent="0" lvl="0" marL="0" rtl="0" algn="l">
                <a:spcBef>
                  <a:spcPts val="0"/>
                </a:spcBef>
                <a:spcAft>
                  <a:spcPts val="0"/>
                </a:spcAft>
                <a:buClr>
                  <a:srgbClr val="000000"/>
                </a:buClr>
                <a:buSzPts val="1333"/>
                <a:buFont typeface="Arial"/>
                <a:buNone/>
              </a:pPr>
              <a:r>
                <a:rPr b="1" lang="en-GB" sz="1333">
                  <a:solidFill>
                    <a:srgbClr val="F1633E"/>
                  </a:solidFill>
                </a:rPr>
                <a:t>Registry Operator </a:t>
              </a:r>
              <a:r>
                <a:rPr b="1" lang="en-GB" sz="1333">
                  <a:solidFill>
                    <a:srgbClr val="F1633E"/>
                  </a:solidFill>
                </a:rPr>
                <a:t>Code of Conduct Exemption Evaluation</a:t>
              </a:r>
              <a:r>
                <a:rPr b="1" lang="en-GB" sz="1333">
                  <a:solidFill>
                    <a:srgbClr val="0C3458"/>
                  </a:solidFill>
                </a:rPr>
                <a:t> </a:t>
              </a:r>
              <a:r>
                <a:rPr lang="en-GB" sz="1333">
                  <a:solidFill>
                    <a:srgbClr val="0C3458"/>
                  </a:solidFill>
                </a:rPr>
                <a:t>is for applicants proposing to register all domain names in the gTLD exclusively for the registry </a:t>
              </a:r>
              <a:endParaRPr sz="1867"/>
            </a:p>
          </p:txBody>
        </p:sp>
      </p:grpSp>
      <p:grpSp>
        <p:nvGrpSpPr>
          <p:cNvPr id="882" name="Google Shape;882;p36"/>
          <p:cNvGrpSpPr/>
          <p:nvPr/>
        </p:nvGrpSpPr>
        <p:grpSpPr>
          <a:xfrm>
            <a:off x="395304" y="6187034"/>
            <a:ext cx="11231175" cy="517065"/>
            <a:chOff x="485102" y="3239492"/>
            <a:chExt cx="8134996" cy="1438289"/>
          </a:xfrm>
        </p:grpSpPr>
        <p:sp>
          <p:nvSpPr>
            <p:cNvPr id="883" name="Google Shape;883;p36"/>
            <p:cNvSpPr/>
            <p:nvPr/>
          </p:nvSpPr>
          <p:spPr>
            <a:xfrm>
              <a:off x="485102" y="3241195"/>
              <a:ext cx="8104000" cy="1436586"/>
            </a:xfrm>
            <a:prstGeom prst="roundRect">
              <a:avLst>
                <a:gd fmla="val 3182" name="adj"/>
              </a:avLst>
            </a:prstGeom>
            <a:solidFill>
              <a:srgbClr val="92D050"/>
            </a:solidFill>
            <a:ln>
              <a:noFill/>
            </a:ln>
            <a:effectLst>
              <a:outerShdw blurRad="50800" rotWithShape="0" algn="tl" dir="2700000" dist="38100">
                <a:srgbClr val="000000">
                  <a:alpha val="40000"/>
                </a:srgbClr>
              </a:outerShdw>
            </a:effectLst>
          </p:spPr>
          <p:txBody>
            <a:bodyPr anchorCtr="0" anchor="ctr"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333"/>
                <a:buFont typeface="Arial"/>
                <a:buNone/>
              </a:pPr>
              <a:r>
                <a:t/>
              </a:r>
              <a:endParaRPr b="1" i="0" sz="1333" u="none" cap="none" strike="noStrike">
                <a:solidFill>
                  <a:srgbClr val="0C3458"/>
                </a:solidFill>
                <a:latin typeface="Arial"/>
                <a:ea typeface="Arial"/>
                <a:cs typeface="Arial"/>
                <a:sym typeface="Arial"/>
              </a:endParaRPr>
            </a:p>
          </p:txBody>
        </p:sp>
        <p:sp>
          <p:nvSpPr>
            <p:cNvPr id="884" name="Google Shape;884;p36"/>
            <p:cNvSpPr/>
            <p:nvPr/>
          </p:nvSpPr>
          <p:spPr>
            <a:xfrm>
              <a:off x="516098" y="3239492"/>
              <a:ext cx="8104000" cy="1436586"/>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ctr" bIns="60925" lIns="365725" spcFirstLastPara="1" rIns="121900" wrap="square" tIns="60925">
              <a:noAutofit/>
            </a:bodyPr>
            <a:lstStyle/>
            <a:p>
              <a:pPr indent="0" lvl="0" marL="0" rtl="0" algn="l">
                <a:spcBef>
                  <a:spcPts val="0"/>
                </a:spcBef>
                <a:spcAft>
                  <a:spcPts val="0"/>
                </a:spcAft>
                <a:buClr>
                  <a:srgbClr val="000000"/>
                </a:buClr>
                <a:buSzPts val="1333"/>
                <a:buFont typeface="Arial"/>
                <a:buNone/>
              </a:pPr>
              <a:r>
                <a:rPr b="1" lang="en-GB" sz="1333">
                  <a:solidFill>
                    <a:srgbClr val="F1633E"/>
                  </a:solidFill>
                </a:rPr>
                <a:t>Registry Commitments Evaluation</a:t>
              </a:r>
              <a:r>
                <a:rPr b="1" lang="en-GB" sz="1333">
                  <a:solidFill>
                    <a:srgbClr val="0C3458"/>
                  </a:solidFill>
                </a:rPr>
                <a:t> </a:t>
              </a:r>
              <a:r>
                <a:rPr lang="en-GB" sz="1333">
                  <a:solidFill>
                    <a:srgbClr val="0C3458"/>
                  </a:solidFill>
                </a:rPr>
                <a:t>assesses RVCs and/or Community Registration Policies proposed by the applicant for inclusion in the registry agreement.</a:t>
              </a:r>
              <a:endParaRPr sz="1067">
                <a:solidFill>
                  <a:srgbClr val="0C3458"/>
                </a:solidFill>
              </a:endParaRPr>
            </a:p>
          </p:txBody>
        </p:sp>
      </p:grpSp>
      <p:pic>
        <p:nvPicPr>
          <p:cNvPr id="885" name="Google Shape;885;p36" title="10ApplicantAppEval.png"/>
          <p:cNvPicPr preferRelativeResize="0"/>
          <p:nvPr/>
        </p:nvPicPr>
        <p:blipFill>
          <a:blip r:embed="rId3">
            <a:alphaModFix/>
          </a:blip>
          <a:stretch>
            <a:fillRect/>
          </a:stretch>
        </p:blipFill>
        <p:spPr>
          <a:xfrm>
            <a:off x="5266800" y="0"/>
            <a:ext cx="5497201" cy="914994"/>
          </a:xfrm>
          <a:prstGeom prst="rect">
            <a:avLst/>
          </a:prstGeom>
          <a:noFill/>
          <a:ln>
            <a:noFill/>
          </a:ln>
        </p:spPr>
      </p:pic>
      <p:sp>
        <p:nvSpPr>
          <p:cNvPr id="886" name="Google Shape;886;p36"/>
          <p:cNvSpPr/>
          <p:nvPr/>
        </p:nvSpPr>
        <p:spPr>
          <a:xfrm>
            <a:off x="12561550" y="1980275"/>
            <a:ext cx="3649500" cy="1353900"/>
          </a:xfrm>
          <a:prstGeom prst="rect">
            <a:avLst/>
          </a:prstGeom>
          <a:solidFill>
            <a:srgbClr val="FFFF00"/>
          </a:solidFill>
          <a:ln cap="flat" cmpd="sng" w="9525">
            <a:solidFill>
              <a:srgbClr val="1A87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t>Note:</a:t>
            </a:r>
            <a:endParaRPr b="1" sz="2500"/>
          </a:p>
          <a:p>
            <a:pPr indent="0" lvl="0" marL="0" rtl="0" algn="l">
              <a:spcBef>
                <a:spcPts val="0"/>
              </a:spcBef>
              <a:spcAft>
                <a:spcPts val="0"/>
              </a:spcAft>
              <a:buNone/>
            </a:pPr>
            <a:r>
              <a:rPr lang="en-GB" sz="1500"/>
              <a:t>12/15 - Additional SME input has been requested.</a:t>
            </a:r>
            <a:endParaRPr sz="1700">
              <a:solidFill>
                <a:srgbClr val="333333"/>
              </a:solidFill>
              <a:highlight>
                <a:srgbClr val="FEFEFE"/>
              </a:highlight>
            </a:endParaRPr>
          </a:p>
          <a:p>
            <a:pPr indent="0" lvl="0" marL="0" rtl="0" algn="ctr">
              <a:spcBef>
                <a:spcPts val="0"/>
              </a:spcBef>
              <a:spcAft>
                <a:spcPts val="0"/>
              </a:spcAft>
              <a:buNone/>
            </a:pPr>
            <a:r>
              <a:t/>
            </a:r>
            <a:endParaRPr sz="1200">
              <a:solidFill>
                <a:srgbClr val="333333"/>
              </a:solidFill>
              <a:highlight>
                <a:srgbClr val="FEFEFE"/>
              </a:highligh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9a173cb8d0_0_166"/>
          <p:cNvSpPr txBox="1"/>
          <p:nvPr>
            <p:ph idx="1" type="body"/>
          </p:nvPr>
        </p:nvSpPr>
        <p:spPr>
          <a:xfrm>
            <a:off x="540000" y="2341784"/>
            <a:ext cx="1574400" cy="794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200"/>
              <a:buNone/>
            </a:pPr>
            <a:r>
              <a:rPr lang="en-GB">
                <a:extLst>
                  <a:ext uri="http://customooxmlschemas.google.com/">
                    <go:slidesCustomData xmlns:go="http://customooxmlschemas.google.com/" textRoundtripDataId="1"/>
                  </a:ext>
                </a:extLst>
              </a:rPr>
              <a:t>01</a:t>
            </a:r>
            <a:endParaRPr/>
          </a:p>
        </p:txBody>
      </p:sp>
      <p:sp>
        <p:nvSpPr>
          <p:cNvPr id="118" name="Google Shape;118;g39a173cb8d0_0_166"/>
          <p:cNvSpPr txBox="1"/>
          <p:nvPr>
            <p:ph type="title"/>
          </p:nvPr>
        </p:nvSpPr>
        <p:spPr>
          <a:xfrm>
            <a:off x="550325" y="3271253"/>
            <a:ext cx="79842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4800"/>
              <a:t>Welcome / Introduction</a:t>
            </a:r>
            <a:endParaRPr sz="4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g39a173cb8d0_0_217">
            <a:hlinkClick action="ppaction://hlinksldjump" r:id="rId3"/>
          </p:cNvPr>
          <p:cNvSpPr txBox="1"/>
          <p:nvPr/>
        </p:nvSpPr>
        <p:spPr>
          <a:xfrm>
            <a:off x="674550" y="670825"/>
            <a:ext cx="26133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GB" sz="1500" u="sng" cap="none" strike="noStrike">
                <a:solidFill>
                  <a:srgbClr val="4CCDD5"/>
                </a:solidFill>
                <a:latin typeface="Arial"/>
                <a:ea typeface="Arial"/>
                <a:cs typeface="Arial"/>
                <a:sym typeface="Arial"/>
              </a:rPr>
              <a:t>Back to Table of Contents</a:t>
            </a:r>
            <a:endParaRPr b="0" i="1" sz="1500" u="sng" cap="none" strike="noStrike">
              <a:solidFill>
                <a:srgbClr val="4CCDD5"/>
              </a:solidFill>
              <a:latin typeface="Arial"/>
              <a:ea typeface="Arial"/>
              <a:cs typeface="Arial"/>
              <a:sym typeface="Arial"/>
            </a:endParaRPr>
          </a:p>
        </p:txBody>
      </p:sp>
      <p:sp>
        <p:nvSpPr>
          <p:cNvPr id="893" name="Google Shape;893;g39a173cb8d0_0_217"/>
          <p:cNvSpPr txBox="1"/>
          <p:nvPr>
            <p:ph idx="1" type="body"/>
          </p:nvPr>
        </p:nvSpPr>
        <p:spPr>
          <a:xfrm>
            <a:off x="540000" y="2160000"/>
            <a:ext cx="7891800" cy="1269000"/>
          </a:xfrm>
          <a:prstGeom prst="rect">
            <a:avLst/>
          </a:prstGeom>
          <a:solidFill>
            <a:srgbClr val="4CCED5"/>
          </a:solidFill>
          <a:ln>
            <a:noFill/>
          </a:ln>
        </p:spPr>
        <p:txBody>
          <a:bodyPr anchorCtr="0" anchor="t" bIns="0" lIns="0" spcFirstLastPara="1" rIns="0" wrap="square" tIns="0">
            <a:noAutofit/>
          </a:bodyPr>
          <a:lstStyle/>
          <a:p>
            <a:pPr indent="0" lvl="0" marL="0" rtl="0" algn="l">
              <a:spcBef>
                <a:spcPts val="0"/>
              </a:spcBef>
              <a:spcAft>
                <a:spcPts val="0"/>
              </a:spcAft>
              <a:buNone/>
            </a:pPr>
            <a:r>
              <a:rPr lang="en-GB">
                <a:extLst>
                  <a:ext uri="http://customooxmlschemas.google.com/">
                    <go:slidesCustomData xmlns:go="http://customooxmlschemas.google.com/" textRoundtripDataId="181"/>
                  </a:ext>
                </a:extLst>
              </a:rPr>
              <a:t>Extended</a:t>
            </a:r>
            <a:r>
              <a:rPr lang="en-GB"/>
              <a:t> Evaluations and </a:t>
            </a:r>
            <a:r>
              <a:rPr lang="en-GB">
                <a:extLst>
                  <a:ext uri="http://customooxmlschemas.google.com/">
                    <go:slidesCustomData xmlns:go="http://customooxmlschemas.google.com/" textRoundtripDataId="182"/>
                  </a:ext>
                </a:extLst>
              </a:rPr>
              <a:t>Challenges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7200"/>
              <a:buNone/>
            </a:pPr>
            <a:r>
              <a:t/>
            </a:r>
            <a:endParaRPr/>
          </a:p>
          <a:p>
            <a:pPr indent="0" lvl="0" marL="0" rtl="0" algn="l">
              <a:lnSpc>
                <a:spcPct val="100000"/>
              </a:lnSpc>
              <a:spcBef>
                <a:spcPts val="0"/>
              </a:spcBef>
              <a:spcAft>
                <a:spcPts val="0"/>
              </a:spcAft>
              <a:buSzPts val="7200"/>
              <a:buNone/>
            </a:pPr>
            <a:r>
              <a:t/>
            </a:r>
            <a:endParaRPr/>
          </a:p>
        </p:txBody>
      </p:sp>
      <p:sp>
        <p:nvSpPr>
          <p:cNvPr id="894" name="Google Shape;894;g39a173cb8d0_0_217"/>
          <p:cNvSpPr txBox="1"/>
          <p:nvPr/>
        </p:nvSpPr>
        <p:spPr>
          <a:xfrm>
            <a:off x="540000" y="3571200"/>
            <a:ext cx="7751700" cy="4515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2133">
                <a:solidFill>
                  <a:schemeClr val="lt1"/>
                </a:solidFill>
              </a:rPr>
              <a:t>Overview </a:t>
            </a:r>
            <a:r>
              <a:rPr lang="en-GB" sz="2133">
                <a:solidFill>
                  <a:schemeClr val="lt1"/>
                </a:solidFill>
              </a:rPr>
              <a:t>of E</a:t>
            </a:r>
            <a:r>
              <a:rPr lang="en-GB" sz="2133">
                <a:solidFill>
                  <a:schemeClr val="lt1"/>
                </a:solidFill>
              </a:rPr>
              <a:t>xtended</a:t>
            </a:r>
            <a:r>
              <a:rPr lang="en-GB" sz="2133">
                <a:solidFill>
                  <a:schemeClr val="lt1"/>
                </a:solidFill>
              </a:rPr>
              <a:t> Evaluations and</a:t>
            </a:r>
            <a:r>
              <a:rPr lang="en-GB" sz="2133">
                <a:solidFill>
                  <a:schemeClr val="lt1"/>
                </a:solidFill>
              </a:rPr>
              <a:t> C</a:t>
            </a:r>
            <a:r>
              <a:rPr lang="en-GB" sz="2133">
                <a:solidFill>
                  <a:schemeClr val="lt1"/>
                </a:solidFill>
                <a:extLst>
                  <a:ext uri="http://customooxmlschemas.google.com/">
                    <go:slidesCustomData xmlns:go="http://customooxmlschemas.google.com/" textRoundtripDataId="183"/>
                  </a:ext>
                </a:extLst>
              </a:rPr>
              <a:t>hallenges</a:t>
            </a:r>
            <a:r>
              <a:rPr lang="en-GB" sz="2133">
                <a:solidFill>
                  <a:schemeClr val="lt1"/>
                </a:solidFill>
              </a:rPr>
              <a:t>.</a:t>
            </a:r>
            <a:endParaRPr sz="2133">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38"/>
          <p:cNvSpPr txBox="1"/>
          <p:nvPr>
            <p:ph type="title"/>
          </p:nvPr>
        </p:nvSpPr>
        <p:spPr>
          <a:xfrm>
            <a:off x="576000" y="900001"/>
            <a:ext cx="10923900" cy="57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3200"/>
              <a:buFont typeface="Arial"/>
              <a:buNone/>
            </a:pPr>
            <a:r>
              <a:rPr lang="en-GB" sz="3733"/>
              <a:t>Extended Evaluation</a:t>
            </a:r>
            <a:endParaRPr sz="3733"/>
          </a:p>
        </p:txBody>
      </p:sp>
      <p:grpSp>
        <p:nvGrpSpPr>
          <p:cNvPr id="901" name="Google Shape;901;p38"/>
          <p:cNvGrpSpPr/>
          <p:nvPr/>
        </p:nvGrpSpPr>
        <p:grpSpPr>
          <a:xfrm>
            <a:off x="539987" y="1671042"/>
            <a:ext cx="10866920" cy="1452885"/>
            <a:chOff x="405000" y="1253312"/>
            <a:chExt cx="8150394" cy="1089691"/>
          </a:xfrm>
        </p:grpSpPr>
        <p:sp>
          <p:nvSpPr>
            <p:cNvPr id="902" name="Google Shape;902;p38"/>
            <p:cNvSpPr/>
            <p:nvPr/>
          </p:nvSpPr>
          <p:spPr>
            <a:xfrm>
              <a:off x="405000" y="1254003"/>
              <a:ext cx="8103900" cy="1089000"/>
            </a:xfrm>
            <a:prstGeom prst="roundRect">
              <a:avLst>
                <a:gd fmla="val 3182" name="adj"/>
              </a:avLst>
            </a:prstGeom>
            <a:solidFill>
              <a:srgbClr val="F1633E"/>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903" name="Google Shape;903;p38"/>
            <p:cNvSpPr/>
            <p:nvPr/>
          </p:nvSpPr>
          <p:spPr>
            <a:xfrm>
              <a:off x="451494" y="1253312"/>
              <a:ext cx="8103900" cy="1089000"/>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904" name="Google Shape;904;p38"/>
            <p:cNvSpPr txBox="1"/>
            <p:nvPr/>
          </p:nvSpPr>
          <p:spPr>
            <a:xfrm>
              <a:off x="1053884" y="1255980"/>
              <a:ext cx="4572000" cy="3078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1" i="0" lang="en-GB" sz="1867" u="none" cap="none" strike="noStrike">
                  <a:solidFill>
                    <a:srgbClr val="0B3458"/>
                  </a:solidFill>
                  <a:latin typeface="Arial"/>
                  <a:ea typeface="Arial"/>
                  <a:cs typeface="Arial"/>
                  <a:sym typeface="Arial"/>
                </a:rPr>
                <a:t>Purpose</a:t>
              </a:r>
              <a:endParaRPr b="0" i="0" sz="1867" u="none" cap="none" strike="noStrike">
                <a:solidFill>
                  <a:srgbClr val="0B3458"/>
                </a:solidFill>
                <a:latin typeface="Arial"/>
                <a:ea typeface="Arial"/>
                <a:cs typeface="Arial"/>
                <a:sym typeface="Arial"/>
              </a:endParaRPr>
            </a:p>
          </p:txBody>
        </p:sp>
        <p:grpSp>
          <p:nvGrpSpPr>
            <p:cNvPr id="905" name="Google Shape;905;p38"/>
            <p:cNvGrpSpPr/>
            <p:nvPr/>
          </p:nvGrpSpPr>
          <p:grpSpPr>
            <a:xfrm>
              <a:off x="588506" y="1326927"/>
              <a:ext cx="418800" cy="413400"/>
              <a:chOff x="619502" y="1330195"/>
              <a:chExt cx="418800" cy="413400"/>
            </a:xfrm>
          </p:grpSpPr>
          <p:sp>
            <p:nvSpPr>
              <p:cNvPr id="906" name="Google Shape;906;p38"/>
              <p:cNvSpPr/>
              <p:nvPr/>
            </p:nvSpPr>
            <p:spPr>
              <a:xfrm>
                <a:off x="619502" y="1330195"/>
                <a:ext cx="418800" cy="413400"/>
              </a:xfrm>
              <a:prstGeom prst="roundRect">
                <a:avLst>
                  <a:gd fmla="val 16667"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pic>
            <p:nvPicPr>
              <p:cNvPr descr="Bullseye with solid fill" id="907" name="Google Shape;907;p38"/>
              <p:cNvPicPr preferRelativeResize="0"/>
              <p:nvPr/>
            </p:nvPicPr>
            <p:blipFill rotWithShape="1">
              <a:blip r:embed="rId3">
                <a:alphaModFix/>
              </a:blip>
              <a:srcRect b="0" l="0" r="0" t="0"/>
              <a:stretch/>
            </p:blipFill>
            <p:spPr>
              <a:xfrm>
                <a:off x="666033" y="1373966"/>
                <a:ext cx="325821" cy="325821"/>
              </a:xfrm>
              <a:prstGeom prst="rect">
                <a:avLst/>
              </a:prstGeom>
              <a:noFill/>
              <a:ln>
                <a:noFill/>
              </a:ln>
            </p:spPr>
          </p:pic>
        </p:grpSp>
        <p:sp>
          <p:nvSpPr>
            <p:cNvPr id="908" name="Google Shape;908;p38"/>
            <p:cNvSpPr txBox="1"/>
            <p:nvPr/>
          </p:nvSpPr>
          <p:spPr>
            <a:xfrm>
              <a:off x="1066882" y="1504644"/>
              <a:ext cx="7442700" cy="276900"/>
            </a:xfrm>
            <a:prstGeom prst="rect">
              <a:avLst/>
            </a:prstGeom>
            <a:noFill/>
            <a:ln>
              <a:noFill/>
            </a:ln>
          </p:spPr>
          <p:txBody>
            <a:bodyPr anchorCtr="0" anchor="t" bIns="60925" lIns="121900" spcFirstLastPara="1" rIns="121900" wrap="square" tIns="60925">
              <a:spAutoFit/>
            </a:bodyPr>
            <a:lstStyle/>
            <a:p>
              <a:pPr indent="-228593" lvl="0" marL="228593" marR="0" rtl="0" algn="l">
                <a:lnSpc>
                  <a:spcPct val="100000"/>
                </a:lnSpc>
                <a:spcBef>
                  <a:spcPts val="0"/>
                </a:spcBef>
                <a:spcAft>
                  <a:spcPts val="0"/>
                </a:spcAft>
                <a:buClr>
                  <a:srgbClr val="000000"/>
                </a:buClr>
                <a:buSzPts val="1200"/>
                <a:buFont typeface="Arial"/>
                <a:buChar char="•"/>
              </a:pPr>
              <a:r>
                <a:rPr b="0" i="0" lang="en-GB" sz="1600" u="none" cap="none" strike="noStrike">
                  <a:solidFill>
                    <a:srgbClr val="0B3458"/>
                  </a:solidFill>
                  <a:latin typeface="Arial"/>
                  <a:ea typeface="Arial"/>
                  <a:cs typeface="Arial"/>
                  <a:sym typeface="Arial"/>
                </a:rPr>
                <a:t>Provides additional time and interaction to address outstanding concerns regarding a specific evaluation</a:t>
              </a:r>
              <a:r>
                <a:rPr lang="en-GB" sz="1600">
                  <a:solidFill>
                    <a:srgbClr val="0B3458"/>
                  </a:solidFill>
                </a:rPr>
                <a:t>.</a:t>
              </a:r>
              <a:endParaRPr b="0" i="0" sz="1600" u="none" cap="none" strike="noStrike">
                <a:solidFill>
                  <a:srgbClr val="0B3458"/>
                </a:solidFill>
                <a:latin typeface="Arial"/>
                <a:ea typeface="Arial"/>
                <a:cs typeface="Arial"/>
                <a:sym typeface="Arial"/>
              </a:endParaRPr>
            </a:p>
          </p:txBody>
        </p:sp>
      </p:grpSp>
      <p:grpSp>
        <p:nvGrpSpPr>
          <p:cNvPr id="909" name="Google Shape;909;p38"/>
          <p:cNvGrpSpPr/>
          <p:nvPr/>
        </p:nvGrpSpPr>
        <p:grpSpPr>
          <a:xfrm>
            <a:off x="575986" y="3319379"/>
            <a:ext cx="7169365" cy="3326317"/>
            <a:chOff x="386804" y="2416962"/>
            <a:chExt cx="3448800" cy="2494800"/>
          </a:xfrm>
        </p:grpSpPr>
        <p:sp>
          <p:nvSpPr>
            <p:cNvPr id="910" name="Google Shape;910;p38"/>
            <p:cNvSpPr/>
            <p:nvPr/>
          </p:nvSpPr>
          <p:spPr>
            <a:xfrm>
              <a:off x="386804" y="2416962"/>
              <a:ext cx="3448800" cy="2494800"/>
            </a:xfrm>
            <a:prstGeom prst="roundRect">
              <a:avLst>
                <a:gd fmla="val 0" name="adj"/>
              </a:avLst>
            </a:prstGeom>
            <a:solidFill>
              <a:schemeClr val="lt1"/>
            </a:solidFill>
            <a:ln cap="flat" cmpd="sng" w="12700">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911" name="Google Shape;911;p38"/>
            <p:cNvSpPr txBox="1"/>
            <p:nvPr/>
          </p:nvSpPr>
          <p:spPr>
            <a:xfrm>
              <a:off x="816646" y="2538855"/>
              <a:ext cx="2768100" cy="276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B3458"/>
                  </a:solidFill>
                  <a:latin typeface="Arial"/>
                  <a:ea typeface="Arial"/>
                  <a:cs typeface="Arial"/>
                  <a:sym typeface="Arial"/>
                </a:rPr>
                <a:t>Process &amp; Timing</a:t>
              </a:r>
              <a:endParaRPr b="0" i="0" sz="1867" u="none" cap="none" strike="noStrike">
                <a:solidFill>
                  <a:srgbClr val="0B3458"/>
                </a:solidFill>
                <a:latin typeface="Arial"/>
                <a:ea typeface="Arial"/>
                <a:cs typeface="Arial"/>
                <a:sym typeface="Arial"/>
              </a:endParaRPr>
            </a:p>
          </p:txBody>
        </p:sp>
        <p:sp>
          <p:nvSpPr>
            <p:cNvPr id="912" name="Google Shape;912;p38"/>
            <p:cNvSpPr txBox="1"/>
            <p:nvPr/>
          </p:nvSpPr>
          <p:spPr>
            <a:xfrm>
              <a:off x="446256" y="2913078"/>
              <a:ext cx="3276000" cy="1569900"/>
            </a:xfrm>
            <a:prstGeom prst="rect">
              <a:avLst/>
            </a:prstGeom>
            <a:noFill/>
            <a:ln>
              <a:noFill/>
            </a:ln>
          </p:spPr>
          <p:txBody>
            <a:bodyPr anchorCtr="0" anchor="t" bIns="60925" lIns="121900" spcFirstLastPara="1" rIns="121900" wrap="square" tIns="60925">
              <a:spAutoFit/>
            </a:bodyPr>
            <a:lstStyle/>
            <a:p>
              <a:pPr indent="-330200" lvl="0" marL="457200" marR="0" rtl="0" algn="l">
                <a:lnSpc>
                  <a:spcPct val="100000"/>
                </a:lnSpc>
                <a:spcBef>
                  <a:spcPts val="0"/>
                </a:spcBef>
                <a:spcAft>
                  <a:spcPts val="0"/>
                </a:spcAft>
                <a:buClr>
                  <a:srgbClr val="0B3458"/>
                </a:buClr>
                <a:buSzPts val="1600"/>
                <a:buChar char="●"/>
              </a:pPr>
              <a:r>
                <a:rPr lang="en-GB" sz="1600">
                  <a:solidFill>
                    <a:srgbClr val="0B3458"/>
                  </a:solidFill>
                </a:rPr>
                <a:t>Applicants may request extended evaluation within 15 days of notification of their Application and Applicant Evaluation results.</a:t>
              </a:r>
              <a:endParaRPr b="0" i="0" sz="1600" u="none" cap="none" strike="noStrike">
                <a:solidFill>
                  <a:srgbClr val="0B3458"/>
                </a:solidFill>
                <a:latin typeface="Arial"/>
                <a:ea typeface="Arial"/>
                <a:cs typeface="Arial"/>
                <a:sym typeface="Arial"/>
                <a:extLst>
                  <a:ext uri="http://customooxmlschemas.google.com/">
                    <go:slidesCustomData xmlns:go="http://customooxmlschemas.google.com/" textRoundtripDataId="184"/>
                  </a:ext>
                </a:extLst>
              </a:endParaRPr>
            </a:p>
            <a:p>
              <a:pPr indent="-330200" lvl="0" marL="457200" marR="0" rtl="0" algn="l">
                <a:lnSpc>
                  <a:spcPct val="100000"/>
                </a:lnSpc>
                <a:spcBef>
                  <a:spcPts val="0"/>
                </a:spcBef>
                <a:spcAft>
                  <a:spcPts val="0"/>
                </a:spcAft>
                <a:buClr>
                  <a:srgbClr val="0B3458"/>
                </a:buClr>
                <a:buSzPts val="1600"/>
                <a:buChar char="●"/>
              </a:pPr>
              <a:r>
                <a:rPr lang="en-GB" sz="1600">
                  <a:solidFill>
                    <a:srgbClr val="0B3458"/>
                  </a:solidFill>
                  <a:extLst>
                    <a:ext uri="http://customooxmlschemas.google.com/">
                      <go:slidesCustomData xmlns:go="http://customooxmlschemas.google.com/" textRoundtripDataId="185"/>
                    </a:ext>
                  </a:extLst>
                </a:rPr>
                <a:t>Extended</a:t>
              </a:r>
              <a:r>
                <a:rPr b="0" i="0" lang="en-GB" sz="1600" u="none" cap="none" strike="noStrike">
                  <a:solidFill>
                    <a:srgbClr val="0B3458"/>
                  </a:solidFill>
                  <a:latin typeface="Arial"/>
                  <a:ea typeface="Arial"/>
                  <a:cs typeface="Arial"/>
                  <a:sym typeface="Arial"/>
                  <a:extLst>
                    <a:ext uri="http://customooxmlschemas.google.com/">
                      <go:slidesCustomData xmlns:go="http://customooxmlschemas.google.com/" textRoundtripDataId="186"/>
                    </a:ext>
                  </a:extLst>
                </a:rPr>
                <a:t> </a:t>
              </a:r>
              <a:r>
                <a:rPr lang="en-GB" sz="1600">
                  <a:solidFill>
                    <a:srgbClr val="0B3458"/>
                  </a:solidFill>
                </a:rPr>
                <a:t>evaluation is conducted by the same set of evaluators who initially conducted the relevant evaluation.</a:t>
              </a:r>
              <a:endParaRPr b="0" i="0" sz="1600" u="none" cap="none" strike="noStrike">
                <a:solidFill>
                  <a:srgbClr val="0B3458"/>
                </a:solidFill>
                <a:latin typeface="Arial"/>
                <a:ea typeface="Arial"/>
                <a:cs typeface="Arial"/>
                <a:sym typeface="Arial"/>
              </a:endParaRPr>
            </a:p>
            <a:p>
              <a:pPr indent="-330200" lvl="0" marL="457200" marR="0" rtl="0" algn="l">
                <a:lnSpc>
                  <a:spcPct val="100000"/>
                </a:lnSpc>
                <a:spcBef>
                  <a:spcPts val="0"/>
                </a:spcBef>
                <a:spcAft>
                  <a:spcPts val="0"/>
                </a:spcAft>
                <a:buClr>
                  <a:srgbClr val="0B3458"/>
                </a:buClr>
                <a:buSzPts val="1600"/>
                <a:buChar char="●"/>
              </a:pPr>
              <a:r>
                <a:rPr b="0" i="0" lang="en-GB" sz="1600" u="none" cap="none" strike="noStrike">
                  <a:solidFill>
                    <a:srgbClr val="0B3458"/>
                  </a:solidFill>
                  <a:latin typeface="Arial"/>
                  <a:ea typeface="Arial"/>
                  <a:cs typeface="Arial"/>
                  <a:sym typeface="Arial"/>
                </a:rPr>
                <a:t>Applicants respond within set </a:t>
              </a:r>
              <a:r>
                <a:rPr lang="en-GB" sz="1600">
                  <a:solidFill>
                    <a:srgbClr val="0B3458"/>
                  </a:solidFill>
                </a:rPr>
                <a:t>time frame</a:t>
              </a:r>
              <a:r>
                <a:rPr b="0" i="0" lang="en-GB" sz="1600" u="none" cap="none" strike="noStrike">
                  <a:solidFill>
                    <a:srgbClr val="0B3458"/>
                  </a:solidFill>
                  <a:latin typeface="Arial"/>
                  <a:ea typeface="Arial"/>
                  <a:cs typeface="Arial"/>
                  <a:sym typeface="Arial"/>
                </a:rPr>
                <a:t>; duration varies by evaluation type.</a:t>
              </a:r>
              <a:endParaRPr b="0" i="0" sz="1600" u="none" cap="none" strike="noStrike">
                <a:solidFill>
                  <a:srgbClr val="0B3458"/>
                </a:solidFill>
                <a:latin typeface="Arial"/>
                <a:ea typeface="Arial"/>
                <a:cs typeface="Arial"/>
                <a:sym typeface="Arial"/>
              </a:endParaRPr>
            </a:p>
            <a:p>
              <a:pPr indent="-330200" lvl="0" marL="457200" marR="0" rtl="0" algn="l">
                <a:lnSpc>
                  <a:spcPct val="100000"/>
                </a:lnSpc>
                <a:spcBef>
                  <a:spcPts val="0"/>
                </a:spcBef>
                <a:spcAft>
                  <a:spcPts val="0"/>
                </a:spcAft>
                <a:buClr>
                  <a:srgbClr val="0B3458"/>
                </a:buClr>
                <a:buSzPts val="1600"/>
                <a:buChar char="●"/>
              </a:pPr>
              <a:r>
                <a:rPr lang="en-GB" sz="1600">
                  <a:solidFill>
                    <a:srgbClr val="0B3458"/>
                  </a:solidFill>
                </a:rPr>
                <a:t>Where applicable, an evaluation panel may issue additional clarifying questions as part of extended evaluation</a:t>
              </a:r>
              <a:endParaRPr sz="1600">
                <a:solidFill>
                  <a:srgbClr val="0B3458"/>
                </a:solidFill>
              </a:endParaRPr>
            </a:p>
          </p:txBody>
        </p:sp>
      </p:grpSp>
      <p:grpSp>
        <p:nvGrpSpPr>
          <p:cNvPr id="913" name="Google Shape;913;p38"/>
          <p:cNvGrpSpPr/>
          <p:nvPr/>
        </p:nvGrpSpPr>
        <p:grpSpPr>
          <a:xfrm>
            <a:off x="699410" y="3396900"/>
            <a:ext cx="516545" cy="516545"/>
            <a:chOff x="7955739" y="3470911"/>
            <a:chExt cx="914400" cy="914400"/>
          </a:xfrm>
        </p:grpSpPr>
        <p:pic>
          <p:nvPicPr>
            <p:cNvPr descr="Circles with arrows with solid fill" id="914" name="Google Shape;914;p38"/>
            <p:cNvPicPr preferRelativeResize="0"/>
            <p:nvPr/>
          </p:nvPicPr>
          <p:blipFill rotWithShape="1">
            <a:blip r:embed="rId4">
              <a:alphaModFix/>
            </a:blip>
            <a:srcRect b="0" l="0" r="0" t="0"/>
            <a:stretch/>
          </p:blipFill>
          <p:spPr>
            <a:xfrm>
              <a:off x="7955739" y="3470911"/>
              <a:ext cx="914400" cy="914400"/>
            </a:xfrm>
            <a:prstGeom prst="rect">
              <a:avLst/>
            </a:prstGeom>
            <a:noFill/>
            <a:ln>
              <a:noFill/>
            </a:ln>
          </p:spPr>
        </p:pic>
        <p:sp>
          <p:nvSpPr>
            <p:cNvPr id="915" name="Google Shape;915;p38"/>
            <p:cNvSpPr/>
            <p:nvPr/>
          </p:nvSpPr>
          <p:spPr>
            <a:xfrm>
              <a:off x="8299003" y="3580570"/>
              <a:ext cx="164400" cy="164400"/>
            </a:xfrm>
            <a:prstGeom prst="ellipse">
              <a:avLst/>
            </a:prstGeom>
            <a:solidFill>
              <a:srgbClr val="0C3458"/>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916" name="Google Shape;916;p38"/>
            <p:cNvSpPr/>
            <p:nvPr/>
          </p:nvSpPr>
          <p:spPr>
            <a:xfrm>
              <a:off x="8586844" y="3947890"/>
              <a:ext cx="164400" cy="164400"/>
            </a:xfrm>
            <a:prstGeom prst="ellipse">
              <a:avLst/>
            </a:prstGeom>
            <a:solidFill>
              <a:srgbClr val="0C3458"/>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917" name="Google Shape;917;p38"/>
            <p:cNvSpPr/>
            <p:nvPr/>
          </p:nvSpPr>
          <p:spPr>
            <a:xfrm>
              <a:off x="8126989" y="4013800"/>
              <a:ext cx="164400" cy="164400"/>
            </a:xfrm>
            <a:prstGeom prst="ellipse">
              <a:avLst/>
            </a:prstGeom>
            <a:solidFill>
              <a:srgbClr val="0C3458"/>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grpSp>
      <p:sp>
        <p:nvSpPr>
          <p:cNvPr id="918" name="Google Shape;918;p38"/>
          <p:cNvSpPr/>
          <p:nvPr/>
        </p:nvSpPr>
        <p:spPr>
          <a:xfrm>
            <a:off x="7968475" y="3319375"/>
            <a:ext cx="3438600" cy="3326400"/>
          </a:xfrm>
          <a:prstGeom prst="roundRect">
            <a:avLst>
              <a:gd fmla="val 0" name="adj"/>
            </a:avLst>
          </a:prstGeom>
          <a:solidFill>
            <a:schemeClr val="lt1"/>
          </a:solidFill>
          <a:ln cap="flat" cmpd="sng" w="12700">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919" name="Google Shape;919;p38"/>
          <p:cNvSpPr txBox="1"/>
          <p:nvPr/>
        </p:nvSpPr>
        <p:spPr>
          <a:xfrm>
            <a:off x="8676875" y="3403612"/>
            <a:ext cx="2678400" cy="615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lang="en-GB" sz="1600">
                <a:solidFill>
                  <a:srgbClr val="0B3458"/>
                </a:solidFill>
              </a:rPr>
              <a:t>Evaluations Subject to Extended Evaluation</a:t>
            </a:r>
            <a:endParaRPr b="0" i="0" sz="1867" u="none" cap="none" strike="noStrike">
              <a:solidFill>
                <a:srgbClr val="0B3458"/>
              </a:solidFill>
              <a:latin typeface="Arial"/>
              <a:ea typeface="Arial"/>
              <a:cs typeface="Arial"/>
              <a:sym typeface="Arial"/>
            </a:endParaRPr>
          </a:p>
        </p:txBody>
      </p:sp>
      <p:grpSp>
        <p:nvGrpSpPr>
          <p:cNvPr id="920" name="Google Shape;920;p38"/>
          <p:cNvGrpSpPr/>
          <p:nvPr/>
        </p:nvGrpSpPr>
        <p:grpSpPr>
          <a:xfrm>
            <a:off x="8149989" y="3450824"/>
            <a:ext cx="457291" cy="457291"/>
            <a:chOff x="4114800" y="2114550"/>
            <a:chExt cx="914400" cy="914400"/>
          </a:xfrm>
        </p:grpSpPr>
        <p:pic>
          <p:nvPicPr>
            <p:cNvPr descr="Network diagram with solid fill" id="921" name="Google Shape;921;p38"/>
            <p:cNvPicPr preferRelativeResize="0"/>
            <p:nvPr/>
          </p:nvPicPr>
          <p:blipFill rotWithShape="1">
            <a:blip r:embed="rId5">
              <a:alphaModFix/>
            </a:blip>
            <a:srcRect b="0" l="0" r="0" t="0"/>
            <a:stretch/>
          </p:blipFill>
          <p:spPr>
            <a:xfrm>
              <a:off x="4114800" y="2114550"/>
              <a:ext cx="914400" cy="914400"/>
            </a:xfrm>
            <a:prstGeom prst="rect">
              <a:avLst/>
            </a:prstGeom>
            <a:noFill/>
            <a:ln>
              <a:noFill/>
            </a:ln>
          </p:spPr>
        </p:pic>
        <p:sp>
          <p:nvSpPr>
            <p:cNvPr id="922" name="Google Shape;922;p38"/>
            <p:cNvSpPr/>
            <p:nvPr/>
          </p:nvSpPr>
          <p:spPr>
            <a:xfrm>
              <a:off x="4763547" y="2485905"/>
              <a:ext cx="153300" cy="153300"/>
            </a:xfrm>
            <a:prstGeom prst="rect">
              <a:avLst/>
            </a:prstGeom>
            <a:solidFill>
              <a:srgbClr val="0C3458"/>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grpSp>
      <p:sp>
        <p:nvSpPr>
          <p:cNvPr id="923" name="Google Shape;923;p38"/>
          <p:cNvSpPr txBox="1"/>
          <p:nvPr/>
        </p:nvSpPr>
        <p:spPr>
          <a:xfrm>
            <a:off x="8063625" y="3948025"/>
            <a:ext cx="3276300" cy="2339700"/>
          </a:xfrm>
          <a:prstGeom prst="rect">
            <a:avLst/>
          </a:prstGeom>
          <a:noFill/>
          <a:ln>
            <a:noFill/>
          </a:ln>
        </p:spPr>
        <p:txBody>
          <a:bodyPr anchorCtr="0" anchor="t" bIns="60925" lIns="121900" spcFirstLastPara="1" rIns="121900" wrap="square" tIns="60925">
            <a:spAutoFit/>
          </a:bodyPr>
          <a:lstStyle/>
          <a:p>
            <a:pPr indent="-330200" lvl="0" marL="457200" marR="0" rtl="0" algn="l">
              <a:lnSpc>
                <a:spcPct val="100000"/>
              </a:lnSpc>
              <a:spcBef>
                <a:spcPts val="0"/>
              </a:spcBef>
              <a:spcAft>
                <a:spcPts val="0"/>
              </a:spcAft>
              <a:buClr>
                <a:srgbClr val="0B3458"/>
              </a:buClr>
              <a:buSzPts val="1600"/>
              <a:buChar char="●"/>
            </a:pPr>
            <a:r>
              <a:rPr lang="en-GB" sz="1600">
                <a:solidFill>
                  <a:srgbClr val="0B3458"/>
                </a:solidFill>
              </a:rPr>
              <a:t>Background Screening</a:t>
            </a:r>
            <a:endParaRPr sz="1600">
              <a:solidFill>
                <a:srgbClr val="0B3458"/>
              </a:solidFill>
            </a:endParaRPr>
          </a:p>
          <a:p>
            <a:pPr indent="-330200" lvl="0" marL="457200" marR="0" rtl="0" algn="l">
              <a:lnSpc>
                <a:spcPct val="100000"/>
              </a:lnSpc>
              <a:spcBef>
                <a:spcPts val="0"/>
              </a:spcBef>
              <a:spcAft>
                <a:spcPts val="0"/>
              </a:spcAft>
              <a:buClr>
                <a:srgbClr val="0B3458"/>
              </a:buClr>
              <a:buSzPts val="1600"/>
              <a:buChar char="●"/>
            </a:pPr>
            <a:r>
              <a:rPr lang="en-GB" sz="1600">
                <a:solidFill>
                  <a:srgbClr val="0B3458"/>
                </a:solidFill>
              </a:rPr>
              <a:t>Financial and Operational Evaluation</a:t>
            </a:r>
            <a:endParaRPr sz="1600">
              <a:solidFill>
                <a:srgbClr val="0B3458"/>
              </a:solidFill>
            </a:endParaRPr>
          </a:p>
          <a:p>
            <a:pPr indent="-330200" lvl="0" marL="457200" marR="0" rtl="0" algn="l">
              <a:lnSpc>
                <a:spcPct val="100000"/>
              </a:lnSpc>
              <a:spcBef>
                <a:spcPts val="0"/>
              </a:spcBef>
              <a:spcAft>
                <a:spcPts val="0"/>
              </a:spcAft>
              <a:buClr>
                <a:srgbClr val="0B3458"/>
              </a:buClr>
              <a:buSzPts val="1600"/>
              <a:buChar char="●"/>
            </a:pPr>
            <a:r>
              <a:rPr lang="en-GB" sz="1600">
                <a:solidFill>
                  <a:srgbClr val="0B3458"/>
                </a:solidFill>
              </a:rPr>
              <a:t>Registry Service Provider Review</a:t>
            </a:r>
            <a:endParaRPr sz="1600">
              <a:solidFill>
                <a:srgbClr val="0B3458"/>
              </a:solidFill>
            </a:endParaRPr>
          </a:p>
          <a:p>
            <a:pPr indent="-330200" lvl="0" marL="457200" marR="0" rtl="0" algn="l">
              <a:lnSpc>
                <a:spcPct val="100000"/>
              </a:lnSpc>
              <a:spcBef>
                <a:spcPts val="0"/>
              </a:spcBef>
              <a:spcAft>
                <a:spcPts val="0"/>
              </a:spcAft>
              <a:buClr>
                <a:srgbClr val="0B3458"/>
              </a:buClr>
              <a:buSzPts val="1600"/>
              <a:buChar char="●"/>
            </a:pPr>
            <a:r>
              <a:rPr lang="en-GB" sz="1600">
                <a:solidFill>
                  <a:srgbClr val="0B3458"/>
                </a:solidFill>
              </a:rPr>
              <a:t>Geographic Names Review</a:t>
            </a:r>
            <a:endParaRPr sz="1600">
              <a:solidFill>
                <a:srgbClr val="0B3458"/>
              </a:solidFill>
            </a:endParaRPr>
          </a:p>
          <a:p>
            <a:pPr indent="-330200" lvl="0" marL="457200" marR="0" rtl="0" algn="l">
              <a:lnSpc>
                <a:spcPct val="100000"/>
              </a:lnSpc>
              <a:spcBef>
                <a:spcPts val="0"/>
              </a:spcBef>
              <a:spcAft>
                <a:spcPts val="0"/>
              </a:spcAft>
              <a:buClr>
                <a:srgbClr val="0B3458"/>
              </a:buClr>
              <a:buSzPts val="1600"/>
              <a:buChar char="●"/>
            </a:pPr>
            <a:r>
              <a:rPr lang="en-GB" sz="1600">
                <a:solidFill>
                  <a:srgbClr val="0B3458"/>
                </a:solidFill>
              </a:rPr>
              <a:t>Reserved Names Review</a:t>
            </a:r>
            <a:endParaRPr sz="1600">
              <a:solidFill>
                <a:srgbClr val="0B3458"/>
              </a:solidFill>
            </a:endParaRPr>
          </a:p>
          <a:p>
            <a:pPr indent="-330200" lvl="0" marL="457200" marR="0" rtl="0" algn="l">
              <a:lnSpc>
                <a:spcPct val="100000"/>
              </a:lnSpc>
              <a:spcBef>
                <a:spcPts val="0"/>
              </a:spcBef>
              <a:spcAft>
                <a:spcPts val="0"/>
              </a:spcAft>
              <a:buClr>
                <a:srgbClr val="0B3458"/>
              </a:buClr>
              <a:buSzPts val="1600"/>
              <a:buChar char="●"/>
            </a:pPr>
            <a:r>
              <a:rPr lang="en-GB" sz="1600">
                <a:solidFill>
                  <a:srgbClr val="0B3458"/>
                </a:solidFill>
              </a:rPr>
              <a:t>Variant String Evaluation</a:t>
            </a:r>
            <a:endParaRPr sz="1600">
              <a:solidFill>
                <a:srgbClr val="0B3458"/>
              </a:solidFill>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B3458"/>
              </a:solidFill>
            </a:endParaRPr>
          </a:p>
        </p:txBody>
      </p:sp>
      <p:pic>
        <p:nvPicPr>
          <p:cNvPr id="924" name="Google Shape;924;p38" title="10ApplicantAppEval.png"/>
          <p:cNvPicPr preferRelativeResize="0"/>
          <p:nvPr/>
        </p:nvPicPr>
        <p:blipFill>
          <a:blip r:embed="rId6">
            <a:alphaModFix/>
          </a:blip>
          <a:stretch>
            <a:fillRect/>
          </a:stretch>
        </p:blipFill>
        <p:spPr>
          <a:xfrm>
            <a:off x="5266800" y="0"/>
            <a:ext cx="5497201" cy="91499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g3ae8aa572ed_1_0"/>
          <p:cNvSpPr txBox="1"/>
          <p:nvPr>
            <p:ph type="title"/>
          </p:nvPr>
        </p:nvSpPr>
        <p:spPr>
          <a:xfrm>
            <a:off x="576000" y="900001"/>
            <a:ext cx="10923900" cy="57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3200"/>
              <a:buFont typeface="Arial"/>
              <a:buNone/>
            </a:pPr>
            <a:r>
              <a:rPr lang="en-GB" sz="3733">
                <a:extLst>
                  <a:ext uri="http://customooxmlschemas.google.com/">
                    <go:slidesCustomData xmlns:go="http://customooxmlschemas.google.com/" textRoundtripDataId="187"/>
                  </a:ext>
                </a:extLst>
              </a:rPr>
              <a:t>Evaluation Challenge</a:t>
            </a:r>
            <a:endParaRPr sz="3733"/>
          </a:p>
          <a:p>
            <a:pPr indent="0" lvl="0" marL="0" marR="0" rtl="0" algn="l">
              <a:lnSpc>
                <a:spcPct val="100000"/>
              </a:lnSpc>
              <a:spcBef>
                <a:spcPts val="0"/>
              </a:spcBef>
              <a:spcAft>
                <a:spcPts val="0"/>
              </a:spcAft>
              <a:buClr>
                <a:srgbClr val="0B3458"/>
              </a:buClr>
              <a:buSzPts val="3200"/>
              <a:buFont typeface="Arial"/>
              <a:buNone/>
            </a:pPr>
            <a:r>
              <a:t/>
            </a:r>
            <a:endParaRPr sz="3733"/>
          </a:p>
        </p:txBody>
      </p:sp>
      <p:grpSp>
        <p:nvGrpSpPr>
          <p:cNvPr id="931" name="Google Shape;931;g3ae8aa572ed_1_0"/>
          <p:cNvGrpSpPr/>
          <p:nvPr/>
        </p:nvGrpSpPr>
        <p:grpSpPr>
          <a:xfrm>
            <a:off x="539969" y="1671062"/>
            <a:ext cx="11444783" cy="1452885"/>
            <a:chOff x="405000" y="1253312"/>
            <a:chExt cx="8150394" cy="1089691"/>
          </a:xfrm>
        </p:grpSpPr>
        <p:sp>
          <p:nvSpPr>
            <p:cNvPr id="932" name="Google Shape;932;g3ae8aa572ed_1_0"/>
            <p:cNvSpPr/>
            <p:nvPr/>
          </p:nvSpPr>
          <p:spPr>
            <a:xfrm>
              <a:off x="405000" y="1254003"/>
              <a:ext cx="8103900" cy="1089000"/>
            </a:xfrm>
            <a:prstGeom prst="roundRect">
              <a:avLst>
                <a:gd fmla="val 3182" name="adj"/>
              </a:avLst>
            </a:prstGeom>
            <a:solidFill>
              <a:srgbClr val="F1633E"/>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933" name="Google Shape;933;g3ae8aa572ed_1_0"/>
            <p:cNvSpPr/>
            <p:nvPr/>
          </p:nvSpPr>
          <p:spPr>
            <a:xfrm>
              <a:off x="451494" y="1253312"/>
              <a:ext cx="8103900" cy="1089000"/>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934" name="Google Shape;934;g3ae8aa572ed_1_0"/>
            <p:cNvSpPr txBox="1"/>
            <p:nvPr/>
          </p:nvSpPr>
          <p:spPr>
            <a:xfrm>
              <a:off x="1053884" y="1255980"/>
              <a:ext cx="4572000" cy="3000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1" i="0" lang="en-GB" sz="1800" u="none" cap="none" strike="noStrike">
                  <a:solidFill>
                    <a:srgbClr val="0B3458"/>
                  </a:solidFill>
                  <a:latin typeface="Arial"/>
                  <a:ea typeface="Arial"/>
                  <a:cs typeface="Arial"/>
                  <a:sym typeface="Arial"/>
                </a:rPr>
                <a:t>Purpose</a:t>
              </a:r>
              <a:endParaRPr b="0" i="0" sz="1800" u="none" cap="none" strike="noStrike">
                <a:solidFill>
                  <a:srgbClr val="0B3458"/>
                </a:solidFill>
                <a:latin typeface="Arial"/>
                <a:ea typeface="Arial"/>
                <a:cs typeface="Arial"/>
                <a:sym typeface="Arial"/>
              </a:endParaRPr>
            </a:p>
          </p:txBody>
        </p:sp>
        <p:grpSp>
          <p:nvGrpSpPr>
            <p:cNvPr id="935" name="Google Shape;935;g3ae8aa572ed_1_0"/>
            <p:cNvGrpSpPr/>
            <p:nvPr/>
          </p:nvGrpSpPr>
          <p:grpSpPr>
            <a:xfrm>
              <a:off x="588506" y="1326927"/>
              <a:ext cx="418800" cy="413400"/>
              <a:chOff x="619502" y="1330195"/>
              <a:chExt cx="418800" cy="413400"/>
            </a:xfrm>
          </p:grpSpPr>
          <p:sp>
            <p:nvSpPr>
              <p:cNvPr id="936" name="Google Shape;936;g3ae8aa572ed_1_0"/>
              <p:cNvSpPr/>
              <p:nvPr/>
            </p:nvSpPr>
            <p:spPr>
              <a:xfrm>
                <a:off x="619502" y="1330195"/>
                <a:ext cx="418800" cy="413400"/>
              </a:xfrm>
              <a:prstGeom prst="roundRect">
                <a:avLst>
                  <a:gd fmla="val 16667"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pic>
            <p:nvPicPr>
              <p:cNvPr descr="Bullseye with solid fill" id="937" name="Google Shape;937;g3ae8aa572ed_1_0"/>
              <p:cNvPicPr preferRelativeResize="0"/>
              <p:nvPr/>
            </p:nvPicPr>
            <p:blipFill rotWithShape="1">
              <a:blip r:embed="rId3">
                <a:alphaModFix/>
              </a:blip>
              <a:srcRect b="0" l="0" r="0" t="0"/>
              <a:stretch/>
            </p:blipFill>
            <p:spPr>
              <a:xfrm>
                <a:off x="666033" y="1373966"/>
                <a:ext cx="325821" cy="325821"/>
              </a:xfrm>
              <a:prstGeom prst="rect">
                <a:avLst/>
              </a:prstGeom>
              <a:noFill/>
              <a:ln>
                <a:noFill/>
              </a:ln>
            </p:spPr>
          </p:pic>
        </p:grpSp>
        <p:sp>
          <p:nvSpPr>
            <p:cNvPr id="938" name="Google Shape;938;g3ae8aa572ed_1_0"/>
            <p:cNvSpPr txBox="1"/>
            <p:nvPr/>
          </p:nvSpPr>
          <p:spPr>
            <a:xfrm>
              <a:off x="1066882" y="1504644"/>
              <a:ext cx="7442700" cy="715800"/>
            </a:xfrm>
            <a:prstGeom prst="rect">
              <a:avLst/>
            </a:prstGeom>
            <a:noFill/>
            <a:ln>
              <a:noFill/>
            </a:ln>
          </p:spPr>
          <p:txBody>
            <a:bodyPr anchorCtr="0" anchor="t" bIns="60925" lIns="121900" spcFirstLastPara="1" rIns="121900" wrap="square" tIns="60925">
              <a:spAutoFit/>
            </a:bodyPr>
            <a:lstStyle/>
            <a:p>
              <a:pPr indent="-266693" lvl="0" marL="228593" marR="0" rtl="0" algn="l">
                <a:lnSpc>
                  <a:spcPct val="100000"/>
                </a:lnSpc>
                <a:spcBef>
                  <a:spcPts val="0"/>
                </a:spcBef>
                <a:spcAft>
                  <a:spcPts val="0"/>
                </a:spcAft>
                <a:buClr>
                  <a:srgbClr val="000000"/>
                </a:buClr>
                <a:buSzPts val="1800"/>
                <a:buFont typeface="Arial"/>
                <a:buChar char="•"/>
              </a:pPr>
              <a:r>
                <a:rPr lang="en-GB" sz="1800">
                  <a:solidFill>
                    <a:srgbClr val="0B3458"/>
                  </a:solidFill>
                </a:rPr>
                <a:t>Allows applicants to challenge their own evaluation result based on claims of procedural, factual, or system error in the automatic validations run by TAMS that may have led to an incorrect evaluation outcome.</a:t>
              </a:r>
              <a:endParaRPr sz="1800">
                <a:solidFill>
                  <a:srgbClr val="0B3458"/>
                </a:solidFill>
              </a:endParaRPr>
            </a:p>
          </p:txBody>
        </p:sp>
      </p:grpSp>
      <p:grpSp>
        <p:nvGrpSpPr>
          <p:cNvPr id="939" name="Google Shape;939;g3ae8aa572ed_1_0"/>
          <p:cNvGrpSpPr/>
          <p:nvPr/>
        </p:nvGrpSpPr>
        <p:grpSpPr>
          <a:xfrm>
            <a:off x="575986" y="3319379"/>
            <a:ext cx="7169365" cy="3326317"/>
            <a:chOff x="386804" y="2416962"/>
            <a:chExt cx="3448800" cy="2494800"/>
          </a:xfrm>
        </p:grpSpPr>
        <p:sp>
          <p:nvSpPr>
            <p:cNvPr id="940" name="Google Shape;940;g3ae8aa572ed_1_0"/>
            <p:cNvSpPr/>
            <p:nvPr/>
          </p:nvSpPr>
          <p:spPr>
            <a:xfrm>
              <a:off x="386804" y="2416962"/>
              <a:ext cx="3448800" cy="2494800"/>
            </a:xfrm>
            <a:prstGeom prst="roundRect">
              <a:avLst>
                <a:gd fmla="val 0" name="adj"/>
              </a:avLst>
            </a:prstGeom>
            <a:solidFill>
              <a:schemeClr val="lt1"/>
            </a:solidFill>
            <a:ln cap="flat" cmpd="sng" w="12700">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941" name="Google Shape;941;g3ae8aa572ed_1_0"/>
            <p:cNvSpPr txBox="1"/>
            <p:nvPr/>
          </p:nvSpPr>
          <p:spPr>
            <a:xfrm>
              <a:off x="816646" y="2538855"/>
              <a:ext cx="2768100" cy="3000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i="0" lang="en-GB" sz="1800" u="none" cap="none" strike="noStrike">
                  <a:solidFill>
                    <a:srgbClr val="0B3458"/>
                  </a:solidFill>
                  <a:latin typeface="Arial"/>
                  <a:ea typeface="Arial"/>
                  <a:cs typeface="Arial"/>
                  <a:sym typeface="Arial"/>
                </a:rPr>
                <a:t>Process &amp; Timing</a:t>
              </a:r>
              <a:endParaRPr b="0" i="0" sz="1800" u="none" cap="none" strike="noStrike">
                <a:solidFill>
                  <a:srgbClr val="0B3458"/>
                </a:solidFill>
                <a:latin typeface="Arial"/>
                <a:ea typeface="Arial"/>
                <a:cs typeface="Arial"/>
                <a:sym typeface="Arial"/>
              </a:endParaRPr>
            </a:p>
          </p:txBody>
        </p:sp>
        <p:sp>
          <p:nvSpPr>
            <p:cNvPr id="942" name="Google Shape;942;g3ae8aa572ed_1_0"/>
            <p:cNvSpPr txBox="1"/>
            <p:nvPr/>
          </p:nvSpPr>
          <p:spPr>
            <a:xfrm>
              <a:off x="446256" y="2913078"/>
              <a:ext cx="3276000" cy="1546800"/>
            </a:xfrm>
            <a:prstGeom prst="rect">
              <a:avLst/>
            </a:prstGeom>
            <a:noFill/>
            <a:ln>
              <a:noFill/>
            </a:ln>
          </p:spPr>
          <p:txBody>
            <a:bodyPr anchorCtr="0" anchor="t" bIns="60925" lIns="121900" spcFirstLastPara="1" rIns="121900" wrap="square" tIns="60925">
              <a:spAutoFit/>
            </a:bodyPr>
            <a:lstStyle/>
            <a:p>
              <a:pPr indent="-342900" lvl="0" marL="457200" marR="0" rtl="0" algn="l">
                <a:lnSpc>
                  <a:spcPct val="100000"/>
                </a:lnSpc>
                <a:spcBef>
                  <a:spcPts val="0"/>
                </a:spcBef>
                <a:spcAft>
                  <a:spcPts val="0"/>
                </a:spcAft>
                <a:buClr>
                  <a:srgbClr val="0B3458"/>
                </a:buClr>
                <a:buSzPts val="1800"/>
                <a:buChar char="●"/>
              </a:pPr>
              <a:r>
                <a:rPr lang="en-GB" sz="1800">
                  <a:solidFill>
                    <a:srgbClr val="0B3458"/>
                  </a:solidFill>
                </a:rPr>
                <a:t>Applicants c</a:t>
              </a:r>
              <a:r>
                <a:rPr lang="en-GB" sz="1800">
                  <a:solidFill>
                    <a:srgbClr val="0B3458"/>
                  </a:solidFill>
                </a:rPr>
                <a:t>an provide documentary evidence.</a:t>
              </a:r>
              <a:endParaRPr sz="1800">
                <a:solidFill>
                  <a:srgbClr val="0B3458"/>
                </a:solidFill>
              </a:endParaRPr>
            </a:p>
            <a:p>
              <a:pPr indent="-342900" lvl="0" marL="457200" marR="0" rtl="0" algn="l">
                <a:lnSpc>
                  <a:spcPct val="100000"/>
                </a:lnSpc>
                <a:spcBef>
                  <a:spcPts val="0"/>
                </a:spcBef>
                <a:spcAft>
                  <a:spcPts val="0"/>
                </a:spcAft>
                <a:buClr>
                  <a:srgbClr val="0B3458"/>
                </a:buClr>
                <a:buSzPts val="1800"/>
                <a:buChar char="●"/>
              </a:pPr>
              <a:r>
                <a:rPr lang="en-GB" sz="1800">
                  <a:solidFill>
                    <a:srgbClr val="0B3458"/>
                  </a:solidFill>
                </a:rPr>
                <a:t>Applicants are not allowed to submit any new information that could constitute a material change.</a:t>
              </a:r>
              <a:endParaRPr sz="1800">
                <a:solidFill>
                  <a:srgbClr val="0B3458"/>
                </a:solidFill>
              </a:endParaRPr>
            </a:p>
            <a:p>
              <a:pPr indent="-342900" lvl="0" marL="457200" marR="0" rtl="0" algn="l">
                <a:lnSpc>
                  <a:spcPct val="100000"/>
                </a:lnSpc>
                <a:spcBef>
                  <a:spcPts val="0"/>
                </a:spcBef>
                <a:spcAft>
                  <a:spcPts val="0"/>
                </a:spcAft>
                <a:buClr>
                  <a:srgbClr val="0B3458"/>
                </a:buClr>
                <a:buSzPts val="1800"/>
                <a:buChar char="●"/>
              </a:pPr>
              <a:r>
                <a:rPr lang="en-GB" sz="1800">
                  <a:solidFill>
                    <a:srgbClr val="0B3458"/>
                  </a:solidFill>
                </a:rPr>
                <a:t>Evaluation challenges generally do not provide for clarifying questions.</a:t>
              </a:r>
              <a:endParaRPr sz="1800">
                <a:solidFill>
                  <a:srgbClr val="0B3458"/>
                </a:solidFill>
              </a:endParaRPr>
            </a:p>
            <a:p>
              <a:pPr indent="-342900" lvl="0" marL="457200" marR="0" rtl="0" algn="l">
                <a:lnSpc>
                  <a:spcPct val="100000"/>
                </a:lnSpc>
                <a:spcBef>
                  <a:spcPts val="0"/>
                </a:spcBef>
                <a:spcAft>
                  <a:spcPts val="0"/>
                </a:spcAft>
                <a:buClr>
                  <a:srgbClr val="0B3458"/>
                </a:buClr>
                <a:buSzPts val="1800"/>
                <a:buChar char="●"/>
              </a:pPr>
              <a:r>
                <a:rPr lang="en-GB" sz="1800">
                  <a:solidFill>
                    <a:srgbClr val="0B3458"/>
                  </a:solidFill>
                </a:rPr>
                <a:t>Evaluation challenges are subject to a “quick look” assessment.</a:t>
              </a:r>
              <a:endParaRPr sz="1800">
                <a:solidFill>
                  <a:srgbClr val="0B3458"/>
                </a:solidFill>
              </a:endParaRPr>
            </a:p>
          </p:txBody>
        </p:sp>
      </p:grpSp>
      <p:grpSp>
        <p:nvGrpSpPr>
          <p:cNvPr id="943" name="Google Shape;943;g3ae8aa572ed_1_0"/>
          <p:cNvGrpSpPr/>
          <p:nvPr/>
        </p:nvGrpSpPr>
        <p:grpSpPr>
          <a:xfrm>
            <a:off x="699410" y="3396900"/>
            <a:ext cx="516545" cy="516545"/>
            <a:chOff x="7955739" y="3470911"/>
            <a:chExt cx="914400" cy="914400"/>
          </a:xfrm>
        </p:grpSpPr>
        <p:pic>
          <p:nvPicPr>
            <p:cNvPr descr="Circles with arrows with solid fill" id="944" name="Google Shape;944;g3ae8aa572ed_1_0"/>
            <p:cNvPicPr preferRelativeResize="0"/>
            <p:nvPr/>
          </p:nvPicPr>
          <p:blipFill rotWithShape="1">
            <a:blip r:embed="rId4">
              <a:alphaModFix/>
            </a:blip>
            <a:srcRect b="0" l="0" r="0" t="0"/>
            <a:stretch/>
          </p:blipFill>
          <p:spPr>
            <a:xfrm>
              <a:off x="7955739" y="3470911"/>
              <a:ext cx="914400" cy="914400"/>
            </a:xfrm>
            <a:prstGeom prst="rect">
              <a:avLst/>
            </a:prstGeom>
            <a:noFill/>
            <a:ln>
              <a:noFill/>
            </a:ln>
          </p:spPr>
        </p:pic>
        <p:sp>
          <p:nvSpPr>
            <p:cNvPr id="945" name="Google Shape;945;g3ae8aa572ed_1_0"/>
            <p:cNvSpPr/>
            <p:nvPr/>
          </p:nvSpPr>
          <p:spPr>
            <a:xfrm>
              <a:off x="8299003" y="3580570"/>
              <a:ext cx="164400" cy="164400"/>
            </a:xfrm>
            <a:prstGeom prst="ellipse">
              <a:avLst/>
            </a:prstGeom>
            <a:solidFill>
              <a:srgbClr val="0C3458"/>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946" name="Google Shape;946;g3ae8aa572ed_1_0"/>
            <p:cNvSpPr/>
            <p:nvPr/>
          </p:nvSpPr>
          <p:spPr>
            <a:xfrm>
              <a:off x="8586844" y="3947890"/>
              <a:ext cx="164400" cy="164400"/>
            </a:xfrm>
            <a:prstGeom prst="ellipse">
              <a:avLst/>
            </a:prstGeom>
            <a:solidFill>
              <a:srgbClr val="0C3458"/>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947" name="Google Shape;947;g3ae8aa572ed_1_0"/>
            <p:cNvSpPr/>
            <p:nvPr/>
          </p:nvSpPr>
          <p:spPr>
            <a:xfrm>
              <a:off x="8126989" y="4013800"/>
              <a:ext cx="164400" cy="164400"/>
            </a:xfrm>
            <a:prstGeom prst="ellipse">
              <a:avLst/>
            </a:prstGeom>
            <a:solidFill>
              <a:srgbClr val="0C3458"/>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grpSp>
      <p:sp>
        <p:nvSpPr>
          <p:cNvPr id="948" name="Google Shape;948;g3ae8aa572ed_1_0"/>
          <p:cNvSpPr/>
          <p:nvPr/>
        </p:nvSpPr>
        <p:spPr>
          <a:xfrm>
            <a:off x="7968475" y="3319375"/>
            <a:ext cx="4016400" cy="3326400"/>
          </a:xfrm>
          <a:prstGeom prst="roundRect">
            <a:avLst>
              <a:gd fmla="val 0" name="adj"/>
            </a:avLst>
          </a:prstGeom>
          <a:solidFill>
            <a:schemeClr val="lt1"/>
          </a:solidFill>
          <a:ln cap="flat" cmpd="sng" w="12700">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949" name="Google Shape;949;g3ae8aa572ed_1_0"/>
          <p:cNvSpPr txBox="1"/>
          <p:nvPr/>
        </p:nvSpPr>
        <p:spPr>
          <a:xfrm>
            <a:off x="8676875" y="3403600"/>
            <a:ext cx="3123000" cy="6771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lang="en-GB" sz="1800">
                <a:solidFill>
                  <a:srgbClr val="0B3458"/>
                </a:solidFill>
              </a:rPr>
              <a:t>Evaluations Subject to Evaluation </a:t>
            </a:r>
            <a:r>
              <a:rPr b="1" lang="en-GB" sz="1800">
                <a:solidFill>
                  <a:srgbClr val="0B3458"/>
                </a:solidFill>
              </a:rPr>
              <a:t>Challenge</a:t>
            </a:r>
            <a:endParaRPr b="0" i="0" sz="1800" u="none" cap="none" strike="noStrike">
              <a:solidFill>
                <a:srgbClr val="0B3458"/>
              </a:solidFill>
              <a:latin typeface="Arial"/>
              <a:ea typeface="Arial"/>
              <a:cs typeface="Arial"/>
              <a:sym typeface="Arial"/>
            </a:endParaRPr>
          </a:p>
        </p:txBody>
      </p:sp>
      <p:grpSp>
        <p:nvGrpSpPr>
          <p:cNvPr id="950" name="Google Shape;950;g3ae8aa572ed_1_0"/>
          <p:cNvGrpSpPr/>
          <p:nvPr/>
        </p:nvGrpSpPr>
        <p:grpSpPr>
          <a:xfrm>
            <a:off x="8149989" y="3450824"/>
            <a:ext cx="457291" cy="457291"/>
            <a:chOff x="4114800" y="2114550"/>
            <a:chExt cx="914400" cy="914400"/>
          </a:xfrm>
        </p:grpSpPr>
        <p:pic>
          <p:nvPicPr>
            <p:cNvPr descr="Network diagram with solid fill" id="951" name="Google Shape;951;g3ae8aa572ed_1_0"/>
            <p:cNvPicPr preferRelativeResize="0"/>
            <p:nvPr/>
          </p:nvPicPr>
          <p:blipFill rotWithShape="1">
            <a:blip r:embed="rId5">
              <a:alphaModFix/>
            </a:blip>
            <a:srcRect b="0" l="0" r="0" t="0"/>
            <a:stretch/>
          </p:blipFill>
          <p:spPr>
            <a:xfrm>
              <a:off x="4114800" y="2114550"/>
              <a:ext cx="914400" cy="914400"/>
            </a:xfrm>
            <a:prstGeom prst="rect">
              <a:avLst/>
            </a:prstGeom>
            <a:noFill/>
            <a:ln>
              <a:noFill/>
            </a:ln>
          </p:spPr>
        </p:pic>
        <p:sp>
          <p:nvSpPr>
            <p:cNvPr id="952" name="Google Shape;952;g3ae8aa572ed_1_0"/>
            <p:cNvSpPr/>
            <p:nvPr/>
          </p:nvSpPr>
          <p:spPr>
            <a:xfrm>
              <a:off x="4763547" y="2485905"/>
              <a:ext cx="153300" cy="153300"/>
            </a:xfrm>
            <a:prstGeom prst="rect">
              <a:avLst/>
            </a:prstGeom>
            <a:solidFill>
              <a:srgbClr val="0C3458"/>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grpSp>
      <p:sp>
        <p:nvSpPr>
          <p:cNvPr id="953" name="Google Shape;953;g3ae8aa572ed_1_0"/>
          <p:cNvSpPr txBox="1"/>
          <p:nvPr/>
        </p:nvSpPr>
        <p:spPr>
          <a:xfrm>
            <a:off x="8063625" y="3948025"/>
            <a:ext cx="3563100" cy="2893800"/>
          </a:xfrm>
          <a:prstGeom prst="rect">
            <a:avLst/>
          </a:prstGeom>
          <a:noFill/>
          <a:ln>
            <a:noFill/>
          </a:ln>
        </p:spPr>
        <p:txBody>
          <a:bodyPr anchorCtr="0" anchor="t" bIns="60925" lIns="121900" spcFirstLastPara="1" rIns="121900" wrap="square" tIns="60925">
            <a:spAutoFit/>
          </a:bodyPr>
          <a:lstStyle/>
          <a:p>
            <a:pPr indent="-342900" lvl="0" marL="457200" marR="0" rtl="0" algn="l">
              <a:lnSpc>
                <a:spcPct val="100000"/>
              </a:lnSpc>
              <a:spcBef>
                <a:spcPts val="0"/>
              </a:spcBef>
              <a:spcAft>
                <a:spcPts val="0"/>
              </a:spcAft>
              <a:buClr>
                <a:srgbClr val="0B3458"/>
              </a:buClr>
              <a:buSzPts val="1800"/>
              <a:buChar char="●"/>
            </a:pPr>
            <a:r>
              <a:rPr lang="en-GB" sz="1800">
                <a:solidFill>
                  <a:srgbClr val="0B3458"/>
                </a:solidFill>
              </a:rPr>
              <a:t>Pre-Submission String Validations</a:t>
            </a:r>
            <a:endParaRPr sz="1800">
              <a:solidFill>
                <a:srgbClr val="0B3458"/>
              </a:solidFill>
            </a:endParaRPr>
          </a:p>
          <a:p>
            <a:pPr indent="-342900" lvl="0" marL="457200" marR="0" rtl="0" algn="l">
              <a:lnSpc>
                <a:spcPct val="100000"/>
              </a:lnSpc>
              <a:spcBef>
                <a:spcPts val="0"/>
              </a:spcBef>
              <a:spcAft>
                <a:spcPts val="0"/>
              </a:spcAft>
              <a:buClr>
                <a:srgbClr val="0B3458"/>
              </a:buClr>
              <a:buSzPts val="1800"/>
              <a:buChar char="●"/>
            </a:pPr>
            <a:r>
              <a:rPr lang="en-GB" sz="1800">
                <a:solidFill>
                  <a:srgbClr val="0B3458"/>
                </a:solidFill>
              </a:rPr>
              <a:t>String Similarity Evaluation</a:t>
            </a:r>
            <a:endParaRPr sz="1800">
              <a:solidFill>
                <a:srgbClr val="0B3458"/>
              </a:solidFill>
            </a:endParaRPr>
          </a:p>
          <a:p>
            <a:pPr indent="-342900" lvl="0" marL="457200" marR="0" rtl="0" algn="l">
              <a:lnSpc>
                <a:spcPct val="100000"/>
              </a:lnSpc>
              <a:spcBef>
                <a:spcPts val="0"/>
              </a:spcBef>
              <a:spcAft>
                <a:spcPts val="0"/>
              </a:spcAft>
              <a:buClr>
                <a:srgbClr val="0B3458"/>
              </a:buClr>
              <a:buSzPts val="1800"/>
              <a:buChar char="●"/>
            </a:pPr>
            <a:r>
              <a:rPr lang="en-GB" sz="1800">
                <a:solidFill>
                  <a:srgbClr val="0B3458"/>
                </a:solidFill>
              </a:rPr>
              <a:t>Singular/Plural Notification Evaluation</a:t>
            </a:r>
            <a:endParaRPr sz="1800">
              <a:solidFill>
                <a:srgbClr val="0B3458"/>
              </a:solidFill>
            </a:endParaRPr>
          </a:p>
          <a:p>
            <a:pPr indent="-342900" lvl="0" marL="457200" marR="0" rtl="0" algn="l">
              <a:lnSpc>
                <a:spcPct val="100000"/>
              </a:lnSpc>
              <a:spcBef>
                <a:spcPts val="0"/>
              </a:spcBef>
              <a:spcAft>
                <a:spcPts val="0"/>
              </a:spcAft>
              <a:buClr>
                <a:srgbClr val="0B3458"/>
              </a:buClr>
              <a:buSzPts val="1800"/>
              <a:buChar char="●"/>
            </a:pPr>
            <a:r>
              <a:rPr lang="en-GB" sz="1800">
                <a:solidFill>
                  <a:srgbClr val="0B3458"/>
                </a:solidFill>
              </a:rPr>
              <a:t>Community Priority Evaluation</a:t>
            </a:r>
            <a:endParaRPr sz="1800">
              <a:solidFill>
                <a:srgbClr val="0B3458"/>
              </a:solidFill>
            </a:endParaRPr>
          </a:p>
          <a:p>
            <a:pPr indent="-342900" lvl="0" marL="457200" marR="0" rtl="0" algn="l">
              <a:lnSpc>
                <a:spcPct val="100000"/>
              </a:lnSpc>
              <a:spcBef>
                <a:spcPts val="0"/>
              </a:spcBef>
              <a:spcAft>
                <a:spcPts val="0"/>
              </a:spcAft>
              <a:buClr>
                <a:srgbClr val="0B3458"/>
              </a:buClr>
              <a:buSzPts val="1800"/>
              <a:buChar char="●"/>
            </a:pPr>
            <a:r>
              <a:rPr lang="en-GB" sz="1800">
                <a:solidFill>
                  <a:srgbClr val="0B3458"/>
                </a:solidFill>
              </a:rPr>
              <a:t>Name Collision High-Risk Mitigation Plan Evaluation</a:t>
            </a:r>
            <a:endParaRPr sz="1800">
              <a:solidFill>
                <a:srgbClr val="0B3458"/>
              </a:solidFill>
            </a:endParaRPr>
          </a:p>
          <a:p>
            <a:pPr indent="0" lvl="0" marL="0" marR="0" rtl="0" algn="l">
              <a:lnSpc>
                <a:spcPct val="100000"/>
              </a:lnSpc>
              <a:spcBef>
                <a:spcPts val="0"/>
              </a:spcBef>
              <a:spcAft>
                <a:spcPts val="0"/>
              </a:spcAft>
              <a:buClr>
                <a:srgbClr val="000000"/>
              </a:buClr>
              <a:buSzPts val="1600"/>
              <a:buFont typeface="Arial"/>
              <a:buNone/>
            </a:pPr>
            <a:r>
              <a:t/>
            </a:r>
            <a:endParaRPr b="1" sz="1800">
              <a:solidFill>
                <a:srgbClr val="0B3458"/>
              </a:solidFill>
            </a:endParaRPr>
          </a:p>
        </p:txBody>
      </p:sp>
      <p:pic>
        <p:nvPicPr>
          <p:cNvPr id="954" name="Google Shape;954;g3ae8aa572ed_1_0" title="10ApplicantAppEval.png"/>
          <p:cNvPicPr preferRelativeResize="0"/>
          <p:nvPr/>
        </p:nvPicPr>
        <p:blipFill>
          <a:blip r:embed="rId6">
            <a:alphaModFix/>
          </a:blip>
          <a:stretch>
            <a:fillRect/>
          </a:stretch>
        </p:blipFill>
        <p:spPr>
          <a:xfrm>
            <a:off x="5266800" y="0"/>
            <a:ext cx="5497201" cy="91499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g3acc671f590_0_1">
            <a:hlinkClick action="ppaction://hlinksldjump" r:id="rId3"/>
          </p:cNvPr>
          <p:cNvSpPr txBox="1"/>
          <p:nvPr/>
        </p:nvSpPr>
        <p:spPr>
          <a:xfrm>
            <a:off x="674550" y="670825"/>
            <a:ext cx="26133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GB" sz="1500" u="sng" cap="none" strike="noStrike">
                <a:solidFill>
                  <a:srgbClr val="4CCDD5"/>
                </a:solidFill>
                <a:latin typeface="Arial"/>
                <a:ea typeface="Arial"/>
                <a:cs typeface="Arial"/>
                <a:sym typeface="Arial"/>
              </a:rPr>
              <a:t>Back to Table of Contents</a:t>
            </a:r>
            <a:endParaRPr b="0" i="1" sz="1500" u="sng" cap="none" strike="noStrike">
              <a:solidFill>
                <a:srgbClr val="4CCDD5"/>
              </a:solidFill>
              <a:latin typeface="Arial"/>
              <a:ea typeface="Arial"/>
              <a:cs typeface="Arial"/>
              <a:sym typeface="Arial"/>
            </a:endParaRPr>
          </a:p>
        </p:txBody>
      </p:sp>
      <p:sp>
        <p:nvSpPr>
          <p:cNvPr id="961" name="Google Shape;961;g3acc671f590_0_1"/>
          <p:cNvSpPr txBox="1"/>
          <p:nvPr>
            <p:ph idx="1" type="body"/>
          </p:nvPr>
        </p:nvSpPr>
        <p:spPr>
          <a:xfrm>
            <a:off x="540000" y="2160000"/>
            <a:ext cx="7891800" cy="1269000"/>
          </a:xfrm>
          <a:prstGeom prst="rect">
            <a:avLst/>
          </a:prstGeom>
          <a:solidFill>
            <a:srgbClr val="4CCED5"/>
          </a:solidFill>
          <a:ln>
            <a:noFill/>
          </a:ln>
        </p:spPr>
        <p:txBody>
          <a:bodyPr anchorCtr="0" anchor="t" bIns="0" lIns="0" spcFirstLastPara="1" rIns="0" wrap="square" tIns="0">
            <a:noAutofit/>
          </a:bodyPr>
          <a:lstStyle/>
          <a:p>
            <a:pPr indent="0" lvl="0" marL="0" rtl="0" algn="l">
              <a:spcBef>
                <a:spcPts val="0"/>
              </a:spcBef>
              <a:spcAft>
                <a:spcPts val="0"/>
              </a:spcAft>
              <a:buNone/>
            </a:pPr>
            <a:r>
              <a:rPr lang="en-GB"/>
              <a:t>Clarifying</a:t>
            </a:r>
            <a:r>
              <a:rPr lang="en-GB"/>
              <a:t> Que</a:t>
            </a:r>
            <a:r>
              <a:rPr lang="en-GB">
                <a:extLst>
                  <a:ext uri="http://customooxmlschemas.google.com/">
                    <go:slidesCustomData xmlns:go="http://customooxmlschemas.google.com/" textRoundtripDataId="188"/>
                  </a:ext>
                </a:extLst>
              </a:rPr>
              <a:t>stions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7200"/>
              <a:buNone/>
            </a:pPr>
            <a:r>
              <a:t/>
            </a:r>
            <a:endParaRPr/>
          </a:p>
          <a:p>
            <a:pPr indent="0" lvl="0" marL="0" rtl="0" algn="l">
              <a:lnSpc>
                <a:spcPct val="100000"/>
              </a:lnSpc>
              <a:spcBef>
                <a:spcPts val="0"/>
              </a:spcBef>
              <a:spcAft>
                <a:spcPts val="0"/>
              </a:spcAft>
              <a:buSzPts val="7200"/>
              <a:buNone/>
            </a:pPr>
            <a:r>
              <a:t/>
            </a:r>
            <a:endParaRPr/>
          </a:p>
        </p:txBody>
      </p:sp>
      <p:sp>
        <p:nvSpPr>
          <p:cNvPr id="962" name="Google Shape;962;g3acc671f590_0_1"/>
          <p:cNvSpPr txBox="1"/>
          <p:nvPr/>
        </p:nvSpPr>
        <p:spPr>
          <a:xfrm>
            <a:off x="540000" y="3571200"/>
            <a:ext cx="7751700" cy="4515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2133">
                <a:solidFill>
                  <a:schemeClr val="lt1"/>
                </a:solidFill>
              </a:rPr>
              <a:t>Overview of Clarifying Questions</a:t>
            </a:r>
            <a:endParaRPr sz="2133">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39"/>
          <p:cNvSpPr txBox="1"/>
          <p:nvPr>
            <p:ph type="title"/>
          </p:nvPr>
        </p:nvSpPr>
        <p:spPr>
          <a:xfrm>
            <a:off x="576000" y="900001"/>
            <a:ext cx="11313300" cy="57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700"/>
              <a:buNone/>
            </a:pPr>
            <a:r>
              <a:rPr lang="en-GB"/>
              <a:t>Clarifying Question Management (Evaluator Questions)</a:t>
            </a:r>
            <a:endParaRPr/>
          </a:p>
        </p:txBody>
      </p:sp>
      <p:sp>
        <p:nvSpPr>
          <p:cNvPr id="968" name="Google Shape;968;p39"/>
          <p:cNvSpPr txBox="1"/>
          <p:nvPr/>
        </p:nvSpPr>
        <p:spPr>
          <a:xfrm>
            <a:off x="576000" y="1419779"/>
            <a:ext cx="10905900" cy="677100"/>
          </a:xfrm>
          <a:prstGeom prst="rect">
            <a:avLst/>
          </a:prstGeom>
          <a:noFill/>
          <a:ln>
            <a:noFill/>
          </a:ln>
        </p:spPr>
        <p:txBody>
          <a:bodyPr anchorCtr="0" anchor="t" bIns="60925" lIns="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lang="en-GB" sz="1800">
                <a:solidFill>
                  <a:srgbClr val="0B3458"/>
                </a:solidFill>
              </a:rPr>
              <a:t>During </a:t>
            </a:r>
            <a:r>
              <a:rPr b="1" lang="en-GB" sz="1800">
                <a:solidFill>
                  <a:srgbClr val="0B3458"/>
                </a:solidFill>
                <a:extLst>
                  <a:ext uri="http://customooxmlschemas.google.com/">
                    <go:slidesCustomData xmlns:go="http://customooxmlschemas.google.com/" textRoundtripDataId="189"/>
                  </a:ext>
                </a:extLst>
              </a:rPr>
              <a:t>evaluation</a:t>
            </a:r>
            <a:r>
              <a:rPr b="1" lang="en-GB" sz="1800">
                <a:solidFill>
                  <a:srgbClr val="0B3458"/>
                </a:solidFill>
                <a:extLst>
                  <a:ext uri="http://customooxmlschemas.google.com/">
                    <go:slidesCustomData xmlns:go="http://customooxmlschemas.google.com/" textRoundtripDataId="190"/>
                  </a:ext>
                </a:extLst>
              </a:rPr>
              <a:t>, the evaluator may issue a clarifying question to an applicant </a:t>
            </a:r>
            <a:r>
              <a:rPr b="1" lang="en-GB" sz="1800">
                <a:solidFill>
                  <a:srgbClr val="0B3458"/>
                </a:solidFill>
              </a:rPr>
              <a:t>to help i</a:t>
            </a:r>
            <a:r>
              <a:rPr b="1" lang="en-GB" sz="1800">
                <a:solidFill>
                  <a:srgbClr val="0B3458"/>
                </a:solidFill>
                <a:extLst>
                  <a:ext uri="http://customooxmlschemas.google.com/">
                    <go:slidesCustomData xmlns:go="http://customooxmlschemas.google.com/" textRoundtripDataId="191"/>
                  </a:ext>
                </a:extLst>
              </a:rPr>
              <a:t>t</a:t>
            </a:r>
            <a:r>
              <a:rPr b="1" lang="en-GB" sz="1800">
                <a:solidFill>
                  <a:srgbClr val="0B3458"/>
                </a:solidFill>
              </a:rPr>
              <a:t> understand or verify information.</a:t>
            </a:r>
            <a:endParaRPr b="1" sz="1800">
              <a:solidFill>
                <a:srgbClr val="0B3458"/>
              </a:solidFill>
            </a:endParaRPr>
          </a:p>
        </p:txBody>
      </p:sp>
      <p:sp>
        <p:nvSpPr>
          <p:cNvPr id="969" name="Google Shape;969;p39"/>
          <p:cNvSpPr/>
          <p:nvPr/>
        </p:nvSpPr>
        <p:spPr>
          <a:xfrm>
            <a:off x="1029700" y="2360425"/>
            <a:ext cx="4744800" cy="4449600"/>
          </a:xfrm>
          <a:prstGeom prst="roundRect">
            <a:avLst>
              <a:gd fmla="val 0" name="adj"/>
            </a:avLst>
          </a:prstGeom>
          <a:solidFill>
            <a:schemeClr val="lt1"/>
          </a:solidFill>
          <a:ln>
            <a:noFill/>
          </a:ln>
          <a:effectLst>
            <a:outerShdw blurRad="46245" sx="102000" rotWithShape="0" algn="ctr" sy="102000">
              <a:srgbClr val="000000">
                <a:alpha val="40000"/>
              </a:srgbClr>
            </a:outerShdw>
          </a:effectLst>
        </p:spPr>
        <p:txBody>
          <a:bodyPr anchorCtr="0" anchor="ctr" bIns="44375" lIns="88775" spcFirstLastPara="1" rIns="88775" wrap="square" tIns="44375">
            <a:noAutofit/>
          </a:bodyPr>
          <a:lstStyle/>
          <a:p>
            <a:pPr indent="0" lvl="0" marL="0" marR="0" rtl="0" algn="ctr">
              <a:lnSpc>
                <a:spcPct val="100000"/>
              </a:lnSpc>
              <a:spcBef>
                <a:spcPts val="0"/>
              </a:spcBef>
              <a:spcAft>
                <a:spcPts val="0"/>
              </a:spcAft>
              <a:buClr>
                <a:srgbClr val="000000"/>
              </a:buClr>
              <a:buSzPts val="1360"/>
              <a:buFont typeface="Arial"/>
              <a:buNone/>
            </a:pPr>
            <a:r>
              <a:t/>
            </a:r>
            <a:endParaRPr b="0" i="0" sz="1359" u="none" cap="none" strike="noStrike">
              <a:solidFill>
                <a:schemeClr val="lt1"/>
              </a:solidFill>
              <a:latin typeface="Arial"/>
              <a:ea typeface="Arial"/>
              <a:cs typeface="Arial"/>
              <a:sym typeface="Arial"/>
            </a:endParaRPr>
          </a:p>
        </p:txBody>
      </p:sp>
      <p:grpSp>
        <p:nvGrpSpPr>
          <p:cNvPr id="970" name="Google Shape;970;p39"/>
          <p:cNvGrpSpPr/>
          <p:nvPr/>
        </p:nvGrpSpPr>
        <p:grpSpPr>
          <a:xfrm>
            <a:off x="2945129" y="2482318"/>
            <a:ext cx="677097" cy="677097"/>
            <a:chOff x="1097746" y="1893982"/>
            <a:chExt cx="697319" cy="697319"/>
          </a:xfrm>
        </p:grpSpPr>
        <p:sp>
          <p:nvSpPr>
            <p:cNvPr id="971" name="Google Shape;971;p39"/>
            <p:cNvSpPr/>
            <p:nvPr/>
          </p:nvSpPr>
          <p:spPr>
            <a:xfrm>
              <a:off x="1097746" y="1893982"/>
              <a:ext cx="697319" cy="697319"/>
            </a:xfrm>
            <a:prstGeom prst="ellipse">
              <a:avLst/>
            </a:prstGeom>
            <a:solidFill>
              <a:srgbClr val="002A49"/>
            </a:solidFill>
            <a:ln>
              <a:noFill/>
            </a:ln>
          </p:spPr>
          <p:txBody>
            <a:bodyPr anchorCtr="0" anchor="ctr" bIns="44375" lIns="88775" spcFirstLastPara="1" rIns="88775" wrap="square" tIns="44375">
              <a:noAutofit/>
            </a:bodyPr>
            <a:lstStyle/>
            <a:p>
              <a:pPr indent="0" lvl="0" marL="0" marR="0" rtl="0" algn="ctr">
                <a:lnSpc>
                  <a:spcPct val="100000"/>
                </a:lnSpc>
                <a:spcBef>
                  <a:spcPts val="0"/>
                </a:spcBef>
                <a:spcAft>
                  <a:spcPts val="0"/>
                </a:spcAft>
                <a:buClr>
                  <a:srgbClr val="000000"/>
                </a:buClr>
                <a:buSzPts val="1360"/>
                <a:buFont typeface="Arial"/>
                <a:buNone/>
              </a:pPr>
              <a:r>
                <a:t/>
              </a:r>
              <a:endParaRPr b="0" i="0" sz="1359" u="none" cap="none" strike="noStrike">
                <a:solidFill>
                  <a:schemeClr val="lt1"/>
                </a:solidFill>
                <a:latin typeface="Arial"/>
                <a:ea typeface="Arial"/>
                <a:cs typeface="Arial"/>
                <a:sym typeface="Arial"/>
              </a:endParaRPr>
            </a:p>
          </p:txBody>
        </p:sp>
        <p:pic>
          <p:nvPicPr>
            <p:cNvPr descr="Question Mark with solid fill" id="972" name="Google Shape;972;p39"/>
            <p:cNvPicPr preferRelativeResize="0"/>
            <p:nvPr/>
          </p:nvPicPr>
          <p:blipFill rotWithShape="1">
            <a:blip r:embed="rId3">
              <a:alphaModFix/>
            </a:blip>
            <a:srcRect b="0" l="0" r="0" t="0"/>
            <a:stretch/>
          </p:blipFill>
          <p:spPr>
            <a:xfrm>
              <a:off x="1250800" y="2041601"/>
              <a:ext cx="391210" cy="391210"/>
            </a:xfrm>
            <a:prstGeom prst="rect">
              <a:avLst/>
            </a:prstGeom>
            <a:noFill/>
            <a:ln>
              <a:noFill/>
            </a:ln>
          </p:spPr>
        </p:pic>
      </p:grpSp>
      <p:sp>
        <p:nvSpPr>
          <p:cNvPr id="973" name="Google Shape;973;p39"/>
          <p:cNvSpPr txBox="1"/>
          <p:nvPr/>
        </p:nvSpPr>
        <p:spPr>
          <a:xfrm>
            <a:off x="1174748" y="3770500"/>
            <a:ext cx="4507200" cy="2762700"/>
          </a:xfrm>
          <a:prstGeom prst="rect">
            <a:avLst/>
          </a:prstGeom>
          <a:noFill/>
          <a:ln>
            <a:noFill/>
          </a:ln>
        </p:spPr>
        <p:txBody>
          <a:bodyPr anchorCtr="0" anchor="t" bIns="44375" lIns="88775" spcFirstLastPara="1" rIns="88775" wrap="square" tIns="44375">
            <a:spAutoFit/>
          </a:bodyPr>
          <a:lstStyle/>
          <a:p>
            <a:pPr indent="0" lvl="0" marL="0" marR="0" rtl="0" algn="l">
              <a:lnSpc>
                <a:spcPct val="100000"/>
              </a:lnSpc>
              <a:spcBef>
                <a:spcPts val="0"/>
              </a:spcBef>
              <a:spcAft>
                <a:spcPts val="0"/>
              </a:spcAft>
              <a:buClr>
                <a:srgbClr val="000000"/>
              </a:buClr>
              <a:buSzPts val="1165"/>
              <a:buFont typeface="Arial"/>
              <a:buNone/>
            </a:pPr>
            <a:r>
              <a:rPr lang="en-GB" sz="1800">
                <a:solidFill>
                  <a:srgbClr val="0C3458"/>
                </a:solidFill>
              </a:rPr>
              <a:t>During each </a:t>
            </a:r>
            <a:r>
              <a:rPr lang="en-GB" sz="1800">
                <a:solidFill>
                  <a:srgbClr val="0C3458"/>
                </a:solidFill>
                <a:extLst>
                  <a:ext uri="http://customooxmlschemas.google.com/">
                    <go:slidesCustomData xmlns:go="http://customooxmlschemas.google.com/" textRoundtripDataId="192"/>
                  </a:ext>
                </a:extLst>
              </a:rPr>
              <a:t>A</a:t>
            </a:r>
            <a:r>
              <a:rPr lang="en-GB" sz="1800">
                <a:solidFill>
                  <a:srgbClr val="0C3458"/>
                </a:solidFill>
              </a:rPr>
              <a:t>pplication and Applicant Evaluation, as well as Community Priority Evaluation, the evaluation panel may issue clarifying questions when:</a:t>
            </a:r>
            <a:endParaRPr sz="1800">
              <a:solidFill>
                <a:srgbClr val="0C3458"/>
              </a:solidFill>
            </a:endParaRPr>
          </a:p>
          <a:p>
            <a:pPr indent="-280783" lvl="0" marL="332966" marR="0" rtl="0" algn="l">
              <a:lnSpc>
                <a:spcPct val="100000"/>
              </a:lnSpc>
              <a:spcBef>
                <a:spcPts val="0"/>
              </a:spcBef>
              <a:spcAft>
                <a:spcPts val="0"/>
              </a:spcAft>
              <a:buClr>
                <a:srgbClr val="0C3458"/>
              </a:buClr>
              <a:buSzPts val="1800"/>
              <a:buChar char="●"/>
            </a:pPr>
            <a:r>
              <a:rPr lang="en-GB" sz="1800">
                <a:solidFill>
                  <a:srgbClr val="0C3458"/>
                </a:solidFill>
              </a:rPr>
              <a:t>Additional information is needed to complete their review; </a:t>
            </a:r>
            <a:endParaRPr sz="1800">
              <a:solidFill>
                <a:srgbClr val="0C3458"/>
              </a:solidFill>
            </a:endParaRPr>
          </a:p>
          <a:p>
            <a:pPr indent="-280783" lvl="0" marL="332966" marR="0" rtl="0" algn="l">
              <a:lnSpc>
                <a:spcPct val="100000"/>
              </a:lnSpc>
              <a:spcBef>
                <a:spcPts val="0"/>
              </a:spcBef>
              <a:spcAft>
                <a:spcPts val="0"/>
              </a:spcAft>
              <a:buClr>
                <a:srgbClr val="0C3458"/>
              </a:buClr>
              <a:buSzPts val="1800"/>
              <a:buChar char="●"/>
            </a:pPr>
            <a:r>
              <a:rPr lang="en-GB" sz="1800">
                <a:solidFill>
                  <a:srgbClr val="0C3458"/>
                </a:solidFill>
              </a:rPr>
              <a:t>An applicant is at risk of failing; or </a:t>
            </a:r>
            <a:endParaRPr sz="1800">
              <a:solidFill>
                <a:srgbClr val="0C3458"/>
              </a:solidFill>
            </a:endParaRPr>
          </a:p>
          <a:p>
            <a:pPr indent="-280783" lvl="0" marL="332966" marR="0" rtl="0" algn="l">
              <a:lnSpc>
                <a:spcPct val="100000"/>
              </a:lnSpc>
              <a:spcBef>
                <a:spcPts val="0"/>
              </a:spcBef>
              <a:spcAft>
                <a:spcPts val="0"/>
              </a:spcAft>
              <a:buClr>
                <a:srgbClr val="0C3458"/>
              </a:buClr>
              <a:buSzPts val="1800"/>
              <a:buChar char="●"/>
            </a:pPr>
            <a:r>
              <a:rPr lang="en-GB" sz="1800">
                <a:solidFill>
                  <a:srgbClr val="0C3458"/>
                </a:solidFill>
              </a:rPr>
              <a:t>Application comments may affect the evaluation.</a:t>
            </a:r>
            <a:endParaRPr sz="1800">
              <a:solidFill>
                <a:srgbClr val="0C3458"/>
              </a:solidFill>
            </a:endParaRPr>
          </a:p>
          <a:p>
            <a:pPr indent="0" lvl="0" marL="0" marR="0" rtl="0" algn="ctr">
              <a:lnSpc>
                <a:spcPct val="100000"/>
              </a:lnSpc>
              <a:spcBef>
                <a:spcPts val="0"/>
              </a:spcBef>
              <a:spcAft>
                <a:spcPts val="0"/>
              </a:spcAft>
              <a:buClr>
                <a:srgbClr val="000000"/>
              </a:buClr>
              <a:buSzPts val="1165"/>
              <a:buFont typeface="Arial"/>
              <a:buNone/>
            </a:pPr>
            <a:r>
              <a:t/>
            </a:r>
            <a:endParaRPr sz="1165">
              <a:solidFill>
                <a:srgbClr val="0C3458"/>
              </a:solidFill>
            </a:endParaRPr>
          </a:p>
        </p:txBody>
      </p:sp>
      <p:sp>
        <p:nvSpPr>
          <p:cNvPr id="974" name="Google Shape;974;p39"/>
          <p:cNvSpPr txBox="1"/>
          <p:nvPr/>
        </p:nvSpPr>
        <p:spPr>
          <a:xfrm>
            <a:off x="1552193" y="3248161"/>
            <a:ext cx="3540900" cy="366600"/>
          </a:xfrm>
          <a:prstGeom prst="rect">
            <a:avLst/>
          </a:prstGeom>
          <a:noFill/>
          <a:ln>
            <a:noFill/>
          </a:ln>
        </p:spPr>
        <p:txBody>
          <a:bodyPr anchorCtr="0" anchor="t" bIns="44375" lIns="88775" spcFirstLastPara="1" rIns="88775" wrap="square" tIns="44375">
            <a:spAutoFit/>
          </a:bodyPr>
          <a:lstStyle/>
          <a:p>
            <a:pPr indent="0" lvl="0" marL="0" marR="0" rtl="0" algn="ctr">
              <a:lnSpc>
                <a:spcPct val="100000"/>
              </a:lnSpc>
              <a:spcBef>
                <a:spcPts val="0"/>
              </a:spcBef>
              <a:spcAft>
                <a:spcPts val="0"/>
              </a:spcAft>
              <a:buClr>
                <a:srgbClr val="000000"/>
              </a:buClr>
              <a:buSzPts val="1360"/>
              <a:buFont typeface="Arial"/>
              <a:buNone/>
            </a:pPr>
            <a:r>
              <a:rPr b="1" i="0" lang="en-GB" sz="1800" u="none" cap="none" strike="noStrike">
                <a:solidFill>
                  <a:srgbClr val="0B3458"/>
                </a:solidFill>
                <a:latin typeface="Arial"/>
                <a:ea typeface="Arial"/>
                <a:cs typeface="Arial"/>
                <a:sym typeface="Arial"/>
              </a:rPr>
              <a:t>When do they occur</a:t>
            </a:r>
            <a:endParaRPr b="0" i="0" sz="1800" u="none" cap="none" strike="noStrike">
              <a:solidFill>
                <a:srgbClr val="0B3458"/>
              </a:solidFill>
              <a:latin typeface="Arial"/>
              <a:ea typeface="Arial"/>
              <a:cs typeface="Arial"/>
              <a:sym typeface="Arial"/>
            </a:endParaRPr>
          </a:p>
        </p:txBody>
      </p:sp>
      <p:cxnSp>
        <p:nvCxnSpPr>
          <p:cNvPr id="975" name="Google Shape;975;p39"/>
          <p:cNvCxnSpPr/>
          <p:nvPr/>
        </p:nvCxnSpPr>
        <p:spPr>
          <a:xfrm>
            <a:off x="1771373" y="3642960"/>
            <a:ext cx="3425700" cy="0"/>
          </a:xfrm>
          <a:prstGeom prst="straightConnector1">
            <a:avLst/>
          </a:prstGeom>
          <a:noFill/>
          <a:ln cap="flat" cmpd="sng" w="20800">
            <a:solidFill>
              <a:srgbClr val="F1633E"/>
            </a:solidFill>
            <a:prstDash val="solid"/>
            <a:round/>
            <a:headEnd len="sm" w="sm" type="none"/>
            <a:tailEnd len="sm" w="sm" type="none"/>
          </a:ln>
        </p:spPr>
      </p:cxnSp>
      <p:sp>
        <p:nvSpPr>
          <p:cNvPr id="976" name="Google Shape;976;p39"/>
          <p:cNvSpPr/>
          <p:nvPr/>
        </p:nvSpPr>
        <p:spPr>
          <a:xfrm>
            <a:off x="6875025" y="2360350"/>
            <a:ext cx="4744800" cy="4449600"/>
          </a:xfrm>
          <a:prstGeom prst="roundRect">
            <a:avLst>
              <a:gd fmla="val 0" name="adj"/>
            </a:avLst>
          </a:prstGeom>
          <a:solidFill>
            <a:schemeClr val="lt1"/>
          </a:solidFill>
          <a:ln>
            <a:noFill/>
          </a:ln>
          <a:effectLst>
            <a:outerShdw blurRad="46413" sx="102000" rotWithShape="0" algn="ctr" sy="102000">
              <a:srgbClr val="000000">
                <a:alpha val="40000"/>
              </a:srgbClr>
            </a:outerShdw>
          </a:effectLst>
        </p:spPr>
        <p:txBody>
          <a:bodyPr anchorCtr="0" anchor="ctr" bIns="44525" lIns="89100" spcFirstLastPara="1" rIns="89100" wrap="square" tIns="44525">
            <a:noAutofit/>
          </a:bodyPr>
          <a:lstStyle/>
          <a:p>
            <a:pPr indent="0" lvl="0" marL="0" marR="0" rtl="0" algn="ctr">
              <a:lnSpc>
                <a:spcPct val="100000"/>
              </a:lnSpc>
              <a:spcBef>
                <a:spcPts val="0"/>
              </a:spcBef>
              <a:spcAft>
                <a:spcPts val="0"/>
              </a:spcAft>
              <a:buClr>
                <a:srgbClr val="000000"/>
              </a:buClr>
              <a:buSzPts val="1365"/>
              <a:buFont typeface="Arial"/>
              <a:buNone/>
            </a:pPr>
            <a:r>
              <a:t/>
            </a:r>
            <a:endParaRPr b="0" i="0" sz="1364" u="none" cap="none" strike="noStrike">
              <a:solidFill>
                <a:schemeClr val="lt1"/>
              </a:solidFill>
              <a:latin typeface="Arial"/>
              <a:ea typeface="Arial"/>
              <a:cs typeface="Arial"/>
              <a:sym typeface="Arial"/>
            </a:endParaRPr>
          </a:p>
        </p:txBody>
      </p:sp>
      <p:grpSp>
        <p:nvGrpSpPr>
          <p:cNvPr id="977" name="Google Shape;977;p39"/>
          <p:cNvGrpSpPr/>
          <p:nvPr/>
        </p:nvGrpSpPr>
        <p:grpSpPr>
          <a:xfrm>
            <a:off x="8888865" y="2483953"/>
            <a:ext cx="677083" cy="677083"/>
            <a:chOff x="4978436" y="1812349"/>
            <a:chExt cx="694800" cy="694800"/>
          </a:xfrm>
        </p:grpSpPr>
        <p:sp>
          <p:nvSpPr>
            <p:cNvPr id="978" name="Google Shape;978;p39"/>
            <p:cNvSpPr/>
            <p:nvPr/>
          </p:nvSpPr>
          <p:spPr>
            <a:xfrm>
              <a:off x="4978436" y="1812349"/>
              <a:ext cx="694800" cy="694800"/>
            </a:xfrm>
            <a:prstGeom prst="ellipse">
              <a:avLst/>
            </a:prstGeom>
            <a:solidFill>
              <a:srgbClr val="10487A"/>
            </a:solidFill>
            <a:ln>
              <a:noFill/>
            </a:ln>
          </p:spPr>
          <p:txBody>
            <a:bodyPr anchorCtr="0" anchor="ctr" bIns="44525" lIns="89100" spcFirstLastPara="1" rIns="89100" wrap="square" tIns="44525">
              <a:noAutofit/>
            </a:bodyPr>
            <a:lstStyle/>
            <a:p>
              <a:pPr indent="0" lvl="0" marL="0" marR="0" rtl="0" algn="ctr">
                <a:lnSpc>
                  <a:spcPct val="100000"/>
                </a:lnSpc>
                <a:spcBef>
                  <a:spcPts val="0"/>
                </a:spcBef>
                <a:spcAft>
                  <a:spcPts val="0"/>
                </a:spcAft>
                <a:buClr>
                  <a:srgbClr val="000000"/>
                </a:buClr>
                <a:buSzPts val="1365"/>
                <a:buFont typeface="Arial"/>
                <a:buNone/>
              </a:pPr>
              <a:r>
                <a:t/>
              </a:r>
              <a:endParaRPr b="0" i="0" sz="1364" u="none" cap="none" strike="noStrike">
                <a:solidFill>
                  <a:schemeClr val="lt1"/>
                </a:solidFill>
                <a:latin typeface="Arial"/>
                <a:ea typeface="Arial"/>
                <a:cs typeface="Arial"/>
                <a:sym typeface="Arial"/>
              </a:endParaRPr>
            </a:p>
          </p:txBody>
        </p:sp>
        <p:pic>
          <p:nvPicPr>
            <p:cNvPr descr="Share with solid fill" id="979" name="Google Shape;979;p39"/>
            <p:cNvPicPr preferRelativeResize="0"/>
            <p:nvPr/>
          </p:nvPicPr>
          <p:blipFill rotWithShape="1">
            <a:blip r:embed="rId4">
              <a:alphaModFix/>
            </a:blip>
            <a:srcRect b="-4519" l="-4520" r="4519" t="4520"/>
            <a:stretch/>
          </p:blipFill>
          <p:spPr>
            <a:xfrm>
              <a:off x="5119000" y="1966188"/>
              <a:ext cx="413816" cy="413816"/>
            </a:xfrm>
            <a:prstGeom prst="rect">
              <a:avLst/>
            </a:prstGeom>
            <a:noFill/>
            <a:ln>
              <a:noFill/>
            </a:ln>
          </p:spPr>
        </p:pic>
      </p:grpSp>
      <p:sp>
        <p:nvSpPr>
          <p:cNvPr id="980" name="Google Shape;980;p39"/>
          <p:cNvSpPr txBox="1"/>
          <p:nvPr/>
        </p:nvSpPr>
        <p:spPr>
          <a:xfrm>
            <a:off x="7303466" y="3893638"/>
            <a:ext cx="3758700" cy="1835400"/>
          </a:xfrm>
          <a:prstGeom prst="rect">
            <a:avLst/>
          </a:prstGeom>
          <a:noFill/>
          <a:ln>
            <a:noFill/>
          </a:ln>
        </p:spPr>
        <p:txBody>
          <a:bodyPr anchorCtr="0" anchor="t" bIns="44525" lIns="89100" spcFirstLastPara="1" rIns="89100" wrap="square" tIns="44525">
            <a:spAutoFit/>
          </a:bodyPr>
          <a:lstStyle/>
          <a:p>
            <a:pPr indent="0" lvl="0" marL="0" marR="0" rtl="0" algn="l">
              <a:lnSpc>
                <a:spcPct val="100000"/>
              </a:lnSpc>
              <a:spcBef>
                <a:spcPts val="0"/>
              </a:spcBef>
              <a:spcAft>
                <a:spcPts val="0"/>
              </a:spcAft>
              <a:buClr>
                <a:srgbClr val="000000"/>
              </a:buClr>
              <a:buSzPts val="1169"/>
              <a:buFont typeface="Arial"/>
              <a:buNone/>
            </a:pPr>
            <a:r>
              <a:rPr lang="en-GB" sz="1800">
                <a:solidFill>
                  <a:srgbClr val="0C3458"/>
                </a:solidFill>
              </a:rPr>
              <a:t>To respond, applicants will have:</a:t>
            </a:r>
            <a:endParaRPr sz="1800">
              <a:solidFill>
                <a:srgbClr val="0C3458"/>
              </a:solidFill>
            </a:endParaRPr>
          </a:p>
          <a:p>
            <a:pPr indent="-281386" lvl="0" marL="334172" marR="0" rtl="0" algn="l">
              <a:lnSpc>
                <a:spcPct val="100000"/>
              </a:lnSpc>
              <a:spcBef>
                <a:spcPts val="0"/>
              </a:spcBef>
              <a:spcAft>
                <a:spcPts val="0"/>
              </a:spcAft>
              <a:buClr>
                <a:srgbClr val="0C3458"/>
              </a:buClr>
              <a:buSzPts val="1800"/>
              <a:buChar char="●"/>
            </a:pPr>
            <a:r>
              <a:rPr lang="en-GB" sz="1800">
                <a:solidFill>
                  <a:srgbClr val="0C3458"/>
                </a:solidFill>
              </a:rPr>
              <a:t>7 days for administrative questions</a:t>
            </a:r>
            <a:endParaRPr sz="1800">
              <a:solidFill>
                <a:srgbClr val="0C3458"/>
              </a:solidFill>
            </a:endParaRPr>
          </a:p>
          <a:p>
            <a:pPr indent="-281386" lvl="0" marL="334172" marR="0" rtl="0" algn="l">
              <a:lnSpc>
                <a:spcPct val="100000"/>
              </a:lnSpc>
              <a:spcBef>
                <a:spcPts val="0"/>
              </a:spcBef>
              <a:spcAft>
                <a:spcPts val="0"/>
              </a:spcAft>
              <a:buClr>
                <a:srgbClr val="0C3458"/>
              </a:buClr>
              <a:buSzPts val="1800"/>
              <a:buChar char="●"/>
            </a:pPr>
            <a:r>
              <a:rPr lang="en-GB" sz="1800">
                <a:solidFill>
                  <a:srgbClr val="0C3458"/>
                </a:solidFill>
              </a:rPr>
              <a:t>21 days for substantive questions</a:t>
            </a:r>
            <a:endParaRPr sz="1800">
              <a:solidFill>
                <a:srgbClr val="0C3458"/>
              </a:solidFill>
            </a:endParaRPr>
          </a:p>
          <a:p>
            <a:pPr indent="0" lvl="0" marL="0" marR="0" rtl="0" algn="ctr">
              <a:lnSpc>
                <a:spcPct val="100000"/>
              </a:lnSpc>
              <a:spcBef>
                <a:spcPts val="0"/>
              </a:spcBef>
              <a:spcAft>
                <a:spcPts val="0"/>
              </a:spcAft>
              <a:buClr>
                <a:srgbClr val="000000"/>
              </a:buClr>
              <a:buSzPts val="1169"/>
              <a:buFont typeface="Arial"/>
              <a:buNone/>
            </a:pPr>
            <a:r>
              <a:t/>
            </a:r>
            <a:endParaRPr sz="1169">
              <a:solidFill>
                <a:srgbClr val="0C3458"/>
              </a:solidFill>
            </a:endParaRPr>
          </a:p>
          <a:p>
            <a:pPr indent="0" lvl="0" marL="0" marR="0" rtl="0" algn="ctr">
              <a:lnSpc>
                <a:spcPct val="100000"/>
              </a:lnSpc>
              <a:spcBef>
                <a:spcPts val="0"/>
              </a:spcBef>
              <a:spcAft>
                <a:spcPts val="0"/>
              </a:spcAft>
              <a:buClr>
                <a:srgbClr val="000000"/>
              </a:buClr>
              <a:buSzPts val="1169"/>
              <a:buFont typeface="Arial"/>
              <a:buNone/>
            </a:pPr>
            <a:r>
              <a:t/>
            </a:r>
            <a:endParaRPr b="0" i="0" sz="1169" u="none" cap="none" strike="noStrike">
              <a:solidFill>
                <a:srgbClr val="0C3458"/>
              </a:solidFill>
              <a:latin typeface="Arial"/>
              <a:ea typeface="Arial"/>
              <a:cs typeface="Arial"/>
              <a:sym typeface="Arial"/>
            </a:endParaRPr>
          </a:p>
        </p:txBody>
      </p:sp>
      <p:sp>
        <p:nvSpPr>
          <p:cNvPr id="981" name="Google Shape;981;p39"/>
          <p:cNvSpPr txBox="1"/>
          <p:nvPr/>
        </p:nvSpPr>
        <p:spPr>
          <a:xfrm>
            <a:off x="7784685" y="3276050"/>
            <a:ext cx="2885700" cy="366900"/>
          </a:xfrm>
          <a:prstGeom prst="rect">
            <a:avLst/>
          </a:prstGeom>
          <a:noFill/>
          <a:ln>
            <a:noFill/>
          </a:ln>
        </p:spPr>
        <p:txBody>
          <a:bodyPr anchorCtr="0" anchor="t" bIns="44525" lIns="89100" spcFirstLastPara="1" rIns="89100" wrap="square" tIns="44525">
            <a:spAutoFit/>
          </a:bodyPr>
          <a:lstStyle/>
          <a:p>
            <a:pPr indent="0" lvl="0" marL="0" marR="0" rtl="0" algn="ctr">
              <a:lnSpc>
                <a:spcPct val="100000"/>
              </a:lnSpc>
              <a:spcBef>
                <a:spcPts val="0"/>
              </a:spcBef>
              <a:spcAft>
                <a:spcPts val="0"/>
              </a:spcAft>
              <a:buClr>
                <a:srgbClr val="000000"/>
              </a:buClr>
              <a:buSzPts val="1365"/>
              <a:buFont typeface="Arial"/>
              <a:buNone/>
            </a:pPr>
            <a:r>
              <a:rPr b="1" i="0" lang="en-GB" sz="1800" u="none" cap="none" strike="noStrike">
                <a:solidFill>
                  <a:srgbClr val="0B3458"/>
                </a:solidFill>
                <a:latin typeface="Arial"/>
                <a:ea typeface="Arial"/>
                <a:cs typeface="Arial"/>
                <a:sym typeface="Arial"/>
              </a:rPr>
              <a:t>Response Requirements</a:t>
            </a:r>
            <a:endParaRPr b="0" i="0" sz="1800" u="none" cap="none" strike="noStrike">
              <a:solidFill>
                <a:srgbClr val="0B3458"/>
              </a:solidFill>
              <a:latin typeface="Arial"/>
              <a:ea typeface="Arial"/>
              <a:cs typeface="Arial"/>
              <a:sym typeface="Arial"/>
            </a:endParaRPr>
          </a:p>
        </p:txBody>
      </p:sp>
      <p:cxnSp>
        <p:nvCxnSpPr>
          <p:cNvPr id="982" name="Google Shape;982;p39"/>
          <p:cNvCxnSpPr/>
          <p:nvPr/>
        </p:nvCxnSpPr>
        <p:spPr>
          <a:xfrm flipH="1" rot="10800000">
            <a:off x="7463062" y="3757940"/>
            <a:ext cx="3571800" cy="2700"/>
          </a:xfrm>
          <a:prstGeom prst="straightConnector1">
            <a:avLst/>
          </a:prstGeom>
          <a:noFill/>
          <a:ln cap="flat" cmpd="sng" w="20875">
            <a:solidFill>
              <a:srgbClr val="F1633E"/>
            </a:solidFill>
            <a:prstDash val="solid"/>
            <a:round/>
            <a:headEnd len="sm" w="sm" type="none"/>
            <a:tailEnd len="sm" w="sm" type="none"/>
          </a:ln>
        </p:spPr>
      </p:cxnSp>
      <p:pic>
        <p:nvPicPr>
          <p:cNvPr id="983" name="Google Shape;983;p39" title="10ApplicantAppEval.png"/>
          <p:cNvPicPr preferRelativeResize="0"/>
          <p:nvPr/>
        </p:nvPicPr>
        <p:blipFill>
          <a:blip r:embed="rId5">
            <a:alphaModFix/>
          </a:blip>
          <a:stretch>
            <a:fillRect/>
          </a:stretch>
        </p:blipFill>
        <p:spPr>
          <a:xfrm>
            <a:off x="5266800" y="0"/>
            <a:ext cx="5497201" cy="91499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g39a173cb8d0_0_226">
            <a:hlinkClick action="ppaction://hlinksldjump" r:id="rId3"/>
          </p:cNvPr>
          <p:cNvSpPr txBox="1"/>
          <p:nvPr/>
        </p:nvSpPr>
        <p:spPr>
          <a:xfrm>
            <a:off x="674550" y="670825"/>
            <a:ext cx="26133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GB" sz="1500" u="sng" cap="none" strike="noStrike">
                <a:solidFill>
                  <a:srgbClr val="4CCDD5"/>
                </a:solidFill>
                <a:latin typeface="Arial"/>
                <a:ea typeface="Arial"/>
                <a:cs typeface="Arial"/>
                <a:sym typeface="Arial"/>
              </a:rPr>
              <a:t>Back to Table of Contents</a:t>
            </a:r>
            <a:endParaRPr b="0" i="1" sz="1500" u="sng" cap="none" strike="noStrike">
              <a:solidFill>
                <a:srgbClr val="4CCDD5"/>
              </a:solidFill>
              <a:latin typeface="Arial"/>
              <a:ea typeface="Arial"/>
              <a:cs typeface="Arial"/>
              <a:sym typeface="Arial"/>
            </a:endParaRPr>
          </a:p>
        </p:txBody>
      </p:sp>
      <p:sp>
        <p:nvSpPr>
          <p:cNvPr id="990" name="Google Shape;990;g39a173cb8d0_0_226"/>
          <p:cNvSpPr txBox="1"/>
          <p:nvPr>
            <p:ph idx="1" type="body"/>
          </p:nvPr>
        </p:nvSpPr>
        <p:spPr>
          <a:xfrm>
            <a:off x="540000" y="2160000"/>
            <a:ext cx="7891800" cy="1269000"/>
          </a:xfrm>
          <a:prstGeom prst="rect">
            <a:avLst/>
          </a:prstGeom>
          <a:solidFill>
            <a:srgbClr val="4CCED5"/>
          </a:solidFill>
          <a:ln>
            <a:noFill/>
          </a:ln>
        </p:spPr>
        <p:txBody>
          <a:bodyPr anchorCtr="0" anchor="t" bIns="0" lIns="0" spcFirstLastPara="1" rIns="0" wrap="square" tIns="0">
            <a:noAutofit/>
          </a:bodyPr>
          <a:lstStyle/>
          <a:p>
            <a:pPr indent="0" lvl="0" marL="0" rtl="0" algn="l">
              <a:spcBef>
                <a:spcPts val="0"/>
              </a:spcBef>
              <a:spcAft>
                <a:spcPts val="0"/>
              </a:spcAft>
              <a:buNone/>
            </a:pPr>
            <a:r>
              <a:rPr lang="en-GB"/>
              <a:t>Contracting - 2026 Base Registry Agreement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7200"/>
              <a:buNone/>
            </a:pPr>
            <a:r>
              <a:t/>
            </a:r>
            <a:endParaRPr/>
          </a:p>
          <a:p>
            <a:pPr indent="0" lvl="0" marL="0" rtl="0" algn="l">
              <a:lnSpc>
                <a:spcPct val="100000"/>
              </a:lnSpc>
              <a:spcBef>
                <a:spcPts val="0"/>
              </a:spcBef>
              <a:spcAft>
                <a:spcPts val="0"/>
              </a:spcAft>
              <a:buSzPts val="7200"/>
              <a:buNone/>
            </a:pPr>
            <a:r>
              <a:t/>
            </a:r>
            <a:endParaRPr/>
          </a:p>
        </p:txBody>
      </p:sp>
      <p:sp>
        <p:nvSpPr>
          <p:cNvPr id="991" name="Google Shape;991;g39a173cb8d0_0_226"/>
          <p:cNvSpPr txBox="1"/>
          <p:nvPr/>
        </p:nvSpPr>
        <p:spPr>
          <a:xfrm>
            <a:off x="540000" y="3690263"/>
            <a:ext cx="7751700" cy="4515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2133">
                <a:solidFill>
                  <a:schemeClr val="lt1"/>
                </a:solidFill>
              </a:rPr>
              <a:t>Overvi</a:t>
            </a:r>
            <a:r>
              <a:rPr lang="en-GB" sz="2133">
                <a:solidFill>
                  <a:schemeClr val="lt1"/>
                </a:solidFill>
                <a:extLst>
                  <a:ext uri="http://customooxmlschemas.google.com/">
                    <go:slidesCustomData xmlns:go="http://customooxmlschemas.google.com/" textRoundtripDataId="193"/>
                  </a:ext>
                </a:extLst>
              </a:rPr>
              <a:t>e</a:t>
            </a:r>
            <a:r>
              <a:rPr lang="en-GB" sz="2133">
                <a:solidFill>
                  <a:schemeClr val="lt1"/>
                </a:solidFill>
              </a:rPr>
              <a:t>w of Contracting</a:t>
            </a:r>
            <a:endParaRPr sz="2133">
              <a:solidFill>
                <a:schemeClr val="lt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41"/>
          <p:cNvSpPr txBox="1"/>
          <p:nvPr>
            <p:ph type="title"/>
          </p:nvPr>
        </p:nvSpPr>
        <p:spPr>
          <a:xfrm>
            <a:off x="576000" y="900001"/>
            <a:ext cx="10737600" cy="57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3200"/>
              <a:buFont typeface="Arial"/>
              <a:buNone/>
            </a:pPr>
            <a:r>
              <a:rPr lang="en-GB" sz="3433"/>
              <a:t>Contracting - 2026 Base Registry Agreement</a:t>
            </a:r>
            <a:endParaRPr sz="3433"/>
          </a:p>
        </p:txBody>
      </p:sp>
      <p:sp>
        <p:nvSpPr>
          <p:cNvPr id="998" name="Google Shape;998;p41"/>
          <p:cNvSpPr/>
          <p:nvPr/>
        </p:nvSpPr>
        <p:spPr>
          <a:xfrm>
            <a:off x="540000" y="2102898"/>
            <a:ext cx="10805400" cy="1493100"/>
          </a:xfrm>
          <a:prstGeom prst="roundRect">
            <a:avLst>
              <a:gd fmla="val 3182" name="adj"/>
            </a:avLst>
          </a:prstGeom>
          <a:solidFill>
            <a:srgbClr val="F1633E"/>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999" name="Google Shape;999;p41"/>
          <p:cNvSpPr/>
          <p:nvPr/>
        </p:nvSpPr>
        <p:spPr>
          <a:xfrm>
            <a:off x="602000" y="2101975"/>
            <a:ext cx="11025000" cy="1493100"/>
          </a:xfrm>
          <a:prstGeom prst="roundRect">
            <a:avLst>
              <a:gd fmla="val 0" name="adj"/>
            </a:avLst>
          </a:prstGeom>
          <a:solidFill>
            <a:schemeClr val="lt1"/>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1000" name="Google Shape;1000;p41"/>
          <p:cNvSpPr txBox="1"/>
          <p:nvPr/>
        </p:nvSpPr>
        <p:spPr>
          <a:xfrm>
            <a:off x="1207256" y="2105534"/>
            <a:ext cx="6096000" cy="4104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1" i="0" lang="en-GB" sz="1867" u="none" cap="none" strike="noStrike">
                <a:solidFill>
                  <a:srgbClr val="0B3458"/>
                </a:solidFill>
                <a:latin typeface="Arial"/>
                <a:ea typeface="Arial"/>
                <a:cs typeface="Arial"/>
                <a:sym typeface="Arial"/>
              </a:rPr>
              <a:t>Overview</a:t>
            </a:r>
            <a:endParaRPr b="0" i="0" sz="1867" u="none" cap="none" strike="noStrike">
              <a:solidFill>
                <a:srgbClr val="0B3458"/>
              </a:solidFill>
              <a:latin typeface="Arial"/>
              <a:ea typeface="Arial"/>
              <a:cs typeface="Arial"/>
              <a:sym typeface="Arial"/>
            </a:endParaRPr>
          </a:p>
        </p:txBody>
      </p:sp>
      <p:sp>
        <p:nvSpPr>
          <p:cNvPr id="1001" name="Google Shape;1001;p41"/>
          <p:cNvSpPr txBox="1"/>
          <p:nvPr/>
        </p:nvSpPr>
        <p:spPr>
          <a:xfrm>
            <a:off x="1207256" y="2476761"/>
            <a:ext cx="10360200" cy="1162200"/>
          </a:xfrm>
          <a:prstGeom prst="rect">
            <a:avLst/>
          </a:prstGeom>
          <a:noFill/>
          <a:ln>
            <a:noFill/>
          </a:ln>
        </p:spPr>
        <p:txBody>
          <a:bodyPr anchorCtr="0" anchor="t" bIns="60925" lIns="121900" spcFirstLastPara="1" rIns="121900" wrap="square" tIns="60925">
            <a:spAutoFit/>
          </a:bodyPr>
          <a:lstStyle/>
          <a:p>
            <a:pPr indent="-323850" lvl="0" marL="269999" rtl="0" algn="l">
              <a:spcBef>
                <a:spcPts val="300"/>
              </a:spcBef>
              <a:spcAft>
                <a:spcPts val="0"/>
              </a:spcAft>
              <a:buClr>
                <a:srgbClr val="0B3458"/>
              </a:buClr>
              <a:buSzPts val="1500"/>
              <a:buChar char="•"/>
            </a:pPr>
            <a:r>
              <a:rPr lang="en-GB" sz="1500">
                <a:solidFill>
                  <a:srgbClr val="0B3458"/>
                </a:solidFill>
              </a:rPr>
              <a:t>The Registry Agreement (RA) </a:t>
            </a:r>
            <a:r>
              <a:rPr b="1" lang="en-GB" sz="1500">
                <a:solidFill>
                  <a:srgbClr val="0B3458"/>
                </a:solidFill>
              </a:rPr>
              <a:t>defines the rights, obligations, and responsibilities for the RO to operate a TLD.</a:t>
            </a:r>
            <a:endParaRPr b="1" sz="1567">
              <a:solidFill>
                <a:srgbClr val="0B3458"/>
              </a:solidFill>
            </a:endParaRPr>
          </a:p>
          <a:p>
            <a:pPr indent="-323850" lvl="0" marL="269999" rtl="0" algn="l">
              <a:spcBef>
                <a:spcPts val="300"/>
              </a:spcBef>
              <a:spcAft>
                <a:spcPts val="0"/>
              </a:spcAft>
              <a:buClr>
                <a:srgbClr val="0B3458"/>
              </a:buClr>
              <a:buSzPts val="1500"/>
              <a:buChar char="•"/>
            </a:pPr>
            <a:r>
              <a:rPr b="0" i="0" lang="en-GB" sz="1500" u="none" cap="none" strike="noStrike">
                <a:solidFill>
                  <a:srgbClr val="0B3458"/>
                </a:solidFill>
                <a:latin typeface="Arial"/>
                <a:ea typeface="Arial"/>
                <a:cs typeface="Arial"/>
                <a:sym typeface="Arial"/>
              </a:rPr>
              <a:t>Must be executed within </a:t>
            </a:r>
            <a:r>
              <a:rPr b="1" i="0" lang="en-GB" sz="1500" u="none" cap="none" strike="noStrike">
                <a:solidFill>
                  <a:srgbClr val="0B3458"/>
                </a:solidFill>
              </a:rPr>
              <a:t>90 days of ICANN's invitation to contract.</a:t>
            </a:r>
            <a:endParaRPr b="1" sz="1767">
              <a:solidFill>
                <a:srgbClr val="0B3458"/>
              </a:solidFill>
            </a:endParaRPr>
          </a:p>
          <a:p>
            <a:pPr indent="-323850" lvl="0" marL="269999" rtl="0" algn="l">
              <a:spcBef>
                <a:spcPts val="300"/>
              </a:spcBef>
              <a:spcAft>
                <a:spcPts val="0"/>
              </a:spcAft>
              <a:buClr>
                <a:srgbClr val="0B3458"/>
              </a:buClr>
              <a:buSzPts val="1500"/>
              <a:buChar char="•"/>
            </a:pPr>
            <a:r>
              <a:rPr lang="en-GB" sz="1500">
                <a:solidFill>
                  <a:srgbClr val="0B3458"/>
                </a:solidFill>
              </a:rPr>
              <a:t>All r</a:t>
            </a:r>
            <a:r>
              <a:rPr b="0" i="0" lang="en-GB" sz="1500" u="none" cap="none" strike="noStrike">
                <a:solidFill>
                  <a:srgbClr val="0B3458"/>
                </a:solidFill>
                <a:latin typeface="Arial"/>
                <a:ea typeface="Arial"/>
                <a:cs typeface="Arial"/>
                <a:sym typeface="Arial"/>
                <a:extLst>
                  <a:ext uri="http://customooxmlschemas.google.com/">
                    <go:slidesCustomData xmlns:go="http://customooxmlschemas.google.com/" textRoundtripDataId="194"/>
                  </a:ext>
                </a:extLst>
              </a:rPr>
              <a:t>egistry operators </a:t>
            </a:r>
            <a:r>
              <a:rPr b="1" i="0" lang="en-GB" sz="1500" u="none" cap="none" strike="noStrike">
                <a:solidFill>
                  <a:srgbClr val="0B3458"/>
                </a:solidFill>
              </a:rPr>
              <a:t>must delegate their TLD within one year</a:t>
            </a:r>
            <a:r>
              <a:rPr b="0" i="0" lang="en-GB" sz="1500" u="none" cap="none" strike="noStrike">
                <a:solidFill>
                  <a:srgbClr val="0B3458"/>
                </a:solidFill>
                <a:latin typeface="Arial"/>
                <a:ea typeface="Arial"/>
                <a:cs typeface="Arial"/>
                <a:sym typeface="Arial"/>
              </a:rPr>
              <a:t> from the date of Registry Agreement execution. </a:t>
            </a:r>
            <a:endParaRPr b="0" i="0" sz="1500" u="none" cap="none" strike="noStrike">
              <a:solidFill>
                <a:srgbClr val="0B3458"/>
              </a:solidFill>
              <a:latin typeface="Arial"/>
              <a:ea typeface="Arial"/>
              <a:cs typeface="Arial"/>
              <a:sym typeface="Arial"/>
            </a:endParaRPr>
          </a:p>
          <a:p>
            <a:pPr indent="-323850" lvl="0" marL="269999" rtl="0" algn="l">
              <a:spcBef>
                <a:spcPts val="300"/>
              </a:spcBef>
              <a:spcAft>
                <a:spcPts val="300"/>
              </a:spcAft>
              <a:buClr>
                <a:srgbClr val="0B3458"/>
              </a:buClr>
              <a:buSzPts val="1500"/>
              <a:buChar char="•"/>
            </a:pPr>
            <a:r>
              <a:rPr lang="en-GB" sz="1500">
                <a:solidFill>
                  <a:srgbClr val="0B3458"/>
                </a:solidFill>
              </a:rPr>
              <a:t>The latest draft of the 2026 Base RA can be found on the New gTLD Program: Next Round website</a:t>
            </a:r>
            <a:endParaRPr sz="1500">
              <a:solidFill>
                <a:srgbClr val="0B3458"/>
              </a:solidFill>
            </a:endParaRPr>
          </a:p>
        </p:txBody>
      </p:sp>
      <p:sp>
        <p:nvSpPr>
          <p:cNvPr id="1002" name="Google Shape;1002;p41"/>
          <p:cNvSpPr/>
          <p:nvPr/>
        </p:nvSpPr>
        <p:spPr>
          <a:xfrm>
            <a:off x="550875" y="3701400"/>
            <a:ext cx="11076000" cy="2781300"/>
          </a:xfrm>
          <a:prstGeom prst="roundRect">
            <a:avLst>
              <a:gd fmla="val 0" name="adj"/>
            </a:avLst>
          </a:prstGeom>
          <a:solidFill>
            <a:schemeClr val="lt1"/>
          </a:solidFill>
          <a:ln cap="flat" cmpd="sng" w="12700">
            <a:solidFill>
              <a:srgbClr val="1A87C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1003" name="Google Shape;1003;p41"/>
          <p:cNvSpPr txBox="1"/>
          <p:nvPr/>
        </p:nvSpPr>
        <p:spPr>
          <a:xfrm>
            <a:off x="1207257" y="3878910"/>
            <a:ext cx="8672700" cy="384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lang="en-GB" sz="1700">
                <a:solidFill>
                  <a:srgbClr val="0B3458"/>
                </a:solidFill>
              </a:rPr>
              <a:t>What does the 2026 Base gTLD Registry Agreement include?</a:t>
            </a:r>
            <a:endParaRPr b="0" i="0" sz="1700" u="none" cap="none" strike="noStrike">
              <a:solidFill>
                <a:srgbClr val="0B3458"/>
              </a:solidFill>
              <a:latin typeface="Arial"/>
              <a:ea typeface="Arial"/>
              <a:cs typeface="Arial"/>
              <a:sym typeface="Arial"/>
            </a:endParaRPr>
          </a:p>
        </p:txBody>
      </p:sp>
      <p:sp>
        <p:nvSpPr>
          <p:cNvPr id="1004" name="Google Shape;1004;p41"/>
          <p:cNvSpPr txBox="1"/>
          <p:nvPr/>
        </p:nvSpPr>
        <p:spPr>
          <a:xfrm>
            <a:off x="1207250" y="4292075"/>
            <a:ext cx="10230000" cy="2062500"/>
          </a:xfrm>
          <a:prstGeom prst="rect">
            <a:avLst/>
          </a:prstGeom>
          <a:noFill/>
          <a:ln>
            <a:noFill/>
          </a:ln>
        </p:spPr>
        <p:txBody>
          <a:bodyPr anchorCtr="0" anchor="t" bIns="60925" lIns="121900" spcFirstLastPara="1" rIns="121900" wrap="square" tIns="60925">
            <a:spAutoFit/>
          </a:bodyPr>
          <a:lstStyle/>
          <a:p>
            <a:pPr indent="-323850" lvl="0" marL="457200" rtl="0" algn="l">
              <a:lnSpc>
                <a:spcPct val="115000"/>
              </a:lnSpc>
              <a:spcBef>
                <a:spcPts val="300"/>
              </a:spcBef>
              <a:spcAft>
                <a:spcPts val="0"/>
              </a:spcAft>
              <a:buClr>
                <a:srgbClr val="0B3458"/>
              </a:buClr>
              <a:buSzPts val="1500"/>
              <a:buChar char="•"/>
            </a:pPr>
            <a:r>
              <a:rPr lang="en-GB" sz="1500">
                <a:solidFill>
                  <a:srgbClr val="0B3458"/>
                </a:solidFill>
              </a:rPr>
              <a:t>The </a:t>
            </a:r>
            <a:r>
              <a:rPr b="1" lang="en-GB" sz="1500">
                <a:solidFill>
                  <a:srgbClr val="0B3458"/>
                </a:solidFill>
              </a:rPr>
              <a:t>operational criteria</a:t>
            </a:r>
            <a:r>
              <a:rPr lang="en-GB" sz="1500">
                <a:solidFill>
                  <a:srgbClr val="0B3458"/>
                </a:solidFill>
              </a:rPr>
              <a:t> to ensure compliance with ICANN policies;</a:t>
            </a:r>
            <a:endParaRPr sz="1500">
              <a:solidFill>
                <a:srgbClr val="0B3458"/>
              </a:solidFill>
            </a:endParaRPr>
          </a:p>
          <a:p>
            <a:pPr indent="-323850" lvl="0" marL="457200" rtl="0" algn="l">
              <a:lnSpc>
                <a:spcPct val="115000"/>
              </a:lnSpc>
              <a:spcBef>
                <a:spcPts val="300"/>
              </a:spcBef>
              <a:spcAft>
                <a:spcPts val="0"/>
              </a:spcAft>
              <a:buClr>
                <a:srgbClr val="0B3458"/>
              </a:buClr>
              <a:buSzPts val="1500"/>
              <a:buChar char="•"/>
            </a:pPr>
            <a:r>
              <a:rPr lang="en-GB" sz="1500">
                <a:solidFill>
                  <a:srgbClr val="0B3458"/>
                </a:solidFill>
              </a:rPr>
              <a:t>The core </a:t>
            </a:r>
            <a:r>
              <a:rPr b="1" lang="en-GB" sz="1500">
                <a:solidFill>
                  <a:srgbClr val="0B3458"/>
                </a:solidFill>
              </a:rPr>
              <a:t>obligations</a:t>
            </a:r>
            <a:r>
              <a:rPr lang="en-GB" sz="1500">
                <a:solidFill>
                  <a:srgbClr val="0B3458"/>
                </a:solidFill>
              </a:rPr>
              <a:t> of the RO </a:t>
            </a:r>
            <a:r>
              <a:rPr b="1" lang="en-GB" sz="1500">
                <a:solidFill>
                  <a:srgbClr val="0B3458"/>
                </a:solidFill>
              </a:rPr>
              <a:t>to operate a TLD</a:t>
            </a:r>
            <a:r>
              <a:rPr lang="en-GB" sz="1500">
                <a:solidFill>
                  <a:srgbClr val="0B3458"/>
                </a:solidFill>
              </a:rPr>
              <a:t>, the core obligations of ICANN, the term and termination provisions, fees, amendment process, and special provisions; </a:t>
            </a:r>
            <a:endParaRPr sz="1500">
              <a:solidFill>
                <a:srgbClr val="0B3458"/>
              </a:solidFill>
            </a:endParaRPr>
          </a:p>
          <a:p>
            <a:pPr indent="-323850" lvl="0" marL="457200" rtl="0" algn="l">
              <a:lnSpc>
                <a:spcPct val="115000"/>
              </a:lnSpc>
              <a:spcBef>
                <a:spcPts val="300"/>
              </a:spcBef>
              <a:spcAft>
                <a:spcPts val="0"/>
              </a:spcAft>
              <a:buClr>
                <a:srgbClr val="0B3458"/>
              </a:buClr>
              <a:buSzPts val="1500"/>
              <a:buChar char="•"/>
            </a:pPr>
            <a:r>
              <a:rPr lang="en-GB" sz="1500">
                <a:solidFill>
                  <a:srgbClr val="0B3458"/>
                </a:solidFill>
              </a:rPr>
              <a:t>Specifications that clearly define the </a:t>
            </a:r>
            <a:r>
              <a:rPr b="1" lang="en-GB" sz="1500">
                <a:solidFill>
                  <a:srgbClr val="0B3458"/>
                </a:solidFill>
              </a:rPr>
              <a:t>responsibilities</a:t>
            </a:r>
            <a:r>
              <a:rPr lang="en-GB" sz="1500">
                <a:solidFill>
                  <a:srgbClr val="0B3458"/>
                </a:solidFill>
              </a:rPr>
              <a:t>, </a:t>
            </a:r>
            <a:r>
              <a:rPr b="1" lang="en-GB" sz="1500">
                <a:solidFill>
                  <a:srgbClr val="0B3458"/>
                </a:solidFill>
              </a:rPr>
              <a:t>technical and operational standards</a:t>
            </a:r>
            <a:r>
              <a:rPr lang="en-GB" sz="1500">
                <a:solidFill>
                  <a:srgbClr val="0B3458"/>
                </a:solidFill>
              </a:rPr>
              <a:t>, and </a:t>
            </a:r>
            <a:r>
              <a:rPr b="1" lang="en-GB" sz="1500">
                <a:solidFill>
                  <a:srgbClr val="0B3458"/>
                </a:solidFill>
              </a:rPr>
              <a:t>obligations </a:t>
            </a:r>
            <a:r>
              <a:rPr lang="en-GB" sz="1500">
                <a:solidFill>
                  <a:srgbClr val="0B3458"/>
                </a:solidFill>
              </a:rPr>
              <a:t>that registry operators must follow to ensure the stable and secure operation of TLDs within the Domain Name System (DNS).</a:t>
            </a:r>
            <a:endParaRPr sz="1500">
              <a:solidFill>
                <a:srgbClr val="0B3458"/>
              </a:solidFill>
            </a:endParaRPr>
          </a:p>
          <a:p>
            <a:pPr indent="-323850" lvl="0" marL="457200" rtl="0" algn="l">
              <a:lnSpc>
                <a:spcPct val="115000"/>
              </a:lnSpc>
              <a:spcBef>
                <a:spcPts val="300"/>
              </a:spcBef>
              <a:spcAft>
                <a:spcPts val="300"/>
              </a:spcAft>
              <a:buClr>
                <a:srgbClr val="0B3458"/>
              </a:buClr>
              <a:buSzPts val="1500"/>
              <a:buChar char="•"/>
            </a:pPr>
            <a:r>
              <a:rPr lang="en-GB" sz="1500">
                <a:solidFill>
                  <a:srgbClr val="0B3458"/>
                </a:solidFill>
              </a:rPr>
              <a:t>Of note: Specification 12 (Community TLDs), Specification 13 (.BRAND TLDs), Specification 14 (Variant TLDs)</a:t>
            </a:r>
            <a:endParaRPr sz="1500">
              <a:solidFill>
                <a:srgbClr val="0B3458"/>
              </a:solidFill>
            </a:endParaRPr>
          </a:p>
        </p:txBody>
      </p:sp>
      <p:grpSp>
        <p:nvGrpSpPr>
          <p:cNvPr id="1005" name="Google Shape;1005;p41"/>
          <p:cNvGrpSpPr/>
          <p:nvPr/>
        </p:nvGrpSpPr>
        <p:grpSpPr>
          <a:xfrm>
            <a:off x="650014" y="3789128"/>
            <a:ext cx="529895" cy="529895"/>
            <a:chOff x="-438950" y="2444238"/>
            <a:chExt cx="914400" cy="914400"/>
          </a:xfrm>
        </p:grpSpPr>
        <p:pic>
          <p:nvPicPr>
            <p:cNvPr descr="Contract with solid fill" id="1006" name="Google Shape;1006;p41"/>
            <p:cNvPicPr preferRelativeResize="0"/>
            <p:nvPr/>
          </p:nvPicPr>
          <p:blipFill rotWithShape="1">
            <a:blip r:embed="rId3">
              <a:alphaModFix/>
            </a:blip>
            <a:srcRect b="0" l="0" r="0" t="0"/>
            <a:stretch/>
          </p:blipFill>
          <p:spPr>
            <a:xfrm>
              <a:off x="-438950" y="2444238"/>
              <a:ext cx="914400" cy="914400"/>
            </a:xfrm>
            <a:prstGeom prst="rect">
              <a:avLst/>
            </a:prstGeom>
            <a:noFill/>
            <a:ln>
              <a:noFill/>
            </a:ln>
          </p:spPr>
        </p:pic>
        <p:sp>
          <p:nvSpPr>
            <p:cNvPr id="1007" name="Google Shape;1007;p41"/>
            <p:cNvSpPr/>
            <p:nvPr/>
          </p:nvSpPr>
          <p:spPr>
            <a:xfrm>
              <a:off x="-258665" y="2532401"/>
              <a:ext cx="548640" cy="704088"/>
            </a:xfrm>
            <a:prstGeom prst="rect">
              <a:avLst/>
            </a:prstGeom>
            <a:noFill/>
            <a:ln cap="flat" cmpd="sng" w="38100">
              <a:solidFill>
                <a:srgbClr val="0C3458"/>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grpSp>
      <p:sp>
        <p:nvSpPr>
          <p:cNvPr id="1008" name="Google Shape;1008;p41"/>
          <p:cNvSpPr txBox="1"/>
          <p:nvPr/>
        </p:nvSpPr>
        <p:spPr>
          <a:xfrm>
            <a:off x="576000" y="1419779"/>
            <a:ext cx="10905900" cy="677100"/>
          </a:xfrm>
          <a:prstGeom prst="rect">
            <a:avLst/>
          </a:prstGeom>
          <a:noFill/>
          <a:ln>
            <a:noFill/>
          </a:ln>
        </p:spPr>
        <p:txBody>
          <a:bodyPr anchorCtr="0" anchor="t" bIns="60925" lIns="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1" lang="en-GB" sz="1800">
                <a:solidFill>
                  <a:srgbClr val="0B3458"/>
                </a:solidFill>
              </a:rPr>
              <a:t>Successful New gTLD Program 2026 Round applicants will be required to sign the *2026 Base RA to operate the TLD</a:t>
            </a:r>
            <a:endParaRPr b="1" sz="1800">
              <a:solidFill>
                <a:srgbClr val="0B3458"/>
              </a:solidFill>
            </a:endParaRPr>
          </a:p>
        </p:txBody>
      </p:sp>
      <p:grpSp>
        <p:nvGrpSpPr>
          <p:cNvPr id="1009" name="Google Shape;1009;p41"/>
          <p:cNvGrpSpPr/>
          <p:nvPr/>
        </p:nvGrpSpPr>
        <p:grpSpPr>
          <a:xfrm>
            <a:off x="707027" y="2200190"/>
            <a:ext cx="415868" cy="410388"/>
            <a:chOff x="784704" y="2200190"/>
            <a:chExt cx="415868" cy="410388"/>
          </a:xfrm>
        </p:grpSpPr>
        <p:grpSp>
          <p:nvGrpSpPr>
            <p:cNvPr id="1010" name="Google Shape;1010;p41"/>
            <p:cNvGrpSpPr/>
            <p:nvPr/>
          </p:nvGrpSpPr>
          <p:grpSpPr>
            <a:xfrm>
              <a:off x="784704" y="2200190"/>
              <a:ext cx="415868" cy="410388"/>
              <a:chOff x="619502" y="1330195"/>
              <a:chExt cx="418884" cy="413364"/>
            </a:xfrm>
          </p:grpSpPr>
          <p:sp>
            <p:nvSpPr>
              <p:cNvPr id="1011" name="Google Shape;1011;p41"/>
              <p:cNvSpPr/>
              <p:nvPr/>
            </p:nvSpPr>
            <p:spPr>
              <a:xfrm>
                <a:off x="619502" y="1330195"/>
                <a:ext cx="418884" cy="413364"/>
              </a:xfrm>
              <a:prstGeom prst="roundRect">
                <a:avLst>
                  <a:gd fmla="val 16667" name="adj"/>
                </a:avLst>
              </a:prstGeom>
              <a:solidFill>
                <a:srgbClr val="F1633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pic>
            <p:nvPicPr>
              <p:cNvPr descr="Bullseye with solid fill" id="1012" name="Google Shape;1012;p41"/>
              <p:cNvPicPr preferRelativeResize="0"/>
              <p:nvPr/>
            </p:nvPicPr>
            <p:blipFill rotWithShape="1">
              <a:blip r:embed="rId4">
                <a:alphaModFix/>
              </a:blip>
              <a:srcRect b="0" l="0" r="0" t="0"/>
              <a:stretch/>
            </p:blipFill>
            <p:spPr>
              <a:xfrm>
                <a:off x="666033" y="1373966"/>
                <a:ext cx="325821" cy="325821"/>
              </a:xfrm>
              <a:prstGeom prst="rect">
                <a:avLst/>
              </a:prstGeom>
              <a:noFill/>
              <a:ln>
                <a:noFill/>
              </a:ln>
            </p:spPr>
          </p:pic>
        </p:grpSp>
        <p:sp>
          <p:nvSpPr>
            <p:cNvPr id="1013" name="Google Shape;1013;p41"/>
            <p:cNvSpPr/>
            <p:nvPr/>
          </p:nvSpPr>
          <p:spPr>
            <a:xfrm>
              <a:off x="953050" y="2376017"/>
              <a:ext cx="68400" cy="68400"/>
            </a:xfrm>
            <a:prstGeom prst="ellipse">
              <a:avLst/>
            </a:prstGeom>
            <a:solidFill>
              <a:srgbClr val="002A4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1014" name="Google Shape;1014;p41" title="11Contracting.png"/>
          <p:cNvPicPr preferRelativeResize="0"/>
          <p:nvPr/>
        </p:nvPicPr>
        <p:blipFill>
          <a:blip r:embed="rId5">
            <a:alphaModFix/>
          </a:blip>
          <a:stretch>
            <a:fillRect/>
          </a:stretch>
        </p:blipFill>
        <p:spPr>
          <a:xfrm>
            <a:off x="5266800" y="-13033"/>
            <a:ext cx="5497201" cy="933077"/>
          </a:xfrm>
          <a:prstGeom prst="rect">
            <a:avLst/>
          </a:prstGeom>
          <a:noFill/>
          <a:ln>
            <a:noFill/>
          </a:ln>
        </p:spPr>
      </p:pic>
      <p:sp>
        <p:nvSpPr>
          <p:cNvPr id="1015" name="Google Shape;1015;p41"/>
          <p:cNvSpPr txBox="1"/>
          <p:nvPr/>
        </p:nvSpPr>
        <p:spPr>
          <a:xfrm>
            <a:off x="3650474" y="6516700"/>
            <a:ext cx="8120100" cy="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200"/>
              <a:t>*The anticipated review of the proposed 2026 Base RA by the ICANN Board will be in March 2026 at ICANN85.</a:t>
            </a:r>
            <a:endParaRPr b="1" i="1"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g39a173cb8d0_0_235">
            <a:hlinkClick action="ppaction://hlinksldjump" r:id="rId3"/>
          </p:cNvPr>
          <p:cNvSpPr txBox="1"/>
          <p:nvPr/>
        </p:nvSpPr>
        <p:spPr>
          <a:xfrm>
            <a:off x="674550" y="670825"/>
            <a:ext cx="26133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GB" sz="1500" u="sng" cap="none" strike="noStrike">
                <a:solidFill>
                  <a:srgbClr val="4CCDD5"/>
                </a:solidFill>
                <a:latin typeface="Arial"/>
                <a:ea typeface="Arial"/>
                <a:cs typeface="Arial"/>
                <a:sym typeface="Arial"/>
              </a:rPr>
              <a:t>Back to Table of Contents</a:t>
            </a:r>
            <a:endParaRPr b="0" i="1" sz="1500" u="sng" cap="none" strike="noStrike">
              <a:solidFill>
                <a:srgbClr val="4CCDD5"/>
              </a:solidFill>
              <a:latin typeface="Arial"/>
              <a:ea typeface="Arial"/>
              <a:cs typeface="Arial"/>
              <a:sym typeface="Arial"/>
            </a:endParaRPr>
          </a:p>
        </p:txBody>
      </p:sp>
      <p:sp>
        <p:nvSpPr>
          <p:cNvPr id="1022" name="Google Shape;1022;g39a173cb8d0_0_235"/>
          <p:cNvSpPr txBox="1"/>
          <p:nvPr>
            <p:ph idx="1" type="body"/>
          </p:nvPr>
        </p:nvSpPr>
        <p:spPr>
          <a:xfrm>
            <a:off x="540000" y="2160000"/>
            <a:ext cx="7891800" cy="1269000"/>
          </a:xfrm>
          <a:prstGeom prst="rect">
            <a:avLst/>
          </a:prstGeom>
          <a:solidFill>
            <a:srgbClr val="4CCED5"/>
          </a:solidFill>
          <a:ln>
            <a:noFill/>
          </a:ln>
        </p:spPr>
        <p:txBody>
          <a:bodyPr anchorCtr="0" anchor="t" bIns="0" lIns="0" spcFirstLastPara="1" rIns="0" wrap="square" tIns="0">
            <a:noAutofit/>
          </a:bodyPr>
          <a:lstStyle/>
          <a:p>
            <a:pPr indent="0" lvl="0" marL="0" rtl="0" algn="l">
              <a:spcBef>
                <a:spcPts val="0"/>
              </a:spcBef>
              <a:spcAft>
                <a:spcPts val="0"/>
              </a:spcAft>
              <a:buNone/>
            </a:pPr>
            <a:r>
              <a:rPr lang="en-GB">
                <a:extLst>
                  <a:ext uri="http://customooxmlschemas.google.com/">
                    <go:slidesCustomData xmlns:go="http://customooxmlschemas.google.com/" textRoundtripDataId="195"/>
                  </a:ext>
                </a:extLst>
              </a:rPr>
              <a:t>Onboarding and Delegation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7200"/>
              <a:buNone/>
            </a:pPr>
            <a:r>
              <a:t/>
            </a:r>
            <a:endParaRPr/>
          </a:p>
          <a:p>
            <a:pPr indent="0" lvl="0" marL="0" rtl="0" algn="l">
              <a:lnSpc>
                <a:spcPct val="100000"/>
              </a:lnSpc>
              <a:spcBef>
                <a:spcPts val="0"/>
              </a:spcBef>
              <a:spcAft>
                <a:spcPts val="0"/>
              </a:spcAft>
              <a:buSzPts val="7200"/>
              <a:buNone/>
            </a:pPr>
            <a:r>
              <a:t/>
            </a:r>
            <a:endParaRPr/>
          </a:p>
        </p:txBody>
      </p:sp>
      <p:sp>
        <p:nvSpPr>
          <p:cNvPr id="1023" name="Google Shape;1023;g39a173cb8d0_0_235"/>
          <p:cNvSpPr txBox="1"/>
          <p:nvPr/>
        </p:nvSpPr>
        <p:spPr>
          <a:xfrm>
            <a:off x="540000" y="3571200"/>
            <a:ext cx="7751700" cy="4515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2133">
                <a:solidFill>
                  <a:schemeClr val="lt1"/>
                </a:solidFill>
              </a:rPr>
              <a:t>Overview of the onboarding and delegation process.</a:t>
            </a:r>
            <a:endParaRPr sz="2133">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43"/>
          <p:cNvSpPr/>
          <p:nvPr/>
        </p:nvSpPr>
        <p:spPr>
          <a:xfrm>
            <a:off x="8204900" y="4216050"/>
            <a:ext cx="3407700" cy="14445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rtl="0" algn="l">
              <a:spcBef>
                <a:spcPts val="1000"/>
              </a:spcBef>
              <a:spcAft>
                <a:spcPts val="0"/>
              </a:spcAft>
              <a:buNone/>
            </a:pPr>
            <a:r>
              <a:rPr lang="en-GB">
                <a:solidFill>
                  <a:srgbClr val="0B3458"/>
                </a:solidFill>
              </a:rPr>
              <a:t>Setup and testing of Trademark Database (TMDB) access and use</a:t>
            </a:r>
            <a:endParaRPr>
              <a:solidFill>
                <a:srgbClr val="0B3458"/>
              </a:solidFill>
            </a:endParaRPr>
          </a:p>
          <a:p>
            <a:pPr indent="0" lvl="0" marL="0" rtl="0" algn="l">
              <a:spcBef>
                <a:spcPts val="0"/>
              </a:spcBef>
              <a:spcAft>
                <a:spcPts val="0"/>
              </a:spcAft>
              <a:buNone/>
            </a:pPr>
            <a:r>
              <a:t/>
            </a:r>
            <a:endParaRPr>
              <a:solidFill>
                <a:srgbClr val="0B3458"/>
              </a:solidFill>
            </a:endParaRPr>
          </a:p>
          <a:p>
            <a:pPr indent="0" lvl="0" marL="0" rtl="0" algn="l">
              <a:spcBef>
                <a:spcPts val="0"/>
              </a:spcBef>
              <a:spcAft>
                <a:spcPts val="0"/>
              </a:spcAft>
              <a:buNone/>
            </a:pPr>
            <a:r>
              <a:rPr lang="en-GB">
                <a:solidFill>
                  <a:srgbClr val="0B3458"/>
                </a:solidFill>
              </a:rPr>
              <a:t>Establish Sunrise, Claims, and other Launch periods for TLD</a:t>
            </a:r>
            <a:endParaRPr sz="1867"/>
          </a:p>
        </p:txBody>
      </p:sp>
      <p:sp>
        <p:nvSpPr>
          <p:cNvPr id="1029" name="Google Shape;1029;p43"/>
          <p:cNvSpPr txBox="1"/>
          <p:nvPr>
            <p:ph type="title"/>
          </p:nvPr>
        </p:nvSpPr>
        <p:spPr>
          <a:xfrm>
            <a:off x="576000" y="900000"/>
            <a:ext cx="11196300" cy="57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3200"/>
              <a:buFont typeface="Arial"/>
              <a:buNone/>
            </a:pPr>
            <a:r>
              <a:rPr lang="en-GB" sz="3733">
                <a:extLst>
                  <a:ext uri="http://customooxmlschemas.google.com/">
                    <go:slidesCustomData xmlns:go="http://customooxmlschemas.google.com/" textRoundtripDataId="196"/>
                  </a:ext>
                </a:extLst>
              </a:rPr>
              <a:t>Onboarding and Delegation (Overview)</a:t>
            </a:r>
            <a:endParaRPr sz="3733"/>
          </a:p>
          <a:p>
            <a:pPr indent="0" lvl="0" marL="0" marR="0" rtl="0" algn="l">
              <a:lnSpc>
                <a:spcPct val="100000"/>
              </a:lnSpc>
              <a:spcBef>
                <a:spcPts val="0"/>
              </a:spcBef>
              <a:spcAft>
                <a:spcPts val="0"/>
              </a:spcAft>
              <a:buClr>
                <a:srgbClr val="0B3458"/>
              </a:buClr>
              <a:buSzPts val="3200"/>
              <a:buFont typeface="Arial"/>
              <a:buNone/>
            </a:pPr>
            <a:r>
              <a:t/>
            </a:r>
            <a:endParaRPr sz="3733"/>
          </a:p>
          <a:p>
            <a:pPr indent="0" lvl="0" marL="0" rtl="0" algn="l">
              <a:lnSpc>
                <a:spcPct val="100000"/>
              </a:lnSpc>
              <a:spcBef>
                <a:spcPts val="0"/>
              </a:spcBef>
              <a:spcAft>
                <a:spcPts val="0"/>
              </a:spcAft>
              <a:buSzPts val="3700"/>
              <a:buNone/>
            </a:pPr>
            <a:r>
              <a:t/>
            </a:r>
            <a:endParaRPr sz="3733"/>
          </a:p>
        </p:txBody>
      </p:sp>
      <p:sp>
        <p:nvSpPr>
          <p:cNvPr id="1030" name="Google Shape;1030;p43"/>
          <p:cNvSpPr/>
          <p:nvPr/>
        </p:nvSpPr>
        <p:spPr>
          <a:xfrm>
            <a:off x="550341" y="1888007"/>
            <a:ext cx="3407600" cy="3772565"/>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031" name="Google Shape;1031;p43"/>
          <p:cNvSpPr/>
          <p:nvPr/>
        </p:nvSpPr>
        <p:spPr>
          <a:xfrm>
            <a:off x="841823" y="2042329"/>
            <a:ext cx="2112800" cy="43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lang="en-GB">
                <a:solidFill>
                  <a:srgbClr val="0B3458"/>
                </a:solidFill>
              </a:rPr>
              <a:t>Onboarding</a:t>
            </a:r>
            <a:endParaRPr b="0" i="0" sz="1400" u="none" cap="none" strike="noStrike">
              <a:solidFill>
                <a:srgbClr val="0B3458"/>
              </a:solidFill>
              <a:latin typeface="Arial"/>
              <a:ea typeface="Arial"/>
              <a:cs typeface="Arial"/>
              <a:sym typeface="Arial"/>
            </a:endParaRPr>
          </a:p>
        </p:txBody>
      </p:sp>
      <p:sp>
        <p:nvSpPr>
          <p:cNvPr id="1032" name="Google Shape;1032;p43"/>
          <p:cNvSpPr/>
          <p:nvPr/>
        </p:nvSpPr>
        <p:spPr>
          <a:xfrm>
            <a:off x="832800" y="2338027"/>
            <a:ext cx="2965500" cy="3206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B3458"/>
                </a:solidFill>
                <a:latin typeface="Arial"/>
                <a:ea typeface="Arial"/>
                <a:cs typeface="Arial"/>
                <a:sym typeface="Arial"/>
              </a:rPr>
              <a:t>What is it?</a:t>
            </a:r>
            <a:endParaRPr b="0" i="0" sz="1867"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GB">
                <a:solidFill>
                  <a:srgbClr val="0B3458"/>
                </a:solidFill>
              </a:rPr>
              <a:t>Registry operators must complete onboarding activities for ICANN’s systems and processes, including:</a:t>
            </a:r>
            <a:endParaRPr>
              <a:solidFill>
                <a:srgbClr val="0B3458"/>
              </a:solidFill>
            </a:endParaRPr>
          </a:p>
          <a:p>
            <a:pPr indent="0" lvl="0" marL="0" marR="0" rtl="0" algn="l">
              <a:lnSpc>
                <a:spcPct val="100000"/>
              </a:lnSpc>
              <a:spcBef>
                <a:spcPts val="0"/>
              </a:spcBef>
              <a:spcAft>
                <a:spcPts val="0"/>
              </a:spcAft>
              <a:buNone/>
            </a:pPr>
            <a:r>
              <a:rPr lang="en-GB">
                <a:solidFill>
                  <a:srgbClr val="0B3458"/>
                </a:solidFill>
              </a:rPr>
              <a:t>collection of registry contacts and technical information to setup registry processes required by the Registry Agreement.</a:t>
            </a:r>
            <a:endParaRPr>
              <a:solidFill>
                <a:srgbClr val="F1603B"/>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rgbClr val="0B3458"/>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rgbClr val="0B3458"/>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rgbClr val="0B3458"/>
              </a:solidFill>
            </a:endParaRPr>
          </a:p>
        </p:txBody>
      </p:sp>
      <p:sp>
        <p:nvSpPr>
          <p:cNvPr id="1033" name="Google Shape;1033;p43"/>
          <p:cNvSpPr/>
          <p:nvPr/>
        </p:nvSpPr>
        <p:spPr>
          <a:xfrm>
            <a:off x="709967" y="1755041"/>
            <a:ext cx="1228800" cy="244800"/>
          </a:xfrm>
          <a:prstGeom prst="rect">
            <a:avLst/>
          </a:prstGeom>
          <a:solidFill>
            <a:srgbClr val="E85D20"/>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Component  1</a:t>
            </a:r>
            <a:endParaRPr b="0" i="0" sz="1867" u="none" cap="none" strike="noStrike">
              <a:solidFill>
                <a:srgbClr val="000000"/>
              </a:solidFill>
              <a:latin typeface="Arial"/>
              <a:ea typeface="Arial"/>
              <a:cs typeface="Arial"/>
              <a:sym typeface="Arial"/>
            </a:endParaRPr>
          </a:p>
        </p:txBody>
      </p:sp>
      <p:sp>
        <p:nvSpPr>
          <p:cNvPr id="1034" name="Google Shape;1034;p43"/>
          <p:cNvSpPr/>
          <p:nvPr/>
        </p:nvSpPr>
        <p:spPr>
          <a:xfrm>
            <a:off x="4377631" y="1888007"/>
            <a:ext cx="3407600" cy="3772564"/>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035" name="Google Shape;1035;p43"/>
          <p:cNvSpPr/>
          <p:nvPr/>
        </p:nvSpPr>
        <p:spPr>
          <a:xfrm>
            <a:off x="4669100" y="2042325"/>
            <a:ext cx="2620200" cy="43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lang="en-GB">
                <a:solidFill>
                  <a:srgbClr val="0B3458"/>
                </a:solidFill>
              </a:rPr>
              <a:t>Pre-Delegation Testing (PDT)</a:t>
            </a:r>
            <a:endParaRPr b="0" i="0" sz="1400" u="none" cap="none" strike="noStrike">
              <a:solidFill>
                <a:srgbClr val="0B3458"/>
              </a:solidFill>
              <a:latin typeface="Arial"/>
              <a:ea typeface="Arial"/>
              <a:cs typeface="Arial"/>
              <a:sym typeface="Arial"/>
            </a:endParaRPr>
          </a:p>
        </p:txBody>
      </p:sp>
      <p:sp>
        <p:nvSpPr>
          <p:cNvPr id="1036" name="Google Shape;1036;p43"/>
          <p:cNvSpPr/>
          <p:nvPr/>
        </p:nvSpPr>
        <p:spPr>
          <a:xfrm>
            <a:off x="4689025" y="2338026"/>
            <a:ext cx="2965500" cy="276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B3458"/>
                </a:solidFill>
                <a:latin typeface="Arial"/>
                <a:ea typeface="Arial"/>
                <a:cs typeface="Arial"/>
                <a:sym typeface="Arial"/>
              </a:rPr>
              <a:t>What is it?</a:t>
            </a:r>
            <a:endParaRPr b="0" i="0" sz="1867"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GB">
                <a:solidFill>
                  <a:srgbClr val="0B3458"/>
                </a:solidFill>
              </a:rPr>
              <a:t>The purpose of the PDT is to verify that the </a:t>
            </a:r>
            <a:r>
              <a:rPr lang="en-GB">
                <a:solidFill>
                  <a:srgbClr val="0B3458"/>
                </a:solidFill>
                <a:extLst>
                  <a:ext uri="http://customooxmlschemas.google.com/">
                    <go:slidesCustomData xmlns:go="http://customooxmlschemas.google.com/" textRoundtripDataId="197"/>
                  </a:ext>
                </a:extLst>
              </a:rPr>
              <a:t>registry</a:t>
            </a:r>
            <a:r>
              <a:rPr lang="en-GB">
                <a:solidFill>
                  <a:srgbClr val="0B3458"/>
                </a:solidFill>
              </a:rPr>
              <a:t> operator</a:t>
            </a:r>
            <a:r>
              <a:rPr lang="en-GB">
                <a:solidFill>
                  <a:srgbClr val="0B3458"/>
                </a:solidFill>
              </a:rPr>
              <a:t> has met its commitment to establish registry operations in accordance with the </a:t>
            </a:r>
            <a:r>
              <a:rPr lang="en-GB">
                <a:solidFill>
                  <a:srgbClr val="0B3458"/>
                </a:solidFill>
                <a:extLst>
                  <a:ext uri="http://customooxmlschemas.google.com/">
                    <go:slidesCustomData xmlns:go="http://customooxmlschemas.google.com/" textRoundtripDataId="198"/>
                  </a:ext>
                </a:extLst>
              </a:rPr>
              <a:t>technical and operational criteria required in the 2026 Registry Agreement.</a:t>
            </a:r>
            <a:r>
              <a:rPr lang="en-GB">
                <a:solidFill>
                  <a:srgbClr val="0B3458"/>
                </a:solidFill>
              </a:rPr>
              <a:t> </a:t>
            </a:r>
            <a:endParaRPr>
              <a:solidFill>
                <a:srgbClr val="0B3458"/>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rgbClr val="0B3458"/>
              </a:solidFill>
            </a:endParaRPr>
          </a:p>
          <a:p>
            <a:pPr indent="0" lvl="0" marL="0" marR="0" rtl="0" algn="l">
              <a:lnSpc>
                <a:spcPct val="100000"/>
              </a:lnSpc>
              <a:spcBef>
                <a:spcPts val="0"/>
              </a:spcBef>
              <a:spcAft>
                <a:spcPts val="0"/>
              </a:spcAft>
              <a:buClr>
                <a:srgbClr val="000000"/>
              </a:buClr>
              <a:buSzPts val="1400"/>
              <a:buFont typeface="Arial"/>
              <a:buNone/>
            </a:pPr>
            <a:r>
              <a:rPr lang="en-GB">
                <a:solidFill>
                  <a:srgbClr val="0B3458"/>
                </a:solidFill>
                <a:extLst>
                  <a:ext uri="http://customooxmlschemas.google.com/">
                    <go:slidesCustomData xmlns:go="http://customooxmlschemas.google.com/" textRoundtripDataId="199"/>
                  </a:ext>
                </a:extLst>
              </a:rPr>
              <a:t>Each TLD will be required to complete PDT as a prerequisite to delegation into the root zone.</a:t>
            </a:r>
            <a:endParaRPr i="0" sz="1867" u="none" cap="none" strike="noStrike">
              <a:solidFill>
                <a:srgbClr val="0B3458"/>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p:txBody>
      </p:sp>
      <p:sp>
        <p:nvSpPr>
          <p:cNvPr id="1037" name="Google Shape;1037;p43"/>
          <p:cNvSpPr/>
          <p:nvPr/>
        </p:nvSpPr>
        <p:spPr>
          <a:xfrm>
            <a:off x="4537256" y="1755041"/>
            <a:ext cx="1228800" cy="244800"/>
          </a:xfrm>
          <a:prstGeom prst="rect">
            <a:avLst/>
          </a:prstGeom>
          <a:solidFill>
            <a:srgbClr val="E85D20"/>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Component  2</a:t>
            </a:r>
            <a:endParaRPr b="0" i="0" sz="1867" u="none" cap="none" strike="noStrike">
              <a:solidFill>
                <a:srgbClr val="000000"/>
              </a:solidFill>
              <a:latin typeface="Arial"/>
              <a:ea typeface="Arial"/>
              <a:cs typeface="Arial"/>
              <a:sym typeface="Arial"/>
            </a:endParaRPr>
          </a:p>
        </p:txBody>
      </p:sp>
      <p:sp>
        <p:nvSpPr>
          <p:cNvPr id="1038" name="Google Shape;1038;p43"/>
          <p:cNvSpPr/>
          <p:nvPr/>
        </p:nvSpPr>
        <p:spPr>
          <a:xfrm>
            <a:off x="8204925" y="1888000"/>
            <a:ext cx="3407700" cy="2020200"/>
          </a:xfrm>
          <a:prstGeom prst="rect">
            <a:avLst/>
          </a:prstGeom>
          <a:solidFill>
            <a:srgbClr val="F8F9FA"/>
          </a:solidFill>
          <a:ln cap="flat" cmpd="sng" w="1827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039" name="Google Shape;1039;p43"/>
          <p:cNvSpPr/>
          <p:nvPr/>
        </p:nvSpPr>
        <p:spPr>
          <a:xfrm>
            <a:off x="8496400" y="2042324"/>
            <a:ext cx="2947200" cy="24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B3458"/>
                </a:solidFill>
                <a:latin typeface="Arial"/>
                <a:ea typeface="Arial"/>
                <a:cs typeface="Arial"/>
                <a:sym typeface="Arial"/>
              </a:rPr>
              <a:t>Delegation to the Root Zone</a:t>
            </a:r>
            <a:endParaRPr b="0" i="0" sz="1400" u="none" cap="none" strike="noStrike">
              <a:solidFill>
                <a:srgbClr val="0B3458"/>
              </a:solidFill>
              <a:latin typeface="Arial"/>
              <a:ea typeface="Arial"/>
              <a:cs typeface="Arial"/>
              <a:sym typeface="Arial"/>
            </a:endParaRPr>
          </a:p>
        </p:txBody>
      </p:sp>
      <p:sp>
        <p:nvSpPr>
          <p:cNvPr id="1040" name="Google Shape;1040;p43"/>
          <p:cNvSpPr/>
          <p:nvPr/>
        </p:nvSpPr>
        <p:spPr>
          <a:xfrm>
            <a:off x="8519975" y="2338027"/>
            <a:ext cx="2841300" cy="157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B3458"/>
                </a:solidFill>
                <a:latin typeface="Arial"/>
                <a:ea typeface="Arial"/>
                <a:cs typeface="Arial"/>
                <a:sym typeface="Arial"/>
              </a:rPr>
              <a:t>What is it?</a:t>
            </a:r>
            <a:endParaRPr b="0" i="0" sz="1867"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B3458"/>
                </a:solidFill>
                <a:latin typeface="Arial"/>
                <a:ea typeface="Arial"/>
                <a:cs typeface="Arial"/>
                <a:sym typeface="Arial"/>
              </a:rPr>
              <a:t>The process through which the TLD is delegated into the root zone</a:t>
            </a:r>
            <a:r>
              <a:rPr lang="en-GB">
                <a:solidFill>
                  <a:srgbClr val="0B3458"/>
                </a:solidFill>
              </a:rPr>
              <a:t>, which considers working with IANA. </a:t>
            </a:r>
            <a:r>
              <a:rPr lang="en-GB">
                <a:solidFill>
                  <a:srgbClr val="0B3458"/>
                </a:solidFill>
                <a:extLst>
                  <a:ext uri="http://customooxmlschemas.google.com/">
                    <go:slidesCustomData xmlns:go="http://customooxmlschemas.google.com/" textRoundtripDataId="200"/>
                  </a:ext>
                </a:extLst>
              </a:rPr>
              <a:t>The new gTLD becomes active in the DNS and is available for </a:t>
            </a:r>
            <a:r>
              <a:rPr lang="en-GB">
                <a:solidFill>
                  <a:srgbClr val="0B3458"/>
                </a:solidFill>
                <a:extLst>
                  <a:ext uri="http://customooxmlschemas.google.com/">
                    <go:slidesCustomData xmlns:go="http://customooxmlschemas.google.com/" textRoundtripDataId="201"/>
                  </a:ext>
                </a:extLst>
              </a:rPr>
              <a:t>public</a:t>
            </a:r>
            <a:r>
              <a:rPr lang="en-GB">
                <a:solidFill>
                  <a:srgbClr val="0B3458"/>
                </a:solidFill>
                <a:extLst>
                  <a:ext uri="http://customooxmlschemas.google.com/">
                    <go:slidesCustomData xmlns:go="http://customooxmlschemas.google.com/" textRoundtripDataId="202"/>
                  </a:ext>
                </a:extLst>
              </a:rPr>
              <a:t> use.</a:t>
            </a:r>
            <a:endParaRPr>
              <a:solidFill>
                <a:srgbClr val="0B3458"/>
              </a:solidFill>
            </a:endParaRPr>
          </a:p>
        </p:txBody>
      </p:sp>
      <p:sp>
        <p:nvSpPr>
          <p:cNvPr id="1041" name="Google Shape;1041;p43"/>
          <p:cNvSpPr/>
          <p:nvPr/>
        </p:nvSpPr>
        <p:spPr>
          <a:xfrm>
            <a:off x="8364547" y="1755041"/>
            <a:ext cx="1228800" cy="244800"/>
          </a:xfrm>
          <a:prstGeom prst="rect">
            <a:avLst/>
          </a:prstGeom>
          <a:solidFill>
            <a:srgbClr val="E85D20"/>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i="0" lang="en-GB" sz="1333" u="none" cap="none" strike="noStrike">
                <a:solidFill>
                  <a:schemeClr val="lt1"/>
                </a:solidFill>
                <a:latin typeface="Arial"/>
                <a:ea typeface="Arial"/>
                <a:cs typeface="Arial"/>
                <a:sym typeface="Arial"/>
              </a:rPr>
              <a:t>Component  3</a:t>
            </a:r>
            <a:endParaRPr b="0" i="0" sz="1867" u="none" cap="none" strike="noStrike">
              <a:solidFill>
                <a:srgbClr val="000000"/>
              </a:solidFill>
              <a:latin typeface="Arial"/>
              <a:ea typeface="Arial"/>
              <a:cs typeface="Arial"/>
              <a:sym typeface="Arial"/>
            </a:endParaRPr>
          </a:p>
        </p:txBody>
      </p:sp>
      <p:sp>
        <p:nvSpPr>
          <p:cNvPr id="1042" name="Google Shape;1042;p43"/>
          <p:cNvSpPr/>
          <p:nvPr/>
        </p:nvSpPr>
        <p:spPr>
          <a:xfrm>
            <a:off x="540000" y="5950547"/>
            <a:ext cx="10805200" cy="776800"/>
          </a:xfrm>
          <a:prstGeom prst="roundRect">
            <a:avLst>
              <a:gd fmla="val 3182" name="adj"/>
            </a:avLst>
          </a:prstGeom>
          <a:solidFill>
            <a:srgbClr val="F2BF26"/>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1043" name="Google Shape;1043;p43"/>
          <p:cNvSpPr/>
          <p:nvPr/>
        </p:nvSpPr>
        <p:spPr>
          <a:xfrm>
            <a:off x="601992" y="5949625"/>
            <a:ext cx="10805200" cy="776800"/>
          </a:xfrm>
          <a:prstGeom prst="roundRect">
            <a:avLst>
              <a:gd fmla="val 0" name="adj"/>
            </a:avLst>
          </a:prstGeom>
          <a:solidFill>
            <a:srgbClr val="F1603B"/>
          </a:solidFill>
          <a:ln>
            <a:noFill/>
          </a:ln>
          <a:effectLst>
            <a:outerShdw blurRad="50800" rotWithShape="0" algn="tl" dir="2700000" dist="38100">
              <a:srgbClr val="000000">
                <a:alpha val="40000"/>
              </a:srgbClr>
            </a:outerShdw>
          </a:effectLst>
        </p:spPr>
        <p:txBody>
          <a:bodyPr anchorCtr="0" anchor="t" bIns="60925" lIns="365725"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C3458"/>
              </a:solidFill>
              <a:latin typeface="Arial"/>
              <a:ea typeface="Arial"/>
              <a:cs typeface="Arial"/>
              <a:sym typeface="Arial"/>
            </a:endParaRPr>
          </a:p>
        </p:txBody>
      </p:sp>
      <p:sp>
        <p:nvSpPr>
          <p:cNvPr id="1044" name="Google Shape;1044;p43"/>
          <p:cNvSpPr/>
          <p:nvPr/>
        </p:nvSpPr>
        <p:spPr>
          <a:xfrm>
            <a:off x="826003" y="6052136"/>
            <a:ext cx="558400" cy="551200"/>
          </a:xfrm>
          <a:prstGeom prst="roundRect">
            <a:avLst>
              <a:gd fmla="val 16667" name="adj"/>
            </a:avLst>
          </a:prstGeom>
          <a:solidFill>
            <a:srgbClr val="F48063"/>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1045" name="Google Shape;1045;p43"/>
          <p:cNvSpPr txBox="1"/>
          <p:nvPr/>
        </p:nvSpPr>
        <p:spPr>
          <a:xfrm>
            <a:off x="1514047" y="6009476"/>
            <a:ext cx="8920800" cy="656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733"/>
              <a:buFont typeface="Arial"/>
              <a:buNone/>
            </a:pPr>
            <a:r>
              <a:rPr b="1" i="0" lang="en-GB" sz="1733" u="none" cap="none" strike="noStrike">
                <a:solidFill>
                  <a:srgbClr val="FFFFFF"/>
                </a:solidFill>
                <a:latin typeface="Arial"/>
                <a:ea typeface="Arial"/>
                <a:cs typeface="Arial"/>
                <a:sym typeface="Arial"/>
              </a:rPr>
              <a:t>ICANN provides detailed guidance and training to contracted parties throughout the process, via the </a:t>
            </a:r>
            <a:r>
              <a:rPr b="1" lang="en-GB" sz="1733">
                <a:solidFill>
                  <a:srgbClr val="FFFFFF"/>
                </a:solidFill>
                <a:extLst>
                  <a:ext uri="http://customooxmlschemas.google.com/">
                    <go:slidesCustomData xmlns:go="http://customooxmlschemas.google.com/" textRoundtripDataId="203"/>
                  </a:ext>
                </a:extLst>
              </a:rPr>
              <a:t>GDD </a:t>
            </a:r>
            <a:r>
              <a:rPr b="1" i="0" lang="en-GB" sz="1733" u="none" cap="none" strike="noStrike">
                <a:solidFill>
                  <a:srgbClr val="FFFFFF"/>
                </a:solidFill>
                <a:latin typeface="Arial"/>
                <a:ea typeface="Arial"/>
                <a:cs typeface="Arial"/>
                <a:sym typeface="Arial"/>
                <a:extLst>
                  <a:ext uri="http://customooxmlschemas.google.com/">
                    <go:slidesCustomData xmlns:go="http://customooxmlschemas.google.com/" textRoundtripDataId="204"/>
                  </a:ext>
                </a:extLst>
              </a:rPr>
              <a:t>Accounts and Services Team</a:t>
            </a:r>
            <a:r>
              <a:rPr b="1" i="0" lang="en-GB" sz="1733" u="none" cap="none" strike="noStrike">
                <a:solidFill>
                  <a:srgbClr val="FFFFFF"/>
                </a:solidFill>
                <a:latin typeface="Arial"/>
                <a:ea typeface="Arial"/>
                <a:cs typeface="Arial"/>
                <a:sym typeface="Arial"/>
              </a:rPr>
              <a:t>.</a:t>
            </a:r>
            <a:endParaRPr b="0" i="0" sz="1733" u="none" cap="none" strike="noStrike">
              <a:solidFill>
                <a:srgbClr val="002C47"/>
              </a:solidFill>
              <a:latin typeface="Arial"/>
              <a:ea typeface="Arial"/>
              <a:cs typeface="Arial"/>
              <a:sym typeface="Arial"/>
            </a:endParaRPr>
          </a:p>
        </p:txBody>
      </p:sp>
      <p:pic>
        <p:nvPicPr>
          <p:cNvPr id="1046" name="Google Shape;1046;p43"/>
          <p:cNvPicPr preferRelativeResize="0"/>
          <p:nvPr/>
        </p:nvPicPr>
        <p:blipFill rotWithShape="1">
          <a:blip r:embed="rId3">
            <a:alphaModFix/>
          </a:blip>
          <a:srcRect b="0" l="0" r="0" t="0"/>
          <a:stretch/>
        </p:blipFill>
        <p:spPr>
          <a:xfrm>
            <a:off x="920588" y="6132976"/>
            <a:ext cx="373133" cy="373133"/>
          </a:xfrm>
          <a:prstGeom prst="rect">
            <a:avLst/>
          </a:prstGeom>
          <a:noFill/>
          <a:ln>
            <a:noFill/>
          </a:ln>
        </p:spPr>
      </p:pic>
      <p:pic>
        <p:nvPicPr>
          <p:cNvPr id="1047" name="Google Shape;1047;p43" title="12OnboardDel.png"/>
          <p:cNvPicPr preferRelativeResize="0"/>
          <p:nvPr/>
        </p:nvPicPr>
        <p:blipFill rotWithShape="1">
          <a:blip r:embed="rId4">
            <a:alphaModFix/>
          </a:blip>
          <a:srcRect b="59" l="0" r="0" t="59"/>
          <a:stretch/>
        </p:blipFill>
        <p:spPr>
          <a:xfrm>
            <a:off x="5266944" y="0"/>
            <a:ext cx="5498593" cy="914400"/>
          </a:xfrm>
          <a:prstGeom prst="rect">
            <a:avLst/>
          </a:prstGeom>
          <a:noFill/>
          <a:ln>
            <a:noFill/>
          </a:ln>
        </p:spPr>
      </p:pic>
      <p:sp>
        <p:nvSpPr>
          <p:cNvPr id="1048" name="Google Shape;1048;p43"/>
          <p:cNvSpPr/>
          <p:nvPr/>
        </p:nvSpPr>
        <p:spPr>
          <a:xfrm>
            <a:off x="8364551" y="4026700"/>
            <a:ext cx="1680900" cy="244800"/>
          </a:xfrm>
          <a:prstGeom prst="rect">
            <a:avLst/>
          </a:prstGeom>
          <a:solidFill>
            <a:srgbClr val="E85D20"/>
          </a:solidFill>
          <a:ln>
            <a:noFill/>
          </a:ln>
        </p:spPr>
        <p:txBody>
          <a:bodyPr anchorCtr="0" anchor="ctr" bIns="24350" lIns="24350" spcFirstLastPara="1" rIns="24350" wrap="square" tIns="24350">
            <a:noAutofit/>
          </a:bodyPr>
          <a:lstStyle/>
          <a:p>
            <a:pPr indent="0" lvl="0" marL="0" marR="0" rtl="0" algn="ctr">
              <a:lnSpc>
                <a:spcPct val="100000"/>
              </a:lnSpc>
              <a:spcBef>
                <a:spcPts val="0"/>
              </a:spcBef>
              <a:spcAft>
                <a:spcPts val="0"/>
              </a:spcAft>
              <a:buClr>
                <a:srgbClr val="000000"/>
              </a:buClr>
              <a:buSzPts val="1333"/>
              <a:buFont typeface="Arial"/>
              <a:buNone/>
            </a:pPr>
            <a:r>
              <a:rPr b="1" lang="en-GB" sz="1333">
                <a:solidFill>
                  <a:schemeClr val="lt1"/>
                </a:solidFill>
              </a:rPr>
              <a:t>Other </a:t>
            </a:r>
            <a:r>
              <a:rPr b="1" lang="en-GB" sz="1333">
                <a:solidFill>
                  <a:schemeClr val="lt1"/>
                </a:solidFill>
              </a:rPr>
              <a:t>Components</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45"/>
          <p:cNvSpPr txBox="1"/>
          <p:nvPr>
            <p:ph type="title"/>
          </p:nvPr>
        </p:nvSpPr>
        <p:spPr>
          <a:xfrm>
            <a:off x="576000" y="791365"/>
            <a:ext cx="10737600" cy="57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3200"/>
              <a:buFont typeface="Arial"/>
              <a:buNone/>
            </a:pPr>
            <a:r>
              <a:rPr lang="en-GB" sz="3733"/>
              <a:t>Recap of the Applicant Journey</a:t>
            </a:r>
            <a:endParaRPr sz="3733"/>
          </a:p>
        </p:txBody>
      </p:sp>
      <p:cxnSp>
        <p:nvCxnSpPr>
          <p:cNvPr id="1055" name="Google Shape;1055;p45"/>
          <p:cNvCxnSpPr/>
          <p:nvPr/>
        </p:nvCxnSpPr>
        <p:spPr>
          <a:xfrm flipH="1">
            <a:off x="1335314" y="3534717"/>
            <a:ext cx="1" cy="376884"/>
          </a:xfrm>
          <a:prstGeom prst="straightConnector1">
            <a:avLst/>
          </a:prstGeom>
          <a:noFill/>
          <a:ln cap="flat" cmpd="sng" w="19050">
            <a:solidFill>
              <a:srgbClr val="7F7F7F"/>
            </a:solidFill>
            <a:prstDash val="dot"/>
            <a:round/>
            <a:headEnd len="sm" w="sm" type="none"/>
            <a:tailEnd len="sm" w="sm" type="none"/>
          </a:ln>
        </p:spPr>
      </p:cxnSp>
      <p:sp>
        <p:nvSpPr>
          <p:cNvPr id="1056" name="Google Shape;1056;p45"/>
          <p:cNvSpPr/>
          <p:nvPr/>
        </p:nvSpPr>
        <p:spPr>
          <a:xfrm>
            <a:off x="397050" y="3819574"/>
            <a:ext cx="1919400" cy="930900"/>
          </a:xfrm>
          <a:prstGeom prst="roundRect">
            <a:avLst>
              <a:gd fmla="val 1852" name="adj"/>
            </a:avLst>
          </a:prstGeom>
          <a:noFill/>
          <a:ln>
            <a:noFill/>
          </a:ln>
        </p:spPr>
        <p:txBody>
          <a:bodyPr anchorCtr="0" anchor="t" bIns="60925" lIns="121900" spcFirstLastPara="1" rIns="0" wrap="square" tIns="60925">
            <a:noAutofit/>
          </a:bodyPr>
          <a:lstStyle/>
          <a:p>
            <a:pPr indent="0" lvl="0" marL="0" marR="0" rtl="0" algn="l">
              <a:lnSpc>
                <a:spcPct val="100000"/>
              </a:lnSpc>
              <a:spcBef>
                <a:spcPts val="0"/>
              </a:spcBef>
              <a:spcAft>
                <a:spcPts val="0"/>
              </a:spcAft>
              <a:buClr>
                <a:srgbClr val="000000"/>
              </a:buClr>
              <a:buSzPts val="1200"/>
              <a:buFont typeface="Arial"/>
              <a:buNone/>
            </a:pPr>
            <a:r>
              <a:rPr lang="en-GB" sz="1200">
                <a:solidFill>
                  <a:srgbClr val="0B3458"/>
                </a:solidFill>
              </a:rPr>
              <a:t>Applicant assembles </a:t>
            </a:r>
            <a:r>
              <a:rPr b="1" lang="en-GB" sz="1200">
                <a:solidFill>
                  <a:srgbClr val="0B3458"/>
                </a:solidFill>
              </a:rPr>
              <a:t>documentation </a:t>
            </a:r>
            <a:r>
              <a:rPr lang="en-GB" sz="1200">
                <a:solidFill>
                  <a:srgbClr val="0B3458"/>
                </a:solidFill>
              </a:rPr>
              <a:t>and </a:t>
            </a:r>
            <a:r>
              <a:rPr b="1" lang="en-GB" sz="1200">
                <a:solidFill>
                  <a:srgbClr val="0B3458"/>
                </a:solidFill>
              </a:rPr>
              <a:t>plans </a:t>
            </a:r>
            <a:r>
              <a:rPr lang="en-GB" sz="1200">
                <a:solidFill>
                  <a:srgbClr val="0B3458"/>
                </a:solidFill>
              </a:rPr>
              <a:t>required to respond to application questions.</a:t>
            </a:r>
            <a:endParaRPr sz="1200">
              <a:solidFill>
                <a:srgbClr val="0B3458"/>
              </a:solidFill>
            </a:endParaRPr>
          </a:p>
        </p:txBody>
      </p:sp>
      <p:cxnSp>
        <p:nvCxnSpPr>
          <p:cNvPr id="1057" name="Google Shape;1057;p45"/>
          <p:cNvCxnSpPr/>
          <p:nvPr/>
        </p:nvCxnSpPr>
        <p:spPr>
          <a:xfrm>
            <a:off x="2808515" y="3526410"/>
            <a:ext cx="0" cy="1331647"/>
          </a:xfrm>
          <a:prstGeom prst="straightConnector1">
            <a:avLst/>
          </a:prstGeom>
          <a:noFill/>
          <a:ln cap="flat" cmpd="sng" w="19050">
            <a:solidFill>
              <a:srgbClr val="7F7F7F"/>
            </a:solidFill>
            <a:prstDash val="dot"/>
            <a:round/>
            <a:headEnd len="sm" w="sm" type="none"/>
            <a:tailEnd len="sm" w="sm" type="none"/>
          </a:ln>
        </p:spPr>
      </p:cxnSp>
      <p:sp>
        <p:nvSpPr>
          <p:cNvPr id="1058" name="Google Shape;1058;p45"/>
          <p:cNvSpPr/>
          <p:nvPr/>
        </p:nvSpPr>
        <p:spPr>
          <a:xfrm>
            <a:off x="1643600" y="4821627"/>
            <a:ext cx="2306700" cy="930900"/>
          </a:xfrm>
          <a:prstGeom prst="roundRect">
            <a:avLst>
              <a:gd fmla="val 1852" name="adj"/>
            </a:avLst>
          </a:prstGeom>
          <a:noFill/>
          <a:ln>
            <a:noFill/>
          </a:ln>
        </p:spPr>
        <p:txBody>
          <a:bodyPr anchorCtr="0" anchor="t" bIns="60925" lIns="121900" spcFirstLastPara="1" rIns="0" wrap="square" tIns="60925">
            <a:noAutofit/>
          </a:bodyPr>
          <a:lstStyle/>
          <a:p>
            <a:pPr indent="0" lvl="0" marL="0" marR="0" rtl="0" algn="l">
              <a:lnSpc>
                <a:spcPct val="100000"/>
              </a:lnSpc>
              <a:spcBef>
                <a:spcPts val="0"/>
              </a:spcBef>
              <a:spcAft>
                <a:spcPts val="0"/>
              </a:spcAft>
              <a:buClr>
                <a:srgbClr val="000000"/>
              </a:buClr>
              <a:buSzPts val="1200"/>
              <a:buFont typeface="Arial"/>
              <a:buNone/>
            </a:pPr>
            <a:r>
              <a:rPr lang="en-GB" sz="1200">
                <a:solidFill>
                  <a:srgbClr val="0B3458"/>
                </a:solidFill>
              </a:rPr>
              <a:t>Applicant submits responses to </a:t>
            </a:r>
            <a:r>
              <a:rPr b="1" lang="en-GB" sz="1200">
                <a:solidFill>
                  <a:srgbClr val="0B3458"/>
                </a:solidFill>
              </a:rPr>
              <a:t>organization, financial, and application</a:t>
            </a:r>
            <a:r>
              <a:rPr lang="en-GB" sz="1200">
                <a:solidFill>
                  <a:srgbClr val="0B3458"/>
                </a:solidFill>
              </a:rPr>
              <a:t> questions and </a:t>
            </a:r>
            <a:r>
              <a:rPr b="1" lang="en-GB" sz="1200">
                <a:solidFill>
                  <a:srgbClr val="0B3458"/>
                </a:solidFill>
              </a:rPr>
              <a:t>pays the gTLD evaluation fee.</a:t>
            </a:r>
            <a:endParaRPr b="1" sz="1200">
              <a:solidFill>
                <a:srgbClr val="0B3458"/>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0B3458"/>
              </a:solidFill>
            </a:endParaRPr>
          </a:p>
        </p:txBody>
      </p:sp>
      <p:cxnSp>
        <p:nvCxnSpPr>
          <p:cNvPr id="1059" name="Google Shape;1059;p45"/>
          <p:cNvCxnSpPr/>
          <p:nvPr/>
        </p:nvCxnSpPr>
        <p:spPr>
          <a:xfrm>
            <a:off x="4291875" y="3526410"/>
            <a:ext cx="5100" cy="2481900"/>
          </a:xfrm>
          <a:prstGeom prst="straightConnector1">
            <a:avLst/>
          </a:prstGeom>
          <a:noFill/>
          <a:ln cap="flat" cmpd="sng" w="19050">
            <a:solidFill>
              <a:srgbClr val="7F7F7F"/>
            </a:solidFill>
            <a:prstDash val="dot"/>
            <a:round/>
            <a:headEnd len="sm" w="sm" type="none"/>
            <a:tailEnd len="sm" w="sm" type="none"/>
          </a:ln>
        </p:spPr>
      </p:cxnSp>
      <p:sp>
        <p:nvSpPr>
          <p:cNvPr id="1060" name="Google Shape;1060;p45"/>
          <p:cNvSpPr/>
          <p:nvPr/>
        </p:nvSpPr>
        <p:spPr>
          <a:xfrm>
            <a:off x="449100" y="5935500"/>
            <a:ext cx="5574900" cy="980700"/>
          </a:xfrm>
          <a:prstGeom prst="roundRect">
            <a:avLst>
              <a:gd fmla="val 1852" name="adj"/>
            </a:avLst>
          </a:prstGeom>
          <a:noFill/>
          <a:ln>
            <a:noFill/>
          </a:ln>
        </p:spPr>
        <p:txBody>
          <a:bodyPr anchorCtr="0" anchor="t" bIns="60925" lIns="121900" spcFirstLastPara="1" rIns="0" wrap="square" tIns="60925">
            <a:noAutofit/>
          </a:bodyPr>
          <a:lstStyle/>
          <a:p>
            <a:pPr indent="0" lvl="0" marL="0" rtl="0" algn="l">
              <a:spcBef>
                <a:spcPts val="0"/>
              </a:spcBef>
              <a:spcAft>
                <a:spcPts val="0"/>
              </a:spcAft>
              <a:buClr>
                <a:srgbClr val="000000"/>
              </a:buClr>
              <a:buSzPts val="2000"/>
              <a:buFont typeface="Arial"/>
              <a:buNone/>
            </a:pPr>
            <a:r>
              <a:rPr lang="en-GB" sz="1200">
                <a:solidFill>
                  <a:srgbClr val="0B3458"/>
                </a:solidFill>
              </a:rPr>
              <a:t>ICANN publishes public application information on </a:t>
            </a:r>
            <a:r>
              <a:rPr b="1" lang="en-GB" sz="1200">
                <a:solidFill>
                  <a:srgbClr val="0B3458"/>
                </a:solidFill>
              </a:rPr>
              <a:t>Reveal Day</a:t>
            </a:r>
            <a:r>
              <a:rPr lang="en-GB" sz="1200">
                <a:solidFill>
                  <a:srgbClr val="0B3458"/>
                </a:solidFill>
              </a:rPr>
              <a:t>, then opens the </a:t>
            </a:r>
            <a:r>
              <a:rPr b="1" lang="en-GB" sz="1200">
                <a:solidFill>
                  <a:srgbClr val="0B3458"/>
                </a:solidFill>
              </a:rPr>
              <a:t>String Replacement Period </a:t>
            </a:r>
            <a:r>
              <a:rPr lang="en-GB" sz="1200">
                <a:solidFill>
                  <a:srgbClr val="0B3458"/>
                </a:solidFill>
              </a:rPr>
              <a:t>for eligible applicants. On </a:t>
            </a:r>
            <a:r>
              <a:rPr b="1" lang="en-GB" sz="1200">
                <a:solidFill>
                  <a:srgbClr val="0B3458"/>
                </a:solidFill>
              </a:rPr>
              <a:t>String Confirmation Day </a:t>
            </a:r>
            <a:r>
              <a:rPr lang="en-GB" sz="1200">
                <a:solidFill>
                  <a:srgbClr val="0B3458"/>
                </a:solidFill>
              </a:rPr>
              <a:t>ICANN publishes the final list of applied-for strings. Finally, the </a:t>
            </a:r>
            <a:r>
              <a:rPr b="1" lang="en-GB" sz="1200">
                <a:solidFill>
                  <a:srgbClr val="0B3458"/>
                </a:solidFill>
              </a:rPr>
              <a:t>Prioritization Draw </a:t>
            </a:r>
            <a:r>
              <a:rPr lang="en-GB" sz="1200">
                <a:solidFill>
                  <a:srgbClr val="0B3458"/>
                </a:solidFill>
              </a:rPr>
              <a:t>establishes the order in which applications are processed.</a:t>
            </a:r>
            <a:endParaRPr sz="1200">
              <a:solidFill>
                <a:srgbClr val="0B3458"/>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0B3458"/>
              </a:solidFill>
            </a:endParaRPr>
          </a:p>
        </p:txBody>
      </p:sp>
      <p:cxnSp>
        <p:nvCxnSpPr>
          <p:cNvPr id="1061" name="Google Shape;1061;p45"/>
          <p:cNvCxnSpPr/>
          <p:nvPr/>
        </p:nvCxnSpPr>
        <p:spPr>
          <a:xfrm flipH="1">
            <a:off x="5744754" y="3459481"/>
            <a:ext cx="1" cy="376884"/>
          </a:xfrm>
          <a:prstGeom prst="straightConnector1">
            <a:avLst/>
          </a:prstGeom>
          <a:noFill/>
          <a:ln cap="flat" cmpd="sng" w="19050">
            <a:solidFill>
              <a:srgbClr val="7F7F7F"/>
            </a:solidFill>
            <a:prstDash val="dot"/>
            <a:round/>
            <a:headEnd len="sm" w="sm" type="none"/>
            <a:tailEnd len="sm" w="sm" type="none"/>
          </a:ln>
        </p:spPr>
      </p:cxnSp>
      <p:sp>
        <p:nvSpPr>
          <p:cNvPr id="1062" name="Google Shape;1062;p45"/>
          <p:cNvSpPr/>
          <p:nvPr/>
        </p:nvSpPr>
        <p:spPr>
          <a:xfrm>
            <a:off x="4591329" y="3799986"/>
            <a:ext cx="2306700" cy="1272000"/>
          </a:xfrm>
          <a:prstGeom prst="roundRect">
            <a:avLst>
              <a:gd fmla="val 1852" name="adj"/>
            </a:avLst>
          </a:prstGeom>
          <a:noFill/>
          <a:ln>
            <a:noFill/>
          </a:ln>
        </p:spPr>
        <p:txBody>
          <a:bodyPr anchorCtr="0" anchor="t" bIns="60925" lIns="121900" spcFirstLastPara="1" rIns="0" wrap="square" tIns="60925">
            <a:noAutofit/>
          </a:bodyPr>
          <a:lstStyle/>
          <a:p>
            <a:pPr indent="0" lvl="0" marL="0" rtl="0" algn="l">
              <a:spcBef>
                <a:spcPts val="0"/>
              </a:spcBef>
              <a:spcAft>
                <a:spcPts val="0"/>
              </a:spcAft>
              <a:buClr>
                <a:srgbClr val="000000"/>
              </a:buClr>
              <a:buSzPts val="2000"/>
              <a:buFont typeface="Arial"/>
              <a:buNone/>
            </a:pPr>
            <a:r>
              <a:rPr b="1" lang="en-GB" sz="1200">
                <a:solidFill>
                  <a:srgbClr val="0B3458"/>
                </a:solidFill>
              </a:rPr>
              <a:t>ICANN </a:t>
            </a:r>
            <a:r>
              <a:rPr lang="en-GB" sz="1200">
                <a:solidFill>
                  <a:srgbClr val="0B3458"/>
                </a:solidFill>
              </a:rPr>
              <a:t>evaluates the applied-for string and its allocatable variant strings</a:t>
            </a:r>
            <a:r>
              <a:rPr b="1" lang="en-GB" sz="1200">
                <a:solidFill>
                  <a:srgbClr val="0B3458"/>
                </a:solidFill>
              </a:rPr>
              <a:t> </a:t>
            </a:r>
            <a:r>
              <a:rPr lang="en-GB" sz="1200">
                <a:solidFill>
                  <a:srgbClr val="0B3458"/>
                </a:solidFill>
              </a:rPr>
              <a:t>to ensure they are </a:t>
            </a:r>
            <a:r>
              <a:rPr b="1" lang="en-GB" sz="1200">
                <a:solidFill>
                  <a:srgbClr val="0B3458"/>
                </a:solidFill>
              </a:rPr>
              <a:t>technically sound, safe and compliant </a:t>
            </a:r>
            <a:r>
              <a:rPr lang="en-GB" sz="1200">
                <a:solidFill>
                  <a:srgbClr val="0B3458"/>
                </a:solidFill>
              </a:rPr>
              <a:t>with policy.</a:t>
            </a:r>
            <a:endParaRPr sz="1200">
              <a:solidFill>
                <a:srgbClr val="0B3458"/>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0B3458"/>
              </a:solidFill>
            </a:endParaRPr>
          </a:p>
        </p:txBody>
      </p:sp>
      <p:cxnSp>
        <p:nvCxnSpPr>
          <p:cNvPr id="1063" name="Google Shape;1063;p45"/>
          <p:cNvCxnSpPr/>
          <p:nvPr/>
        </p:nvCxnSpPr>
        <p:spPr>
          <a:xfrm>
            <a:off x="7167155" y="3526410"/>
            <a:ext cx="0" cy="1756791"/>
          </a:xfrm>
          <a:prstGeom prst="straightConnector1">
            <a:avLst/>
          </a:prstGeom>
          <a:noFill/>
          <a:ln cap="flat" cmpd="sng" w="19050">
            <a:solidFill>
              <a:srgbClr val="7F7F7F"/>
            </a:solidFill>
            <a:prstDash val="dot"/>
            <a:round/>
            <a:headEnd len="sm" w="sm" type="none"/>
            <a:tailEnd len="sm" w="sm" type="none"/>
          </a:ln>
        </p:spPr>
      </p:cxnSp>
      <p:sp>
        <p:nvSpPr>
          <p:cNvPr id="1064" name="Google Shape;1064;p45"/>
          <p:cNvSpPr/>
          <p:nvPr/>
        </p:nvSpPr>
        <p:spPr>
          <a:xfrm>
            <a:off x="6023889" y="5254804"/>
            <a:ext cx="2306700" cy="1272000"/>
          </a:xfrm>
          <a:prstGeom prst="roundRect">
            <a:avLst>
              <a:gd fmla="val 1852" name="adj"/>
            </a:avLst>
          </a:prstGeom>
          <a:noFill/>
          <a:ln>
            <a:noFill/>
          </a:ln>
        </p:spPr>
        <p:txBody>
          <a:bodyPr anchorCtr="0" anchor="t" bIns="60925" lIns="121900" spcFirstLastPara="1" rIns="0" wrap="square" tIns="60925">
            <a:noAutofit/>
          </a:bodyPr>
          <a:lstStyle/>
          <a:p>
            <a:pPr indent="0" lvl="0" marL="0" rtl="0" algn="l">
              <a:spcBef>
                <a:spcPts val="0"/>
              </a:spcBef>
              <a:spcAft>
                <a:spcPts val="0"/>
              </a:spcAft>
              <a:buClr>
                <a:srgbClr val="000000"/>
              </a:buClr>
              <a:buSzPts val="2000"/>
              <a:buFont typeface="Arial"/>
              <a:buNone/>
            </a:pPr>
            <a:r>
              <a:rPr lang="en-GB" sz="1200">
                <a:solidFill>
                  <a:srgbClr val="0B3458"/>
                </a:solidFill>
              </a:rPr>
              <a:t>ICANN evaluates applicant and application information from an </a:t>
            </a:r>
            <a:r>
              <a:rPr b="1" lang="en-GB" sz="1200">
                <a:solidFill>
                  <a:srgbClr val="0B3458"/>
                </a:solidFill>
              </a:rPr>
              <a:t>operational and financial standpoint.</a:t>
            </a:r>
            <a:r>
              <a:rPr lang="en-GB" sz="1200">
                <a:solidFill>
                  <a:srgbClr val="0B3458"/>
                </a:solidFill>
              </a:rPr>
              <a:t> </a:t>
            </a:r>
            <a:endParaRPr sz="1200">
              <a:solidFill>
                <a:srgbClr val="0B3458"/>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0B3458"/>
              </a:solidFill>
            </a:endParaRPr>
          </a:p>
        </p:txBody>
      </p:sp>
      <p:cxnSp>
        <p:nvCxnSpPr>
          <p:cNvPr id="1065" name="Google Shape;1065;p45"/>
          <p:cNvCxnSpPr/>
          <p:nvPr/>
        </p:nvCxnSpPr>
        <p:spPr>
          <a:xfrm flipH="1">
            <a:off x="8646194" y="3507943"/>
            <a:ext cx="1" cy="376884"/>
          </a:xfrm>
          <a:prstGeom prst="straightConnector1">
            <a:avLst/>
          </a:prstGeom>
          <a:noFill/>
          <a:ln cap="flat" cmpd="sng" w="19050">
            <a:solidFill>
              <a:srgbClr val="7F7F7F"/>
            </a:solidFill>
            <a:prstDash val="dot"/>
            <a:round/>
            <a:headEnd len="sm" w="sm" type="none"/>
            <a:tailEnd len="sm" w="sm" type="none"/>
          </a:ln>
        </p:spPr>
      </p:cxnSp>
      <p:sp>
        <p:nvSpPr>
          <p:cNvPr id="1066" name="Google Shape;1066;p45"/>
          <p:cNvSpPr/>
          <p:nvPr/>
        </p:nvSpPr>
        <p:spPr>
          <a:xfrm>
            <a:off x="7517650" y="3838411"/>
            <a:ext cx="2306700" cy="694500"/>
          </a:xfrm>
          <a:prstGeom prst="roundRect">
            <a:avLst>
              <a:gd fmla="val 1852" name="adj"/>
            </a:avLst>
          </a:prstGeom>
          <a:noFill/>
          <a:ln>
            <a:noFill/>
          </a:ln>
        </p:spPr>
        <p:txBody>
          <a:bodyPr anchorCtr="0" anchor="t" bIns="60925" lIns="121900" spcFirstLastPara="1" rIns="0" wrap="square" tIns="60925">
            <a:noAutofit/>
          </a:bodyPr>
          <a:lstStyle/>
          <a:p>
            <a:pPr indent="0" lvl="0" marL="0" rtl="0" algn="l">
              <a:spcBef>
                <a:spcPts val="0"/>
              </a:spcBef>
              <a:spcAft>
                <a:spcPts val="0"/>
              </a:spcAft>
              <a:buClr>
                <a:srgbClr val="000000"/>
              </a:buClr>
              <a:buSzPts val="2000"/>
              <a:buFont typeface="Arial"/>
              <a:buNone/>
            </a:pPr>
            <a:r>
              <a:rPr lang="en-GB" sz="1200">
                <a:solidFill>
                  <a:srgbClr val="0B3458"/>
                </a:solidFill>
              </a:rPr>
              <a:t>Successful applicants sign a </a:t>
            </a:r>
            <a:r>
              <a:rPr b="1" lang="en-GB" sz="1200">
                <a:solidFill>
                  <a:srgbClr val="0B3458"/>
                </a:solidFill>
              </a:rPr>
              <a:t>Registry Agreement.</a:t>
            </a:r>
            <a:endParaRPr sz="1200">
              <a:solidFill>
                <a:srgbClr val="0B3458"/>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0B3458"/>
              </a:solidFill>
            </a:endParaRPr>
          </a:p>
        </p:txBody>
      </p:sp>
      <p:cxnSp>
        <p:nvCxnSpPr>
          <p:cNvPr id="1067" name="Google Shape;1067;p45"/>
          <p:cNvCxnSpPr/>
          <p:nvPr/>
        </p:nvCxnSpPr>
        <p:spPr>
          <a:xfrm>
            <a:off x="10103395" y="3507943"/>
            <a:ext cx="0" cy="2173351"/>
          </a:xfrm>
          <a:prstGeom prst="straightConnector1">
            <a:avLst/>
          </a:prstGeom>
          <a:noFill/>
          <a:ln cap="flat" cmpd="sng" w="19050">
            <a:solidFill>
              <a:srgbClr val="7F7F7F"/>
            </a:solidFill>
            <a:prstDash val="dot"/>
            <a:round/>
            <a:headEnd len="sm" w="sm" type="none"/>
            <a:tailEnd len="sm" w="sm" type="none"/>
          </a:ln>
        </p:spPr>
      </p:cxnSp>
      <p:sp>
        <p:nvSpPr>
          <p:cNvPr id="1068" name="Google Shape;1068;p45"/>
          <p:cNvSpPr/>
          <p:nvPr/>
        </p:nvSpPr>
        <p:spPr>
          <a:xfrm>
            <a:off x="8961525" y="5639475"/>
            <a:ext cx="2306700" cy="1121400"/>
          </a:xfrm>
          <a:prstGeom prst="roundRect">
            <a:avLst>
              <a:gd fmla="val 1852" name="adj"/>
            </a:avLst>
          </a:prstGeom>
          <a:noFill/>
          <a:ln>
            <a:noFill/>
          </a:ln>
        </p:spPr>
        <p:txBody>
          <a:bodyPr anchorCtr="0" anchor="t" bIns="60925" lIns="121900" spcFirstLastPara="1" rIns="0" wrap="square" tIns="60925">
            <a:noAutofit/>
          </a:bodyPr>
          <a:lstStyle/>
          <a:p>
            <a:pPr indent="0" lvl="0" marL="0" rtl="0" algn="l">
              <a:spcBef>
                <a:spcPts val="0"/>
              </a:spcBef>
              <a:spcAft>
                <a:spcPts val="0"/>
              </a:spcAft>
              <a:buClr>
                <a:srgbClr val="000000"/>
              </a:buClr>
              <a:buSzPts val="2000"/>
              <a:buFont typeface="Arial"/>
              <a:buNone/>
            </a:pPr>
            <a:r>
              <a:rPr lang="en-GB" sz="1200">
                <a:solidFill>
                  <a:srgbClr val="0B3458"/>
                </a:solidFill>
              </a:rPr>
              <a:t>New contracted parties complete onboarding to ICANN systems and processes and technical testing before the </a:t>
            </a:r>
            <a:r>
              <a:rPr b="1" lang="en-GB" sz="1200">
                <a:solidFill>
                  <a:srgbClr val="0B3458"/>
                </a:solidFill>
              </a:rPr>
              <a:t>gTLD is operational.</a:t>
            </a:r>
            <a:endParaRPr sz="1200">
              <a:solidFill>
                <a:srgbClr val="0B3458"/>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0B3458"/>
              </a:solidFill>
            </a:endParaRPr>
          </a:p>
        </p:txBody>
      </p:sp>
      <p:cxnSp>
        <p:nvCxnSpPr>
          <p:cNvPr id="1069" name="Google Shape;1069;p45"/>
          <p:cNvCxnSpPr/>
          <p:nvPr/>
        </p:nvCxnSpPr>
        <p:spPr>
          <a:xfrm>
            <a:off x="7291058" y="2172832"/>
            <a:ext cx="1231271" cy="0"/>
          </a:xfrm>
          <a:prstGeom prst="straightConnector1">
            <a:avLst/>
          </a:prstGeom>
          <a:noFill/>
          <a:ln cap="flat" cmpd="sng" w="19050">
            <a:solidFill>
              <a:srgbClr val="7F7F7F"/>
            </a:solidFill>
            <a:prstDash val="dot"/>
            <a:round/>
            <a:headEnd len="sm" w="sm" type="none"/>
            <a:tailEnd len="sm" w="sm" type="none"/>
          </a:ln>
        </p:spPr>
      </p:cxnSp>
      <p:sp>
        <p:nvSpPr>
          <p:cNvPr id="1070" name="Google Shape;1070;p45"/>
          <p:cNvSpPr/>
          <p:nvPr/>
        </p:nvSpPr>
        <p:spPr>
          <a:xfrm>
            <a:off x="8522325" y="1529600"/>
            <a:ext cx="3543000" cy="685800"/>
          </a:xfrm>
          <a:prstGeom prst="roundRect">
            <a:avLst>
              <a:gd fmla="val 1852" name="adj"/>
            </a:avLst>
          </a:prstGeom>
          <a:noFill/>
          <a:ln>
            <a:noFill/>
          </a:ln>
        </p:spPr>
        <p:txBody>
          <a:bodyPr anchorCtr="0" anchor="t" bIns="60925" lIns="121900" spcFirstLastPara="1" rIns="0" wrap="square" tIns="60925">
            <a:noAutofit/>
          </a:bodyPr>
          <a:lstStyle/>
          <a:p>
            <a:pPr indent="0" lvl="0" marL="0" rtl="0" algn="l">
              <a:spcBef>
                <a:spcPts val="0"/>
              </a:spcBef>
              <a:spcAft>
                <a:spcPts val="0"/>
              </a:spcAft>
              <a:buClr>
                <a:srgbClr val="000000"/>
              </a:buClr>
              <a:buSzPts val="2000"/>
              <a:buFont typeface="Arial"/>
              <a:buNone/>
            </a:pPr>
            <a:r>
              <a:rPr b="1" lang="en-GB" sz="1200">
                <a:solidFill>
                  <a:srgbClr val="0B3458"/>
                </a:solidFill>
              </a:rPr>
              <a:t>ICANN facilitates resolution</a:t>
            </a:r>
            <a:r>
              <a:rPr lang="en-GB" sz="1200">
                <a:solidFill>
                  <a:srgbClr val="0B3458"/>
                </a:solidFill>
              </a:rPr>
              <a:t> </a:t>
            </a:r>
            <a:r>
              <a:rPr b="1" lang="en-GB" sz="1200">
                <a:solidFill>
                  <a:srgbClr val="0B3458"/>
                </a:solidFill>
              </a:rPr>
              <a:t>of contention</a:t>
            </a:r>
            <a:r>
              <a:rPr lang="en-GB" sz="1200">
                <a:solidFill>
                  <a:srgbClr val="0B3458"/>
                </a:solidFill>
              </a:rPr>
              <a:t> between applications for strings which are </a:t>
            </a:r>
            <a:r>
              <a:rPr b="1" lang="en-GB" sz="1200">
                <a:solidFill>
                  <a:srgbClr val="0B3458"/>
                </a:solidFill>
              </a:rPr>
              <a:t>identical</a:t>
            </a:r>
            <a:r>
              <a:rPr lang="en-GB" sz="1200">
                <a:solidFill>
                  <a:srgbClr val="0B3458"/>
                </a:solidFill>
              </a:rPr>
              <a:t> or a </a:t>
            </a:r>
            <a:r>
              <a:rPr b="1" lang="en-GB" sz="1200">
                <a:solidFill>
                  <a:srgbClr val="0B3458"/>
                </a:solidFill>
              </a:rPr>
              <a:t>variant </a:t>
            </a:r>
            <a:r>
              <a:rPr lang="en-GB" sz="1200">
                <a:solidFill>
                  <a:srgbClr val="0B3458"/>
                </a:solidFill>
              </a:rPr>
              <a:t>of another applied-for string or </a:t>
            </a:r>
            <a:r>
              <a:rPr b="1" lang="en-GB" sz="1200">
                <a:solidFill>
                  <a:srgbClr val="0B3458"/>
                </a:solidFill>
              </a:rPr>
              <a:t>similar visually, aurally, or in meaning</a:t>
            </a:r>
            <a:r>
              <a:rPr lang="en-GB" sz="1200">
                <a:solidFill>
                  <a:srgbClr val="0B3458"/>
                </a:solidFill>
              </a:rPr>
              <a:t>.</a:t>
            </a:r>
            <a:endParaRPr sz="1200">
              <a:solidFill>
                <a:srgbClr val="0B3458"/>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0B3458"/>
              </a:solidFill>
            </a:endParaRPr>
          </a:p>
        </p:txBody>
      </p:sp>
      <p:cxnSp>
        <p:nvCxnSpPr>
          <p:cNvPr id="1071" name="Google Shape;1071;p45"/>
          <p:cNvCxnSpPr/>
          <p:nvPr/>
        </p:nvCxnSpPr>
        <p:spPr>
          <a:xfrm>
            <a:off x="2808515" y="2172832"/>
            <a:ext cx="1231272" cy="0"/>
          </a:xfrm>
          <a:prstGeom prst="straightConnector1">
            <a:avLst/>
          </a:prstGeom>
          <a:noFill/>
          <a:ln cap="flat" cmpd="sng" w="19050">
            <a:solidFill>
              <a:srgbClr val="7F7F7F"/>
            </a:solidFill>
            <a:prstDash val="dot"/>
            <a:round/>
            <a:headEnd len="sm" w="sm" type="none"/>
            <a:tailEnd len="sm" w="sm" type="none"/>
          </a:ln>
        </p:spPr>
      </p:cxnSp>
      <p:sp>
        <p:nvSpPr>
          <p:cNvPr id="1072" name="Google Shape;1072;p45"/>
          <p:cNvSpPr/>
          <p:nvPr/>
        </p:nvSpPr>
        <p:spPr>
          <a:xfrm>
            <a:off x="291303" y="1702975"/>
            <a:ext cx="2681400" cy="694500"/>
          </a:xfrm>
          <a:prstGeom prst="roundRect">
            <a:avLst>
              <a:gd fmla="val 1852" name="adj"/>
            </a:avLst>
          </a:prstGeom>
          <a:noFill/>
          <a:ln>
            <a:noFill/>
          </a:ln>
        </p:spPr>
        <p:txBody>
          <a:bodyPr anchorCtr="0" anchor="t" bIns="60925" lIns="121900" spcFirstLastPara="1" rIns="0" wrap="square" tIns="60925">
            <a:noAutofit/>
          </a:bodyPr>
          <a:lstStyle/>
          <a:p>
            <a:pPr indent="0" lvl="0" marL="0" rtl="0" algn="l">
              <a:spcBef>
                <a:spcPts val="0"/>
              </a:spcBef>
              <a:spcAft>
                <a:spcPts val="0"/>
              </a:spcAft>
              <a:buClr>
                <a:srgbClr val="000000"/>
              </a:buClr>
              <a:buSzPts val="2000"/>
              <a:buFont typeface="Arial"/>
              <a:buNone/>
            </a:pPr>
            <a:r>
              <a:rPr b="1" lang="en-GB" sz="1200">
                <a:solidFill>
                  <a:srgbClr val="0B3458"/>
                </a:solidFill>
              </a:rPr>
              <a:t>General public and specific groups</a:t>
            </a:r>
            <a:r>
              <a:rPr lang="en-GB" sz="1200">
                <a:solidFill>
                  <a:srgbClr val="0B3458"/>
                </a:solidFill>
              </a:rPr>
              <a:t> with standing </a:t>
            </a:r>
            <a:r>
              <a:rPr b="1" lang="en-GB" sz="1200">
                <a:solidFill>
                  <a:srgbClr val="0B3458"/>
                </a:solidFill>
              </a:rPr>
              <a:t>provide feedback </a:t>
            </a:r>
            <a:r>
              <a:rPr lang="en-GB" sz="1200">
                <a:solidFill>
                  <a:srgbClr val="0B3458"/>
                </a:solidFill>
              </a:rPr>
              <a:t>about specific applications.</a:t>
            </a:r>
            <a:endParaRPr sz="1200">
              <a:solidFill>
                <a:srgbClr val="0B3458"/>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0B3458"/>
              </a:solidFill>
            </a:endParaRPr>
          </a:p>
        </p:txBody>
      </p:sp>
      <p:pic>
        <p:nvPicPr>
          <p:cNvPr id="1073" name="Google Shape;1073;p45" title="Reversed.png"/>
          <p:cNvPicPr preferRelativeResize="0"/>
          <p:nvPr/>
        </p:nvPicPr>
        <p:blipFill>
          <a:blip r:embed="rId3">
            <a:alphaModFix/>
          </a:blip>
          <a:stretch>
            <a:fillRect/>
          </a:stretch>
        </p:blipFill>
        <p:spPr>
          <a:xfrm>
            <a:off x="662050" y="1775251"/>
            <a:ext cx="10368584" cy="175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576000" y="969576"/>
            <a:ext cx="4493100" cy="798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4500"/>
              <a:buNone/>
            </a:pPr>
            <a:r>
              <a:rPr lang="en-GB"/>
              <a:t>Agenda</a:t>
            </a:r>
            <a:endParaRPr/>
          </a:p>
        </p:txBody>
      </p:sp>
      <p:cxnSp>
        <p:nvCxnSpPr>
          <p:cNvPr id="125" name="Google Shape;125;p6"/>
          <p:cNvCxnSpPr/>
          <p:nvPr/>
        </p:nvCxnSpPr>
        <p:spPr>
          <a:xfrm flipH="1">
            <a:off x="2129800" y="2464359"/>
            <a:ext cx="42000" cy="4446900"/>
          </a:xfrm>
          <a:prstGeom prst="straightConnector1">
            <a:avLst/>
          </a:prstGeom>
          <a:noFill/>
          <a:ln cap="flat" cmpd="sng" w="15875">
            <a:solidFill>
              <a:srgbClr val="F1633E"/>
            </a:solidFill>
            <a:prstDash val="solid"/>
            <a:round/>
            <a:headEnd len="sm" w="sm" type="none"/>
            <a:tailEnd len="sm" w="sm" type="none"/>
          </a:ln>
        </p:spPr>
      </p:cxnSp>
      <p:sp>
        <p:nvSpPr>
          <p:cNvPr id="126" name="Google Shape;126;p6"/>
          <p:cNvSpPr/>
          <p:nvPr/>
        </p:nvSpPr>
        <p:spPr>
          <a:xfrm>
            <a:off x="1846000" y="2002159"/>
            <a:ext cx="609600" cy="612000"/>
          </a:xfrm>
          <a:prstGeom prst="round2SameRect">
            <a:avLst>
              <a:gd fmla="val 50000" name="adj1"/>
              <a:gd fmla="val 50000" name="adj2"/>
            </a:avLst>
          </a:prstGeom>
          <a:solidFill>
            <a:srgbClr val="F1633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B3458"/>
                </a:solidFill>
                <a:latin typeface="Arial"/>
                <a:ea typeface="Arial"/>
                <a:cs typeface="Arial"/>
                <a:sym typeface="Arial"/>
              </a:rPr>
              <a:t>01</a:t>
            </a:r>
            <a:endParaRPr b="0" i="0" sz="1867" u="none" cap="none" strike="noStrike">
              <a:solidFill>
                <a:srgbClr val="000000"/>
              </a:solidFill>
              <a:latin typeface="Arial"/>
              <a:ea typeface="Arial"/>
              <a:cs typeface="Arial"/>
              <a:sym typeface="Arial"/>
            </a:endParaRPr>
          </a:p>
        </p:txBody>
      </p:sp>
      <p:sp>
        <p:nvSpPr>
          <p:cNvPr id="127" name="Google Shape;127;p6"/>
          <p:cNvSpPr/>
          <p:nvPr/>
        </p:nvSpPr>
        <p:spPr>
          <a:xfrm>
            <a:off x="1846000" y="3258694"/>
            <a:ext cx="609600" cy="612000"/>
          </a:xfrm>
          <a:prstGeom prst="round2SameRect">
            <a:avLst>
              <a:gd fmla="val 50000" name="adj1"/>
              <a:gd fmla="val 50000" name="adj2"/>
            </a:avLst>
          </a:prstGeom>
          <a:solidFill>
            <a:srgbClr val="F1633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B3458"/>
                </a:solidFill>
                <a:latin typeface="Arial"/>
                <a:ea typeface="Arial"/>
                <a:cs typeface="Arial"/>
                <a:sym typeface="Arial"/>
              </a:rPr>
              <a:t>02</a:t>
            </a:r>
            <a:endParaRPr b="0" i="0" sz="1867" u="none" cap="none" strike="noStrike">
              <a:solidFill>
                <a:srgbClr val="000000"/>
              </a:solidFill>
              <a:latin typeface="Arial"/>
              <a:ea typeface="Arial"/>
              <a:cs typeface="Arial"/>
              <a:sym typeface="Arial"/>
            </a:endParaRPr>
          </a:p>
        </p:txBody>
      </p:sp>
      <p:sp>
        <p:nvSpPr>
          <p:cNvPr id="128" name="Google Shape;128;p6"/>
          <p:cNvSpPr/>
          <p:nvPr/>
        </p:nvSpPr>
        <p:spPr>
          <a:xfrm>
            <a:off x="1846000" y="4524634"/>
            <a:ext cx="609600" cy="612000"/>
          </a:xfrm>
          <a:prstGeom prst="round2SameRect">
            <a:avLst>
              <a:gd fmla="val 50000" name="adj1"/>
              <a:gd fmla="val 50000" name="adj2"/>
            </a:avLst>
          </a:prstGeom>
          <a:solidFill>
            <a:srgbClr val="F1633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B3458"/>
                </a:solidFill>
                <a:latin typeface="Arial"/>
                <a:ea typeface="Arial"/>
                <a:cs typeface="Arial"/>
                <a:sym typeface="Arial"/>
              </a:rPr>
              <a:t>03</a:t>
            </a:r>
            <a:endParaRPr b="0" i="0" sz="1867" u="none" cap="none" strike="noStrike">
              <a:solidFill>
                <a:srgbClr val="000000"/>
              </a:solidFill>
              <a:latin typeface="Arial"/>
              <a:ea typeface="Arial"/>
              <a:cs typeface="Arial"/>
              <a:sym typeface="Arial"/>
            </a:endParaRPr>
          </a:p>
        </p:txBody>
      </p:sp>
      <p:grpSp>
        <p:nvGrpSpPr>
          <p:cNvPr id="129" name="Google Shape;129;p6"/>
          <p:cNvGrpSpPr/>
          <p:nvPr/>
        </p:nvGrpSpPr>
        <p:grpSpPr>
          <a:xfrm>
            <a:off x="2895048" y="2125845"/>
            <a:ext cx="5240403" cy="757490"/>
            <a:chOff x="1625047" y="2125845"/>
            <a:chExt cx="5240403" cy="757490"/>
          </a:xfrm>
        </p:grpSpPr>
        <p:sp>
          <p:nvSpPr>
            <p:cNvPr id="130" name="Google Shape;130;p6"/>
            <p:cNvSpPr txBox="1"/>
            <p:nvPr/>
          </p:nvSpPr>
          <p:spPr>
            <a:xfrm>
              <a:off x="1625047" y="2125845"/>
              <a:ext cx="47643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B3458"/>
                  </a:solidFill>
                  <a:latin typeface="Arial"/>
                  <a:ea typeface="Arial"/>
                  <a:cs typeface="Arial"/>
                  <a:sym typeface="Arial"/>
                </a:rPr>
                <a:t>Welcome / Introduction</a:t>
              </a:r>
              <a:endParaRPr b="0" i="0" sz="1867" u="none" cap="none" strike="noStrike">
                <a:solidFill>
                  <a:srgbClr val="0B3458"/>
                </a:solidFill>
                <a:latin typeface="Arial"/>
                <a:ea typeface="Arial"/>
                <a:cs typeface="Arial"/>
                <a:sym typeface="Arial"/>
              </a:endParaRPr>
            </a:p>
          </p:txBody>
        </p:sp>
        <p:sp>
          <p:nvSpPr>
            <p:cNvPr id="131" name="Google Shape;131;p6"/>
            <p:cNvSpPr txBox="1"/>
            <p:nvPr/>
          </p:nvSpPr>
          <p:spPr>
            <a:xfrm>
              <a:off x="1625051" y="2452235"/>
              <a:ext cx="52404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300"/>
                </a:spcBef>
                <a:spcAft>
                  <a:spcPts val="0"/>
                </a:spcAft>
                <a:buNone/>
              </a:pPr>
              <a:r>
                <a:rPr lang="en-GB" sz="1600">
                  <a:solidFill>
                    <a:srgbClr val="0B3458"/>
                  </a:solidFill>
                </a:rPr>
                <a:t>✓Agenda and webinar objectives</a:t>
              </a:r>
              <a:endParaRPr sz="1600">
                <a:solidFill>
                  <a:srgbClr val="0B3458"/>
                </a:solidFill>
              </a:endParaRPr>
            </a:p>
          </p:txBody>
        </p:sp>
      </p:grpSp>
      <p:sp>
        <p:nvSpPr>
          <p:cNvPr id="132" name="Google Shape;132;p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133" name="Google Shape;133;p6"/>
          <p:cNvGrpSpPr/>
          <p:nvPr/>
        </p:nvGrpSpPr>
        <p:grpSpPr>
          <a:xfrm>
            <a:off x="2895048" y="3319357"/>
            <a:ext cx="5950203" cy="1045515"/>
            <a:chOff x="1625047" y="3307635"/>
            <a:chExt cx="5950203" cy="1045515"/>
          </a:xfrm>
        </p:grpSpPr>
        <p:sp>
          <p:nvSpPr>
            <p:cNvPr id="134" name="Google Shape;134;p6"/>
            <p:cNvSpPr txBox="1"/>
            <p:nvPr/>
          </p:nvSpPr>
          <p:spPr>
            <a:xfrm>
              <a:off x="1625047" y="3307635"/>
              <a:ext cx="54678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lang="en-GB" sz="2400">
                  <a:solidFill>
                    <a:srgbClr val="0B3458"/>
                  </a:solidFill>
                </a:rPr>
                <a:t>Stages of the Applicant Journey</a:t>
              </a:r>
              <a:endParaRPr b="0" i="0" sz="1867" u="none" cap="none" strike="noStrike">
                <a:solidFill>
                  <a:srgbClr val="0B3458"/>
                </a:solidFill>
                <a:latin typeface="Arial"/>
                <a:ea typeface="Arial"/>
                <a:cs typeface="Arial"/>
                <a:sym typeface="Arial"/>
              </a:endParaRPr>
            </a:p>
          </p:txBody>
        </p:sp>
        <p:sp>
          <p:nvSpPr>
            <p:cNvPr id="135" name="Google Shape;135;p6"/>
            <p:cNvSpPr txBox="1"/>
            <p:nvPr/>
          </p:nvSpPr>
          <p:spPr>
            <a:xfrm>
              <a:off x="1625050" y="3638851"/>
              <a:ext cx="59502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300"/>
                </a:spcBef>
                <a:spcAft>
                  <a:spcPts val="0"/>
                </a:spcAft>
                <a:buNone/>
              </a:pPr>
              <a:r>
                <a:rPr lang="en-GB" sz="1600">
                  <a:solidFill>
                    <a:srgbClr val="0B3458"/>
                  </a:solidFill>
                </a:rPr>
                <a:t>✓Overview of the gTLD application lifecycle and the key steps applicants must complete to move forward successfully</a:t>
              </a:r>
              <a:endParaRPr sz="1600">
                <a:solidFill>
                  <a:srgbClr val="0B3458"/>
                </a:solidFill>
              </a:endParaRPr>
            </a:p>
          </p:txBody>
        </p:sp>
      </p:grpSp>
      <p:sp>
        <p:nvSpPr>
          <p:cNvPr id="136" name="Google Shape;136;p6"/>
          <p:cNvSpPr txBox="1"/>
          <p:nvPr/>
        </p:nvSpPr>
        <p:spPr>
          <a:xfrm>
            <a:off x="7372575" y="-1732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137" name="Google Shape;137;p6"/>
          <p:cNvGrpSpPr/>
          <p:nvPr/>
        </p:nvGrpSpPr>
        <p:grpSpPr>
          <a:xfrm>
            <a:off x="2895048" y="4586103"/>
            <a:ext cx="5240403" cy="1309047"/>
            <a:chOff x="1625047" y="4586103"/>
            <a:chExt cx="5240403" cy="1309047"/>
          </a:xfrm>
        </p:grpSpPr>
        <p:sp>
          <p:nvSpPr>
            <p:cNvPr id="138" name="Google Shape;138;p6"/>
            <p:cNvSpPr txBox="1"/>
            <p:nvPr/>
          </p:nvSpPr>
          <p:spPr>
            <a:xfrm>
              <a:off x="1625047" y="4586103"/>
              <a:ext cx="52404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lang="en-GB" sz="2400">
                  <a:solidFill>
                    <a:srgbClr val="0B3458"/>
                  </a:solidFill>
                </a:rPr>
                <a:t>Resources and Next Steps</a:t>
              </a:r>
              <a:endParaRPr b="0" i="0" sz="1867" u="none" cap="none" strike="noStrike">
                <a:solidFill>
                  <a:srgbClr val="0B3458"/>
                </a:solidFill>
                <a:latin typeface="Arial"/>
                <a:ea typeface="Arial"/>
                <a:cs typeface="Arial"/>
                <a:sym typeface="Arial"/>
              </a:endParaRPr>
            </a:p>
          </p:txBody>
        </p:sp>
        <p:sp>
          <p:nvSpPr>
            <p:cNvPr id="139" name="Google Shape;139;p6"/>
            <p:cNvSpPr txBox="1"/>
            <p:nvPr/>
          </p:nvSpPr>
          <p:spPr>
            <a:xfrm>
              <a:off x="1625051" y="4897650"/>
              <a:ext cx="5240400" cy="9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300"/>
                </a:spcBef>
                <a:spcAft>
                  <a:spcPts val="0"/>
                </a:spcAft>
                <a:buNone/>
              </a:pPr>
              <a:r>
                <a:rPr lang="en-GB" sz="1600">
                  <a:solidFill>
                    <a:srgbClr val="0B3458"/>
                  </a:solidFill>
                </a:rPr>
                <a:t>✓Overview of the key resources, learning pathways, and support available to help applicants prepare for the New gTLD Program: 2026 Round</a:t>
              </a:r>
              <a:endParaRPr sz="1600">
                <a:solidFill>
                  <a:srgbClr val="0B3458"/>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44"/>
          <p:cNvSpPr txBox="1"/>
          <p:nvPr>
            <p:ph idx="1" type="body"/>
          </p:nvPr>
        </p:nvSpPr>
        <p:spPr>
          <a:xfrm>
            <a:off x="540000" y="2307917"/>
            <a:ext cx="1574400" cy="794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200"/>
              <a:buNone/>
            </a:pPr>
            <a:r>
              <a:rPr lang="en-GB"/>
              <a:t>03</a:t>
            </a:r>
            <a:endParaRPr/>
          </a:p>
        </p:txBody>
      </p:sp>
      <p:sp>
        <p:nvSpPr>
          <p:cNvPr id="1079" name="Google Shape;1079;p44"/>
          <p:cNvSpPr txBox="1"/>
          <p:nvPr>
            <p:ph type="title"/>
          </p:nvPr>
        </p:nvSpPr>
        <p:spPr>
          <a:xfrm>
            <a:off x="550333" y="3271253"/>
            <a:ext cx="8291600" cy="738664"/>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5400"/>
              <a:buNone/>
            </a:pPr>
            <a:r>
              <a:rPr lang="en-GB" sz="4800"/>
              <a:t>Resources and Next Steps</a:t>
            </a:r>
            <a:endParaRPr sz="2800">
              <a:solidFill>
                <a:schemeClr val="lt1"/>
              </a:solidFill>
            </a:endParaRPr>
          </a:p>
        </p:txBody>
      </p:sp>
      <p:sp>
        <p:nvSpPr>
          <p:cNvPr id="1080" name="Google Shape;1080;p44"/>
          <p:cNvSpPr txBox="1"/>
          <p:nvPr/>
        </p:nvSpPr>
        <p:spPr>
          <a:xfrm>
            <a:off x="430272" y="4045606"/>
            <a:ext cx="8291700" cy="779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lang="en-GB" sz="2133">
                <a:solidFill>
                  <a:schemeClr val="lt1"/>
                </a:solidFill>
              </a:rPr>
              <a:t>Key applicant resources and next steps to stay informed and prepared throughout the 2026 application process.</a:t>
            </a:r>
            <a:endParaRPr b="0" i="0" sz="1867"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g3ba658109c8_0_0"/>
          <p:cNvSpPr txBox="1"/>
          <p:nvPr>
            <p:ph type="title"/>
          </p:nvPr>
        </p:nvSpPr>
        <p:spPr>
          <a:xfrm>
            <a:off x="550864" y="900113"/>
            <a:ext cx="11417100" cy="499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Key Applicant </a:t>
            </a:r>
            <a:r>
              <a:rPr lang="en-GB">
                <a:extLst>
                  <a:ext uri="http://customooxmlschemas.google.com/">
                    <go:slidesCustomData xmlns:go="http://customooxmlschemas.google.com/" textRoundtripDataId="205"/>
                  </a:ext>
                </a:extLst>
              </a:rPr>
              <a:t>Resources</a:t>
            </a:r>
            <a:endParaRPr/>
          </a:p>
        </p:txBody>
      </p:sp>
      <p:sp>
        <p:nvSpPr>
          <p:cNvPr id="1087" name="Google Shape;1087;g3ba658109c8_0_0"/>
          <p:cNvSpPr txBox="1"/>
          <p:nvPr/>
        </p:nvSpPr>
        <p:spPr>
          <a:xfrm>
            <a:off x="5566300" y="3541688"/>
            <a:ext cx="3066900" cy="686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500"/>
              </a:spcBef>
              <a:spcAft>
                <a:spcPts val="0"/>
              </a:spcAft>
              <a:buNone/>
            </a:pPr>
            <a:r>
              <a:t/>
            </a:r>
            <a:endParaRPr b="0" i="0" sz="1600" u="none" cap="none" strike="noStrike">
              <a:solidFill>
                <a:srgbClr val="002060"/>
              </a:solidFill>
              <a:latin typeface="Arial"/>
              <a:ea typeface="Arial"/>
              <a:cs typeface="Arial"/>
              <a:sym typeface="Arial"/>
            </a:endParaRPr>
          </a:p>
        </p:txBody>
      </p:sp>
      <p:graphicFrame>
        <p:nvGraphicFramePr>
          <p:cNvPr id="1088" name="Google Shape;1088;g3ba658109c8_0_0"/>
          <p:cNvGraphicFramePr/>
          <p:nvPr/>
        </p:nvGraphicFramePr>
        <p:xfrm>
          <a:off x="709242" y="1627053"/>
          <a:ext cx="3000000" cy="3000000"/>
        </p:xfrm>
        <a:graphic>
          <a:graphicData uri="http://schemas.openxmlformats.org/drawingml/2006/table">
            <a:tbl>
              <a:tblPr>
                <a:noFill/>
                <a:tableStyleId>{9EEBC40F-7EB6-48F9-8135-A4CB6EDB65F2}</a:tableStyleId>
              </a:tblPr>
              <a:tblGrid>
                <a:gridCol w="5719775"/>
                <a:gridCol w="5094300"/>
              </a:tblGrid>
              <a:tr h="878475">
                <a:tc gridSpan="2">
                  <a:txBody>
                    <a:bodyPr/>
                    <a:lstStyle/>
                    <a:p>
                      <a:pPr indent="0" lvl="0" marL="0" rtl="0" algn="l">
                        <a:lnSpc>
                          <a:spcPct val="100000"/>
                        </a:lnSpc>
                        <a:spcBef>
                          <a:spcPts val="0"/>
                        </a:spcBef>
                        <a:spcAft>
                          <a:spcPts val="0"/>
                        </a:spcAft>
                        <a:buNone/>
                      </a:pPr>
                      <a:r>
                        <a:rPr b="1" lang="en-GB" sz="1900">
                          <a:solidFill>
                            <a:schemeClr val="lt1"/>
                          </a:solidFill>
                        </a:rPr>
                        <a:t>New gTLD Program: 2026 Round </a:t>
                      </a:r>
                      <a:r>
                        <a:rPr b="1" lang="en-GB" sz="1900" u="sng">
                          <a:solidFill>
                            <a:schemeClr val="lt1"/>
                          </a:solidFill>
                          <a:hlinkClick r:id="rId3">
                            <a:extLst>
                              <a:ext uri="{A12FA001-AC4F-418D-AE19-62706E023703}">
                                <ahyp:hlinkClr val="tx"/>
                              </a:ext>
                            </a:extLst>
                          </a:hlinkClick>
                        </a:rPr>
                        <a:t>Applicant Guidebook</a:t>
                      </a:r>
                      <a:endParaRPr b="1" sz="1900">
                        <a:solidFill>
                          <a:schemeClr val="lt1"/>
                        </a:solidFill>
                      </a:endParaRPr>
                    </a:p>
                    <a:p>
                      <a:pPr indent="-247650" lvl="0" marL="457200" rtl="0" algn="l">
                        <a:lnSpc>
                          <a:spcPct val="100000"/>
                        </a:lnSpc>
                        <a:spcBef>
                          <a:spcPts val="500"/>
                        </a:spcBef>
                        <a:spcAft>
                          <a:spcPts val="0"/>
                        </a:spcAft>
                        <a:buClr>
                          <a:schemeClr val="lt1"/>
                        </a:buClr>
                        <a:buSzPts val="1500"/>
                        <a:buChar char="➔"/>
                      </a:pPr>
                      <a:r>
                        <a:rPr lang="en-GB" sz="1900">
                          <a:solidFill>
                            <a:schemeClr val="lt1"/>
                          </a:solidFill>
                        </a:rPr>
                        <a:t> The authoritative document outlining the rules and procedures of the 2026 Round.</a:t>
                      </a:r>
                      <a:endParaRPr b="1" sz="1900">
                        <a:solidFill>
                          <a:srgbClr val="002060"/>
                        </a:solidFill>
                      </a:endParaRPr>
                    </a:p>
                  </a:txBody>
                  <a:tcPr marT="91425" marB="91425" marR="91425" marL="162000">
                    <a:lnL cap="flat" cmpd="sng" w="76200">
                      <a:solidFill>
                        <a:schemeClr val="lt2"/>
                      </a:solidFill>
                      <a:prstDash val="solid"/>
                      <a:round/>
                      <a:headEnd len="sm" w="sm" type="none"/>
                      <a:tailEnd len="sm" w="sm" type="none"/>
                    </a:lnL>
                    <a:lnR cap="flat" cmpd="sng" w="76200">
                      <a:solidFill>
                        <a:schemeClr val="lt2"/>
                      </a:solidFill>
                      <a:prstDash val="solid"/>
                      <a:round/>
                      <a:headEnd len="sm" w="sm" type="none"/>
                      <a:tailEnd len="sm" w="sm" type="none"/>
                    </a:lnR>
                    <a:lnT cap="flat" cmpd="sng" w="76200">
                      <a:solidFill>
                        <a:schemeClr val="lt2"/>
                      </a:solidFill>
                      <a:prstDash val="solid"/>
                      <a:round/>
                      <a:headEnd len="sm" w="sm" type="none"/>
                      <a:tailEnd len="sm" w="sm" type="none"/>
                    </a:lnT>
                    <a:lnB cap="flat" cmpd="sng" w="76200">
                      <a:solidFill>
                        <a:schemeClr val="lt2"/>
                      </a:solidFill>
                      <a:prstDash val="solid"/>
                      <a:round/>
                      <a:headEnd len="sm" w="sm" type="none"/>
                      <a:tailEnd len="sm" w="sm" type="none"/>
                    </a:lnB>
                    <a:solidFill>
                      <a:srgbClr val="00254A"/>
                    </a:solidFill>
                  </a:tcPr>
                </a:tc>
                <a:tc hMerge="1"/>
              </a:tr>
              <a:tr h="1190225">
                <a:tc>
                  <a:txBody>
                    <a:bodyPr/>
                    <a:lstStyle/>
                    <a:p>
                      <a:pPr indent="0" lvl="0" marL="0" rtl="0" algn="l">
                        <a:lnSpc>
                          <a:spcPct val="100000"/>
                        </a:lnSpc>
                        <a:spcBef>
                          <a:spcPts val="500"/>
                        </a:spcBef>
                        <a:spcAft>
                          <a:spcPts val="0"/>
                        </a:spcAft>
                        <a:buNone/>
                      </a:pPr>
                      <a:r>
                        <a:rPr b="1" lang="en-GB" sz="1900">
                          <a:solidFill>
                            <a:srgbClr val="00254A"/>
                          </a:solidFill>
                        </a:rPr>
                        <a:t>New gTLD Program: 2026 Round </a:t>
                      </a:r>
                      <a:r>
                        <a:rPr b="1" lang="en-GB" sz="1900" u="sng">
                          <a:solidFill>
                            <a:srgbClr val="00254A"/>
                          </a:solidFill>
                          <a:hlinkClick r:id="rId4">
                            <a:extLst>
                              <a:ext uri="{A12FA001-AC4F-418D-AE19-62706E023703}">
                                <ahyp:hlinkClr val="tx"/>
                              </a:ext>
                            </a:extLst>
                          </a:hlinkClick>
                        </a:rPr>
                        <a:t>Website</a:t>
                      </a:r>
                      <a:endParaRPr b="1" sz="1900">
                        <a:solidFill>
                          <a:srgbClr val="00254A"/>
                        </a:solidFill>
                      </a:endParaRPr>
                    </a:p>
                    <a:p>
                      <a:pPr indent="-311150" lvl="0" marL="457200" rtl="0" algn="l">
                        <a:lnSpc>
                          <a:spcPct val="100000"/>
                        </a:lnSpc>
                        <a:spcBef>
                          <a:spcPts val="500"/>
                        </a:spcBef>
                        <a:spcAft>
                          <a:spcPts val="0"/>
                        </a:spcAft>
                        <a:buClr>
                          <a:srgbClr val="00254A"/>
                        </a:buClr>
                        <a:buSzPts val="1500"/>
                        <a:buChar char="➔"/>
                      </a:pPr>
                      <a:r>
                        <a:rPr lang="en-GB" sz="1800">
                          <a:solidFill>
                            <a:srgbClr val="00254A"/>
                          </a:solidFill>
                        </a:rPr>
                        <a:t>Source of 2026 Round news, announcements, information, and resources. </a:t>
                      </a:r>
                      <a:endParaRPr b="1" sz="1500">
                        <a:solidFill>
                          <a:srgbClr val="00254A"/>
                        </a:solidFill>
                      </a:endParaRPr>
                    </a:p>
                  </a:txBody>
                  <a:tcPr marT="91425" marB="91425" marR="91425" marL="162000">
                    <a:lnL cap="flat" cmpd="sng" w="76200">
                      <a:solidFill>
                        <a:schemeClr val="lt2"/>
                      </a:solidFill>
                      <a:prstDash val="solid"/>
                      <a:round/>
                      <a:headEnd len="sm" w="sm" type="none"/>
                      <a:tailEnd len="sm" w="sm" type="none"/>
                    </a:lnL>
                    <a:lnR cap="flat" cmpd="sng" w="76200">
                      <a:solidFill>
                        <a:schemeClr val="lt2"/>
                      </a:solidFill>
                      <a:prstDash val="solid"/>
                      <a:round/>
                      <a:headEnd len="sm" w="sm" type="none"/>
                      <a:tailEnd len="sm" w="sm" type="none"/>
                    </a:lnR>
                    <a:lnT cap="flat" cmpd="sng" w="76200">
                      <a:solidFill>
                        <a:schemeClr val="lt2"/>
                      </a:solidFill>
                      <a:prstDash val="solid"/>
                      <a:round/>
                      <a:headEnd len="sm" w="sm" type="none"/>
                      <a:tailEnd len="sm" w="sm" type="none"/>
                    </a:lnT>
                    <a:lnB cap="flat" cmpd="sng" w="76200">
                      <a:solidFill>
                        <a:schemeClr val="lt2"/>
                      </a:solidFill>
                      <a:prstDash val="solid"/>
                      <a:round/>
                      <a:headEnd len="sm" w="sm" type="none"/>
                      <a:tailEnd len="sm" w="sm" type="none"/>
                    </a:lnB>
                    <a:solidFill>
                      <a:schemeClr val="accent5"/>
                    </a:solidFill>
                  </a:tcPr>
                </a:tc>
                <a:tc>
                  <a:txBody>
                    <a:bodyPr/>
                    <a:lstStyle/>
                    <a:p>
                      <a:pPr indent="0" lvl="0" marL="0" rtl="0" algn="l">
                        <a:lnSpc>
                          <a:spcPct val="100000"/>
                        </a:lnSpc>
                        <a:spcBef>
                          <a:spcPts val="500"/>
                        </a:spcBef>
                        <a:spcAft>
                          <a:spcPts val="0"/>
                        </a:spcAft>
                        <a:buNone/>
                      </a:pPr>
                      <a:r>
                        <a:rPr b="1" lang="en-GB" sz="1900">
                          <a:solidFill>
                            <a:schemeClr val="lt1"/>
                          </a:solidFill>
                        </a:rPr>
                        <a:t>ICANN Learn </a:t>
                      </a:r>
                      <a:r>
                        <a:rPr lang="en-GB" sz="1900" u="sng">
                          <a:solidFill>
                            <a:schemeClr val="lt1"/>
                          </a:solidFill>
                          <a:hlinkClick r:id="rId5">
                            <a:extLst>
                              <a:ext uri="{A12FA001-AC4F-418D-AE19-62706E023703}">
                                <ahyp:hlinkClr val="tx"/>
                              </a:ext>
                            </a:extLst>
                          </a:hlinkClick>
                        </a:rPr>
                        <a:t> </a:t>
                      </a:r>
                      <a:endParaRPr sz="1900">
                        <a:solidFill>
                          <a:schemeClr val="lt1"/>
                        </a:solidFill>
                      </a:endParaRPr>
                    </a:p>
                    <a:p>
                      <a:pPr indent="-292100" lvl="0" marL="457200" rtl="0" algn="l">
                        <a:lnSpc>
                          <a:spcPct val="100000"/>
                        </a:lnSpc>
                        <a:spcBef>
                          <a:spcPts val="500"/>
                        </a:spcBef>
                        <a:spcAft>
                          <a:spcPts val="0"/>
                        </a:spcAft>
                        <a:buClr>
                          <a:schemeClr val="lt1"/>
                        </a:buClr>
                        <a:buSzPts val="1200"/>
                        <a:buChar char="➔"/>
                      </a:pPr>
                      <a:r>
                        <a:rPr lang="en-GB" sz="1800">
                          <a:solidFill>
                            <a:schemeClr val="lt1"/>
                          </a:solidFill>
                        </a:rPr>
                        <a:t>eLearning courses to build knowledge of ICANN and the DNS Industry.</a:t>
                      </a:r>
                      <a:endParaRPr b="1" sz="1500">
                        <a:solidFill>
                          <a:schemeClr val="lt1"/>
                        </a:solidFill>
                      </a:endParaRPr>
                    </a:p>
                  </a:txBody>
                  <a:tcPr marT="91425" marB="91425" marR="91425" marL="162000">
                    <a:lnL cap="flat" cmpd="sng" w="76200">
                      <a:solidFill>
                        <a:schemeClr val="lt2"/>
                      </a:solidFill>
                      <a:prstDash val="solid"/>
                      <a:round/>
                      <a:headEnd len="sm" w="sm" type="none"/>
                      <a:tailEnd len="sm" w="sm" type="none"/>
                    </a:lnL>
                    <a:lnR cap="flat" cmpd="sng" w="76200">
                      <a:solidFill>
                        <a:schemeClr val="lt2"/>
                      </a:solidFill>
                      <a:prstDash val="solid"/>
                      <a:round/>
                      <a:headEnd len="sm" w="sm" type="none"/>
                      <a:tailEnd len="sm" w="sm" type="none"/>
                    </a:lnR>
                    <a:lnT cap="flat" cmpd="sng" w="76200">
                      <a:solidFill>
                        <a:schemeClr val="lt2"/>
                      </a:solidFill>
                      <a:prstDash val="solid"/>
                      <a:round/>
                      <a:headEnd len="sm" w="sm" type="none"/>
                      <a:tailEnd len="sm" w="sm" type="none"/>
                    </a:lnT>
                    <a:lnB cap="flat" cmpd="sng" w="76200">
                      <a:solidFill>
                        <a:schemeClr val="lt2"/>
                      </a:solidFill>
                      <a:prstDash val="solid"/>
                      <a:round/>
                      <a:headEnd len="sm" w="sm" type="none"/>
                      <a:tailEnd len="sm" w="sm" type="none"/>
                    </a:lnB>
                    <a:solidFill>
                      <a:schemeClr val="accent3"/>
                    </a:solidFill>
                  </a:tcPr>
                </a:tc>
              </a:tr>
              <a:tr h="1234200">
                <a:tc>
                  <a:txBody>
                    <a:bodyPr/>
                    <a:lstStyle/>
                    <a:p>
                      <a:pPr indent="0" lvl="0" marL="0" rtl="0" algn="l">
                        <a:lnSpc>
                          <a:spcPct val="100000"/>
                        </a:lnSpc>
                        <a:spcBef>
                          <a:spcPts val="0"/>
                        </a:spcBef>
                        <a:spcAft>
                          <a:spcPts val="0"/>
                        </a:spcAft>
                        <a:buNone/>
                      </a:pPr>
                      <a:r>
                        <a:rPr b="1" lang="en-GB" sz="1900">
                          <a:solidFill>
                            <a:srgbClr val="00254A"/>
                          </a:solidFill>
                        </a:rPr>
                        <a:t>Applicant Readiness Pathway</a:t>
                      </a:r>
                      <a:endParaRPr b="1" sz="1900">
                        <a:solidFill>
                          <a:srgbClr val="00254A"/>
                        </a:solidFill>
                      </a:endParaRPr>
                    </a:p>
                    <a:p>
                      <a:pPr indent="-311150" lvl="0" marL="457200" rtl="0" algn="l">
                        <a:lnSpc>
                          <a:spcPct val="100000"/>
                        </a:lnSpc>
                        <a:spcBef>
                          <a:spcPts val="500"/>
                        </a:spcBef>
                        <a:spcAft>
                          <a:spcPts val="0"/>
                        </a:spcAft>
                        <a:buClr>
                          <a:srgbClr val="00254A"/>
                        </a:buClr>
                        <a:buSzPts val="1500"/>
                        <a:buChar char="➔"/>
                      </a:pPr>
                      <a:r>
                        <a:rPr lang="en-GB" sz="1800">
                          <a:solidFill>
                            <a:srgbClr val="00254A"/>
                          </a:solidFill>
                        </a:rPr>
                        <a:t>Curated learning resources organized by phases and learning outcomes (coming soon)</a:t>
                      </a:r>
                      <a:endParaRPr sz="1800">
                        <a:solidFill>
                          <a:srgbClr val="00254A"/>
                        </a:solidFill>
                        <a:highlight>
                          <a:srgbClr val="FFFF00"/>
                        </a:highlight>
                      </a:endParaRPr>
                    </a:p>
                  </a:txBody>
                  <a:tcPr marT="91425" marB="91425" marR="91425" marL="162000">
                    <a:lnL cap="flat" cmpd="sng" w="76200">
                      <a:solidFill>
                        <a:schemeClr val="lt2"/>
                      </a:solidFill>
                      <a:prstDash val="solid"/>
                      <a:round/>
                      <a:headEnd len="sm" w="sm" type="none"/>
                      <a:tailEnd len="sm" w="sm" type="none"/>
                    </a:lnL>
                    <a:lnR cap="flat" cmpd="sng" w="76200">
                      <a:solidFill>
                        <a:schemeClr val="lt2"/>
                      </a:solidFill>
                      <a:prstDash val="solid"/>
                      <a:round/>
                      <a:headEnd len="sm" w="sm" type="none"/>
                      <a:tailEnd len="sm" w="sm" type="none"/>
                    </a:lnR>
                    <a:lnT cap="flat" cmpd="sng" w="76200">
                      <a:solidFill>
                        <a:schemeClr val="lt2"/>
                      </a:solidFill>
                      <a:prstDash val="solid"/>
                      <a:round/>
                      <a:headEnd len="sm" w="sm" type="none"/>
                      <a:tailEnd len="sm" w="sm" type="none"/>
                    </a:lnT>
                    <a:lnB cap="flat" cmpd="sng" w="76200">
                      <a:solidFill>
                        <a:schemeClr val="lt2"/>
                      </a:solidFill>
                      <a:prstDash val="solid"/>
                      <a:round/>
                      <a:headEnd len="sm" w="sm" type="none"/>
                      <a:tailEnd len="sm" w="sm" type="none"/>
                    </a:lnB>
                    <a:solidFill>
                      <a:schemeClr val="accent4"/>
                    </a:solidFill>
                  </a:tcPr>
                </a:tc>
                <a:tc>
                  <a:txBody>
                    <a:bodyPr/>
                    <a:lstStyle/>
                    <a:p>
                      <a:pPr indent="0" lvl="0" marL="0" rtl="0" algn="l">
                        <a:lnSpc>
                          <a:spcPct val="100000"/>
                        </a:lnSpc>
                        <a:spcBef>
                          <a:spcPts val="500"/>
                        </a:spcBef>
                        <a:spcAft>
                          <a:spcPts val="0"/>
                        </a:spcAft>
                        <a:buNone/>
                      </a:pPr>
                      <a:r>
                        <a:rPr b="1" lang="en-GB" sz="1900">
                          <a:solidFill>
                            <a:schemeClr val="lt1"/>
                          </a:solidFill>
                        </a:rPr>
                        <a:t>2026 Round </a:t>
                      </a:r>
                      <a:r>
                        <a:rPr b="1" lang="en-GB" sz="1900" u="sng">
                          <a:solidFill>
                            <a:schemeClr val="lt1"/>
                          </a:solidFill>
                          <a:hlinkClick r:id="rId6">
                            <a:extLst>
                              <a:ext uri="{A12FA001-AC4F-418D-AE19-62706E023703}">
                                <ahyp:hlinkClr val="tx"/>
                              </a:ext>
                            </a:extLst>
                          </a:hlinkClick>
                        </a:rPr>
                        <a:t>FAQs</a:t>
                      </a:r>
                      <a:r>
                        <a:rPr lang="en-GB" sz="1900" u="sng">
                          <a:solidFill>
                            <a:schemeClr val="lt1"/>
                          </a:solidFill>
                          <a:hlinkClick r:id="rId7">
                            <a:extLst>
                              <a:ext uri="{A12FA001-AC4F-418D-AE19-62706E023703}">
                                <ahyp:hlinkClr val="tx"/>
                              </a:ext>
                            </a:extLst>
                          </a:hlinkClick>
                        </a:rPr>
                        <a:t> </a:t>
                      </a:r>
                      <a:endParaRPr sz="1900">
                        <a:solidFill>
                          <a:schemeClr val="lt1"/>
                        </a:solidFill>
                      </a:endParaRPr>
                    </a:p>
                    <a:p>
                      <a:pPr indent="-292100" lvl="0" marL="457200" rtl="0" algn="l">
                        <a:lnSpc>
                          <a:spcPct val="100000"/>
                        </a:lnSpc>
                        <a:spcBef>
                          <a:spcPts val="500"/>
                        </a:spcBef>
                        <a:spcAft>
                          <a:spcPts val="0"/>
                        </a:spcAft>
                        <a:buClr>
                          <a:schemeClr val="lt1"/>
                        </a:buClr>
                        <a:buSzPts val="1200"/>
                        <a:buChar char="➔"/>
                      </a:pPr>
                      <a:r>
                        <a:rPr lang="en-GB" sz="1800">
                          <a:solidFill>
                            <a:schemeClr val="lt1"/>
                          </a:solidFill>
                        </a:rPr>
                        <a:t>Frequently asked questions, organized by category. </a:t>
                      </a:r>
                      <a:endParaRPr b="1" sz="1500">
                        <a:solidFill>
                          <a:schemeClr val="lt1"/>
                        </a:solidFill>
                      </a:endParaRPr>
                    </a:p>
                  </a:txBody>
                  <a:tcPr marT="91425" marB="91425" marR="91425" marL="162000">
                    <a:lnL cap="flat" cmpd="sng" w="76200">
                      <a:solidFill>
                        <a:schemeClr val="lt2"/>
                      </a:solidFill>
                      <a:prstDash val="solid"/>
                      <a:round/>
                      <a:headEnd len="sm" w="sm" type="none"/>
                      <a:tailEnd len="sm" w="sm" type="none"/>
                    </a:lnL>
                    <a:lnR cap="flat" cmpd="sng" w="76200">
                      <a:solidFill>
                        <a:schemeClr val="lt2"/>
                      </a:solidFill>
                      <a:prstDash val="solid"/>
                      <a:round/>
                      <a:headEnd len="sm" w="sm" type="none"/>
                      <a:tailEnd len="sm" w="sm" type="none"/>
                    </a:lnR>
                    <a:lnT cap="flat" cmpd="sng" w="76200">
                      <a:solidFill>
                        <a:schemeClr val="lt2"/>
                      </a:solidFill>
                      <a:prstDash val="solid"/>
                      <a:round/>
                      <a:headEnd len="sm" w="sm" type="none"/>
                      <a:tailEnd len="sm" w="sm" type="none"/>
                    </a:lnT>
                    <a:lnB cap="flat" cmpd="sng" w="76200">
                      <a:solidFill>
                        <a:schemeClr val="lt2"/>
                      </a:solidFill>
                      <a:prstDash val="solid"/>
                      <a:round/>
                      <a:headEnd len="sm" w="sm" type="none"/>
                      <a:tailEnd len="sm" w="sm" type="none"/>
                    </a:lnB>
                    <a:solidFill>
                      <a:srgbClr val="168D95"/>
                    </a:solidFill>
                  </a:tcPr>
                </a:tc>
              </a:tr>
              <a:tr h="1498875">
                <a:tc>
                  <a:txBody>
                    <a:bodyPr/>
                    <a:lstStyle/>
                    <a:p>
                      <a:pPr indent="0" lvl="0" marL="0" rtl="0" algn="l">
                        <a:lnSpc>
                          <a:spcPct val="100000"/>
                        </a:lnSpc>
                        <a:spcBef>
                          <a:spcPts val="500"/>
                        </a:spcBef>
                        <a:spcAft>
                          <a:spcPts val="0"/>
                        </a:spcAft>
                        <a:buNone/>
                      </a:pPr>
                      <a:r>
                        <a:rPr b="1" lang="en-GB" sz="1900">
                          <a:solidFill>
                            <a:schemeClr val="lt1"/>
                          </a:solidFill>
                        </a:rPr>
                        <a:t>ICANN Global Support</a:t>
                      </a:r>
                      <a:endParaRPr b="1" sz="1900">
                        <a:solidFill>
                          <a:schemeClr val="lt1"/>
                        </a:solidFill>
                      </a:endParaRPr>
                    </a:p>
                    <a:p>
                      <a:pPr indent="-304800" lvl="0" marL="457200" rtl="0" algn="l">
                        <a:lnSpc>
                          <a:spcPct val="100000"/>
                        </a:lnSpc>
                        <a:spcBef>
                          <a:spcPts val="500"/>
                        </a:spcBef>
                        <a:spcAft>
                          <a:spcPts val="0"/>
                        </a:spcAft>
                        <a:buClr>
                          <a:schemeClr val="lt1"/>
                        </a:buClr>
                        <a:buSzPts val="1400"/>
                        <a:buChar char="➔"/>
                      </a:pPr>
                      <a:r>
                        <a:rPr lang="en-GB" sz="1800">
                          <a:solidFill>
                            <a:schemeClr val="lt1"/>
                          </a:solidFill>
                        </a:rPr>
                        <a:t>Dedicated ICANN team available to answer inquiries and provide support throughout the application process. </a:t>
                      </a:r>
                      <a:r>
                        <a:rPr lang="en-GB" sz="1800" u="sng">
                          <a:solidFill>
                            <a:schemeClr val="lt1"/>
                          </a:solidFill>
                          <a:hlinkClick r:id="rId8">
                            <a:extLst>
                              <a:ext uri="{A12FA001-AC4F-418D-AE19-62706E023703}">
                                <ahyp:hlinkClr val="tx"/>
                              </a:ext>
                            </a:extLst>
                          </a:hlinkClick>
                        </a:rPr>
                        <a:t>globalsupport@icann.org</a:t>
                      </a:r>
                      <a:r>
                        <a:rPr lang="en-GB" sz="1800">
                          <a:solidFill>
                            <a:schemeClr val="lt1"/>
                          </a:solidFill>
                        </a:rPr>
                        <a:t> </a:t>
                      </a:r>
                      <a:endParaRPr sz="1800">
                        <a:solidFill>
                          <a:schemeClr val="lt1"/>
                        </a:solidFill>
                      </a:endParaRPr>
                    </a:p>
                  </a:txBody>
                  <a:tcPr marT="91425" marB="91425" marR="91425" marL="162000">
                    <a:lnL cap="flat" cmpd="sng" w="76200">
                      <a:solidFill>
                        <a:schemeClr val="lt2"/>
                      </a:solidFill>
                      <a:prstDash val="solid"/>
                      <a:round/>
                      <a:headEnd len="sm" w="sm" type="none"/>
                      <a:tailEnd len="sm" w="sm" type="none"/>
                    </a:lnL>
                    <a:lnR cap="flat" cmpd="sng" w="76200">
                      <a:solidFill>
                        <a:schemeClr val="lt2"/>
                      </a:solidFill>
                      <a:prstDash val="solid"/>
                      <a:round/>
                      <a:headEnd len="sm" w="sm" type="none"/>
                      <a:tailEnd len="sm" w="sm" type="none"/>
                    </a:lnR>
                    <a:lnT cap="flat" cmpd="sng" w="76200">
                      <a:solidFill>
                        <a:schemeClr val="lt2"/>
                      </a:solidFill>
                      <a:prstDash val="solid"/>
                      <a:round/>
                      <a:headEnd len="sm" w="sm" type="none"/>
                      <a:tailEnd len="sm" w="sm" type="none"/>
                    </a:lnT>
                    <a:lnB cap="flat" cmpd="sng" w="76200">
                      <a:solidFill>
                        <a:schemeClr val="lt2"/>
                      </a:solidFill>
                      <a:prstDash val="solid"/>
                      <a:round/>
                      <a:headEnd len="sm" w="sm" type="none"/>
                      <a:tailEnd len="sm" w="sm" type="none"/>
                    </a:lnB>
                    <a:solidFill>
                      <a:srgbClr val="114E84"/>
                    </a:solidFill>
                  </a:tcPr>
                </a:tc>
                <a:tc>
                  <a:txBody>
                    <a:bodyPr/>
                    <a:lstStyle/>
                    <a:p>
                      <a:pPr indent="0" lvl="0" marL="0" rtl="0" algn="l">
                        <a:lnSpc>
                          <a:spcPct val="100000"/>
                        </a:lnSpc>
                        <a:spcBef>
                          <a:spcPts val="500"/>
                        </a:spcBef>
                        <a:spcAft>
                          <a:spcPts val="0"/>
                        </a:spcAft>
                        <a:buNone/>
                      </a:pPr>
                      <a:r>
                        <a:rPr b="1" lang="en-GB" sz="1900">
                          <a:solidFill>
                            <a:schemeClr val="lt1"/>
                          </a:solidFill>
                        </a:rPr>
                        <a:t>New gTLD Program </a:t>
                      </a:r>
                      <a:r>
                        <a:rPr b="1" lang="en-GB" sz="1900" u="sng">
                          <a:solidFill>
                            <a:schemeClr val="lt1"/>
                          </a:solidFill>
                          <a:hlinkClick r:id="rId9">
                            <a:extLst>
                              <a:ext uri="{A12FA001-AC4F-418D-AE19-62706E023703}">
                                <ahyp:hlinkClr val="tx"/>
                              </a:ext>
                            </a:extLst>
                          </a:hlinkClick>
                        </a:rPr>
                        <a:t>Webinars</a:t>
                      </a:r>
                      <a:endParaRPr b="1" sz="1900">
                        <a:solidFill>
                          <a:schemeClr val="lt1"/>
                        </a:solidFill>
                      </a:endParaRPr>
                    </a:p>
                    <a:p>
                      <a:pPr indent="-292100" lvl="0" marL="457200" rtl="0" algn="l">
                        <a:lnSpc>
                          <a:spcPct val="100000"/>
                        </a:lnSpc>
                        <a:spcBef>
                          <a:spcPts val="500"/>
                        </a:spcBef>
                        <a:spcAft>
                          <a:spcPts val="0"/>
                        </a:spcAft>
                        <a:buClr>
                          <a:schemeClr val="lt1"/>
                        </a:buClr>
                        <a:buSzPts val="1200"/>
                        <a:buChar char="➔"/>
                      </a:pPr>
                      <a:r>
                        <a:rPr lang="en-GB" sz="1800">
                          <a:solidFill>
                            <a:schemeClr val="lt1"/>
                          </a:solidFill>
                        </a:rPr>
                        <a:t>Register for future webinars, or access recordings of past events.</a:t>
                      </a:r>
                      <a:endParaRPr b="1" sz="1500">
                        <a:solidFill>
                          <a:schemeClr val="lt1"/>
                        </a:solidFill>
                      </a:endParaRPr>
                    </a:p>
                  </a:txBody>
                  <a:tcPr marT="91425" marB="91425" marR="91425" marL="162000">
                    <a:lnL cap="flat" cmpd="sng" w="76200">
                      <a:solidFill>
                        <a:schemeClr val="lt2"/>
                      </a:solidFill>
                      <a:prstDash val="solid"/>
                      <a:round/>
                      <a:headEnd len="sm" w="sm" type="none"/>
                      <a:tailEnd len="sm" w="sm" type="none"/>
                    </a:lnL>
                    <a:lnR cap="flat" cmpd="sng" w="76200">
                      <a:solidFill>
                        <a:schemeClr val="lt2"/>
                      </a:solidFill>
                      <a:prstDash val="solid"/>
                      <a:round/>
                      <a:headEnd len="sm" w="sm" type="none"/>
                      <a:tailEnd len="sm" w="sm" type="none"/>
                    </a:lnR>
                    <a:lnT cap="flat" cmpd="sng" w="76200">
                      <a:solidFill>
                        <a:schemeClr val="lt2"/>
                      </a:solidFill>
                      <a:prstDash val="solid"/>
                      <a:round/>
                      <a:headEnd len="sm" w="sm" type="none"/>
                      <a:tailEnd len="sm" w="sm" type="none"/>
                    </a:lnT>
                    <a:lnB cap="flat" cmpd="sng" w="76200">
                      <a:solidFill>
                        <a:schemeClr val="lt2"/>
                      </a:solidFill>
                      <a:prstDash val="solid"/>
                      <a:round/>
                      <a:headEnd len="sm" w="sm" type="none"/>
                      <a:tailEnd len="sm" w="sm" type="none"/>
                    </a:lnB>
                    <a:solidFill>
                      <a:srgbClr val="36BEC1"/>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g399fc806c9e_0_68"/>
          <p:cNvSpPr txBox="1"/>
          <p:nvPr>
            <p:ph type="title"/>
          </p:nvPr>
        </p:nvSpPr>
        <p:spPr>
          <a:xfrm>
            <a:off x="540001" y="900000"/>
            <a:ext cx="5556000" cy="576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Question and Answer</a:t>
            </a:r>
            <a:endParaRPr/>
          </a:p>
        </p:txBody>
      </p:sp>
      <p:sp>
        <p:nvSpPr>
          <p:cNvPr id="1095" name="Google Shape;1095;g399fc806c9e_0_68"/>
          <p:cNvSpPr txBox="1"/>
          <p:nvPr/>
        </p:nvSpPr>
        <p:spPr>
          <a:xfrm>
            <a:off x="576000" y="2400349"/>
            <a:ext cx="5763900" cy="4489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GB" sz="2000" u="none" cap="none" strike="noStrike">
                <a:solidFill>
                  <a:srgbClr val="0B3458"/>
                </a:solidFill>
                <a:latin typeface="Arial"/>
                <a:ea typeface="Arial"/>
                <a:cs typeface="Arial"/>
                <a:sym typeface="Arial"/>
              </a:rPr>
              <a:t>Themes: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000" u="none" cap="none" strike="noStrike">
              <a:solidFill>
                <a:srgbClr val="0B3458"/>
              </a:solidFill>
              <a:latin typeface="Arial"/>
              <a:ea typeface="Arial"/>
              <a:cs typeface="Arial"/>
              <a:sym typeface="Arial"/>
            </a:endParaRPr>
          </a:p>
          <a:p>
            <a:pPr indent="-486820" lvl="0" marL="609584" marR="0" rtl="0" algn="l">
              <a:lnSpc>
                <a:spcPct val="100000"/>
              </a:lnSpc>
              <a:spcBef>
                <a:spcPts val="0"/>
              </a:spcBef>
              <a:spcAft>
                <a:spcPts val="0"/>
              </a:spcAft>
              <a:buClr>
                <a:schemeClr val="accent2"/>
              </a:buClr>
              <a:buSzPts val="2000"/>
              <a:buFont typeface="Arial"/>
              <a:buChar char="●"/>
            </a:pPr>
            <a:r>
              <a:rPr b="0" i="0" lang="en-GB" sz="2000" u="none" cap="none" strike="noStrike">
                <a:solidFill>
                  <a:srgbClr val="0B3458"/>
                </a:solidFill>
                <a:latin typeface="Arial"/>
                <a:ea typeface="Arial"/>
                <a:cs typeface="Arial"/>
                <a:sym typeface="Arial"/>
              </a:rPr>
              <a:t>Context / background</a:t>
            </a:r>
            <a:endParaRPr b="0" i="0" sz="2000" u="none" cap="none" strike="noStrike">
              <a:solidFill>
                <a:srgbClr val="0B3458"/>
              </a:solidFill>
              <a:latin typeface="Arial"/>
              <a:ea typeface="Arial"/>
              <a:cs typeface="Arial"/>
              <a:sym typeface="Arial"/>
            </a:endParaRPr>
          </a:p>
          <a:p>
            <a:pPr indent="0" lvl="0" marL="609584" marR="0" rtl="0" algn="l">
              <a:lnSpc>
                <a:spcPct val="100000"/>
              </a:lnSpc>
              <a:spcBef>
                <a:spcPts val="0"/>
              </a:spcBef>
              <a:spcAft>
                <a:spcPts val="0"/>
              </a:spcAft>
              <a:buClr>
                <a:srgbClr val="000000"/>
              </a:buClr>
              <a:buSzPts val="2400"/>
              <a:buFont typeface="Arial"/>
              <a:buNone/>
            </a:pPr>
            <a:r>
              <a:t/>
            </a:r>
            <a:endParaRPr b="0" i="0" sz="2000" u="none" cap="none" strike="noStrike">
              <a:solidFill>
                <a:srgbClr val="0B3458"/>
              </a:solidFill>
              <a:latin typeface="Arial"/>
              <a:ea typeface="Arial"/>
              <a:cs typeface="Arial"/>
              <a:sym typeface="Arial"/>
            </a:endParaRPr>
          </a:p>
          <a:p>
            <a:pPr indent="-486820" lvl="0" marL="609584" marR="0" rtl="0" algn="l">
              <a:lnSpc>
                <a:spcPct val="100000"/>
              </a:lnSpc>
              <a:spcBef>
                <a:spcPts val="0"/>
              </a:spcBef>
              <a:spcAft>
                <a:spcPts val="0"/>
              </a:spcAft>
              <a:buClr>
                <a:schemeClr val="accent2"/>
              </a:buClr>
              <a:buSzPts val="2000"/>
              <a:buFont typeface="Arial"/>
              <a:buChar char="●"/>
            </a:pPr>
            <a:r>
              <a:rPr b="0" i="0" lang="en-GB" sz="2000" u="none" cap="none" strike="noStrike">
                <a:solidFill>
                  <a:srgbClr val="0B3458"/>
                </a:solidFill>
                <a:latin typeface="Arial"/>
                <a:ea typeface="Arial"/>
                <a:cs typeface="Arial"/>
                <a:sym typeface="Arial"/>
              </a:rPr>
              <a:t>Processes, procedures, roles</a:t>
            </a:r>
            <a:r>
              <a:rPr lang="en-GB" sz="2000">
                <a:solidFill>
                  <a:srgbClr val="0B3458"/>
                </a:solidFill>
              </a:rPr>
              <a:t>, and</a:t>
            </a:r>
            <a:r>
              <a:rPr b="0" i="0" lang="en-GB" sz="2000" u="none" cap="none" strike="noStrike">
                <a:solidFill>
                  <a:srgbClr val="0B3458"/>
                </a:solidFill>
                <a:latin typeface="Arial"/>
                <a:ea typeface="Arial"/>
                <a:cs typeface="Arial"/>
                <a:sym typeface="Arial"/>
              </a:rPr>
              <a:t> responsibilities</a:t>
            </a:r>
            <a:endParaRPr b="0" i="0" sz="2000" u="none" cap="none" strike="noStrike">
              <a:solidFill>
                <a:srgbClr val="0B3458"/>
              </a:solidFill>
              <a:latin typeface="Arial"/>
              <a:ea typeface="Arial"/>
              <a:cs typeface="Arial"/>
              <a:sym typeface="Arial"/>
            </a:endParaRPr>
          </a:p>
          <a:p>
            <a:pPr indent="0" lvl="0" marL="609584" marR="0" rtl="0" algn="l">
              <a:lnSpc>
                <a:spcPct val="100000"/>
              </a:lnSpc>
              <a:spcBef>
                <a:spcPts val="0"/>
              </a:spcBef>
              <a:spcAft>
                <a:spcPts val="0"/>
              </a:spcAft>
              <a:buClr>
                <a:srgbClr val="000000"/>
              </a:buClr>
              <a:buSzPts val="2400"/>
              <a:buFont typeface="Arial"/>
              <a:buNone/>
            </a:pPr>
            <a:r>
              <a:t/>
            </a:r>
            <a:endParaRPr b="0" i="0" sz="2000" u="none" cap="none" strike="noStrike">
              <a:solidFill>
                <a:srgbClr val="0B3458"/>
              </a:solidFill>
              <a:latin typeface="Arial"/>
              <a:ea typeface="Arial"/>
              <a:cs typeface="Arial"/>
              <a:sym typeface="Arial"/>
            </a:endParaRPr>
          </a:p>
          <a:p>
            <a:pPr indent="-486820" lvl="0" marL="609584" marR="0" rtl="0" algn="l">
              <a:lnSpc>
                <a:spcPct val="100000"/>
              </a:lnSpc>
              <a:spcBef>
                <a:spcPts val="0"/>
              </a:spcBef>
              <a:spcAft>
                <a:spcPts val="0"/>
              </a:spcAft>
              <a:buClr>
                <a:schemeClr val="accent2"/>
              </a:buClr>
              <a:buSzPts val="2000"/>
              <a:buFont typeface="Arial"/>
              <a:buChar char="●"/>
            </a:pPr>
            <a:r>
              <a:rPr b="0" i="0" lang="en-GB" sz="2000" u="none" cap="none" strike="noStrike">
                <a:solidFill>
                  <a:srgbClr val="0B3458"/>
                </a:solidFill>
                <a:latin typeface="Arial"/>
                <a:ea typeface="Arial"/>
                <a:cs typeface="Arial"/>
                <a:sym typeface="Arial"/>
              </a:rPr>
              <a:t>Support and resources</a:t>
            </a:r>
            <a:endParaRPr b="0" i="0" sz="2000" u="none" cap="none" strike="noStrike">
              <a:solidFill>
                <a:srgbClr val="0B3458"/>
              </a:solidFill>
              <a:latin typeface="Arial"/>
              <a:ea typeface="Arial"/>
              <a:cs typeface="Arial"/>
              <a:sym typeface="Arial"/>
            </a:endParaRPr>
          </a:p>
        </p:txBody>
      </p:sp>
      <p:sp>
        <p:nvSpPr>
          <p:cNvPr id="1096" name="Google Shape;1096;g399fc806c9e_0_68"/>
          <p:cNvSpPr/>
          <p:nvPr/>
        </p:nvSpPr>
        <p:spPr>
          <a:xfrm flipH="1">
            <a:off x="6612421" y="2321143"/>
            <a:ext cx="3998546" cy="3109644"/>
          </a:xfrm>
          <a:custGeom>
            <a:rect b="b" l="l" r="r" t="t"/>
            <a:pathLst>
              <a:path extrusionOk="0" h="529752" w="662834">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A1F24"/>
              </a:solidFill>
              <a:latin typeface="Arial"/>
              <a:ea typeface="Arial"/>
              <a:cs typeface="Arial"/>
              <a:sym typeface="Arial"/>
            </a:endParaRPr>
          </a:p>
        </p:txBody>
      </p:sp>
      <p:sp>
        <p:nvSpPr>
          <p:cNvPr id="1097" name="Google Shape;1097;g399fc806c9e_0_68"/>
          <p:cNvSpPr/>
          <p:nvPr/>
        </p:nvSpPr>
        <p:spPr>
          <a:xfrm>
            <a:off x="7150100" y="2092442"/>
            <a:ext cx="4462530" cy="3444712"/>
          </a:xfrm>
          <a:custGeom>
            <a:rect b="b" l="l" r="r" t="t"/>
            <a:pathLst>
              <a:path extrusionOk="0" h="529752" w="662834">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A1F24"/>
              </a:solidFill>
              <a:latin typeface="Arial"/>
              <a:ea typeface="Arial"/>
              <a:cs typeface="Arial"/>
              <a:sym typeface="Arial"/>
            </a:endParaRPr>
          </a:p>
        </p:txBody>
      </p:sp>
      <p:sp>
        <p:nvSpPr>
          <p:cNvPr id="1098" name="Google Shape;1098;g399fc806c9e_0_68"/>
          <p:cNvSpPr txBox="1"/>
          <p:nvPr/>
        </p:nvSpPr>
        <p:spPr>
          <a:xfrm>
            <a:off x="7096733" y="2829508"/>
            <a:ext cx="4379100" cy="1099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667"/>
              <a:buFont typeface="Arial"/>
              <a:buNone/>
            </a:pPr>
            <a:r>
              <a:rPr b="1" i="0" lang="en-GB" sz="6667" u="none" cap="none" strike="noStrike">
                <a:solidFill>
                  <a:srgbClr val="FFFFFF"/>
                </a:solidFill>
                <a:latin typeface="Arial"/>
                <a:ea typeface="Arial"/>
                <a:cs typeface="Arial"/>
                <a:sym typeface="Arial"/>
              </a:rPr>
              <a:t>Q&amp;A</a:t>
            </a:r>
            <a:endParaRPr b="1" i="0" sz="6667" u="none" cap="none" strike="noStrike">
              <a:solidFill>
                <a:srgbClr val="FFFFFF"/>
              </a:solidFill>
              <a:latin typeface="Arial"/>
              <a:ea typeface="Arial"/>
              <a:cs typeface="Arial"/>
              <a:sym typeface="Arial"/>
            </a:endParaRPr>
          </a:p>
        </p:txBody>
      </p:sp>
      <p:sp>
        <p:nvSpPr>
          <p:cNvPr id="1099" name="Google Shape;1099;g399fc806c9e_0_68"/>
          <p:cNvSpPr txBox="1"/>
          <p:nvPr/>
        </p:nvSpPr>
        <p:spPr>
          <a:xfrm>
            <a:off x="450150" y="1519911"/>
            <a:ext cx="114207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GB" sz="2000">
                <a:solidFill>
                  <a:srgbClr val="002B49"/>
                </a:solidFill>
              </a:rPr>
              <a:t>Questions pre-submitted to the ICANN Global Support Team will be answered first, then Q&amp;A questions from the audience will be answered.</a:t>
            </a:r>
            <a:endParaRPr b="1" sz="2000">
              <a:solidFill>
                <a:srgbClr val="002B49"/>
              </a:solidFill>
            </a:endParaRPr>
          </a:p>
        </p:txBody>
      </p:sp>
      <p:sp>
        <p:nvSpPr>
          <p:cNvPr id="1100" name="Google Shape;1100;g399fc806c9e_0_68"/>
          <p:cNvSpPr txBox="1"/>
          <p:nvPr/>
        </p:nvSpPr>
        <p:spPr>
          <a:xfrm>
            <a:off x="2392500" y="5759526"/>
            <a:ext cx="7407000" cy="840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Submit further questions to:  </a:t>
            </a:r>
            <a:r>
              <a:rPr b="0" i="0" lang="en-GB" sz="1800" u="sng" cap="none" strike="noStrike">
                <a:solidFill>
                  <a:schemeClr val="lt1"/>
                </a:solidFill>
                <a:latin typeface="Arial"/>
                <a:ea typeface="Arial"/>
                <a:cs typeface="Arial"/>
                <a:sym typeface="Arial"/>
                <a:hlinkClick r:id="rId3">
                  <a:extLst>
                    <a:ext uri="{A12FA001-AC4F-418D-AE19-62706E023703}">
                      <ahyp:hlinkClr val="tx"/>
                    </a:ext>
                  </a:extLst>
                </a:hlinkClick>
              </a:rPr>
              <a:t>globalsupport@icann.org</a:t>
            </a:r>
            <a:r>
              <a:rPr b="0" i="0" lang="en-GB"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pic>
        <p:nvPicPr>
          <p:cNvPr id="1106" name="Google Shape;1106;p47" title="chrome_8D0wH7W9p6.png"/>
          <p:cNvPicPr preferRelativeResize="0"/>
          <p:nvPr/>
        </p:nvPicPr>
        <p:blipFill>
          <a:blip r:embed="rId3">
            <a:alphaModFix/>
          </a:blip>
          <a:stretch>
            <a:fillRect/>
          </a:stretch>
        </p:blipFill>
        <p:spPr>
          <a:xfrm>
            <a:off x="1759982" y="2673457"/>
            <a:ext cx="2098911" cy="2081564"/>
          </a:xfrm>
          <a:prstGeom prst="rect">
            <a:avLst/>
          </a:prstGeom>
          <a:noFill/>
          <a:ln>
            <a:noFill/>
          </a:ln>
        </p:spPr>
      </p:pic>
      <p:sp>
        <p:nvSpPr>
          <p:cNvPr id="1107" name="Google Shape;1107;p47"/>
          <p:cNvSpPr txBox="1"/>
          <p:nvPr>
            <p:ph type="title"/>
          </p:nvPr>
        </p:nvSpPr>
        <p:spPr>
          <a:xfrm>
            <a:off x="576000" y="900000"/>
            <a:ext cx="11048000" cy="523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Evaluation Survey</a:t>
            </a:r>
            <a:endParaRPr/>
          </a:p>
        </p:txBody>
      </p:sp>
      <p:sp>
        <p:nvSpPr>
          <p:cNvPr id="1108" name="Google Shape;1108;p47"/>
          <p:cNvSpPr/>
          <p:nvPr/>
        </p:nvSpPr>
        <p:spPr>
          <a:xfrm flipH="1">
            <a:off x="6611868" y="2229703"/>
            <a:ext cx="3999099" cy="3109644"/>
          </a:xfrm>
          <a:custGeom>
            <a:rect b="b" l="l" r="r" t="t"/>
            <a:pathLst>
              <a:path extrusionOk="0" h="529752" w="662834">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A1F24"/>
              </a:solidFill>
              <a:latin typeface="Arial"/>
              <a:ea typeface="Arial"/>
              <a:cs typeface="Arial"/>
              <a:sym typeface="Arial"/>
            </a:endParaRPr>
          </a:p>
        </p:txBody>
      </p:sp>
      <p:sp>
        <p:nvSpPr>
          <p:cNvPr id="1109" name="Google Shape;1109;p47"/>
          <p:cNvSpPr/>
          <p:nvPr/>
        </p:nvSpPr>
        <p:spPr>
          <a:xfrm>
            <a:off x="7150100" y="2001002"/>
            <a:ext cx="4463083" cy="3445153"/>
          </a:xfrm>
          <a:custGeom>
            <a:rect b="b" l="l" r="r" t="t"/>
            <a:pathLst>
              <a:path extrusionOk="0" h="529752" w="662834">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A1F24"/>
              </a:solidFill>
              <a:latin typeface="Arial"/>
              <a:ea typeface="Arial"/>
              <a:cs typeface="Arial"/>
              <a:sym typeface="Arial"/>
            </a:endParaRPr>
          </a:p>
        </p:txBody>
      </p:sp>
      <p:sp>
        <p:nvSpPr>
          <p:cNvPr id="1110" name="Google Shape;1110;p47"/>
          <p:cNvSpPr txBox="1"/>
          <p:nvPr/>
        </p:nvSpPr>
        <p:spPr>
          <a:xfrm>
            <a:off x="7096733" y="2738068"/>
            <a:ext cx="4379200" cy="1099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667"/>
              <a:buFont typeface="Arial"/>
              <a:buNone/>
            </a:pPr>
            <a:r>
              <a:rPr b="1" i="0" lang="en-GB" sz="6667" u="none" cap="none" strike="noStrike">
                <a:solidFill>
                  <a:srgbClr val="FFFFFF"/>
                </a:solidFill>
                <a:latin typeface="Arial"/>
                <a:ea typeface="Arial"/>
                <a:cs typeface="Arial"/>
                <a:sym typeface="Arial"/>
              </a:rPr>
              <a:t>Survey</a:t>
            </a:r>
            <a:endParaRPr b="1" i="0" sz="6667" u="none" cap="none" strike="noStrike">
              <a:solidFill>
                <a:srgbClr val="FFFFFF"/>
              </a:solidFill>
              <a:latin typeface="Arial"/>
              <a:ea typeface="Arial"/>
              <a:cs typeface="Arial"/>
              <a:sym typeface="Arial"/>
            </a:endParaRPr>
          </a:p>
        </p:txBody>
      </p:sp>
      <p:sp>
        <p:nvSpPr>
          <p:cNvPr id="1111" name="Google Shape;1111;p47"/>
          <p:cNvSpPr txBox="1"/>
          <p:nvPr/>
        </p:nvSpPr>
        <p:spPr>
          <a:xfrm>
            <a:off x="576000" y="1555732"/>
            <a:ext cx="5580000" cy="985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0" i="0" lang="en-GB" sz="1867" u="none" cap="none" strike="noStrike">
                <a:solidFill>
                  <a:srgbClr val="0B3458"/>
                </a:solidFill>
                <a:latin typeface="Arial"/>
                <a:ea typeface="Arial"/>
                <a:cs typeface="Arial"/>
                <a:sym typeface="Arial"/>
              </a:rPr>
              <a:t>We kindly request you to take a few minutes to complete this brief</a:t>
            </a:r>
            <a:r>
              <a:rPr b="0" i="0" lang="en-GB" sz="1867" u="none" cap="none" strike="noStrike">
                <a:solidFill>
                  <a:schemeClr val="accent2"/>
                </a:solidFill>
                <a:latin typeface="Arial"/>
                <a:ea typeface="Arial"/>
                <a:cs typeface="Arial"/>
                <a:sym typeface="Arial"/>
              </a:rPr>
              <a:t> </a:t>
            </a:r>
            <a:r>
              <a:rPr lang="en-GB" sz="1867">
                <a:solidFill>
                  <a:schemeClr val="accent2"/>
                </a:solidFill>
              </a:rPr>
              <a:t>f</a:t>
            </a:r>
            <a:r>
              <a:rPr b="0" i="0" lang="en-GB" sz="1867" u="none" cap="none" strike="noStrike">
                <a:solidFill>
                  <a:schemeClr val="accent2"/>
                </a:solidFill>
                <a:latin typeface="Arial"/>
                <a:ea typeface="Arial"/>
                <a:cs typeface="Arial"/>
                <a:sym typeface="Arial"/>
              </a:rPr>
              <a:t>eedback </a:t>
            </a:r>
            <a:r>
              <a:rPr lang="en-GB" sz="1867">
                <a:solidFill>
                  <a:schemeClr val="accent2"/>
                </a:solidFill>
              </a:rPr>
              <a:t>f</a:t>
            </a:r>
            <a:r>
              <a:rPr b="0" i="0" lang="en-GB" sz="1867" u="none" cap="none" strike="noStrike">
                <a:solidFill>
                  <a:schemeClr val="accent2"/>
                </a:solidFill>
                <a:latin typeface="Arial"/>
                <a:ea typeface="Arial"/>
                <a:cs typeface="Arial"/>
                <a:sym typeface="Arial"/>
              </a:rPr>
              <a:t>orm</a:t>
            </a:r>
            <a:r>
              <a:rPr lang="en-GB" sz="1867">
                <a:solidFill>
                  <a:schemeClr val="accent2"/>
                </a:solidFill>
              </a:rPr>
              <a:t>.</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12" name="Google Shape;1112;p47"/>
          <p:cNvSpPr txBox="1"/>
          <p:nvPr/>
        </p:nvSpPr>
        <p:spPr>
          <a:xfrm>
            <a:off x="1677800" y="4772326"/>
            <a:ext cx="2265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u="sng">
                <a:solidFill>
                  <a:schemeClr val="hlink"/>
                </a:solidFill>
                <a:hlinkClick r:id="rId4"/>
              </a:rPr>
              <a:t>https://app.smartsheet.com/b/form/6f887484b05942ae8206e6c68b9e6578</a:t>
            </a:r>
            <a:endParaRPr sz="900"/>
          </a:p>
          <a:p>
            <a:pPr indent="0" lvl="0" marL="0" rtl="0" algn="l">
              <a:spcBef>
                <a:spcPts val="0"/>
              </a:spcBef>
              <a:spcAft>
                <a:spcPts val="0"/>
              </a:spcAft>
              <a:buNone/>
            </a:pPr>
            <a:r>
              <a:t/>
            </a:r>
            <a:endParaRPr/>
          </a:p>
        </p:txBody>
      </p:sp>
      <p:sp>
        <p:nvSpPr>
          <p:cNvPr id="1113" name="Google Shape;1113;p47"/>
          <p:cNvSpPr/>
          <p:nvPr/>
        </p:nvSpPr>
        <p:spPr>
          <a:xfrm>
            <a:off x="1759975" y="2673450"/>
            <a:ext cx="2098800" cy="2081700"/>
          </a:xfrm>
          <a:prstGeom prst="roundRect">
            <a:avLst>
              <a:gd fmla="val 3386" name="adj"/>
            </a:avLst>
          </a:prstGeom>
          <a:noFill/>
          <a:ln cap="flat" cmpd="sng" w="114300">
            <a:solidFill>
              <a:srgbClr val="7030A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49"/>
          <p:cNvSpPr txBox="1"/>
          <p:nvPr/>
        </p:nvSpPr>
        <p:spPr>
          <a:xfrm>
            <a:off x="540000" y="2534480"/>
            <a:ext cx="504800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Arial"/>
                <a:ea typeface="Arial"/>
                <a:cs typeface="Arial"/>
                <a:sym typeface="Arial"/>
              </a:rPr>
              <a:t>Visit us at</a:t>
            </a:r>
            <a:r>
              <a:rPr b="1" i="0" lang="en-GB" sz="1800" u="none" cap="none" strike="noStrike">
                <a:solidFill>
                  <a:srgbClr val="FFFFFF"/>
                </a:solidFill>
                <a:latin typeface="Arial"/>
                <a:ea typeface="Arial"/>
                <a:cs typeface="Arial"/>
                <a:sym typeface="Arial"/>
              </a:rPr>
              <a:t> </a:t>
            </a:r>
            <a:r>
              <a:rPr b="0" i="0" lang="en-GB" sz="1800" u="sng" cap="none" strike="noStrike">
                <a:solidFill>
                  <a:srgbClr val="36BEC1"/>
                </a:solidFill>
                <a:latin typeface="Arial"/>
                <a:ea typeface="Arial"/>
                <a:cs typeface="Arial"/>
                <a:sym typeface="Arial"/>
                <a:hlinkClick r:id="rId3">
                  <a:extLst>
                    <a:ext uri="{A12FA001-AC4F-418D-AE19-62706E023703}">
                      <ahyp:hlinkClr val="tx"/>
                    </a:ext>
                  </a:extLst>
                </a:hlinkClick>
              </a:rPr>
              <a:t>https://newgtldprogram.icann.org</a:t>
            </a:r>
            <a:endParaRPr b="0" i="0" sz="1800" u="none" cap="none" strike="noStrike">
              <a:solidFill>
                <a:srgbClr val="36BEC1"/>
              </a:solidFill>
              <a:latin typeface="Arial"/>
              <a:ea typeface="Arial"/>
              <a:cs typeface="Arial"/>
              <a:sym typeface="Arial"/>
            </a:endParaRPr>
          </a:p>
        </p:txBody>
      </p:sp>
      <p:sp>
        <p:nvSpPr>
          <p:cNvPr id="1119" name="Google Shape;1119;p49"/>
          <p:cNvSpPr txBox="1"/>
          <p:nvPr>
            <p:ph idx="1" type="body"/>
          </p:nvPr>
        </p:nvSpPr>
        <p:spPr>
          <a:xfrm>
            <a:off x="540001" y="1762949"/>
            <a:ext cx="8549700" cy="55399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600"/>
              <a:buNone/>
            </a:pPr>
            <a:r>
              <a:rPr lang="en-GB"/>
              <a:t>Thank you for your participation.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ph type="title"/>
          </p:nvPr>
        </p:nvSpPr>
        <p:spPr>
          <a:xfrm>
            <a:off x="575997" y="900000"/>
            <a:ext cx="11048000" cy="9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Webinar </a:t>
            </a:r>
            <a:r>
              <a:rPr lang="en-GB">
                <a:extLst>
                  <a:ext uri="http://customooxmlschemas.google.com/">
                    <go:slidesCustomData xmlns:go="http://customooxmlschemas.google.com/" textRoundtripDataId="2"/>
                  </a:ext>
                </a:extLst>
              </a:rPr>
              <a:t>Objectives</a:t>
            </a:r>
            <a:endParaRPr/>
          </a:p>
        </p:txBody>
      </p:sp>
      <p:sp>
        <p:nvSpPr>
          <p:cNvPr id="146" name="Google Shape;146;p5"/>
          <p:cNvSpPr txBox="1"/>
          <p:nvPr/>
        </p:nvSpPr>
        <p:spPr>
          <a:xfrm>
            <a:off x="731520" y="2112282"/>
            <a:ext cx="10075500" cy="1523700"/>
          </a:xfrm>
          <a:prstGeom prst="rect">
            <a:avLst/>
          </a:prstGeom>
          <a:noFill/>
          <a:ln>
            <a:noFill/>
          </a:ln>
        </p:spPr>
        <p:txBody>
          <a:bodyPr anchorCtr="0" anchor="t" bIns="0" lIns="0" spcFirstLastPara="1" rIns="0" wrap="square" tIns="0">
            <a:spAutoFit/>
          </a:bodyPr>
          <a:lstStyle/>
          <a:p>
            <a:pPr indent="-342900" lvl="0" marL="457200" rtl="0" algn="l">
              <a:lnSpc>
                <a:spcPct val="150000"/>
              </a:lnSpc>
              <a:spcBef>
                <a:spcPts val="0"/>
              </a:spcBef>
              <a:spcAft>
                <a:spcPts val="0"/>
              </a:spcAft>
              <a:buClr>
                <a:srgbClr val="0B3458"/>
              </a:buClr>
              <a:buSzPts val="1800"/>
              <a:buChar char="●"/>
            </a:pPr>
            <a:r>
              <a:rPr lang="en-GB" sz="1800">
                <a:solidFill>
                  <a:srgbClr val="0B3458"/>
                </a:solidFill>
              </a:rPr>
              <a:t>Know what is required to apply for a new generic top-level domain (gTLD) in the 2026 Round.</a:t>
            </a:r>
            <a:endParaRPr sz="1800">
              <a:solidFill>
                <a:srgbClr val="0B3458"/>
              </a:solidFill>
            </a:endParaRPr>
          </a:p>
          <a:p>
            <a:pPr indent="-342900" lvl="0" marL="457200" rtl="0" algn="l">
              <a:lnSpc>
                <a:spcPct val="150000"/>
              </a:lnSpc>
              <a:spcBef>
                <a:spcPts val="0"/>
              </a:spcBef>
              <a:spcAft>
                <a:spcPts val="0"/>
              </a:spcAft>
              <a:buClr>
                <a:srgbClr val="0B3458"/>
              </a:buClr>
              <a:buSzPts val="1800"/>
              <a:buChar char="●"/>
            </a:pPr>
            <a:r>
              <a:rPr lang="en-GB" sz="1800">
                <a:solidFill>
                  <a:srgbClr val="0B3458"/>
                </a:solidFill>
              </a:rPr>
              <a:t>Have a clear overview of the stages and sequence of the application process.</a:t>
            </a:r>
            <a:endParaRPr sz="1800">
              <a:solidFill>
                <a:srgbClr val="0B3458"/>
              </a:solidFill>
            </a:endParaRPr>
          </a:p>
          <a:p>
            <a:pPr indent="-342900" lvl="0" marL="457200" rtl="0" algn="l">
              <a:lnSpc>
                <a:spcPct val="150000"/>
              </a:lnSpc>
              <a:spcBef>
                <a:spcPts val="0"/>
              </a:spcBef>
              <a:spcAft>
                <a:spcPts val="0"/>
              </a:spcAft>
              <a:buClr>
                <a:srgbClr val="0B3458"/>
              </a:buClr>
              <a:buSzPts val="1800"/>
              <a:buChar char="●"/>
            </a:pPr>
            <a:r>
              <a:rPr lang="en-GB" sz="1800">
                <a:solidFill>
                  <a:srgbClr val="0B3458"/>
                </a:solidFill>
              </a:rPr>
              <a:t>Understand the purpose and outcomes of the activities and evaluations at each stage.</a:t>
            </a:r>
            <a:endParaRPr sz="1800">
              <a:solidFill>
                <a:srgbClr val="0B3458"/>
              </a:solidFill>
            </a:endParaRPr>
          </a:p>
          <a:p>
            <a:pPr indent="-342900" lvl="0" marL="457200" rtl="0" algn="l">
              <a:lnSpc>
                <a:spcPct val="150000"/>
              </a:lnSpc>
              <a:spcBef>
                <a:spcPts val="0"/>
              </a:spcBef>
              <a:spcAft>
                <a:spcPts val="0"/>
              </a:spcAft>
              <a:buClr>
                <a:srgbClr val="0B3458"/>
              </a:buClr>
              <a:buSzPts val="1800"/>
              <a:buChar char="●"/>
            </a:pPr>
            <a:r>
              <a:rPr lang="en-GB" sz="1800">
                <a:solidFill>
                  <a:srgbClr val="0B3458"/>
                </a:solidFill>
              </a:rPr>
              <a:t>Recognize common concepts and terms related to the applicant journey.</a:t>
            </a:r>
            <a:endParaRPr sz="1800">
              <a:solidFill>
                <a:srgbClr val="0B3458"/>
              </a:solidFill>
            </a:endParaRPr>
          </a:p>
        </p:txBody>
      </p:sp>
      <p:grpSp>
        <p:nvGrpSpPr>
          <p:cNvPr id="147" name="Google Shape;147;p5"/>
          <p:cNvGrpSpPr/>
          <p:nvPr/>
        </p:nvGrpSpPr>
        <p:grpSpPr>
          <a:xfrm>
            <a:off x="10173137" y="4490393"/>
            <a:ext cx="1766615" cy="1722505"/>
            <a:chOff x="3489214" y="3607177"/>
            <a:chExt cx="694242" cy="676908"/>
          </a:xfrm>
        </p:grpSpPr>
        <p:sp>
          <p:nvSpPr>
            <p:cNvPr id="148" name="Google Shape;148;p5"/>
            <p:cNvSpPr/>
            <p:nvPr/>
          </p:nvSpPr>
          <p:spPr>
            <a:xfrm>
              <a:off x="3601621" y="4058002"/>
              <a:ext cx="109468" cy="73126"/>
            </a:xfrm>
            <a:custGeom>
              <a:rect b="b" l="l" r="r" t="t"/>
              <a:pathLst>
                <a:path extrusionOk="0" h="73126" w="109468">
                  <a:moveTo>
                    <a:pt x="0" y="35298"/>
                  </a:moveTo>
                  <a:lnTo>
                    <a:pt x="37322" y="73127"/>
                  </a:lnTo>
                  <a:lnTo>
                    <a:pt x="109468" y="0"/>
                  </a:lnTo>
                </a:path>
              </a:pathLst>
            </a:custGeom>
            <a:noFill/>
            <a:ln cap="rnd" cmpd="sng" w="69675">
              <a:solidFill>
                <a:srgbClr val="F1633E"/>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49" name="Google Shape;149;p5"/>
            <p:cNvSpPr/>
            <p:nvPr/>
          </p:nvSpPr>
          <p:spPr>
            <a:xfrm>
              <a:off x="3566062" y="4048768"/>
              <a:ext cx="131802" cy="128977"/>
            </a:xfrm>
            <a:custGeom>
              <a:rect b="b" l="l" r="r" t="t"/>
              <a:pathLst>
                <a:path extrusionOk="0" h="128977" w="131802">
                  <a:moveTo>
                    <a:pt x="82138" y="0"/>
                  </a:moveTo>
                  <a:lnTo>
                    <a:pt x="0" y="0"/>
                  </a:lnTo>
                  <a:lnTo>
                    <a:pt x="0" y="128977"/>
                  </a:lnTo>
                  <a:lnTo>
                    <a:pt x="131803" y="128977"/>
                  </a:lnTo>
                  <a:lnTo>
                    <a:pt x="131803" y="89659"/>
                  </a:lnTo>
                </a:path>
              </a:pathLst>
            </a:custGeom>
            <a:noFill/>
            <a:ln cap="rnd" cmpd="sng" w="69675">
              <a:solidFill>
                <a:srgbClr val="F1633E"/>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50" name="Google Shape;150;p5"/>
            <p:cNvSpPr/>
            <p:nvPr/>
          </p:nvSpPr>
          <p:spPr>
            <a:xfrm>
              <a:off x="3761930" y="3857089"/>
              <a:ext cx="155165" cy="14893"/>
            </a:xfrm>
            <a:custGeom>
              <a:rect b="b" l="l" r="r" t="t"/>
              <a:pathLst>
                <a:path extrusionOk="0" h="14893" w="155165">
                  <a:moveTo>
                    <a:pt x="0" y="0"/>
                  </a:moveTo>
                  <a:lnTo>
                    <a:pt x="155166" y="0"/>
                  </a:lnTo>
                </a:path>
              </a:pathLst>
            </a:custGeom>
            <a:noFill/>
            <a:ln cap="rnd" cmpd="sng" w="69675">
              <a:solidFill>
                <a:srgbClr val="F1633E"/>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51" name="Google Shape;151;p5"/>
            <p:cNvSpPr/>
            <p:nvPr/>
          </p:nvSpPr>
          <p:spPr>
            <a:xfrm>
              <a:off x="3761930" y="3920833"/>
              <a:ext cx="85517" cy="14893"/>
            </a:xfrm>
            <a:custGeom>
              <a:rect b="b" l="l" r="r" t="t"/>
              <a:pathLst>
                <a:path extrusionOk="0" h="14893" w="85517">
                  <a:moveTo>
                    <a:pt x="85518" y="0"/>
                  </a:moveTo>
                  <a:lnTo>
                    <a:pt x="0" y="0"/>
                  </a:lnTo>
                </a:path>
              </a:pathLst>
            </a:custGeom>
            <a:noFill/>
            <a:ln cap="rnd" cmpd="sng" w="69675">
              <a:solidFill>
                <a:srgbClr val="F1633E"/>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52" name="Google Shape;152;p5"/>
            <p:cNvSpPr/>
            <p:nvPr/>
          </p:nvSpPr>
          <p:spPr>
            <a:xfrm>
              <a:off x="3489214" y="3607177"/>
              <a:ext cx="482101" cy="676908"/>
            </a:xfrm>
            <a:custGeom>
              <a:rect b="b" l="l" r="r" t="t"/>
              <a:pathLst>
                <a:path extrusionOk="0" h="676908" w="482101">
                  <a:moveTo>
                    <a:pt x="482101" y="407336"/>
                  </a:moveTo>
                  <a:lnTo>
                    <a:pt x="482101" y="676908"/>
                  </a:lnTo>
                  <a:lnTo>
                    <a:pt x="0" y="676908"/>
                  </a:lnTo>
                  <a:lnTo>
                    <a:pt x="0" y="97552"/>
                  </a:lnTo>
                  <a:lnTo>
                    <a:pt x="96097" y="0"/>
                  </a:lnTo>
                  <a:lnTo>
                    <a:pt x="482101" y="0"/>
                  </a:lnTo>
                  <a:lnTo>
                    <a:pt x="482101" y="274040"/>
                  </a:lnTo>
                </a:path>
              </a:pathLst>
            </a:custGeom>
            <a:noFill/>
            <a:ln cap="rnd" cmpd="sng" w="69675">
              <a:solidFill>
                <a:srgbClr val="002A49"/>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53" name="Google Shape;153;p5"/>
            <p:cNvSpPr/>
            <p:nvPr/>
          </p:nvSpPr>
          <p:spPr>
            <a:xfrm>
              <a:off x="3532120" y="3652304"/>
              <a:ext cx="75378" cy="76254"/>
            </a:xfrm>
            <a:custGeom>
              <a:rect b="b" l="l" r="r" t="t"/>
              <a:pathLst>
                <a:path extrusionOk="0" h="76254" w="75378">
                  <a:moveTo>
                    <a:pt x="75379" y="0"/>
                  </a:moveTo>
                  <a:lnTo>
                    <a:pt x="75379" y="76255"/>
                  </a:lnTo>
                  <a:lnTo>
                    <a:pt x="0" y="76255"/>
                  </a:lnTo>
                </a:path>
              </a:pathLst>
            </a:custGeom>
            <a:noFill/>
            <a:ln cap="rnd" cmpd="sng" w="69675">
              <a:solidFill>
                <a:srgbClr val="002A49"/>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54" name="Google Shape;154;p5"/>
            <p:cNvSpPr/>
            <p:nvPr/>
          </p:nvSpPr>
          <p:spPr>
            <a:xfrm>
              <a:off x="4057862" y="3800494"/>
              <a:ext cx="59509" cy="60318"/>
            </a:xfrm>
            <a:custGeom>
              <a:rect b="b" l="l" r="r" t="t"/>
              <a:pathLst>
                <a:path extrusionOk="0" h="60318" w="59509">
                  <a:moveTo>
                    <a:pt x="59510" y="60319"/>
                  </a:moveTo>
                  <a:lnTo>
                    <a:pt x="0" y="0"/>
                  </a:lnTo>
                </a:path>
              </a:pathLst>
            </a:custGeom>
            <a:noFill/>
            <a:ln cap="rnd" cmpd="sng" w="69675">
              <a:solidFill>
                <a:srgbClr val="002A49"/>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55" name="Google Shape;155;p5"/>
            <p:cNvSpPr/>
            <p:nvPr/>
          </p:nvSpPr>
          <p:spPr>
            <a:xfrm>
              <a:off x="3772803" y="3767654"/>
              <a:ext cx="377114" cy="382538"/>
            </a:xfrm>
            <a:custGeom>
              <a:rect b="b" l="l" r="r" t="t"/>
              <a:pathLst>
                <a:path extrusionOk="0" h="382538" w="377114">
                  <a:moveTo>
                    <a:pt x="1175" y="364964"/>
                  </a:moveTo>
                  <a:lnTo>
                    <a:pt x="0" y="367347"/>
                  </a:lnTo>
                  <a:lnTo>
                    <a:pt x="14988" y="382539"/>
                  </a:lnTo>
                  <a:lnTo>
                    <a:pt x="18808" y="380752"/>
                  </a:lnTo>
                  <a:cubicBezTo>
                    <a:pt x="72440" y="354688"/>
                    <a:pt x="121223" y="319539"/>
                    <a:pt x="163394" y="276944"/>
                  </a:cubicBezTo>
                  <a:lnTo>
                    <a:pt x="368519" y="69031"/>
                  </a:lnTo>
                  <a:cubicBezTo>
                    <a:pt x="379980" y="57414"/>
                    <a:pt x="379980" y="38649"/>
                    <a:pt x="368519" y="27032"/>
                  </a:cubicBezTo>
                  <a:lnTo>
                    <a:pt x="350446" y="8713"/>
                  </a:lnTo>
                  <a:cubicBezTo>
                    <a:pt x="338984" y="-2904"/>
                    <a:pt x="320470" y="-2904"/>
                    <a:pt x="309009" y="8713"/>
                  </a:cubicBezTo>
                  <a:lnTo>
                    <a:pt x="105060" y="215434"/>
                  </a:lnTo>
                  <a:cubicBezTo>
                    <a:pt x="62155" y="258923"/>
                    <a:pt x="27036" y="309561"/>
                    <a:pt x="1175" y="365113"/>
                  </a:cubicBezTo>
                  <a:close/>
                </a:path>
              </a:pathLst>
            </a:custGeom>
            <a:noFill/>
            <a:ln cap="rnd" cmpd="sng" w="69675">
              <a:solidFill>
                <a:srgbClr val="002A49"/>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56" name="Google Shape;156;p5"/>
            <p:cNvSpPr/>
            <p:nvPr/>
          </p:nvSpPr>
          <p:spPr>
            <a:xfrm>
              <a:off x="4033323" y="3842792"/>
              <a:ext cx="128657" cy="175445"/>
            </a:xfrm>
            <a:custGeom>
              <a:rect b="b" l="l" r="r" t="t"/>
              <a:pathLst>
                <a:path extrusionOk="0" h="175445" w="128657">
                  <a:moveTo>
                    <a:pt x="101828" y="0"/>
                  </a:moveTo>
                  <a:lnTo>
                    <a:pt x="120048" y="18468"/>
                  </a:lnTo>
                  <a:cubicBezTo>
                    <a:pt x="130187" y="28744"/>
                    <a:pt x="131509" y="44829"/>
                    <a:pt x="123280" y="56595"/>
                  </a:cubicBezTo>
                  <a:lnTo>
                    <a:pt x="123280" y="56595"/>
                  </a:lnTo>
                  <a:cubicBezTo>
                    <a:pt x="106677" y="80723"/>
                    <a:pt x="85077" y="100680"/>
                    <a:pt x="59950" y="115275"/>
                  </a:cubicBezTo>
                  <a:lnTo>
                    <a:pt x="58775" y="115871"/>
                  </a:lnTo>
                  <a:lnTo>
                    <a:pt x="58187" y="115871"/>
                  </a:lnTo>
                  <a:cubicBezTo>
                    <a:pt x="37028" y="110361"/>
                    <a:pt x="17779" y="129424"/>
                    <a:pt x="22481" y="150871"/>
                  </a:cubicBezTo>
                  <a:lnTo>
                    <a:pt x="22775" y="152360"/>
                  </a:lnTo>
                  <a:lnTo>
                    <a:pt x="0" y="175445"/>
                  </a:lnTo>
                </a:path>
              </a:pathLst>
            </a:custGeom>
            <a:noFill/>
            <a:ln cap="rnd" cmpd="sng" w="69675">
              <a:solidFill>
                <a:srgbClr val="002A49"/>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57" name="Google Shape;157;p5"/>
            <p:cNvSpPr/>
            <p:nvPr/>
          </p:nvSpPr>
          <p:spPr>
            <a:xfrm>
              <a:off x="4112963" y="3734702"/>
              <a:ext cx="70493" cy="71451"/>
            </a:xfrm>
            <a:custGeom>
              <a:rect b="b" l="l" r="r" t="t"/>
              <a:pathLst>
                <a:path extrusionOk="0" h="71451" w="70493">
                  <a:moveTo>
                    <a:pt x="0" y="34516"/>
                  </a:moveTo>
                  <a:lnTo>
                    <a:pt x="28653" y="5473"/>
                  </a:lnTo>
                  <a:cubicBezTo>
                    <a:pt x="35853" y="-1824"/>
                    <a:pt x="47461" y="-1824"/>
                    <a:pt x="54514" y="5473"/>
                  </a:cubicBezTo>
                  <a:lnTo>
                    <a:pt x="65093" y="16197"/>
                  </a:lnTo>
                  <a:cubicBezTo>
                    <a:pt x="72293" y="23494"/>
                    <a:pt x="72293" y="35260"/>
                    <a:pt x="65093" y="42409"/>
                  </a:cubicBezTo>
                  <a:lnTo>
                    <a:pt x="36440" y="71451"/>
                  </a:lnTo>
                </a:path>
              </a:pathLst>
            </a:custGeom>
            <a:noFill/>
            <a:ln cap="rnd" cmpd="sng" w="69675">
              <a:solidFill>
                <a:srgbClr val="002A49"/>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58" name="Google Shape;158;p5"/>
            <p:cNvSpPr/>
            <p:nvPr/>
          </p:nvSpPr>
          <p:spPr>
            <a:xfrm>
              <a:off x="3748265" y="4142448"/>
              <a:ext cx="31885" cy="32169"/>
            </a:xfrm>
            <a:custGeom>
              <a:rect b="b" l="l" r="r" t="t"/>
              <a:pathLst>
                <a:path extrusionOk="0" h="32169" w="31885">
                  <a:moveTo>
                    <a:pt x="31885" y="0"/>
                  </a:moveTo>
                  <a:lnTo>
                    <a:pt x="0" y="32170"/>
                  </a:lnTo>
                </a:path>
              </a:pathLst>
            </a:custGeom>
            <a:noFill/>
            <a:ln cap="rnd" cmpd="sng" w="69675">
              <a:solidFill>
                <a:srgbClr val="002A49"/>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59" name="Google Shape;159;p5"/>
            <p:cNvSpPr/>
            <p:nvPr/>
          </p:nvSpPr>
          <p:spPr>
            <a:xfrm>
              <a:off x="3848035" y="4067385"/>
              <a:ext cx="29828" cy="30233"/>
            </a:xfrm>
            <a:custGeom>
              <a:rect b="b" l="l" r="r" t="t"/>
              <a:pathLst>
                <a:path extrusionOk="0" h="30233" w="29828">
                  <a:moveTo>
                    <a:pt x="29828" y="30234"/>
                  </a:moveTo>
                  <a:lnTo>
                    <a:pt x="0" y="0"/>
                  </a:lnTo>
                </a:path>
              </a:pathLst>
            </a:custGeom>
            <a:noFill/>
            <a:ln cap="rnd" cmpd="sng" w="69675">
              <a:solidFill>
                <a:srgbClr val="002A49"/>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60" name="Google Shape;160;p5"/>
            <p:cNvSpPr/>
            <p:nvPr/>
          </p:nvSpPr>
          <p:spPr>
            <a:xfrm>
              <a:off x="3601621" y="3834600"/>
              <a:ext cx="109468" cy="73126"/>
            </a:xfrm>
            <a:custGeom>
              <a:rect b="b" l="l" r="r" t="t"/>
              <a:pathLst>
                <a:path extrusionOk="0" h="73126" w="109468">
                  <a:moveTo>
                    <a:pt x="0" y="35298"/>
                  </a:moveTo>
                  <a:lnTo>
                    <a:pt x="37322" y="73127"/>
                  </a:lnTo>
                  <a:lnTo>
                    <a:pt x="109468" y="0"/>
                  </a:lnTo>
                </a:path>
              </a:pathLst>
            </a:custGeom>
            <a:noFill/>
            <a:ln cap="rnd" cmpd="sng" w="69675">
              <a:solidFill>
                <a:srgbClr val="F1633E"/>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sp>
          <p:nvSpPr>
            <p:cNvPr id="161" name="Google Shape;161;p5"/>
            <p:cNvSpPr/>
            <p:nvPr/>
          </p:nvSpPr>
          <p:spPr>
            <a:xfrm>
              <a:off x="3566062" y="3825366"/>
              <a:ext cx="131802" cy="128977"/>
            </a:xfrm>
            <a:custGeom>
              <a:rect b="b" l="l" r="r" t="t"/>
              <a:pathLst>
                <a:path extrusionOk="0" h="128977" w="131802">
                  <a:moveTo>
                    <a:pt x="82138" y="0"/>
                  </a:moveTo>
                  <a:lnTo>
                    <a:pt x="0" y="0"/>
                  </a:lnTo>
                  <a:lnTo>
                    <a:pt x="0" y="128977"/>
                  </a:lnTo>
                  <a:lnTo>
                    <a:pt x="131803" y="128977"/>
                  </a:lnTo>
                  <a:lnTo>
                    <a:pt x="131803" y="89659"/>
                  </a:lnTo>
                </a:path>
              </a:pathLst>
            </a:custGeom>
            <a:noFill/>
            <a:ln cap="rnd" cmpd="sng" w="69675">
              <a:solidFill>
                <a:srgbClr val="F1633E"/>
              </a:solidFill>
              <a:prstDash val="solid"/>
              <a:round/>
              <a:headEnd len="sm" w="sm" type="none"/>
              <a:tailEnd len="sm" w="sm" type="none"/>
            </a:ln>
          </p:spPr>
          <p:txBody>
            <a:bodyPr anchorCtr="0" anchor="ctr" bIns="167100" lIns="334325" spcFirstLastPara="1" rIns="334325" wrap="square" tIns="167100">
              <a:noAutofit/>
            </a:bodyPr>
            <a:lstStyle/>
            <a:p>
              <a:pPr indent="0" lvl="0" marL="0" marR="0" rtl="0" algn="l">
                <a:lnSpc>
                  <a:spcPct val="100000"/>
                </a:lnSpc>
                <a:spcBef>
                  <a:spcPts val="0"/>
                </a:spcBef>
                <a:spcAft>
                  <a:spcPts val="0"/>
                </a:spcAft>
                <a:buClr>
                  <a:srgbClr val="000000"/>
                </a:buClr>
                <a:buSzPts val="6581"/>
                <a:buFont typeface="Arial"/>
                <a:buNone/>
              </a:pPr>
              <a:r>
                <a:t/>
              </a:r>
              <a:endParaRPr b="0" i="0" sz="6581" u="none" cap="none" strike="noStrike">
                <a:solidFill>
                  <a:schemeClr val="dk1"/>
                </a:solidFill>
                <a:latin typeface="Arial"/>
                <a:ea typeface="Arial"/>
                <a:cs typeface="Arial"/>
                <a:sym typeface="Arial"/>
              </a:endParaRPr>
            </a:p>
          </p:txBody>
        </p:sp>
      </p:grpSp>
      <p:sp>
        <p:nvSpPr>
          <p:cNvPr id="162" name="Google Shape;162;p5"/>
          <p:cNvSpPr txBox="1"/>
          <p:nvPr/>
        </p:nvSpPr>
        <p:spPr>
          <a:xfrm>
            <a:off x="576000" y="1553475"/>
            <a:ext cx="9089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solidFill>
                  <a:srgbClr val="0B3458"/>
                </a:solidFill>
              </a:rPr>
              <a:t>After completing this webinar, you should:</a:t>
            </a:r>
            <a:endParaRPr sz="1900">
              <a:solidFill>
                <a:srgbClr val="0B3458"/>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idx="1" type="body"/>
          </p:nvPr>
        </p:nvSpPr>
        <p:spPr>
          <a:xfrm>
            <a:off x="540000" y="2341784"/>
            <a:ext cx="1574400" cy="794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200"/>
              <a:buNone/>
            </a:pPr>
            <a:r>
              <a:rPr lang="en-GB"/>
              <a:t>02</a:t>
            </a:r>
            <a:endParaRPr/>
          </a:p>
        </p:txBody>
      </p:sp>
      <p:sp>
        <p:nvSpPr>
          <p:cNvPr id="168" name="Google Shape;168;p7"/>
          <p:cNvSpPr txBox="1"/>
          <p:nvPr>
            <p:ph type="title"/>
          </p:nvPr>
        </p:nvSpPr>
        <p:spPr>
          <a:xfrm>
            <a:off x="550333" y="3271254"/>
            <a:ext cx="7984200" cy="2955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4800"/>
              <a:t>Stages of the Applicant Journey</a:t>
            </a:r>
            <a:endParaRPr sz="4800"/>
          </a:p>
          <a:p>
            <a:pPr indent="0" lvl="0" marL="0" rtl="0" algn="l">
              <a:spcBef>
                <a:spcPts val="0"/>
              </a:spcBef>
              <a:spcAft>
                <a:spcPts val="0"/>
              </a:spcAft>
              <a:buNone/>
            </a:pPr>
            <a:r>
              <a:t/>
            </a:r>
            <a:endParaRPr sz="4800"/>
          </a:p>
          <a:p>
            <a:pPr indent="0" lvl="0" marL="0" rtl="0" algn="l">
              <a:lnSpc>
                <a:spcPct val="100000"/>
              </a:lnSpc>
              <a:spcBef>
                <a:spcPts val="0"/>
              </a:spcBef>
              <a:spcAft>
                <a:spcPts val="0"/>
              </a:spcAft>
              <a:buClr>
                <a:schemeClr val="lt1"/>
              </a:buClr>
              <a:buSzPts val="5400"/>
              <a:buNone/>
            </a:pPr>
            <a:r>
              <a:t/>
            </a:r>
            <a:endParaRPr sz="4800"/>
          </a:p>
        </p:txBody>
      </p:sp>
      <p:sp>
        <p:nvSpPr>
          <p:cNvPr id="169" name="Google Shape;169;p7"/>
          <p:cNvSpPr txBox="1"/>
          <p:nvPr/>
        </p:nvSpPr>
        <p:spPr>
          <a:xfrm>
            <a:off x="408339" y="4714357"/>
            <a:ext cx="7823700" cy="779700"/>
          </a:xfrm>
          <a:prstGeom prst="rect">
            <a:avLst/>
          </a:prstGeom>
          <a:noFill/>
          <a:ln>
            <a:noFill/>
          </a:ln>
        </p:spPr>
        <p:txBody>
          <a:bodyPr anchorCtr="0" anchor="t" bIns="60925" lIns="121900" spcFirstLastPara="1" rIns="121900" wrap="square" tIns="60925">
            <a:spAutoFit/>
          </a:bodyPr>
          <a:lstStyle/>
          <a:p>
            <a:pPr indent="0" lvl="0" marL="0" rtl="0" algn="l">
              <a:spcBef>
                <a:spcPts val="0"/>
              </a:spcBef>
              <a:spcAft>
                <a:spcPts val="0"/>
              </a:spcAft>
              <a:buNone/>
            </a:pPr>
            <a:r>
              <a:rPr lang="en-GB" sz="2133">
                <a:solidFill>
                  <a:schemeClr val="lt1"/>
                </a:solidFill>
              </a:rPr>
              <a:t>Overview of the gTLD application lifecycle and the key steps applicants must complete to move forward successfully.</a:t>
            </a:r>
            <a:endParaRPr sz="2133">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p:nvPr/>
        </p:nvSpPr>
        <p:spPr>
          <a:xfrm>
            <a:off x="1090285" y="1831677"/>
            <a:ext cx="10170400" cy="2073200"/>
          </a:xfrm>
          <a:prstGeom prst="roundRect">
            <a:avLst>
              <a:gd fmla="val 1442" name="adj"/>
            </a:avLst>
          </a:prstGeom>
          <a:solidFill>
            <a:schemeClr val="lt1"/>
          </a:solidFill>
          <a:ln cap="flat" cmpd="sng" w="25400">
            <a:solidFill>
              <a:srgbClr val="F1633E"/>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176" name="Google Shape;176;p8"/>
          <p:cNvSpPr txBox="1"/>
          <p:nvPr>
            <p:ph type="title"/>
          </p:nvPr>
        </p:nvSpPr>
        <p:spPr>
          <a:xfrm>
            <a:off x="575731" y="900113"/>
            <a:ext cx="10684935" cy="6665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B3458"/>
              </a:buClr>
              <a:buSzPts val="2800"/>
              <a:buFont typeface="Arial"/>
              <a:buNone/>
            </a:pPr>
            <a:r>
              <a:rPr lang="en-GB"/>
              <a:t>Applicant Journey Stages</a:t>
            </a:r>
            <a:endParaRPr/>
          </a:p>
        </p:txBody>
      </p:sp>
      <p:sp>
        <p:nvSpPr>
          <p:cNvPr id="177" name="Google Shape;177;p8"/>
          <p:cNvSpPr/>
          <p:nvPr/>
        </p:nvSpPr>
        <p:spPr>
          <a:xfrm>
            <a:off x="1290394" y="2026782"/>
            <a:ext cx="9817873" cy="745548"/>
          </a:xfrm>
          <a:prstGeom prst="roundRect">
            <a:avLst>
              <a:gd fmla="val 10277" name="adj"/>
            </a:avLst>
          </a:prstGeom>
          <a:solidFill>
            <a:schemeClr val="accent5"/>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33"/>
              <a:buFont typeface="Arial"/>
              <a:buNone/>
            </a:pPr>
            <a:r>
              <a:rPr b="1" i="0" lang="en-GB" sz="2133" u="none" cap="none" strike="noStrike">
                <a:solidFill>
                  <a:schemeClr val="lt1"/>
                </a:solidFill>
                <a:latin typeface="Arial"/>
                <a:ea typeface="Arial"/>
                <a:cs typeface="Arial"/>
                <a:sym typeface="Arial"/>
              </a:rPr>
              <a:t>WHY SUCH A </a:t>
            </a:r>
            <a:r>
              <a:rPr b="1" lang="en-GB" sz="2133">
                <a:solidFill>
                  <a:schemeClr val="lt1"/>
                </a:solidFill>
              </a:rPr>
              <a:t>ROBUST</a:t>
            </a:r>
            <a:r>
              <a:rPr b="1" i="0" lang="en-GB" sz="2133" u="none" cap="none" strike="noStrike">
                <a:solidFill>
                  <a:schemeClr val="lt1"/>
                </a:solidFill>
                <a:latin typeface="Arial"/>
                <a:ea typeface="Arial"/>
                <a:cs typeface="Arial"/>
                <a:sym typeface="Arial"/>
              </a:rPr>
              <a:t> PROCESS?</a:t>
            </a:r>
            <a:endParaRPr b="0" i="0" sz="1867" u="none" cap="none" strike="noStrike">
              <a:solidFill>
                <a:srgbClr val="000000"/>
              </a:solidFill>
              <a:latin typeface="Arial"/>
              <a:ea typeface="Arial"/>
              <a:cs typeface="Arial"/>
              <a:sym typeface="Arial"/>
            </a:endParaRPr>
          </a:p>
        </p:txBody>
      </p:sp>
      <p:sp>
        <p:nvSpPr>
          <p:cNvPr id="178" name="Google Shape;178;p8"/>
          <p:cNvSpPr txBox="1"/>
          <p:nvPr/>
        </p:nvSpPr>
        <p:spPr>
          <a:xfrm>
            <a:off x="1304233" y="2928949"/>
            <a:ext cx="8852400" cy="985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0" i="0" lang="en-GB" sz="1867" u="none" cap="none" strike="noStrike">
                <a:solidFill>
                  <a:srgbClr val="0B3458"/>
                </a:solidFill>
                <a:latin typeface="Arial"/>
                <a:ea typeface="Arial"/>
                <a:cs typeface="Arial"/>
                <a:sym typeface="Arial"/>
              </a:rPr>
              <a:t>To ensure the Internet remains secure, stable, and resilient as the </a:t>
            </a:r>
            <a:r>
              <a:rPr lang="en-GB" sz="1867">
                <a:solidFill>
                  <a:srgbClr val="0B3458"/>
                </a:solidFill>
              </a:rPr>
              <a:t>Domain Name System (DNS)</a:t>
            </a:r>
            <a:r>
              <a:rPr b="0" i="0" lang="en-GB" sz="1867" u="none" cap="none" strike="noStrike">
                <a:solidFill>
                  <a:srgbClr val="0B3458"/>
                </a:solidFill>
                <a:latin typeface="Arial"/>
                <a:ea typeface="Arial"/>
                <a:cs typeface="Arial"/>
                <a:sym typeface="Arial"/>
              </a:rPr>
              <a:t> expands, while fostering innovation, competition, and consumer trust.</a:t>
            </a:r>
            <a:endParaRPr b="0" i="0" sz="1867" u="none" cap="none" strike="noStrike">
              <a:solidFill>
                <a:srgbClr val="0B3458"/>
              </a:solidFill>
              <a:latin typeface="Arial"/>
              <a:ea typeface="Arial"/>
              <a:cs typeface="Arial"/>
              <a:sym typeface="Arial"/>
            </a:endParaRPr>
          </a:p>
        </p:txBody>
      </p:sp>
      <p:grpSp>
        <p:nvGrpSpPr>
          <p:cNvPr id="179" name="Google Shape;179;p8"/>
          <p:cNvGrpSpPr/>
          <p:nvPr/>
        </p:nvGrpSpPr>
        <p:grpSpPr>
          <a:xfrm>
            <a:off x="10136352" y="2865618"/>
            <a:ext cx="816493" cy="816493"/>
            <a:chOff x="7602264" y="2149213"/>
            <a:chExt cx="612370" cy="612370"/>
          </a:xfrm>
        </p:grpSpPr>
        <p:pic>
          <p:nvPicPr>
            <p:cNvPr descr="Workflow with solid fill" id="180" name="Google Shape;180;p8"/>
            <p:cNvPicPr preferRelativeResize="0"/>
            <p:nvPr/>
          </p:nvPicPr>
          <p:blipFill rotWithShape="1">
            <a:blip r:embed="rId3">
              <a:alphaModFix/>
            </a:blip>
            <a:srcRect b="0" l="0" r="0" t="0"/>
            <a:stretch/>
          </p:blipFill>
          <p:spPr>
            <a:xfrm>
              <a:off x="7602264" y="2149213"/>
              <a:ext cx="612370" cy="612370"/>
            </a:xfrm>
            <a:prstGeom prst="rect">
              <a:avLst/>
            </a:prstGeom>
            <a:noFill/>
            <a:ln>
              <a:noFill/>
            </a:ln>
          </p:spPr>
        </p:pic>
        <p:sp>
          <p:nvSpPr>
            <p:cNvPr id="181" name="Google Shape;181;p8"/>
            <p:cNvSpPr/>
            <p:nvPr/>
          </p:nvSpPr>
          <p:spPr>
            <a:xfrm>
              <a:off x="7690059" y="2238559"/>
              <a:ext cx="129600" cy="1296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82" name="Google Shape;182;p8"/>
            <p:cNvSpPr/>
            <p:nvPr/>
          </p:nvSpPr>
          <p:spPr>
            <a:xfrm>
              <a:off x="7991059" y="2552159"/>
              <a:ext cx="129600" cy="1296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83" name="Google Shape;183;p8" title="1.2Full.png"/>
          <p:cNvPicPr preferRelativeResize="0"/>
          <p:nvPr/>
        </p:nvPicPr>
        <p:blipFill rotWithShape="1">
          <a:blip r:embed="rId4">
            <a:alphaModFix/>
          </a:blip>
          <a:srcRect b="0" l="248" r="248" t="0"/>
          <a:stretch/>
        </p:blipFill>
        <p:spPr>
          <a:xfrm>
            <a:off x="5264137" y="-2175"/>
            <a:ext cx="5496182" cy="919680"/>
          </a:xfrm>
          <a:prstGeom prst="rect">
            <a:avLst/>
          </a:prstGeom>
          <a:noFill/>
          <a:ln>
            <a:noFill/>
          </a:ln>
        </p:spPr>
      </p:pic>
      <p:pic>
        <p:nvPicPr>
          <p:cNvPr id="184" name="Google Shape;184;p8" title="1Full.png"/>
          <p:cNvPicPr preferRelativeResize="0"/>
          <p:nvPr/>
        </p:nvPicPr>
        <p:blipFill>
          <a:blip r:embed="rId5">
            <a:alphaModFix/>
          </a:blip>
          <a:stretch>
            <a:fillRect/>
          </a:stretch>
        </p:blipFill>
        <p:spPr>
          <a:xfrm>
            <a:off x="182409" y="4538150"/>
            <a:ext cx="11827180" cy="2073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9a173cb8d0_0_84">
            <a:hlinkClick action="ppaction://hlinksldjump" r:id="rId3"/>
          </p:cNvPr>
          <p:cNvSpPr txBox="1"/>
          <p:nvPr/>
        </p:nvSpPr>
        <p:spPr>
          <a:xfrm>
            <a:off x="674550" y="670825"/>
            <a:ext cx="2613300" cy="41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1" lang="en-GB" sz="1500" u="sng" cap="none" strike="noStrike">
                <a:solidFill>
                  <a:srgbClr val="4CCDD5"/>
                </a:solidFill>
                <a:latin typeface="Arial"/>
                <a:ea typeface="Arial"/>
                <a:cs typeface="Arial"/>
                <a:sym typeface="Arial"/>
              </a:rPr>
              <a:t>Back to Table of Contents</a:t>
            </a:r>
            <a:endParaRPr b="0" i="1" sz="1500" u="sng" cap="none" strike="noStrike">
              <a:solidFill>
                <a:srgbClr val="4CCDD5"/>
              </a:solidFill>
              <a:latin typeface="Arial"/>
              <a:ea typeface="Arial"/>
              <a:cs typeface="Arial"/>
              <a:sym typeface="Arial"/>
            </a:endParaRPr>
          </a:p>
        </p:txBody>
      </p:sp>
      <p:sp>
        <p:nvSpPr>
          <p:cNvPr id="191" name="Google Shape;191;g39a173cb8d0_0_84"/>
          <p:cNvSpPr txBox="1"/>
          <p:nvPr>
            <p:ph idx="1" type="body"/>
          </p:nvPr>
        </p:nvSpPr>
        <p:spPr>
          <a:xfrm>
            <a:off x="540000" y="2160000"/>
            <a:ext cx="6102000" cy="4356600"/>
          </a:xfrm>
          <a:prstGeom prst="rect">
            <a:avLst/>
          </a:prstGeom>
          <a:solidFill>
            <a:srgbClr val="4CCED5"/>
          </a:solid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200"/>
              <a:buNone/>
            </a:pPr>
            <a:r>
              <a:rPr lang="en-GB"/>
              <a:t>Pre-Submission</a:t>
            </a:r>
            <a:endParaRPr/>
          </a:p>
          <a:p>
            <a:pPr indent="0" lvl="0" marL="0" rtl="0" algn="l">
              <a:lnSpc>
                <a:spcPct val="100000"/>
              </a:lnSpc>
              <a:spcBef>
                <a:spcPts val="0"/>
              </a:spcBef>
              <a:spcAft>
                <a:spcPts val="0"/>
              </a:spcAft>
              <a:buSzPts val="7200"/>
              <a:buNone/>
            </a:pPr>
            <a:r>
              <a:t/>
            </a:r>
            <a:endParaRPr/>
          </a:p>
        </p:txBody>
      </p:sp>
      <p:sp>
        <p:nvSpPr>
          <p:cNvPr id="192" name="Google Shape;192;g39a173cb8d0_0_84"/>
          <p:cNvSpPr txBox="1"/>
          <p:nvPr/>
        </p:nvSpPr>
        <p:spPr>
          <a:xfrm>
            <a:off x="540000" y="3488125"/>
            <a:ext cx="6969600" cy="149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133">
                <a:solidFill>
                  <a:schemeClr val="lt1"/>
                </a:solidFill>
              </a:rPr>
              <a:t>What applicants need to know before applying, from required expertise and documents to costs, risks, and system readiness.</a:t>
            </a:r>
            <a:endParaRPr sz="2133">
              <a:solidFill>
                <a:schemeClr val="lt1"/>
              </a:solidFill>
            </a:endParaRPr>
          </a:p>
          <a:p>
            <a:pPr indent="0" lvl="0" marL="0" marR="0" rtl="0" algn="l">
              <a:lnSpc>
                <a:spcPct val="100000"/>
              </a:lnSpc>
              <a:spcBef>
                <a:spcPts val="0"/>
              </a:spcBef>
              <a:spcAft>
                <a:spcPts val="0"/>
              </a:spcAft>
              <a:buNone/>
            </a:pPr>
            <a:r>
              <a:t/>
            </a:r>
            <a:endParaRPr sz="2133">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